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5" r:id="rId10"/>
    <p:sldId id="265" r:id="rId11"/>
    <p:sldId id="267" r:id="rId12"/>
    <p:sldId id="269" r:id="rId13"/>
    <p:sldId id="270" r:id="rId14"/>
    <p:sldId id="274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9.0955435742947052E-2"/>
          <c:w val="0.70544038186959324"/>
          <c:h val="0.909044564257052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60</c:v>
                </c:pt>
                <c:pt idx="2">
                  <c:v>10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>
              <a:solidFill>
                <a:schemeClr val="tx2">
                  <a:lumMod val="1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низкий уровеь</c:v>
                </c:pt>
                <c:pt idx="1">
                  <c:v>средний уровень</c:v>
                </c:pt>
                <c:pt idx="2">
                  <c:v>уровень ниже среднего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55</c:v>
                </c:pt>
                <c:pt idx="2">
                  <c:v>10</c:v>
                </c:pt>
                <c:pt idx="3">
                  <c:v>45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>
              <a:solidFill>
                <a:schemeClr val="tx2">
                  <a:lumMod val="1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0358632660488773E-3"/>
          <c:y val="0.2258365451315982"/>
          <c:w val="0.60027089983444215"/>
          <c:h val="0.721649473976753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6"/>
          <c:cat>
            <c:strRef>
              <c:f>Лист1!$A$2:$A$5</c:f>
              <c:strCache>
                <c:ptCount val="4"/>
                <c:pt idx="0">
                  <c:v>низкий уровень</c:v>
                </c:pt>
                <c:pt idx="1">
                  <c:v>средний уровень</c:v>
                </c:pt>
                <c:pt idx="2">
                  <c:v>уровень ниже среднего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38</c:v>
                </c:pt>
                <c:pt idx="2">
                  <c:v>5</c:v>
                </c:pt>
                <c:pt idx="3">
                  <c:v>55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>
              <a:solidFill>
                <a:schemeClr val="tx2">
                  <a:lumMod val="10000"/>
                </a:schemeClr>
              </a:solidFill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53D8D6-420E-4A13-B7C6-C23D5F6066BC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A05267-3ACF-4999-B38B-5FDCA14426E3}">
      <dgm:prSet phldrT="[Текст]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ru-RU" dirty="0" smtClean="0"/>
            <a:t>Потеря нравственных ориентиров</a:t>
          </a:r>
          <a:endParaRPr lang="ru-RU" dirty="0"/>
        </a:p>
      </dgm:t>
    </dgm:pt>
    <dgm:pt modelId="{BD9080B2-2B3A-41EC-96F8-2D990C826D93}" type="parTrans" cxnId="{49FB2A2E-2E72-4773-8DE5-082428B98A2C}">
      <dgm:prSet/>
      <dgm:spPr/>
      <dgm:t>
        <a:bodyPr/>
        <a:lstStyle/>
        <a:p>
          <a:endParaRPr lang="ru-RU"/>
        </a:p>
      </dgm:t>
    </dgm:pt>
    <dgm:pt modelId="{22CE1288-E073-42D6-88FF-8E001AEB5F4C}" type="sibTrans" cxnId="{49FB2A2E-2E72-4773-8DE5-082428B98A2C}">
      <dgm:prSet/>
      <dgm:spPr/>
      <dgm:t>
        <a:bodyPr/>
        <a:lstStyle/>
        <a:p>
          <a:endParaRPr lang="ru-RU"/>
        </a:p>
      </dgm:t>
    </dgm:pt>
    <dgm:pt modelId="{3DB643CC-B04B-4C35-BEAC-BF3D2E0E0C19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Равнодушие к окружающему миру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B8C0F3A2-9BE1-4615-AB48-BAD9FBF2305F}" type="parTrans" cxnId="{843B4A21-D788-41D0-93CB-9F040101CD12}">
      <dgm:prSet/>
      <dgm:spPr/>
      <dgm:t>
        <a:bodyPr/>
        <a:lstStyle/>
        <a:p>
          <a:endParaRPr lang="ru-RU"/>
        </a:p>
      </dgm:t>
    </dgm:pt>
    <dgm:pt modelId="{72F3AA22-89D4-41C0-BDEE-DBE53AEB0E5B}" type="sibTrans" cxnId="{843B4A21-D788-41D0-93CB-9F040101CD12}">
      <dgm:prSet/>
      <dgm:spPr/>
      <dgm:t>
        <a:bodyPr/>
        <a:lstStyle/>
        <a:p>
          <a:endParaRPr lang="ru-RU"/>
        </a:p>
      </dgm:t>
    </dgm:pt>
    <dgm:pt modelId="{9E7B08CB-7FFE-40CF-8563-1E0F0A7008CC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Эгоцентризм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55F91DF6-21FF-44B0-9ED5-F44DDDF6A9F8}" type="parTrans" cxnId="{CF69526F-50A4-49D5-875D-CE49E4FB4AAC}">
      <dgm:prSet/>
      <dgm:spPr/>
      <dgm:t>
        <a:bodyPr/>
        <a:lstStyle/>
        <a:p>
          <a:endParaRPr lang="ru-RU"/>
        </a:p>
      </dgm:t>
    </dgm:pt>
    <dgm:pt modelId="{0040199F-5B04-4BBF-B223-8B70A876190E}" type="sibTrans" cxnId="{CF69526F-50A4-49D5-875D-CE49E4FB4AAC}">
      <dgm:prSet/>
      <dgm:spPr/>
      <dgm:t>
        <a:bodyPr/>
        <a:lstStyle/>
        <a:p>
          <a:endParaRPr lang="ru-RU"/>
        </a:p>
      </dgm:t>
    </dgm:pt>
    <dgm:pt modelId="{B9D95392-C699-4420-8452-DB041933B9AF}">
      <dgm:prSet phldrT="[Текст]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r>
            <a:rPr lang="ru-RU" dirty="0" smtClean="0"/>
            <a:t>Духовная нищета детей</a:t>
          </a:r>
          <a:endParaRPr lang="ru-RU" dirty="0"/>
        </a:p>
      </dgm:t>
    </dgm:pt>
    <dgm:pt modelId="{00B4F0F1-0A8B-4A67-BAC0-AA7AFB7882BA}" type="parTrans" cxnId="{97986CA6-5C11-48EA-B9C3-5979568C51D6}">
      <dgm:prSet/>
      <dgm:spPr/>
      <dgm:t>
        <a:bodyPr/>
        <a:lstStyle/>
        <a:p>
          <a:endParaRPr lang="ru-RU"/>
        </a:p>
      </dgm:t>
    </dgm:pt>
    <dgm:pt modelId="{731CC670-731D-4527-B3A7-3D4930AB11BA}" type="sibTrans" cxnId="{97986CA6-5C11-48EA-B9C3-5979568C51D6}">
      <dgm:prSet/>
      <dgm:spPr/>
      <dgm:t>
        <a:bodyPr/>
        <a:lstStyle/>
        <a:p>
          <a:endParaRPr lang="ru-RU"/>
        </a:p>
      </dgm:t>
    </dgm:pt>
    <dgm:pt modelId="{053EF0DE-8660-4F9A-93A9-9BE34CB98385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Неконтролируемость просмотра </a:t>
          </a:r>
          <a:r>
            <a:rPr lang="ru-RU" b="1" dirty="0" err="1" smtClean="0">
              <a:solidFill>
                <a:schemeClr val="tx2">
                  <a:lumMod val="10000"/>
                </a:schemeClr>
              </a:solidFill>
            </a:rPr>
            <a:t>видео-и</a:t>
          </a:r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 </a:t>
          </a:r>
          <a:r>
            <a:rPr lang="ru-RU" b="1" dirty="0" err="1" smtClean="0">
              <a:solidFill>
                <a:schemeClr val="tx2">
                  <a:lumMod val="10000"/>
                </a:schemeClr>
              </a:solidFill>
            </a:rPr>
            <a:t>интернет-материала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2B959358-EA62-4A72-AA3D-48D56748ECBC}" type="parTrans" cxnId="{BB38549A-0D54-4C35-987B-B98BF9CA4869}">
      <dgm:prSet/>
      <dgm:spPr/>
      <dgm:t>
        <a:bodyPr/>
        <a:lstStyle/>
        <a:p>
          <a:endParaRPr lang="ru-RU"/>
        </a:p>
      </dgm:t>
    </dgm:pt>
    <dgm:pt modelId="{44372EDE-7BD8-4F81-BECC-AF6312FF37FB}" type="sibTrans" cxnId="{BB38549A-0D54-4C35-987B-B98BF9CA4869}">
      <dgm:prSet/>
      <dgm:spPr/>
      <dgm:t>
        <a:bodyPr/>
        <a:lstStyle/>
        <a:p>
          <a:endParaRPr lang="ru-RU"/>
        </a:p>
      </dgm:t>
    </dgm:pt>
    <dgm:pt modelId="{7FEFA075-2D61-4A93-8A06-00BF7945E1B9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Недостаточная ориентированность на верный выбор литературы для детей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3568DBBB-8762-4F63-AC5F-B9B7CD734918}" type="parTrans" cxnId="{A7A2B7DA-5937-4FCE-B552-6670E7785997}">
      <dgm:prSet/>
      <dgm:spPr/>
      <dgm:t>
        <a:bodyPr/>
        <a:lstStyle/>
        <a:p>
          <a:endParaRPr lang="ru-RU"/>
        </a:p>
      </dgm:t>
    </dgm:pt>
    <dgm:pt modelId="{D79E1343-9B61-4525-8A31-8C481F24A0E6}" type="sibTrans" cxnId="{A7A2B7DA-5937-4FCE-B552-6670E7785997}">
      <dgm:prSet/>
      <dgm:spPr/>
      <dgm:t>
        <a:bodyPr/>
        <a:lstStyle/>
        <a:p>
          <a:endParaRPr lang="ru-RU"/>
        </a:p>
      </dgm:t>
    </dgm:pt>
    <dgm:pt modelId="{BE5A941B-8A69-41E6-B66D-421551BD8A4C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10000"/>
                </a:schemeClr>
              </a:solidFill>
            </a:rPr>
            <a:t>Потеря семейных традиций</a:t>
          </a:r>
          <a:endParaRPr lang="ru-RU" b="1" dirty="0">
            <a:solidFill>
              <a:schemeClr val="tx2">
                <a:lumMod val="10000"/>
              </a:schemeClr>
            </a:solidFill>
          </a:endParaRPr>
        </a:p>
      </dgm:t>
    </dgm:pt>
    <dgm:pt modelId="{A1212C05-E7DD-4A94-8256-F9D0123FC771}" type="parTrans" cxnId="{B252E921-0DF4-47B9-8AB5-BE3E53DDA353}">
      <dgm:prSet/>
      <dgm:spPr/>
      <dgm:t>
        <a:bodyPr/>
        <a:lstStyle/>
        <a:p>
          <a:endParaRPr lang="ru-RU"/>
        </a:p>
      </dgm:t>
    </dgm:pt>
    <dgm:pt modelId="{5CAE02DA-B32F-4668-8761-AD5570ED44BD}" type="sibTrans" cxnId="{B252E921-0DF4-47B9-8AB5-BE3E53DDA353}">
      <dgm:prSet/>
      <dgm:spPr/>
      <dgm:t>
        <a:bodyPr/>
        <a:lstStyle/>
        <a:p>
          <a:endParaRPr lang="ru-RU"/>
        </a:p>
      </dgm:t>
    </dgm:pt>
    <dgm:pt modelId="{C64887FA-3556-41E8-B553-3FD8F7EDB9C5}" type="pres">
      <dgm:prSet presAssocID="{C253D8D6-420E-4A13-B7C6-C23D5F6066BC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CFC44-0624-4526-8D4B-09467A01B339}" type="pres">
      <dgm:prSet presAssocID="{C253D8D6-420E-4A13-B7C6-C23D5F6066BC}" presName="dummyMaxCanvas" presStyleCnt="0"/>
      <dgm:spPr/>
    </dgm:pt>
    <dgm:pt modelId="{E35053E4-6FAA-4573-9AE7-3AFEA95AFC59}" type="pres">
      <dgm:prSet presAssocID="{C253D8D6-420E-4A13-B7C6-C23D5F6066BC}" presName="parentComposite" presStyleCnt="0"/>
      <dgm:spPr/>
    </dgm:pt>
    <dgm:pt modelId="{91F5735A-E620-431C-8EA9-DD2936AE5991}" type="pres">
      <dgm:prSet presAssocID="{C253D8D6-420E-4A13-B7C6-C23D5F6066BC}" presName="parent1" presStyleLbl="alignAccFollowNode1" presStyleIdx="0" presStyleCnt="4" custAng="21442371" custScaleX="140701" custScaleY="145712" custLinFactNeighborX="-23714" custLinFactNeighborY="14821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26D6EDA5-1E73-4F96-8FAB-433675D18234}" type="pres">
      <dgm:prSet presAssocID="{C253D8D6-420E-4A13-B7C6-C23D5F6066BC}" presName="parent2" presStyleLbl="alignAccFollowNode1" presStyleIdx="1" presStyleCnt="4" custAng="509956" custScaleX="171283" custScaleY="141883" custLinFactNeighborX="69853" custLinFactNeighborY="13858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2D6E9FCC-C8DE-44D3-A683-407AC7C2DF55}" type="pres">
      <dgm:prSet presAssocID="{C253D8D6-420E-4A13-B7C6-C23D5F6066BC}" presName="childrenComposite" presStyleCnt="0"/>
      <dgm:spPr/>
    </dgm:pt>
    <dgm:pt modelId="{1BBA5E3F-7949-4CCA-8565-0E89A3123EC9}" type="pres">
      <dgm:prSet presAssocID="{C253D8D6-420E-4A13-B7C6-C23D5F6066BC}" presName="dummyMaxCanvas_ChildArea" presStyleCnt="0"/>
      <dgm:spPr/>
    </dgm:pt>
    <dgm:pt modelId="{58AFAB27-1A78-4149-9B30-4836104D4AED}" type="pres">
      <dgm:prSet presAssocID="{C253D8D6-420E-4A13-B7C6-C23D5F6066BC}" presName="fulcrum" presStyleLbl="alignAccFollowNode1" presStyleIdx="2" presStyleCnt="4" custLinFactNeighborX="16260" custLinFactNeighborY="28050"/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A6230E64-AB1B-477A-BBFD-BECD294C4DB1}" type="pres">
      <dgm:prSet presAssocID="{C253D8D6-420E-4A13-B7C6-C23D5F6066BC}" presName="balance_23" presStyleLbl="alignAccFollowNode1" presStyleIdx="3" presStyleCnt="4" custLinFactNeighborX="3699" custLinFactNeighborY="53264">
        <dgm:presLayoutVars>
          <dgm:bulletEnabled val="1"/>
        </dgm:presLayoutVars>
      </dgm:prSet>
      <dgm:spPr>
        <a:solidFill>
          <a:schemeClr val="tx1">
            <a:lumMod val="85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69997DE1-CE55-4C27-9564-3596D1818A4A}" type="pres">
      <dgm:prSet presAssocID="{C253D8D6-420E-4A13-B7C6-C23D5F6066BC}" presName="right_23_1" presStyleLbl="node1" presStyleIdx="0" presStyleCnt="5" custScaleX="175421" custScaleY="176921" custLinFactNeighborX="43179" custLinFactNeighborY="574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52331-9B59-4394-AB54-5FAD2C4BC398}" type="pres">
      <dgm:prSet presAssocID="{C253D8D6-420E-4A13-B7C6-C23D5F6066BC}" presName="right_23_2" presStyleLbl="node1" presStyleIdx="1" presStyleCnt="5" custScaleX="178091" custScaleY="200192" custLinFactNeighborX="16431" custLinFactNeighborY="5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C50529-C7E2-4DD1-9713-892790FEDD0E}" type="pres">
      <dgm:prSet presAssocID="{C253D8D6-420E-4A13-B7C6-C23D5F6066BC}" presName="right_23_3" presStyleLbl="node1" presStyleIdx="2" presStyleCnt="5" custScaleX="135864" custScaleY="117013" custLinFactNeighborX="15016" custLinFactNeighborY="-36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52935-BCAB-46D8-BBF1-B58C2F056D74}" type="pres">
      <dgm:prSet presAssocID="{C253D8D6-420E-4A13-B7C6-C23D5F6066BC}" presName="left_23_1" presStyleLbl="node1" presStyleIdx="3" presStyleCnt="5" custScaleX="169105" custScaleY="182894" custLinFactNeighborX="-88804" custLinFactNeighborY="-7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863B7-394F-4311-9048-8879E09333A5}" type="pres">
      <dgm:prSet presAssocID="{C253D8D6-420E-4A13-B7C6-C23D5F6066BC}" presName="left_23_2" presStyleLbl="node1" presStyleIdx="4" presStyleCnt="5" custScaleX="155219" custScaleY="162293" custLinFactNeighborX="2002" custLinFactNeighborY="-466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986CA6-5C11-48EA-B9C3-5979568C51D6}" srcId="{C253D8D6-420E-4A13-B7C6-C23D5F6066BC}" destId="{B9D95392-C699-4420-8452-DB041933B9AF}" srcOrd="1" destOrd="0" parTransId="{00B4F0F1-0A8B-4A67-BAC0-AA7AFB7882BA}" sibTransId="{731CC670-731D-4527-B3A7-3D4930AB11BA}"/>
    <dgm:cxn modelId="{49FB2A2E-2E72-4773-8DE5-082428B98A2C}" srcId="{C253D8D6-420E-4A13-B7C6-C23D5F6066BC}" destId="{C9A05267-3ACF-4999-B38B-5FDCA14426E3}" srcOrd="0" destOrd="0" parTransId="{BD9080B2-2B3A-41EC-96F8-2D990C826D93}" sibTransId="{22CE1288-E073-42D6-88FF-8E001AEB5F4C}"/>
    <dgm:cxn modelId="{B252E921-0DF4-47B9-8AB5-BE3E53DDA353}" srcId="{B9D95392-C699-4420-8452-DB041933B9AF}" destId="{BE5A941B-8A69-41E6-B66D-421551BD8A4C}" srcOrd="2" destOrd="0" parTransId="{A1212C05-E7DD-4A94-8256-F9D0123FC771}" sibTransId="{5CAE02DA-B32F-4668-8761-AD5570ED44BD}"/>
    <dgm:cxn modelId="{F551DB68-816D-4148-9ECE-D7022974E511}" type="presOf" srcId="{C253D8D6-420E-4A13-B7C6-C23D5F6066BC}" destId="{C64887FA-3556-41E8-B553-3FD8F7EDB9C5}" srcOrd="0" destOrd="0" presId="urn:microsoft.com/office/officeart/2005/8/layout/balance1"/>
    <dgm:cxn modelId="{A7A2B7DA-5937-4FCE-B552-6670E7785997}" srcId="{B9D95392-C699-4420-8452-DB041933B9AF}" destId="{7FEFA075-2D61-4A93-8A06-00BF7945E1B9}" srcOrd="1" destOrd="0" parTransId="{3568DBBB-8762-4F63-AC5F-B9B7CD734918}" sibTransId="{D79E1343-9B61-4525-8A31-8C481F24A0E6}"/>
    <dgm:cxn modelId="{843B4A21-D788-41D0-93CB-9F040101CD12}" srcId="{C9A05267-3ACF-4999-B38B-5FDCA14426E3}" destId="{3DB643CC-B04B-4C35-BEAC-BF3D2E0E0C19}" srcOrd="0" destOrd="0" parTransId="{B8C0F3A2-9BE1-4615-AB48-BAD9FBF2305F}" sibTransId="{72F3AA22-89D4-41C0-BDEE-DBE53AEB0E5B}"/>
    <dgm:cxn modelId="{F3866B95-7992-4792-9C1F-785A38CAF280}" type="presOf" srcId="{7FEFA075-2D61-4A93-8A06-00BF7945E1B9}" destId="{A9D52331-9B59-4394-AB54-5FAD2C4BC398}" srcOrd="0" destOrd="0" presId="urn:microsoft.com/office/officeart/2005/8/layout/balance1"/>
    <dgm:cxn modelId="{C4082F7B-A516-4A6C-9113-C60E2C24B38F}" type="presOf" srcId="{3DB643CC-B04B-4C35-BEAC-BF3D2E0E0C19}" destId="{7E652935-BCAB-46D8-BBF1-B58C2F056D74}" srcOrd="0" destOrd="0" presId="urn:microsoft.com/office/officeart/2005/8/layout/balance1"/>
    <dgm:cxn modelId="{CF69526F-50A4-49D5-875D-CE49E4FB4AAC}" srcId="{C9A05267-3ACF-4999-B38B-5FDCA14426E3}" destId="{9E7B08CB-7FFE-40CF-8563-1E0F0A7008CC}" srcOrd="1" destOrd="0" parTransId="{55F91DF6-21FF-44B0-9ED5-F44DDDF6A9F8}" sibTransId="{0040199F-5B04-4BBF-B223-8B70A876190E}"/>
    <dgm:cxn modelId="{D4EB19BD-6EE7-4752-94BD-0EF822F90906}" type="presOf" srcId="{053EF0DE-8660-4F9A-93A9-9BE34CB98385}" destId="{69997DE1-CE55-4C27-9564-3596D1818A4A}" srcOrd="0" destOrd="0" presId="urn:microsoft.com/office/officeart/2005/8/layout/balance1"/>
    <dgm:cxn modelId="{6D3FAED1-2808-49DF-86C3-7D88D9F2A18B}" type="presOf" srcId="{BE5A941B-8A69-41E6-B66D-421551BD8A4C}" destId="{F8C50529-C7E2-4DD1-9713-892790FEDD0E}" srcOrd="0" destOrd="0" presId="urn:microsoft.com/office/officeart/2005/8/layout/balance1"/>
    <dgm:cxn modelId="{498A4DCA-E28B-4742-9E9C-D218BC5002C8}" type="presOf" srcId="{C9A05267-3ACF-4999-B38B-5FDCA14426E3}" destId="{91F5735A-E620-431C-8EA9-DD2936AE5991}" srcOrd="0" destOrd="0" presId="urn:microsoft.com/office/officeart/2005/8/layout/balance1"/>
    <dgm:cxn modelId="{ED42DE59-C7B3-4355-84EF-C473A263AB2D}" type="presOf" srcId="{B9D95392-C699-4420-8452-DB041933B9AF}" destId="{26D6EDA5-1E73-4F96-8FAB-433675D18234}" srcOrd="0" destOrd="0" presId="urn:microsoft.com/office/officeart/2005/8/layout/balance1"/>
    <dgm:cxn modelId="{BB38549A-0D54-4C35-987B-B98BF9CA4869}" srcId="{B9D95392-C699-4420-8452-DB041933B9AF}" destId="{053EF0DE-8660-4F9A-93A9-9BE34CB98385}" srcOrd="0" destOrd="0" parTransId="{2B959358-EA62-4A72-AA3D-48D56748ECBC}" sibTransId="{44372EDE-7BD8-4F81-BECC-AF6312FF37FB}"/>
    <dgm:cxn modelId="{2E1BC1A4-490F-4545-A59F-50B272710896}" type="presOf" srcId="{9E7B08CB-7FFE-40CF-8563-1E0F0A7008CC}" destId="{D39863B7-394F-4311-9048-8879E09333A5}" srcOrd="0" destOrd="0" presId="urn:microsoft.com/office/officeart/2005/8/layout/balance1"/>
    <dgm:cxn modelId="{A78D1D9C-7076-48BA-BC72-2491C1DA6969}" type="presParOf" srcId="{C64887FA-3556-41E8-B553-3FD8F7EDB9C5}" destId="{B8DCFC44-0624-4526-8D4B-09467A01B339}" srcOrd="0" destOrd="0" presId="urn:microsoft.com/office/officeart/2005/8/layout/balance1"/>
    <dgm:cxn modelId="{AC2B7150-3B4F-4288-8662-8ACF5B2B4AC9}" type="presParOf" srcId="{C64887FA-3556-41E8-B553-3FD8F7EDB9C5}" destId="{E35053E4-6FAA-4573-9AE7-3AFEA95AFC59}" srcOrd="1" destOrd="0" presId="urn:microsoft.com/office/officeart/2005/8/layout/balance1"/>
    <dgm:cxn modelId="{79E4FAAA-80EB-4206-8F07-9D7BF32B2F0D}" type="presParOf" srcId="{E35053E4-6FAA-4573-9AE7-3AFEA95AFC59}" destId="{91F5735A-E620-431C-8EA9-DD2936AE5991}" srcOrd="0" destOrd="0" presId="urn:microsoft.com/office/officeart/2005/8/layout/balance1"/>
    <dgm:cxn modelId="{23F5E46F-3BA8-4C64-B5A1-FE48B9010EDC}" type="presParOf" srcId="{E35053E4-6FAA-4573-9AE7-3AFEA95AFC59}" destId="{26D6EDA5-1E73-4F96-8FAB-433675D18234}" srcOrd="1" destOrd="0" presId="urn:microsoft.com/office/officeart/2005/8/layout/balance1"/>
    <dgm:cxn modelId="{FF6A970B-81E9-4CB9-A880-4697B5FB98EF}" type="presParOf" srcId="{C64887FA-3556-41E8-B553-3FD8F7EDB9C5}" destId="{2D6E9FCC-C8DE-44D3-A683-407AC7C2DF55}" srcOrd="2" destOrd="0" presId="urn:microsoft.com/office/officeart/2005/8/layout/balance1"/>
    <dgm:cxn modelId="{8C6CC207-895F-418C-842F-3F9CE66F62BA}" type="presParOf" srcId="{2D6E9FCC-C8DE-44D3-A683-407AC7C2DF55}" destId="{1BBA5E3F-7949-4CCA-8565-0E89A3123EC9}" srcOrd="0" destOrd="0" presId="urn:microsoft.com/office/officeart/2005/8/layout/balance1"/>
    <dgm:cxn modelId="{78912AF8-EDFA-463C-BA28-611AC98C7D53}" type="presParOf" srcId="{2D6E9FCC-C8DE-44D3-A683-407AC7C2DF55}" destId="{58AFAB27-1A78-4149-9B30-4836104D4AED}" srcOrd="1" destOrd="0" presId="urn:microsoft.com/office/officeart/2005/8/layout/balance1"/>
    <dgm:cxn modelId="{C4CAD9E0-5503-4192-995A-53F2C9CA50B5}" type="presParOf" srcId="{2D6E9FCC-C8DE-44D3-A683-407AC7C2DF55}" destId="{A6230E64-AB1B-477A-BBFD-BECD294C4DB1}" srcOrd="2" destOrd="0" presId="urn:microsoft.com/office/officeart/2005/8/layout/balance1"/>
    <dgm:cxn modelId="{00B6884E-333A-4964-98A9-63B1B96B5C6D}" type="presParOf" srcId="{2D6E9FCC-C8DE-44D3-A683-407AC7C2DF55}" destId="{69997DE1-CE55-4C27-9564-3596D1818A4A}" srcOrd="3" destOrd="0" presId="urn:microsoft.com/office/officeart/2005/8/layout/balance1"/>
    <dgm:cxn modelId="{13B2AC46-F1B4-4A87-A732-4605A4E2EEA8}" type="presParOf" srcId="{2D6E9FCC-C8DE-44D3-A683-407AC7C2DF55}" destId="{A9D52331-9B59-4394-AB54-5FAD2C4BC398}" srcOrd="4" destOrd="0" presId="urn:microsoft.com/office/officeart/2005/8/layout/balance1"/>
    <dgm:cxn modelId="{54BADA87-121C-4C2F-9664-420FFFC1BF2F}" type="presParOf" srcId="{2D6E9FCC-C8DE-44D3-A683-407AC7C2DF55}" destId="{F8C50529-C7E2-4DD1-9713-892790FEDD0E}" srcOrd="5" destOrd="0" presId="urn:microsoft.com/office/officeart/2005/8/layout/balance1"/>
    <dgm:cxn modelId="{1A050D58-2550-4559-A9FF-1C2411AD01FB}" type="presParOf" srcId="{2D6E9FCC-C8DE-44D3-A683-407AC7C2DF55}" destId="{7E652935-BCAB-46D8-BBF1-B58C2F056D74}" srcOrd="6" destOrd="0" presId="urn:microsoft.com/office/officeart/2005/8/layout/balance1"/>
    <dgm:cxn modelId="{5BD36019-D77E-48D2-95AC-9E6F541FD22F}" type="presParOf" srcId="{2D6E9FCC-C8DE-44D3-A683-407AC7C2DF55}" destId="{D39863B7-394F-4311-9048-8879E09333A5}" srcOrd="7" destOrd="0" presId="urn:microsoft.com/office/officeart/2005/8/layout/balanc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0.27434</cdr:x>
      <cdr:y>0.06977</cdr:y>
    </cdr:from>
    <cdr:to>
      <cdr:x>0.35664</cdr:x>
      <cdr:y>0.16279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411094" y="214315"/>
          <a:ext cx="42331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10%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0.15278</cdr:x>
      <cdr:y>0.46512</cdr:y>
    </cdr:from>
    <cdr:to>
      <cdr:x>0.33333</cdr:x>
      <cdr:y>0.65116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5818" y="1428760"/>
          <a:ext cx="92869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60%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0.51389</cdr:x>
      <cdr:y>0.09302</cdr:y>
    </cdr:from>
    <cdr:to>
      <cdr:x>0.69444</cdr:x>
      <cdr:y>0.30233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43206" y="285752"/>
          <a:ext cx="928694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30%</a:t>
          </a:r>
          <a:endParaRPr lang="ru-RU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0.35211</cdr:x>
      <cdr:y>0</cdr:y>
    </cdr:from>
    <cdr:to>
      <cdr:x>0.54648</cdr:x>
      <cdr:y>0.29412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85950" y="0"/>
          <a:ext cx="985838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4%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0.47887</cdr:x>
      <cdr:y>0.35294</cdr:y>
    </cdr:from>
    <cdr:to>
      <cdr:x>0.70141</cdr:x>
      <cdr:y>0.78823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28892" y="857256"/>
          <a:ext cx="1128714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48%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0.12676</cdr:x>
      <cdr:y>0.26471</cdr:y>
    </cdr:from>
    <cdr:to>
      <cdr:x>0.33521</cdr:x>
      <cdr:y>0.7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42942" y="642942"/>
          <a:ext cx="1057276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39%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0.22535</cdr:x>
      <cdr:y>0.55882</cdr:y>
    </cdr:from>
    <cdr:to>
      <cdr:x>0.4338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43008" y="1357322"/>
          <a:ext cx="1057276" cy="10715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9%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0.0625</cdr:x>
      <cdr:y>0.44444</cdr:y>
    </cdr:from>
    <cdr:to>
      <cdr:x>0.39063</cdr:x>
      <cdr:y>0.79555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52" y="1428760"/>
          <a:ext cx="1500198" cy="1128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55%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0.40625</cdr:x>
      <cdr:y>0.42222</cdr:y>
    </cdr:from>
    <cdr:to>
      <cdr:x>0.7</cdr:x>
      <cdr:y>0.75111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57388" y="1357322"/>
          <a:ext cx="1343028" cy="10572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38%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0.28125</cdr:x>
      <cdr:y>0.24444</cdr:y>
    </cdr:from>
    <cdr:to>
      <cdr:x>0.5125</cdr:x>
      <cdr:y>0.55111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85884" y="785818"/>
          <a:ext cx="1057276" cy="9858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2%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0.4375</cdr:x>
      <cdr:y>0.77778</cdr:y>
    </cdr:from>
    <cdr:to>
      <cdr:x>0.6375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000264" y="2500330"/>
          <a:ext cx="914400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5%</a:t>
          </a:r>
          <a:endParaRPr lang="ru-RU" sz="1400" b="1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995-0A34-4677-9046-EABC08E7A007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B85F-94F8-48E0-9FE7-FAE2AF0F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995-0A34-4677-9046-EABC08E7A007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B85F-94F8-48E0-9FE7-FAE2AF0F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995-0A34-4677-9046-EABC08E7A007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B85F-94F8-48E0-9FE7-FAE2AF0F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995-0A34-4677-9046-EABC08E7A007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B85F-94F8-48E0-9FE7-FAE2AF0F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995-0A34-4677-9046-EABC08E7A007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B85F-94F8-48E0-9FE7-FAE2AF0F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995-0A34-4677-9046-EABC08E7A007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B85F-94F8-48E0-9FE7-FAE2AF0F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995-0A34-4677-9046-EABC08E7A007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B85F-94F8-48E0-9FE7-FAE2AF0F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995-0A34-4677-9046-EABC08E7A007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B85F-94F8-48E0-9FE7-FAE2AF0F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995-0A34-4677-9046-EABC08E7A007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B85F-94F8-48E0-9FE7-FAE2AF0F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995-0A34-4677-9046-EABC08E7A007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B85F-94F8-48E0-9FE7-FAE2AF0F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2A995-0A34-4677-9046-EABC08E7A007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B85F-94F8-48E0-9FE7-FAE2AF0F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20000"/>
                <a:lumOff val="80000"/>
              </a:schemeClr>
            </a:gs>
            <a:gs pos="48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7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2A995-0A34-4677-9046-EABC08E7A007}" type="datetimeFigureOut">
              <a:rPr lang="ru-RU" smtClean="0"/>
              <a:pPr/>
              <a:t>10.08.2015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6B85F-94F8-48E0-9FE7-FAE2AF0F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swetazelenkina.jimdo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428604"/>
            <a:ext cx="6143668" cy="157161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Всероссийский конкурс</a:t>
            </a:r>
            <a:b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«Учитель года России – 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2015»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214554"/>
            <a:ext cx="7786742" cy="43577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/>
                </a:solidFill>
              </a:rPr>
              <a:t>Нравственное воспитание детей младшего школьного возраста средствами художественной литературы, мультипликации и кинематографии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endParaRPr lang="ru-RU" sz="2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2400" i="1" dirty="0" err="1" smtClean="0">
                <a:solidFill>
                  <a:schemeClr val="tx2">
                    <a:lumMod val="10000"/>
                  </a:schemeClr>
                </a:solidFill>
              </a:rPr>
              <a:t>Зеленкина</a:t>
            </a: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</a:rPr>
              <a:t>Светлана Андреевна</a:t>
            </a:r>
            <a:endParaRPr lang="ru-RU" sz="2400" i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r"/>
            <a:r>
              <a:rPr lang="ru-RU" sz="2400" i="1" dirty="0" smtClean="0">
                <a:solidFill>
                  <a:schemeClr val="tx2">
                    <a:lumMod val="10000"/>
                  </a:schemeClr>
                </a:solidFill>
              </a:rPr>
              <a:t>Волгоград, Волгоградская область</a:t>
            </a:r>
            <a:endParaRPr lang="ru-RU" sz="2400" i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" name="Рисунок 3" descr="C:\Users\Дмитрий\Desktop\шапка.png"/>
          <p:cNvPicPr>
            <a:picLocks noChangeAspect="1" noChangeArrowheads="1"/>
          </p:cNvPicPr>
          <p:nvPr/>
        </p:nvPicPr>
        <p:blipFill>
          <a:blip r:embed="rId2" cstate="print"/>
          <a:srcRect l="11929" r="64140"/>
          <a:stretch>
            <a:fillRect/>
          </a:stretch>
        </p:blipFill>
        <p:spPr bwMode="auto">
          <a:xfrm>
            <a:off x="0" y="0"/>
            <a:ext cx="2808288" cy="213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10000"/>
                  </a:schemeClr>
                </a:solidFill>
              </a:rPr>
              <a:t>Результативность опыта</a:t>
            </a:r>
            <a:endParaRPr lang="ru-RU" sz="5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Диагностика изучения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сформированности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нравственных понятий у обучающихся;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Диагностика отношения к жизненным ценностям по методике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Н.Е.Щурковой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Диагностика нравственной воспитанности по методике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Н.Е.Щурковой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3573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Уровень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сформированности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нравственных понятий у обучающихся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idx="1"/>
          </p:nvPr>
        </p:nvGraphicFramePr>
        <p:xfrm>
          <a:off x="285750" y="2071688"/>
          <a:ext cx="5026025" cy="2571750"/>
        </p:xfrm>
        <a:graphic>
          <a:graphicData uri="http://schemas.openxmlformats.org/presentationml/2006/ole">
            <p:oleObj spid="_x0000_s1026" name="Диаграмма" r:id="rId3" imgW="5676833" imgH="2905006" progId="Excel.Shee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143372" y="4000504"/>
          <a:ext cx="4789674" cy="2571768"/>
        </p:xfrm>
        <a:graphic>
          <a:graphicData uri="http://schemas.openxmlformats.org/presentationml/2006/ole">
            <p:oleObj spid="_x0000_s1027" name="Диаграмма" r:id="rId4" imgW="5676833" imgH="2905006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57818" y="278605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1 класс, 2011 год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492919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класс, 2014 год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Диагностика отношения к жизненным ценностям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idx="1"/>
          </p:nvPr>
        </p:nvSpPr>
        <p:spPr>
          <a:xfrm>
            <a:off x="457200" y="1857364"/>
            <a:ext cx="3043230" cy="4643470"/>
          </a:xfrm>
        </p:spPr>
        <p:txBody>
          <a:bodyPr>
            <a:normAutofit fontScale="47500" lnSpcReduction="20000"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u="sng" dirty="0" smtClean="0">
                <a:solidFill>
                  <a:schemeClr val="tx2">
                    <a:lumMod val="10000"/>
                  </a:schemeClr>
                </a:solidFill>
                <a:latin typeface="Times New Roman CYR"/>
                <a:ea typeface="Times New Roman" pitchFamily="18" charset="0"/>
                <a:cs typeface="Arial" pitchFamily="34" charset="0"/>
              </a:rPr>
              <a:t>Список желаний: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 CYR"/>
                <a:ea typeface="Times New Roman" pitchFamily="18" charset="0"/>
                <a:cs typeface="Arial" pitchFamily="34" charset="0"/>
              </a:rPr>
              <a:t>1. Быть человеком, которого любят.</a:t>
            </a:r>
            <a:endParaRPr lang="ru-RU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 CYR"/>
                <a:ea typeface="Times New Roman" pitchFamily="18" charset="0"/>
                <a:cs typeface="Arial" pitchFamily="34" charset="0"/>
              </a:rPr>
              <a:t>2. Иметь много денег.</a:t>
            </a:r>
            <a:endParaRPr lang="ru-RU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 CYR"/>
                <a:ea typeface="Times New Roman" pitchFamily="18" charset="0"/>
                <a:cs typeface="Arial" pitchFamily="34" charset="0"/>
              </a:rPr>
              <a:t>3. Иметь самый современный компьютер.</a:t>
            </a:r>
            <a:endParaRPr lang="ru-RU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 CYR"/>
                <a:ea typeface="Times New Roman" pitchFamily="18" charset="0"/>
                <a:cs typeface="Arial" pitchFamily="34" charset="0"/>
              </a:rPr>
              <a:t>4. Иметь верного друга.</a:t>
            </a:r>
            <a:endParaRPr lang="ru-RU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 CYR"/>
                <a:ea typeface="Times New Roman" pitchFamily="18" charset="0"/>
                <a:cs typeface="Arial" pitchFamily="34" charset="0"/>
              </a:rPr>
              <a:t>5. Мне важно здоровье родителей.</a:t>
            </a:r>
            <a:endParaRPr lang="ru-RU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 CYR"/>
                <a:ea typeface="Times New Roman" pitchFamily="18" charset="0"/>
                <a:cs typeface="Arial" pitchFamily="34" charset="0"/>
              </a:rPr>
              <a:t>6. Иметь возможность многими командовать.</a:t>
            </a:r>
            <a:endParaRPr lang="ru-RU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 CYR"/>
                <a:ea typeface="Times New Roman" pitchFamily="18" charset="0"/>
                <a:cs typeface="Arial" pitchFamily="34" charset="0"/>
              </a:rPr>
              <a:t>7. Иметь много слуг и ими распоряжаться.</a:t>
            </a:r>
            <a:endParaRPr lang="ru-RU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 CYR"/>
                <a:ea typeface="Times New Roman" pitchFamily="18" charset="0"/>
                <a:cs typeface="Arial" pitchFamily="34" charset="0"/>
              </a:rPr>
              <a:t>8. Иметь доброе сердце.</a:t>
            </a:r>
            <a:endParaRPr lang="ru-RU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 CYR"/>
                <a:ea typeface="Times New Roman" pitchFamily="18" charset="0"/>
                <a:cs typeface="Arial" pitchFamily="34" charset="0"/>
              </a:rPr>
              <a:t>9. Уметь сочувствовать и помогать другим людям.</a:t>
            </a:r>
            <a:endParaRPr lang="ru-RU" sz="16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 CYR"/>
                <a:ea typeface="Times New Roman" pitchFamily="18" charset="0"/>
                <a:cs typeface="Arial" pitchFamily="34" charset="0"/>
              </a:rPr>
              <a:t>10. Иметь то, чего у других никогда не будет.</a:t>
            </a:r>
            <a:endParaRPr lang="ru-RU" sz="4000" dirty="0" smtClean="0">
              <a:solidFill>
                <a:schemeClr val="tx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3857620" y="1857364"/>
          <a:ext cx="514353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Диагностика нравственной воспитанности по методике </a:t>
            </a:r>
            <a:r>
              <a:rPr lang="ru-RU" b="1" dirty="0" err="1" smtClean="0">
                <a:solidFill>
                  <a:schemeClr val="tx2">
                    <a:lumMod val="10000"/>
                  </a:schemeClr>
                </a:solidFill>
              </a:rPr>
              <a:t>Н.Е.Щурковой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928802"/>
          <a:ext cx="507209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357686" y="3429000"/>
          <a:ext cx="4572032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00695" y="235743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1 класс, 2011 год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478632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4 класс, 2014 год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tx2">
                    <a:lumMod val="10000"/>
                  </a:schemeClr>
                </a:solidFill>
              </a:rPr>
              <a:t>Результативность опыта</a:t>
            </a:r>
            <a:endParaRPr lang="ru-RU" sz="5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6"/>
          <a:ext cx="8215370" cy="4500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109"/>
                <a:gridCol w="3146318"/>
                <a:gridCol w="2210749"/>
                <a:gridCol w="2182194"/>
              </a:tblGrid>
              <a:tr h="926593">
                <a:tc>
                  <a:txBody>
                    <a:bodyPr/>
                    <a:lstStyle/>
                    <a:p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Уровень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Процент участия</a:t>
                      </a:r>
                      <a:endParaRPr lang="ru-RU" dirty="0"/>
                    </a:p>
                  </a:txBody>
                  <a:tcPr/>
                </a:tc>
              </a:tr>
              <a:tr h="926593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Социальные проекты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Районный,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городской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90%</a:t>
                      </a:r>
                    </a:p>
                    <a:p>
                      <a:r>
                        <a:rPr lang="ru-RU" dirty="0" smtClean="0"/>
                        <a:t>20%</a:t>
                      </a:r>
                    </a:p>
                  </a:txBody>
                  <a:tcPr/>
                </a:tc>
              </a:tr>
              <a:tr h="132370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Творческие фестивали, конкурсы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Районный,</a:t>
                      </a:r>
                    </a:p>
                    <a:p>
                      <a:r>
                        <a:rPr lang="ru-RU" dirty="0" smtClean="0"/>
                        <a:t>городской,</a:t>
                      </a:r>
                    </a:p>
                    <a:p>
                      <a:r>
                        <a:rPr lang="ru-RU" dirty="0" smtClean="0"/>
                        <a:t>областной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80%</a:t>
                      </a:r>
                    </a:p>
                    <a:p>
                      <a:r>
                        <a:rPr lang="ru-RU" dirty="0" smtClean="0"/>
                        <a:t>35%</a:t>
                      </a:r>
                    </a:p>
                    <a:p>
                      <a:r>
                        <a:rPr lang="ru-RU" dirty="0" smtClean="0"/>
                        <a:t>5%</a:t>
                      </a:r>
                    </a:p>
                  </a:txBody>
                  <a:tcPr/>
                </a:tc>
              </a:tr>
              <a:tr h="132370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r>
                        <a:rPr lang="ru-RU" baseline="0" dirty="0" smtClean="0"/>
                        <a:t> социально-творческого характера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Школьный, районный, городской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100%</a:t>
                      </a:r>
                    </a:p>
                    <a:p>
                      <a:r>
                        <a:rPr lang="ru-RU" dirty="0" smtClean="0"/>
                        <a:t>50%</a:t>
                      </a:r>
                    </a:p>
                    <a:p>
                      <a:r>
                        <a:rPr lang="ru-RU" dirty="0" smtClean="0"/>
                        <a:t>10%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607220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Более подробно с достижениями обучающихся можно познакомиться на сайте </a:t>
            </a:r>
            <a:r>
              <a:rPr lang="en-US" b="1" i="1" dirty="0" smtClean="0">
                <a:solidFill>
                  <a:schemeClr val="tx2">
                    <a:lumMod val="10000"/>
                  </a:schemeClr>
                </a:solidFill>
                <a:hlinkClick r:id="rId2"/>
              </a:rPr>
              <a:t>swetazelenkina.jimdo.com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Результативность опыта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E:\Фото\школа 2\2 в класс\getImage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42656">
            <a:off x="373665" y="1668673"/>
            <a:ext cx="4564066" cy="3037956"/>
          </a:xfrm>
          <a:prstGeom prst="rect">
            <a:avLst/>
          </a:prstGeom>
          <a:noFill/>
        </p:spPr>
      </p:pic>
      <p:pic>
        <p:nvPicPr>
          <p:cNvPr id="4099" name="Picture 3" descr="E:\Фото\школа 2\2 в класс\P1090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714752"/>
            <a:ext cx="3873456" cy="2905092"/>
          </a:xfrm>
          <a:prstGeom prst="rect">
            <a:avLst/>
          </a:prstGeom>
          <a:noFill/>
        </p:spPr>
      </p:pic>
      <p:pic>
        <p:nvPicPr>
          <p:cNvPr id="4100" name="Picture 4" descr="E:\Фото\школа 2\2 в класс\P11004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14678" y="2285992"/>
            <a:ext cx="2928958" cy="3905277"/>
          </a:xfrm>
          <a:prstGeom prst="rect">
            <a:avLst/>
          </a:prstGeom>
          <a:noFill/>
        </p:spPr>
      </p:pic>
      <p:pic>
        <p:nvPicPr>
          <p:cNvPr id="4101" name="Picture 5" descr="E:\Фото\школа 2\3 в класс\P11401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0376">
            <a:off x="3982796" y="1723512"/>
            <a:ext cx="4821884" cy="3214710"/>
          </a:xfrm>
          <a:prstGeom prst="rect">
            <a:avLst/>
          </a:prstGeom>
          <a:noFill/>
        </p:spPr>
      </p:pic>
      <p:pic>
        <p:nvPicPr>
          <p:cNvPr id="4102" name="Picture 6" descr="E:\Фото\школа 2\3 в класс\P11406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000504"/>
            <a:ext cx="3857524" cy="2571779"/>
          </a:xfrm>
          <a:prstGeom prst="rect">
            <a:avLst/>
          </a:prstGeom>
          <a:noFill/>
        </p:spPr>
      </p:pic>
      <p:pic>
        <p:nvPicPr>
          <p:cNvPr id="27650" name="Picture 2" descr="E:\Фото\школа 2\P11506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904631"/>
            <a:ext cx="9144000" cy="59533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86766" cy="1500174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10000"/>
                  </a:schemeClr>
                </a:solidFill>
              </a:rPr>
              <a:t>Перспективы использования опыта</a:t>
            </a:r>
            <a:endParaRPr lang="ru-RU" sz="5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329642" cy="485778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Технология подходит 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не только для начальной ступени образования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Перспективы направлены на реализацию 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стандартов второго поколения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(воспитание гражданской идентичности, целостного мировоззрения, формирование уважительного отношения к другим людям, освоение социальных норм и правил и др.);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Перспективы направлены на реализацию 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профессионального стандарта «Педагога»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(проектирование ситуаций и событий, развивающих эмоционально-ценностную сферу ребенка, культуру переживаний и ценностные переживания ребенка).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2">
                    <a:lumMod val="10000"/>
                  </a:schemeClr>
                </a:solidFill>
              </a:rPr>
              <a:t>ПРОБЛЕМА</a:t>
            </a:r>
            <a:endParaRPr lang="ru-RU" sz="5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000108"/>
          <a:ext cx="871543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10000"/>
                  </a:schemeClr>
                </a:solidFill>
              </a:rPr>
              <a:t>Решение проблемы</a:t>
            </a:r>
            <a:endParaRPr lang="ru-RU" sz="5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8329642" cy="462598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Разработка новых технологий нравственного воспитания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3214686"/>
            <a:ext cx="285752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Овладение смыслами нравственных понятий и ценностей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43240" y="3643314"/>
            <a:ext cx="3071834" cy="1714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Формирование и развитие стремления к пониманию СУТИ нравственных поступков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72198" y="4286256"/>
            <a:ext cx="2857520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</a:rPr>
              <a:t>Мотивация собственного поведения</a:t>
            </a:r>
            <a:endParaRPr lang="ru-RU" sz="2000" b="1" dirty="0">
              <a:solidFill>
                <a:schemeClr val="tx2">
                  <a:lumMod val="1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1785918" y="2500306"/>
            <a:ext cx="2357454" cy="64294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108447" y="3036091"/>
            <a:ext cx="1070776" cy="794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57818" y="2500306"/>
            <a:ext cx="2286016" cy="1714512"/>
          </a:xfrm>
          <a:prstGeom prst="straightConnector1">
            <a:avLst/>
          </a:prstGeom>
          <a:ln w="476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10000"/>
                  </a:schemeClr>
                </a:solidFill>
              </a:rPr>
              <a:t>Цель опыта</a:t>
            </a:r>
            <a:endParaRPr lang="ru-RU" sz="5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	Выявление и оптимизация педагогических условий, форм и методов нравственного воспитания детей младшего школьного возраста средствами художественной литературы, мультипликации и кинематографии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10000"/>
                  </a:schemeClr>
                </a:solidFill>
              </a:rPr>
              <a:t>Задачи опыта</a:t>
            </a:r>
            <a:endParaRPr lang="ru-RU" sz="5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543956" cy="469742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1) Выявить степень изученности данной проблемы;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2) Разработать систему занятий с использованием художественной литературы, мультипликации и кинематографии для развития нравственных ценностей у детей, создать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медиатеку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литературных произведений, мультипликационных и кинофильмов для работы по данной системе;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3) Апробировать систему занятий при обязательном создании условий для реализации творческого потенциала младших школьников.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10000"/>
                  </a:schemeClr>
                </a:solidFill>
              </a:rPr>
              <a:t>Научная концепция опыта</a:t>
            </a:r>
            <a:endParaRPr lang="ru-RU" sz="5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А.С.Макаренко «Педагогическая поэма» (1931 г.)</a:t>
            </a:r>
          </a:p>
          <a:p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Ш.А.Амонашвили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«Размышления о гуманной педагогике» (1996 г.)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Я.Корчак «Как любить ребенка» (1919 г.)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«Концепция духовно-нравственного развития и воспитания личности гражданина России» (2010 г.)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10000"/>
                  </a:schemeClr>
                </a:solidFill>
              </a:rPr>
              <a:t>Технологичность опыта</a:t>
            </a:r>
            <a:endParaRPr lang="ru-RU" sz="5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1) Чтение художественной литературы;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2) Просмотр отечественного и/или зарубежного мультфильма или кинофильма;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3) Беседа по просмотренному и прочитанному, сравнение. Освоение норм и правил нравственного поведения;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4) Решение проблемных ситуаций и ситуативных задач;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10000"/>
                  </a:schemeClr>
                </a:solidFill>
                <a:cs typeface="Times New Roman" pitchFamily="18" charset="0"/>
              </a:rPr>
              <a:t>5) Социальная практика (рисунок, коллаж, книжка-малышка, проект, спектакль, литературная гостиная, семейные вечера и т.д.)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44" y="357166"/>
          <a:ext cx="8786875" cy="6072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180"/>
                <a:gridCol w="1990329"/>
                <a:gridCol w="1621750"/>
                <a:gridCol w="1769182"/>
                <a:gridCol w="1636434"/>
              </a:tblGrid>
              <a:tr h="2296226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</a:t>
                      </a:r>
                      <a:r>
                        <a:rPr lang="ru-RU" dirty="0" err="1" smtClean="0"/>
                        <a:t>произведе</a:t>
                      </a:r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err="1" smtClean="0"/>
                        <a:t>ния</a:t>
                      </a:r>
                      <a:r>
                        <a:rPr lang="ru-RU" dirty="0" smtClean="0"/>
                        <a:t>,</a:t>
                      </a:r>
                    </a:p>
                    <a:p>
                      <a:r>
                        <a:rPr lang="ru-RU" dirty="0" smtClean="0"/>
                        <a:t>автор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Мульт</a:t>
                      </a:r>
                      <a:r>
                        <a:rPr lang="ru-RU" baseline="0" dirty="0" smtClean="0"/>
                        <a:t>фильм/</a:t>
                      </a:r>
                    </a:p>
                    <a:p>
                      <a:r>
                        <a:rPr lang="ru-RU" baseline="0" dirty="0" smtClean="0"/>
                        <a:t>кинофильм, </a:t>
                      </a:r>
                    </a:p>
                    <a:p>
                      <a:r>
                        <a:rPr lang="ru-RU" baseline="0" dirty="0" smtClean="0"/>
                        <a:t>режиссер, год выпуска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Обсуждае</a:t>
                      </a:r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err="1" smtClean="0"/>
                        <a:t>мые</a:t>
                      </a:r>
                      <a:r>
                        <a:rPr lang="ru-RU" dirty="0" smtClean="0"/>
                        <a:t>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Нравствен-</a:t>
                      </a:r>
                    </a:p>
                    <a:p>
                      <a:r>
                        <a:rPr lang="ru-RU" dirty="0" err="1" smtClean="0"/>
                        <a:t>ные</a:t>
                      </a:r>
                      <a:r>
                        <a:rPr lang="ru-RU" dirty="0" smtClean="0"/>
                        <a:t> качества, </a:t>
                      </a:r>
                      <a:r>
                        <a:rPr lang="ru-RU" dirty="0" err="1" smtClean="0"/>
                        <a:t>воспитывае</a:t>
                      </a:r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err="1" smtClean="0"/>
                        <a:t>мые</a:t>
                      </a:r>
                      <a:r>
                        <a:rPr lang="ru-RU" dirty="0" smtClean="0"/>
                        <a:t> на данном </a:t>
                      </a:r>
                      <a:r>
                        <a:rPr lang="ru-RU" dirty="0" err="1" smtClean="0"/>
                        <a:t>произведе</a:t>
                      </a:r>
                      <a:r>
                        <a:rPr lang="ru-RU" dirty="0" smtClean="0"/>
                        <a:t>-</a:t>
                      </a:r>
                    </a:p>
                    <a:p>
                      <a:r>
                        <a:rPr lang="ru-RU" dirty="0" err="1" smtClean="0"/>
                        <a:t>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практика</a:t>
                      </a:r>
                      <a:endParaRPr lang="ru-RU" dirty="0"/>
                    </a:p>
                  </a:txBody>
                  <a:tcPr/>
                </a:tc>
              </a:tr>
              <a:tr h="3776004">
                <a:tc>
                  <a:txBody>
                    <a:bodyPr/>
                    <a:lstStyle/>
                    <a:p>
                      <a:r>
                        <a:rPr lang="ru-RU" dirty="0" smtClean="0"/>
                        <a:t>Гектор Мало «Без семьи»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В.Бортко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1984 г.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1) Чем является семья для </a:t>
                      </a:r>
                      <a:r>
                        <a:rPr lang="ru-RU" baseline="0" dirty="0" err="1" smtClean="0"/>
                        <a:t>Реми</a:t>
                      </a:r>
                      <a:r>
                        <a:rPr lang="ru-RU" baseline="0" dirty="0" smtClean="0"/>
                        <a:t>, что он видит в ней?</a:t>
                      </a:r>
                    </a:p>
                    <a:p>
                      <a:r>
                        <a:rPr lang="ru-RU" baseline="0" dirty="0" smtClean="0"/>
                        <a:t>2) Какие социальные пороки раскрывает автор в своей повести?</a:t>
                      </a:r>
                    </a:p>
                    <a:p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Доброта, </a:t>
                      </a:r>
                    </a:p>
                    <a:p>
                      <a:r>
                        <a:rPr lang="ru-RU" dirty="0" smtClean="0"/>
                        <a:t>мудрость, </a:t>
                      </a:r>
                    </a:p>
                    <a:p>
                      <a:r>
                        <a:rPr lang="ru-RU" dirty="0" smtClean="0"/>
                        <a:t>преданность,</a:t>
                      </a:r>
                    </a:p>
                    <a:p>
                      <a:r>
                        <a:rPr lang="ru-RU" dirty="0" smtClean="0"/>
                        <a:t>заботливость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коллажа</a:t>
                      </a:r>
                      <a:r>
                        <a:rPr lang="ru-RU" baseline="0" dirty="0" smtClean="0"/>
                        <a:t> «Традиции моей семьи»</a:t>
                      </a:r>
                    </a:p>
                    <a:p>
                      <a:r>
                        <a:rPr lang="ru-RU" baseline="0" dirty="0" smtClean="0"/>
                        <a:t>Помощь детям из детских домов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>
                    <a:lumMod val="10000"/>
                  </a:schemeClr>
                </a:solidFill>
              </a:rPr>
              <a:t>Технологичность опыта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5072098" cy="242889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В среднем на работу с одним произведением уходит около </a:t>
            </a:r>
            <a:r>
              <a:rPr lang="ru-RU" b="1" i="1" dirty="0" smtClean="0">
                <a:solidFill>
                  <a:schemeClr val="bg1"/>
                </a:solidFill>
              </a:rPr>
              <a:t>2-х месяцев </a:t>
            </a:r>
            <a:r>
              <a:rPr lang="ru-RU" dirty="0" smtClean="0">
                <a:solidFill>
                  <a:schemeClr val="bg1"/>
                </a:solidFill>
              </a:rPr>
              <a:t>с учетом занятий два раза в неделю. Таким образом в год можно рассмотреть около </a:t>
            </a:r>
            <a:r>
              <a:rPr lang="ru-RU" b="1" i="1" dirty="0" smtClean="0">
                <a:solidFill>
                  <a:schemeClr val="bg1"/>
                </a:solidFill>
              </a:rPr>
              <a:t>4-5 произведений.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3554" name="Picture 2" descr="E:\Фото\школа 2\1 В\P10405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142984"/>
            <a:ext cx="4000528" cy="3000396"/>
          </a:xfrm>
          <a:prstGeom prst="rect">
            <a:avLst/>
          </a:prstGeom>
          <a:noFill/>
        </p:spPr>
      </p:pic>
      <p:pic>
        <p:nvPicPr>
          <p:cNvPr id="23555" name="Picture 3" descr="E:\Фото\школа 2\1 В\Фото-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596" y="4143380"/>
            <a:ext cx="3357618" cy="2518214"/>
          </a:xfrm>
          <a:prstGeom prst="rect">
            <a:avLst/>
          </a:prstGeom>
          <a:noFill/>
        </p:spPr>
      </p:pic>
      <p:pic>
        <p:nvPicPr>
          <p:cNvPr id="23556" name="Picture 4" descr="E:\Фото\школа 2\2 в класс\P1080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571876"/>
            <a:ext cx="3078955" cy="2298979"/>
          </a:xfrm>
          <a:prstGeom prst="rect">
            <a:avLst/>
          </a:prstGeom>
          <a:noFill/>
        </p:spPr>
      </p:pic>
      <p:pic>
        <p:nvPicPr>
          <p:cNvPr id="23557" name="Picture 5" descr="E:\Фото\школа 2\3 в класс\P1140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3330" flipH="1">
            <a:off x="6661572" y="3540186"/>
            <a:ext cx="2165396" cy="32479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657</Words>
  <Application>Microsoft Office PowerPoint</Application>
  <PresentationFormat>Экран (4:3)</PresentationFormat>
  <Paragraphs>129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Диаграмма</vt:lpstr>
      <vt:lpstr>Всероссийский конкурс «Учитель года России – 2015» </vt:lpstr>
      <vt:lpstr>ПРОБЛЕМА</vt:lpstr>
      <vt:lpstr>Решение проблемы</vt:lpstr>
      <vt:lpstr>Цель опыта</vt:lpstr>
      <vt:lpstr>Задачи опыта</vt:lpstr>
      <vt:lpstr>Научная концепция опыта</vt:lpstr>
      <vt:lpstr>Технологичность опыта</vt:lpstr>
      <vt:lpstr> </vt:lpstr>
      <vt:lpstr>Технологичность опыта</vt:lpstr>
      <vt:lpstr>Результативность опыта</vt:lpstr>
      <vt:lpstr>Уровень сформированности нравственных понятий у обучающихся</vt:lpstr>
      <vt:lpstr>    Диагностика отношения к жизненным ценностям   </vt:lpstr>
      <vt:lpstr>Диагностика нравственной воспитанности по методике Н.Е.Щурковой</vt:lpstr>
      <vt:lpstr>Результативность опыта</vt:lpstr>
      <vt:lpstr>Результативность опыта</vt:lpstr>
      <vt:lpstr>Перспективы использования опыта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 «Учитель года России – 2015»</dc:title>
  <dc:creator>Алексей</dc:creator>
  <cp:lastModifiedBy>Алексей</cp:lastModifiedBy>
  <cp:revision>24</cp:revision>
  <dcterms:created xsi:type="dcterms:W3CDTF">2015-08-05T04:12:57Z</dcterms:created>
  <dcterms:modified xsi:type="dcterms:W3CDTF">2015-08-10T05:53:52Z</dcterms:modified>
</cp:coreProperties>
</file>