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лина" initials="Г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532" autoAdjust="0"/>
  </p:normalViewPr>
  <p:slideViewPr>
    <p:cSldViewPr>
      <p:cViewPr varScale="1">
        <p:scale>
          <a:sx n="87" d="100"/>
          <a:sy n="87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19B8D-76C3-48E0-95E5-16008E863B2D}" type="doc">
      <dgm:prSet loTypeId="urn:microsoft.com/office/officeart/2005/8/layout/cycle3" loCatId="cycle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E1D14F2-9F86-48A9-8324-48E00A7C6376}">
      <dgm:prSet phldrT="[Текст]" custT="1"/>
      <dgm:spPr/>
      <dgm:t>
        <a:bodyPr/>
        <a:lstStyle/>
        <a:p>
          <a:r>
            <a:rPr lang="ru-RU" sz="2800" dirty="0" smtClean="0">
              <a:latin typeface="Georgia" pitchFamily="18" charset="0"/>
            </a:rPr>
            <a:t>Мировидение: </a:t>
          </a:r>
          <a:r>
            <a:rPr lang="ru-RU" sz="2800" dirty="0" err="1" smtClean="0">
              <a:latin typeface="Georgia" pitchFamily="18" charset="0"/>
            </a:rPr>
            <a:t>межпредметная</a:t>
          </a:r>
          <a:r>
            <a:rPr lang="ru-RU" sz="2800" dirty="0" smtClean="0">
              <a:latin typeface="Georgia" pitchFamily="18" charset="0"/>
            </a:rPr>
            <a:t> область</a:t>
          </a:r>
          <a:endParaRPr lang="ru-RU" sz="2800" dirty="0">
            <a:latin typeface="Georgia" pitchFamily="18" charset="0"/>
          </a:endParaRPr>
        </a:p>
      </dgm:t>
    </dgm:pt>
    <dgm:pt modelId="{237B229E-E71D-47CB-9065-8C62B1180A0C}" type="parTrans" cxnId="{EBCA0CB7-292B-4655-BF4B-DEDBFB50D2B3}">
      <dgm:prSet/>
      <dgm:spPr/>
      <dgm:t>
        <a:bodyPr/>
        <a:lstStyle/>
        <a:p>
          <a:endParaRPr lang="ru-RU"/>
        </a:p>
      </dgm:t>
    </dgm:pt>
    <dgm:pt modelId="{26939E6E-5DDE-4E0D-917F-5AEEF13F86DF}" type="sibTrans" cxnId="{EBCA0CB7-292B-4655-BF4B-DEDBFB50D2B3}">
      <dgm:prSet/>
      <dgm:spPr/>
      <dgm:t>
        <a:bodyPr/>
        <a:lstStyle/>
        <a:p>
          <a:endParaRPr lang="ru-RU"/>
        </a:p>
      </dgm:t>
    </dgm:pt>
    <dgm:pt modelId="{7FF757DF-59DF-49B1-9BDE-4D2650055A1F}">
      <dgm:prSet phldrT="[Текст]" custT="1"/>
      <dgm:spPr/>
      <dgm:t>
        <a:bodyPr/>
        <a:lstStyle/>
        <a:p>
          <a:r>
            <a:rPr lang="ru-RU" sz="2800" dirty="0" smtClean="0">
              <a:latin typeface="Georgia" pitchFamily="18" charset="0"/>
            </a:rPr>
            <a:t>Мировоззрение: личностная область</a:t>
          </a:r>
          <a:endParaRPr lang="ru-RU" sz="2800" dirty="0">
            <a:latin typeface="Georgia" pitchFamily="18" charset="0"/>
          </a:endParaRPr>
        </a:p>
      </dgm:t>
    </dgm:pt>
    <dgm:pt modelId="{9BC02DBD-77D5-4790-974B-29A56A298B82}" type="parTrans" cxnId="{DBCD66BB-6155-46BC-A215-E41E3BE5BE9F}">
      <dgm:prSet/>
      <dgm:spPr/>
      <dgm:t>
        <a:bodyPr/>
        <a:lstStyle/>
        <a:p>
          <a:endParaRPr lang="ru-RU"/>
        </a:p>
      </dgm:t>
    </dgm:pt>
    <dgm:pt modelId="{7F2DECFA-97AA-473A-ACD6-37B0D7593607}" type="sibTrans" cxnId="{DBCD66BB-6155-46BC-A215-E41E3BE5BE9F}">
      <dgm:prSet/>
      <dgm:spPr/>
      <dgm:t>
        <a:bodyPr/>
        <a:lstStyle/>
        <a:p>
          <a:endParaRPr lang="ru-RU"/>
        </a:p>
      </dgm:t>
    </dgm:pt>
    <dgm:pt modelId="{D363B391-9D5B-4887-A125-D900D9AB673F}">
      <dgm:prSet phldrT="[Текст]" custT="1"/>
      <dgm:spPr/>
      <dgm:t>
        <a:bodyPr/>
        <a:lstStyle/>
        <a:p>
          <a:r>
            <a:rPr lang="ru-RU" sz="2800" b="0" dirty="0" smtClean="0">
              <a:latin typeface="Georgia" pitchFamily="18" charset="0"/>
            </a:rPr>
            <a:t>Образ мира: предметная область</a:t>
          </a:r>
          <a:endParaRPr lang="ru-RU" sz="2800" b="0" dirty="0">
            <a:latin typeface="Georgia" pitchFamily="18" charset="0"/>
          </a:endParaRPr>
        </a:p>
      </dgm:t>
    </dgm:pt>
    <dgm:pt modelId="{C230B6E9-12AE-4C05-A4B3-A2173AAA9498}" type="parTrans" cxnId="{02F371C4-0190-4215-B39D-3996FC1AC8D8}">
      <dgm:prSet/>
      <dgm:spPr/>
      <dgm:t>
        <a:bodyPr/>
        <a:lstStyle/>
        <a:p>
          <a:endParaRPr lang="ru-RU"/>
        </a:p>
      </dgm:t>
    </dgm:pt>
    <dgm:pt modelId="{1CB409A3-E478-4E1F-A8DD-DD852181FD9D}" type="sibTrans" cxnId="{02F371C4-0190-4215-B39D-3996FC1AC8D8}">
      <dgm:prSet/>
      <dgm:spPr/>
      <dgm:t>
        <a:bodyPr/>
        <a:lstStyle/>
        <a:p>
          <a:endParaRPr lang="ru-RU"/>
        </a:p>
      </dgm:t>
    </dgm:pt>
    <dgm:pt modelId="{4E4BD715-B01C-4738-A05C-8B1E9D30E4A2}">
      <dgm:prSet phldrT="[Текст]" custT="1"/>
      <dgm:spPr/>
      <dgm:t>
        <a:bodyPr/>
        <a:lstStyle/>
        <a:p>
          <a:r>
            <a:rPr lang="ru-RU" sz="2800" dirty="0" err="1" smtClean="0">
              <a:latin typeface="Georgia" pitchFamily="18" charset="0"/>
            </a:rPr>
            <a:t>Миродействие</a:t>
          </a:r>
          <a:r>
            <a:rPr lang="ru-RU" sz="2800" dirty="0" smtClean="0">
              <a:latin typeface="Georgia" pitchFamily="18" charset="0"/>
            </a:rPr>
            <a:t>: </a:t>
          </a:r>
          <a:r>
            <a:rPr lang="ru-RU" sz="2800" dirty="0" err="1" smtClean="0">
              <a:latin typeface="Georgia" pitchFamily="18" charset="0"/>
            </a:rPr>
            <a:t>метапредметная</a:t>
          </a:r>
          <a:r>
            <a:rPr lang="ru-RU" sz="2800" dirty="0" smtClean="0">
              <a:latin typeface="Georgia" pitchFamily="18" charset="0"/>
            </a:rPr>
            <a:t> область (</a:t>
          </a:r>
          <a:r>
            <a:rPr lang="ru-RU" sz="2800" dirty="0" err="1" smtClean="0">
              <a:latin typeface="Georgia" pitchFamily="18" charset="0"/>
            </a:rPr>
            <a:t>деятельностный</a:t>
          </a:r>
          <a:r>
            <a:rPr lang="ru-RU" sz="2800" dirty="0" smtClean="0">
              <a:latin typeface="Georgia" pitchFamily="18" charset="0"/>
            </a:rPr>
            <a:t> блок)</a:t>
          </a:r>
          <a:endParaRPr lang="ru-RU" sz="2800" dirty="0">
            <a:latin typeface="Georgia" pitchFamily="18" charset="0"/>
          </a:endParaRPr>
        </a:p>
      </dgm:t>
    </dgm:pt>
    <dgm:pt modelId="{067F7B1E-C48F-4E11-BFD0-42CF8325CB3C}" type="parTrans" cxnId="{647BD8D5-D349-42E7-AB4A-47BA3FB3C37F}">
      <dgm:prSet/>
      <dgm:spPr/>
      <dgm:t>
        <a:bodyPr/>
        <a:lstStyle/>
        <a:p>
          <a:endParaRPr lang="ru-RU"/>
        </a:p>
      </dgm:t>
    </dgm:pt>
    <dgm:pt modelId="{6B82A345-B223-4E84-BD46-1401B478D78C}" type="sibTrans" cxnId="{647BD8D5-D349-42E7-AB4A-47BA3FB3C37F}">
      <dgm:prSet/>
      <dgm:spPr/>
      <dgm:t>
        <a:bodyPr/>
        <a:lstStyle/>
        <a:p>
          <a:endParaRPr lang="ru-RU"/>
        </a:p>
      </dgm:t>
    </dgm:pt>
    <dgm:pt modelId="{60DA29A0-1F76-4882-9A5A-DD310E4A5B93}">
      <dgm:prSet phldrT="[Текст]" custT="1"/>
      <dgm:spPr/>
      <dgm:t>
        <a:bodyPr/>
        <a:lstStyle/>
        <a:p>
          <a:r>
            <a:rPr lang="ru-RU" sz="2800" dirty="0" err="1" smtClean="0">
              <a:latin typeface="Georgia" pitchFamily="18" charset="0"/>
            </a:rPr>
            <a:t>Мироотношение</a:t>
          </a:r>
          <a:r>
            <a:rPr lang="ru-RU" sz="2800" dirty="0" smtClean="0">
              <a:latin typeface="Georgia" pitchFamily="18" charset="0"/>
            </a:rPr>
            <a:t>: </a:t>
          </a:r>
          <a:r>
            <a:rPr lang="ru-RU" sz="2800" dirty="0" err="1" smtClean="0">
              <a:latin typeface="Georgia" pitchFamily="18" charset="0"/>
            </a:rPr>
            <a:t>метапредметная</a:t>
          </a:r>
          <a:r>
            <a:rPr lang="ru-RU" sz="2800" dirty="0" smtClean="0">
              <a:latin typeface="Georgia" pitchFamily="18" charset="0"/>
            </a:rPr>
            <a:t> область (</a:t>
          </a:r>
          <a:r>
            <a:rPr lang="ru-RU" sz="2800" dirty="0" err="1" smtClean="0">
              <a:latin typeface="Georgia" pitchFamily="18" charset="0"/>
            </a:rPr>
            <a:t>субъект-субъектный</a:t>
          </a:r>
          <a:r>
            <a:rPr lang="ru-RU" sz="2800" dirty="0" smtClean="0">
              <a:latin typeface="Georgia" pitchFamily="18" charset="0"/>
            </a:rPr>
            <a:t> блок)</a:t>
          </a:r>
          <a:endParaRPr lang="ru-RU" sz="2800" dirty="0">
            <a:latin typeface="Georgia" pitchFamily="18" charset="0"/>
          </a:endParaRPr>
        </a:p>
      </dgm:t>
    </dgm:pt>
    <dgm:pt modelId="{AC58E652-5741-41AA-A6A0-2BB8264D62EA}" type="parTrans" cxnId="{E29B3A38-FE45-4619-B73A-3F9A557B7B9F}">
      <dgm:prSet/>
      <dgm:spPr/>
      <dgm:t>
        <a:bodyPr/>
        <a:lstStyle/>
        <a:p>
          <a:endParaRPr lang="ru-RU"/>
        </a:p>
      </dgm:t>
    </dgm:pt>
    <dgm:pt modelId="{14B1AE09-AC86-4CD7-A4E8-29EA6E59DD31}" type="sibTrans" cxnId="{E29B3A38-FE45-4619-B73A-3F9A557B7B9F}">
      <dgm:prSet/>
      <dgm:spPr/>
      <dgm:t>
        <a:bodyPr/>
        <a:lstStyle/>
        <a:p>
          <a:endParaRPr lang="ru-RU"/>
        </a:p>
      </dgm:t>
    </dgm:pt>
    <dgm:pt modelId="{5B393A11-EBC9-4625-9A82-B7361A6CF682}">
      <dgm:prSet phldrT="[Текст]"/>
      <dgm:spPr/>
      <dgm:t>
        <a:bodyPr/>
        <a:lstStyle/>
        <a:p>
          <a:r>
            <a:rPr lang="ru-RU" smtClean="0">
              <a:latin typeface="Georgia" pitchFamily="18" charset="0"/>
            </a:rPr>
            <a:t>миропонимание</a:t>
          </a:r>
          <a:endParaRPr lang="ru-RU" dirty="0">
            <a:latin typeface="Georgia" pitchFamily="18" charset="0"/>
          </a:endParaRPr>
        </a:p>
      </dgm:t>
    </dgm:pt>
    <dgm:pt modelId="{1A457A4B-5303-4C65-B2E9-D91CB0DDA0B0}" type="parTrans" cxnId="{453CF4B4-9988-432E-B2F3-DF6E5F5E357D}">
      <dgm:prSet/>
      <dgm:spPr/>
      <dgm:t>
        <a:bodyPr/>
        <a:lstStyle/>
        <a:p>
          <a:endParaRPr lang="ru-RU"/>
        </a:p>
      </dgm:t>
    </dgm:pt>
    <dgm:pt modelId="{B2461AE2-9B89-40E9-A57D-BEC3AB3ED701}" type="sibTrans" cxnId="{453CF4B4-9988-432E-B2F3-DF6E5F5E357D}">
      <dgm:prSet/>
      <dgm:spPr/>
      <dgm:t>
        <a:bodyPr/>
        <a:lstStyle/>
        <a:p>
          <a:endParaRPr lang="ru-RU"/>
        </a:p>
      </dgm:t>
    </dgm:pt>
    <dgm:pt modelId="{4B25CDAA-74BC-4382-9BCF-EBA85D5114A5}">
      <dgm:prSet phldrT="[Текст]" custT="1"/>
      <dgm:spPr/>
      <dgm:t>
        <a:bodyPr/>
        <a:lstStyle/>
        <a:p>
          <a:r>
            <a:rPr lang="ru-RU" sz="1400" smtClean="0">
              <a:latin typeface="Georgia" pitchFamily="18" charset="0"/>
            </a:rPr>
            <a:t>мироощущение</a:t>
          </a:r>
          <a:endParaRPr lang="ru-RU" sz="1400" dirty="0">
            <a:latin typeface="Georgia" pitchFamily="18" charset="0"/>
          </a:endParaRPr>
        </a:p>
      </dgm:t>
    </dgm:pt>
    <dgm:pt modelId="{7B85ABCB-E775-46D6-B1DC-62E2DBB5F437}" type="parTrans" cxnId="{E7BD041B-9B64-4D3E-A0CE-8A7FB88DDA48}">
      <dgm:prSet/>
      <dgm:spPr/>
      <dgm:t>
        <a:bodyPr/>
        <a:lstStyle/>
        <a:p>
          <a:endParaRPr lang="ru-RU"/>
        </a:p>
      </dgm:t>
    </dgm:pt>
    <dgm:pt modelId="{EE08C295-650D-460A-BA87-29364D0E58F3}" type="sibTrans" cxnId="{E7BD041B-9B64-4D3E-A0CE-8A7FB88DDA48}">
      <dgm:prSet/>
      <dgm:spPr/>
      <dgm:t>
        <a:bodyPr/>
        <a:lstStyle/>
        <a:p>
          <a:endParaRPr lang="ru-RU"/>
        </a:p>
      </dgm:t>
    </dgm:pt>
    <dgm:pt modelId="{291C07DE-6E61-4E8A-B73F-28F44DF701B6}" type="pres">
      <dgm:prSet presAssocID="{46919B8D-76C3-48E0-95E5-16008E863B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427BE-DAD7-4CF5-BFA2-EDDF93926A42}" type="pres">
      <dgm:prSet presAssocID="{46919B8D-76C3-48E0-95E5-16008E863B2D}" presName="cycle" presStyleCnt="0"/>
      <dgm:spPr/>
      <dgm:t>
        <a:bodyPr/>
        <a:lstStyle/>
        <a:p>
          <a:endParaRPr lang="ru-RU"/>
        </a:p>
      </dgm:t>
    </dgm:pt>
    <dgm:pt modelId="{1CCBE753-A36B-4905-A554-08C651B7DF7F}" type="pres">
      <dgm:prSet presAssocID="{3E1D14F2-9F86-48A9-8324-48E00A7C6376}" presName="nodeFirstNode" presStyleLbl="node1" presStyleIdx="0" presStyleCnt="7" custScaleX="242178" custScaleY="234222" custRadScaleRad="99816" custRadScaleInc="-3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8F377-FF31-4158-87F7-ACAFBB23F0E6}" type="pres">
      <dgm:prSet presAssocID="{26939E6E-5DDE-4E0D-917F-5AEEF13F86D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237AAAB-6A3F-43F5-9882-810173BBAFAB}" type="pres">
      <dgm:prSet presAssocID="{5B393A11-EBC9-4625-9A82-B7361A6CF682}" presName="nodeFollowingNodes" presStyleLbl="node1" presStyleIdx="1" presStyleCnt="7" custScaleX="109715" custRadScaleRad="118563" custRadScaleInc="10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A5DA1-44C0-43A7-BB7F-58C48462FC64}" type="pres">
      <dgm:prSet presAssocID="{60DA29A0-1F76-4882-9A5A-DD310E4A5B93}" presName="nodeFollowingNodes" presStyleLbl="node1" presStyleIdx="2" presStyleCnt="7" custScaleX="223252" custScaleY="231879" custRadScaleRad="111245" custRadScaleInc="-2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5A8DE-D0C2-40EB-8302-3CB811FDC1F2}" type="pres">
      <dgm:prSet presAssocID="{4E4BD715-B01C-4738-A05C-8B1E9D30E4A2}" presName="nodeFollowingNodes" presStyleLbl="node1" presStyleIdx="3" presStyleCnt="7" custScaleX="220229" custScaleY="215980" custRadScaleRad="126546" custRadScaleInc="-38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E5905-DB20-4485-8B99-51D8B96184F3}" type="pres">
      <dgm:prSet presAssocID="{7FF757DF-59DF-49B1-9BDE-4D2650055A1F}" presName="nodeFollowingNodes" presStyleLbl="node1" presStyleIdx="4" presStyleCnt="7" custScaleX="225702" custScaleY="214766" custRadScaleRad="128826" custRadScaleInc="41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713E0-8A74-4F2D-A0DE-2BAC7FE496B1}" type="pres">
      <dgm:prSet presAssocID="{D363B391-9D5B-4887-A125-D900D9AB673F}" presName="nodeFollowingNodes" presStyleLbl="node1" presStyleIdx="5" presStyleCnt="7" custScaleX="218054" custScaleY="230579" custRadScaleRad="116345" custRadScaleInc="24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EAA04-EF84-48CD-ADAF-4473E045C57A}" type="pres">
      <dgm:prSet presAssocID="{4B25CDAA-74BC-4382-9BCF-EBA85D5114A5}" presName="nodeFollowingNodes" presStyleLbl="node1" presStyleIdx="6" presStyleCnt="7" custScaleX="113723" custRadScaleRad="126972" custRadScaleInc="-16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D65ADD-C952-4C36-B432-A98E01CEAFD6}" type="presOf" srcId="{5B393A11-EBC9-4625-9A82-B7361A6CF682}" destId="{F237AAAB-6A3F-43F5-9882-810173BBAFAB}" srcOrd="0" destOrd="0" presId="urn:microsoft.com/office/officeart/2005/8/layout/cycle3"/>
    <dgm:cxn modelId="{E7BD041B-9B64-4D3E-A0CE-8A7FB88DDA48}" srcId="{46919B8D-76C3-48E0-95E5-16008E863B2D}" destId="{4B25CDAA-74BC-4382-9BCF-EBA85D5114A5}" srcOrd="6" destOrd="0" parTransId="{7B85ABCB-E775-46D6-B1DC-62E2DBB5F437}" sibTransId="{EE08C295-650D-460A-BA87-29364D0E58F3}"/>
    <dgm:cxn modelId="{93FC850C-4C31-4021-A54F-8C2BB60D3182}" type="presOf" srcId="{7FF757DF-59DF-49B1-9BDE-4D2650055A1F}" destId="{5F7E5905-DB20-4485-8B99-51D8B96184F3}" srcOrd="0" destOrd="0" presId="urn:microsoft.com/office/officeart/2005/8/layout/cycle3"/>
    <dgm:cxn modelId="{B9029C73-9499-482F-AA00-0F24A28DC89C}" type="presOf" srcId="{D363B391-9D5B-4887-A125-D900D9AB673F}" destId="{C66713E0-8A74-4F2D-A0DE-2BAC7FE496B1}" srcOrd="0" destOrd="0" presId="urn:microsoft.com/office/officeart/2005/8/layout/cycle3"/>
    <dgm:cxn modelId="{6E6C53C1-9D3E-4304-B6EB-EFA1D4B58941}" type="presOf" srcId="{4B25CDAA-74BC-4382-9BCF-EBA85D5114A5}" destId="{419EAA04-EF84-48CD-ADAF-4473E045C57A}" srcOrd="0" destOrd="0" presId="urn:microsoft.com/office/officeart/2005/8/layout/cycle3"/>
    <dgm:cxn modelId="{03C5301F-C1E6-4F2F-BD75-F7B933C7D71A}" type="presOf" srcId="{4E4BD715-B01C-4738-A05C-8B1E9D30E4A2}" destId="{9DF5A8DE-D0C2-40EB-8302-3CB811FDC1F2}" srcOrd="0" destOrd="0" presId="urn:microsoft.com/office/officeart/2005/8/layout/cycle3"/>
    <dgm:cxn modelId="{38298300-5256-4FD8-A97E-9C30BD55EE4C}" type="presOf" srcId="{46919B8D-76C3-48E0-95E5-16008E863B2D}" destId="{291C07DE-6E61-4E8A-B73F-28F44DF701B6}" srcOrd="0" destOrd="0" presId="urn:microsoft.com/office/officeart/2005/8/layout/cycle3"/>
    <dgm:cxn modelId="{02F371C4-0190-4215-B39D-3996FC1AC8D8}" srcId="{46919B8D-76C3-48E0-95E5-16008E863B2D}" destId="{D363B391-9D5B-4887-A125-D900D9AB673F}" srcOrd="5" destOrd="0" parTransId="{C230B6E9-12AE-4C05-A4B3-A2173AAA9498}" sibTransId="{1CB409A3-E478-4E1F-A8DD-DD852181FD9D}"/>
    <dgm:cxn modelId="{453CF4B4-9988-432E-B2F3-DF6E5F5E357D}" srcId="{46919B8D-76C3-48E0-95E5-16008E863B2D}" destId="{5B393A11-EBC9-4625-9A82-B7361A6CF682}" srcOrd="1" destOrd="0" parTransId="{1A457A4B-5303-4C65-B2E9-D91CB0DDA0B0}" sibTransId="{B2461AE2-9B89-40E9-A57D-BEC3AB3ED701}"/>
    <dgm:cxn modelId="{3C4A4F1B-A4CC-4829-88CD-11717B14ABEB}" type="presOf" srcId="{3E1D14F2-9F86-48A9-8324-48E00A7C6376}" destId="{1CCBE753-A36B-4905-A554-08C651B7DF7F}" srcOrd="0" destOrd="0" presId="urn:microsoft.com/office/officeart/2005/8/layout/cycle3"/>
    <dgm:cxn modelId="{4FC8D6F6-7F53-4ABF-A867-B51CE8DB5FF6}" type="presOf" srcId="{26939E6E-5DDE-4E0D-917F-5AEEF13F86DF}" destId="{E558F377-FF31-4158-87F7-ACAFBB23F0E6}" srcOrd="0" destOrd="0" presId="urn:microsoft.com/office/officeart/2005/8/layout/cycle3"/>
    <dgm:cxn modelId="{647BD8D5-D349-42E7-AB4A-47BA3FB3C37F}" srcId="{46919B8D-76C3-48E0-95E5-16008E863B2D}" destId="{4E4BD715-B01C-4738-A05C-8B1E9D30E4A2}" srcOrd="3" destOrd="0" parTransId="{067F7B1E-C48F-4E11-BFD0-42CF8325CB3C}" sibTransId="{6B82A345-B223-4E84-BD46-1401B478D78C}"/>
    <dgm:cxn modelId="{EBCA0CB7-292B-4655-BF4B-DEDBFB50D2B3}" srcId="{46919B8D-76C3-48E0-95E5-16008E863B2D}" destId="{3E1D14F2-9F86-48A9-8324-48E00A7C6376}" srcOrd="0" destOrd="0" parTransId="{237B229E-E71D-47CB-9065-8C62B1180A0C}" sibTransId="{26939E6E-5DDE-4E0D-917F-5AEEF13F86DF}"/>
    <dgm:cxn modelId="{76FA1DA6-8E27-4697-88DD-7706DF23A950}" type="presOf" srcId="{60DA29A0-1F76-4882-9A5A-DD310E4A5B93}" destId="{0BEA5DA1-44C0-43A7-BB7F-58C48462FC64}" srcOrd="0" destOrd="0" presId="urn:microsoft.com/office/officeart/2005/8/layout/cycle3"/>
    <dgm:cxn modelId="{DBCD66BB-6155-46BC-A215-E41E3BE5BE9F}" srcId="{46919B8D-76C3-48E0-95E5-16008E863B2D}" destId="{7FF757DF-59DF-49B1-9BDE-4D2650055A1F}" srcOrd="4" destOrd="0" parTransId="{9BC02DBD-77D5-4790-974B-29A56A298B82}" sibTransId="{7F2DECFA-97AA-473A-ACD6-37B0D7593607}"/>
    <dgm:cxn modelId="{E29B3A38-FE45-4619-B73A-3F9A557B7B9F}" srcId="{46919B8D-76C3-48E0-95E5-16008E863B2D}" destId="{60DA29A0-1F76-4882-9A5A-DD310E4A5B93}" srcOrd="2" destOrd="0" parTransId="{AC58E652-5741-41AA-A6A0-2BB8264D62EA}" sibTransId="{14B1AE09-AC86-4CD7-A4E8-29EA6E59DD31}"/>
    <dgm:cxn modelId="{8BCF022B-E9C7-4705-8E20-4B90B27AA59D}" type="presParOf" srcId="{291C07DE-6E61-4E8A-B73F-28F44DF701B6}" destId="{EE0427BE-DAD7-4CF5-BFA2-EDDF93926A42}" srcOrd="0" destOrd="0" presId="urn:microsoft.com/office/officeart/2005/8/layout/cycle3"/>
    <dgm:cxn modelId="{3C0D2EFE-1723-4577-8959-DD3831BFCD10}" type="presParOf" srcId="{EE0427BE-DAD7-4CF5-BFA2-EDDF93926A42}" destId="{1CCBE753-A36B-4905-A554-08C651B7DF7F}" srcOrd="0" destOrd="0" presId="urn:microsoft.com/office/officeart/2005/8/layout/cycle3"/>
    <dgm:cxn modelId="{DB82AE0D-BA8C-4F82-B1B2-CC90BB287082}" type="presParOf" srcId="{EE0427BE-DAD7-4CF5-BFA2-EDDF93926A42}" destId="{E558F377-FF31-4158-87F7-ACAFBB23F0E6}" srcOrd="1" destOrd="0" presId="urn:microsoft.com/office/officeart/2005/8/layout/cycle3"/>
    <dgm:cxn modelId="{06900567-16B7-4ABE-B8DC-F5A9428C458F}" type="presParOf" srcId="{EE0427BE-DAD7-4CF5-BFA2-EDDF93926A42}" destId="{F237AAAB-6A3F-43F5-9882-810173BBAFAB}" srcOrd="2" destOrd="0" presId="urn:microsoft.com/office/officeart/2005/8/layout/cycle3"/>
    <dgm:cxn modelId="{B59193F3-AEBD-4E8A-9EF0-351157777479}" type="presParOf" srcId="{EE0427BE-DAD7-4CF5-BFA2-EDDF93926A42}" destId="{0BEA5DA1-44C0-43A7-BB7F-58C48462FC64}" srcOrd="3" destOrd="0" presId="urn:microsoft.com/office/officeart/2005/8/layout/cycle3"/>
    <dgm:cxn modelId="{A7883893-35FF-48FA-B5C3-C92093031303}" type="presParOf" srcId="{EE0427BE-DAD7-4CF5-BFA2-EDDF93926A42}" destId="{9DF5A8DE-D0C2-40EB-8302-3CB811FDC1F2}" srcOrd="4" destOrd="0" presId="urn:microsoft.com/office/officeart/2005/8/layout/cycle3"/>
    <dgm:cxn modelId="{19C3A77C-6CD8-4F57-BD69-444C1EFFE2B8}" type="presParOf" srcId="{EE0427BE-DAD7-4CF5-BFA2-EDDF93926A42}" destId="{5F7E5905-DB20-4485-8B99-51D8B96184F3}" srcOrd="5" destOrd="0" presId="urn:microsoft.com/office/officeart/2005/8/layout/cycle3"/>
    <dgm:cxn modelId="{CE6B0F33-4775-4C74-99D4-7B7A779FB9D3}" type="presParOf" srcId="{EE0427BE-DAD7-4CF5-BFA2-EDDF93926A42}" destId="{C66713E0-8A74-4F2D-A0DE-2BAC7FE496B1}" srcOrd="6" destOrd="0" presId="urn:microsoft.com/office/officeart/2005/8/layout/cycle3"/>
    <dgm:cxn modelId="{041A753D-1A4D-47E2-A882-3E9D197843BA}" type="presParOf" srcId="{EE0427BE-DAD7-4CF5-BFA2-EDDF93926A42}" destId="{419EAA04-EF84-48CD-ADAF-4473E045C57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8DE44-366B-4AC0-B005-38B8A2598184}" type="doc">
      <dgm:prSet loTypeId="urn:microsoft.com/office/officeart/2005/8/layout/cycle4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05DBB1A-498B-47F5-9964-E00D4C2B6F5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Georgia" panose="02040502050405020303" pitchFamily="18" charset="0"/>
            </a:rPr>
            <a:t>Педагог</a:t>
          </a:r>
          <a:endParaRPr lang="ru-RU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489B161-DEA9-4CBA-8AE5-D292571255A1}" type="parTrans" cxnId="{A4310051-CCD8-4E02-BEB7-D6639AB1D91D}">
      <dgm:prSet/>
      <dgm:spPr/>
      <dgm:t>
        <a:bodyPr/>
        <a:lstStyle/>
        <a:p>
          <a:endParaRPr lang="ru-RU"/>
        </a:p>
      </dgm:t>
    </dgm:pt>
    <dgm:pt modelId="{C2258332-2626-426B-BAAC-66B43C30B6D5}" type="sibTrans" cxnId="{A4310051-CCD8-4E02-BEB7-D6639AB1D91D}">
      <dgm:prSet/>
      <dgm:spPr/>
      <dgm:t>
        <a:bodyPr/>
        <a:lstStyle/>
        <a:p>
          <a:endParaRPr lang="ru-RU"/>
        </a:p>
      </dgm:t>
    </dgm:pt>
    <dgm:pt modelId="{D2BF1B23-2190-4642-9F69-C6CB347E14DB}">
      <dgm:prSet phldrT="[Текст]" custT="1"/>
      <dgm:spPr/>
      <dgm:t>
        <a:bodyPr/>
        <a:lstStyle/>
        <a:p>
          <a:pPr algn="just"/>
          <a:r>
            <a:rPr lang="ru-RU" sz="1200" dirty="0" smtClean="0">
              <a:solidFill>
                <a:srgbClr val="800000"/>
              </a:solidFill>
              <a:latin typeface="Georgia" panose="02040502050405020303" pitchFamily="18" charset="0"/>
            </a:rPr>
            <a:t>Его роль – направлять других участников образовательного процесса, предлагая некоторые пути и формы на правах первого среди равных (</a:t>
          </a:r>
          <a:r>
            <a:rPr lang="ru-RU" sz="1200" u="sng" dirty="0" smtClean="0">
              <a:solidFill>
                <a:srgbClr val="800000"/>
              </a:solidFill>
              <a:latin typeface="Georgia" panose="02040502050405020303" pitchFamily="18" charset="0"/>
            </a:rPr>
            <a:t>при этом именно педагог составляет образовательные маршруты и карты, а также проводит мониторинги и выполняет анализ</a:t>
          </a:r>
          <a:r>
            <a:rPr lang="ru-RU" sz="1200" dirty="0" smtClean="0">
              <a:solidFill>
                <a:srgbClr val="800000"/>
              </a:solidFill>
              <a:latin typeface="Georgia" panose="02040502050405020303" pitchFamily="18" charset="0"/>
            </a:rPr>
            <a:t>)</a:t>
          </a:r>
          <a:endParaRPr lang="ru-RU" sz="1200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11E01DA6-955C-4004-B47D-F40948BECE99}" type="parTrans" cxnId="{00680E99-66BD-4222-B438-D98174555C9F}">
      <dgm:prSet/>
      <dgm:spPr/>
      <dgm:t>
        <a:bodyPr/>
        <a:lstStyle/>
        <a:p>
          <a:endParaRPr lang="ru-RU"/>
        </a:p>
      </dgm:t>
    </dgm:pt>
    <dgm:pt modelId="{48BACD8D-94AD-42B3-9BA2-4C21CEFACFAD}" type="sibTrans" cxnId="{00680E99-66BD-4222-B438-D98174555C9F}">
      <dgm:prSet/>
      <dgm:spPr/>
      <dgm:t>
        <a:bodyPr/>
        <a:lstStyle/>
        <a:p>
          <a:endParaRPr lang="ru-RU"/>
        </a:p>
      </dgm:t>
    </dgm:pt>
    <dgm:pt modelId="{38A68F86-F394-4E2E-BBD4-474CE277E75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Georgia" panose="02040502050405020303" pitchFamily="18" charset="0"/>
            </a:rPr>
            <a:t>Учащиеся</a:t>
          </a:r>
          <a:endParaRPr lang="ru-RU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A28E8C4-0E04-4FF3-B5AD-C504F0235FB5}" type="parTrans" cxnId="{8AE4EBAE-D5E0-49B9-8778-8894117388C5}">
      <dgm:prSet/>
      <dgm:spPr/>
      <dgm:t>
        <a:bodyPr/>
        <a:lstStyle/>
        <a:p>
          <a:endParaRPr lang="ru-RU"/>
        </a:p>
      </dgm:t>
    </dgm:pt>
    <dgm:pt modelId="{1F86C6C3-B295-4669-97AD-FDA6D6EDD7A6}" type="sibTrans" cxnId="{8AE4EBAE-D5E0-49B9-8778-8894117388C5}">
      <dgm:prSet/>
      <dgm:spPr/>
      <dgm:t>
        <a:bodyPr/>
        <a:lstStyle/>
        <a:p>
          <a:endParaRPr lang="ru-RU"/>
        </a:p>
      </dgm:t>
    </dgm:pt>
    <dgm:pt modelId="{8121C7F3-5511-47C2-BE3C-372CD65541E7}">
      <dgm:prSet phldrT="[Текст]" custT="1"/>
      <dgm:spPr/>
      <dgm:t>
        <a:bodyPr/>
        <a:lstStyle/>
        <a:p>
          <a:pPr algn="just"/>
          <a:r>
            <a:rPr lang="ru-RU" sz="1200" dirty="0" smtClean="0">
              <a:solidFill>
                <a:srgbClr val="800000"/>
              </a:solidFill>
              <a:latin typeface="Georgia" panose="02040502050405020303" pitchFamily="18" charset="0"/>
            </a:rPr>
            <a:t>Их установка – поняв/ почувствовав основу образовательных отношений (самосовершенствование и саморазвитие),  включаться в большее количество действий и предлагать собственные пути и средства (</a:t>
          </a:r>
          <a:r>
            <a:rPr lang="ru-RU" sz="1200" u="sng" dirty="0" smtClean="0">
              <a:solidFill>
                <a:srgbClr val="800000"/>
              </a:solidFill>
              <a:latin typeface="Georgia" panose="02040502050405020303" pitchFamily="18" charset="0"/>
            </a:rPr>
            <a:t>кроме того,  учащиеся регулярно проводят рефлексию и самооценку</a:t>
          </a:r>
          <a:r>
            <a:rPr lang="ru-RU" sz="1200" dirty="0" smtClean="0">
              <a:solidFill>
                <a:srgbClr val="800000"/>
              </a:solidFill>
              <a:latin typeface="Georgia" panose="02040502050405020303" pitchFamily="18" charset="0"/>
            </a:rPr>
            <a:t>)</a:t>
          </a:r>
          <a:endParaRPr lang="ru-RU" sz="1200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BA6E1618-3913-4A75-BB2A-446C4E9557B1}" type="parTrans" cxnId="{F5B64F8B-7FD7-4F6F-8440-592C6929BA01}">
      <dgm:prSet/>
      <dgm:spPr/>
      <dgm:t>
        <a:bodyPr/>
        <a:lstStyle/>
        <a:p>
          <a:endParaRPr lang="ru-RU"/>
        </a:p>
      </dgm:t>
    </dgm:pt>
    <dgm:pt modelId="{5626FDF8-067D-4FD6-83AF-FDF254F7E1E2}" type="sibTrans" cxnId="{F5B64F8B-7FD7-4F6F-8440-592C6929BA01}">
      <dgm:prSet/>
      <dgm:spPr/>
      <dgm:t>
        <a:bodyPr/>
        <a:lstStyle/>
        <a:p>
          <a:endParaRPr lang="ru-RU"/>
        </a:p>
      </dgm:t>
    </dgm:pt>
    <dgm:pt modelId="{3004C50B-FF96-4D01-88A7-B9081286467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Georgia" panose="02040502050405020303" pitchFamily="18" charset="0"/>
            </a:rPr>
            <a:t>Родители</a:t>
          </a:r>
          <a:endParaRPr lang="ru-RU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70BCAF6-9B69-4F97-86AF-91116D9B6016}" type="parTrans" cxnId="{174F65FA-0BC8-4152-90C7-9FC49E3F10C5}">
      <dgm:prSet/>
      <dgm:spPr/>
      <dgm:t>
        <a:bodyPr/>
        <a:lstStyle/>
        <a:p>
          <a:endParaRPr lang="ru-RU"/>
        </a:p>
      </dgm:t>
    </dgm:pt>
    <dgm:pt modelId="{88B7EB15-3325-4AE1-99A5-DE7A5D241236}" type="sibTrans" cxnId="{174F65FA-0BC8-4152-90C7-9FC49E3F10C5}">
      <dgm:prSet/>
      <dgm:spPr/>
      <dgm:t>
        <a:bodyPr/>
        <a:lstStyle/>
        <a:p>
          <a:endParaRPr lang="ru-RU"/>
        </a:p>
      </dgm:t>
    </dgm:pt>
    <dgm:pt modelId="{B7C68FBB-5D12-455E-97B5-0B64C1D74B26}">
      <dgm:prSet phldrT="[Текст]" custT="1"/>
      <dgm:spPr/>
      <dgm:t>
        <a:bodyPr/>
        <a:lstStyle/>
        <a:p>
          <a:pPr algn="just"/>
          <a:r>
            <a:rPr lang="ru-RU" sz="1200" dirty="0" smtClean="0">
              <a:solidFill>
                <a:srgbClr val="800000"/>
              </a:solidFill>
              <a:latin typeface="Georgia" panose="02040502050405020303" pitchFamily="18" charset="0"/>
            </a:rPr>
            <a:t>Их задача – поддержание образовательной активности учащихся через ситуативное подключение в тех ролях, которые им определит образовательный процесс (</a:t>
          </a:r>
          <a:r>
            <a:rPr lang="ru-RU" sz="1200" u="sng" dirty="0" smtClean="0">
              <a:solidFill>
                <a:srgbClr val="800000"/>
              </a:solidFill>
              <a:latin typeface="Georgia" panose="02040502050405020303" pitchFamily="18" charset="0"/>
            </a:rPr>
            <a:t>консультанты, информанты, критики</a:t>
          </a:r>
          <a:r>
            <a:rPr lang="ru-RU" sz="1200" dirty="0" smtClean="0">
              <a:solidFill>
                <a:srgbClr val="800000"/>
              </a:solidFill>
              <a:latin typeface="Georgia" panose="02040502050405020303" pitchFamily="18" charset="0"/>
            </a:rPr>
            <a:t>…)</a:t>
          </a:r>
          <a:endParaRPr lang="ru-RU" sz="1200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3950FD6A-F81A-4132-9873-7A6CEAF3B174}" type="parTrans" cxnId="{45535B99-8F3C-4D04-B648-ED428E98EB5E}">
      <dgm:prSet/>
      <dgm:spPr/>
      <dgm:t>
        <a:bodyPr/>
        <a:lstStyle/>
        <a:p>
          <a:endParaRPr lang="ru-RU"/>
        </a:p>
      </dgm:t>
    </dgm:pt>
    <dgm:pt modelId="{9DDDD3DB-59F6-4292-A177-38E325C628C8}" type="sibTrans" cxnId="{45535B99-8F3C-4D04-B648-ED428E98EB5E}">
      <dgm:prSet/>
      <dgm:spPr/>
      <dgm:t>
        <a:bodyPr/>
        <a:lstStyle/>
        <a:p>
          <a:endParaRPr lang="ru-RU"/>
        </a:p>
      </dgm:t>
    </dgm:pt>
    <dgm:pt modelId="{24F8D667-FF2B-4ABE-96FA-3DAAF5EA677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anose="02040502050405020303" pitchFamily="18" charset="0"/>
            </a:rPr>
            <a:t>Методисты и администраторы</a:t>
          </a:r>
          <a:endParaRPr lang="ru-RU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0D62B0D-7BC9-4E12-91D4-9854FB742976}" type="parTrans" cxnId="{5310875C-63C4-415D-8B71-D0B2F77CFE13}">
      <dgm:prSet/>
      <dgm:spPr/>
      <dgm:t>
        <a:bodyPr/>
        <a:lstStyle/>
        <a:p>
          <a:endParaRPr lang="ru-RU"/>
        </a:p>
      </dgm:t>
    </dgm:pt>
    <dgm:pt modelId="{76DFAC93-0F70-46A5-A4D9-25D11109911B}" type="sibTrans" cxnId="{5310875C-63C4-415D-8B71-D0B2F77CFE13}">
      <dgm:prSet/>
      <dgm:spPr/>
      <dgm:t>
        <a:bodyPr/>
        <a:lstStyle/>
        <a:p>
          <a:endParaRPr lang="ru-RU"/>
        </a:p>
      </dgm:t>
    </dgm:pt>
    <dgm:pt modelId="{E0D881DA-FFF2-4E67-8BB0-29DA9C9ABC65}">
      <dgm:prSet phldrT="[Текст]" custT="1"/>
      <dgm:spPr/>
      <dgm:t>
        <a:bodyPr/>
        <a:lstStyle/>
        <a:p>
          <a:pPr algn="just"/>
          <a:r>
            <a:rPr lang="ru-RU" sz="1200" dirty="0" smtClean="0">
              <a:solidFill>
                <a:srgbClr val="800000"/>
              </a:solidFill>
              <a:latin typeface="Georgia" panose="02040502050405020303" pitchFamily="18" charset="0"/>
            </a:rPr>
            <a:t>Их отрасль – предложение оптимальных и результативных, но всегда индивидуальных  путей, принципов и форм тем, кто лишь начинает работать с диалогом картин мира</a:t>
          </a:r>
          <a:endParaRPr lang="ru-RU" sz="1200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C3507368-26F1-45CB-94F0-7D28929D2BC9}" type="parTrans" cxnId="{74E8543C-C3AE-4FCC-A532-2F32D0AEFB66}">
      <dgm:prSet/>
      <dgm:spPr/>
      <dgm:t>
        <a:bodyPr/>
        <a:lstStyle/>
        <a:p>
          <a:endParaRPr lang="ru-RU"/>
        </a:p>
      </dgm:t>
    </dgm:pt>
    <dgm:pt modelId="{54F5398C-0BC7-4D91-8D72-54AE70A63C23}" type="sibTrans" cxnId="{74E8543C-C3AE-4FCC-A532-2F32D0AEFB66}">
      <dgm:prSet/>
      <dgm:spPr/>
      <dgm:t>
        <a:bodyPr/>
        <a:lstStyle/>
        <a:p>
          <a:endParaRPr lang="ru-RU"/>
        </a:p>
      </dgm:t>
    </dgm:pt>
    <dgm:pt modelId="{B7FDE482-F503-4EB7-8E80-91E7E92F012B}" type="pres">
      <dgm:prSet presAssocID="{6F68DE44-366B-4AC0-B005-38B8A259818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6FD95-D418-4A57-8377-23CD96E2641C}" type="pres">
      <dgm:prSet presAssocID="{6F68DE44-366B-4AC0-B005-38B8A2598184}" presName="children" presStyleCnt="0"/>
      <dgm:spPr/>
    </dgm:pt>
    <dgm:pt modelId="{6BB204E9-0374-4142-A496-F290B22963AE}" type="pres">
      <dgm:prSet presAssocID="{6F68DE44-366B-4AC0-B005-38B8A2598184}" presName="child1group" presStyleCnt="0"/>
      <dgm:spPr/>
    </dgm:pt>
    <dgm:pt modelId="{C3AC49A6-190B-463F-9C27-2D9C16EC69A4}" type="pres">
      <dgm:prSet presAssocID="{6F68DE44-366B-4AC0-B005-38B8A2598184}" presName="child1" presStyleLbl="bgAcc1" presStyleIdx="0" presStyleCnt="4" custScaleX="137904" custLinFactNeighborX="-16911" custLinFactNeighborY="-8382"/>
      <dgm:spPr/>
      <dgm:t>
        <a:bodyPr/>
        <a:lstStyle/>
        <a:p>
          <a:endParaRPr lang="ru-RU"/>
        </a:p>
      </dgm:t>
    </dgm:pt>
    <dgm:pt modelId="{4144DA51-81B4-4E2F-9754-368F87791007}" type="pres">
      <dgm:prSet presAssocID="{6F68DE44-366B-4AC0-B005-38B8A259818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88E99-4973-403E-92C7-AA18F9BB1704}" type="pres">
      <dgm:prSet presAssocID="{6F68DE44-366B-4AC0-B005-38B8A2598184}" presName="child2group" presStyleCnt="0"/>
      <dgm:spPr/>
    </dgm:pt>
    <dgm:pt modelId="{827A220B-C6E5-4BDE-A228-A4D60806794B}" type="pres">
      <dgm:prSet presAssocID="{6F68DE44-366B-4AC0-B005-38B8A2598184}" presName="child2" presStyleLbl="bgAcc1" presStyleIdx="1" presStyleCnt="4" custScaleX="142983" custLinFactNeighborX="7381" custLinFactNeighborY="-46"/>
      <dgm:spPr/>
      <dgm:t>
        <a:bodyPr/>
        <a:lstStyle/>
        <a:p>
          <a:endParaRPr lang="ru-RU"/>
        </a:p>
      </dgm:t>
    </dgm:pt>
    <dgm:pt modelId="{5AF36256-70B8-4641-A1F1-8FB57A1A48E4}" type="pres">
      <dgm:prSet presAssocID="{6F68DE44-366B-4AC0-B005-38B8A259818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3B5BC-A973-4814-B0EC-B153CEE49A26}" type="pres">
      <dgm:prSet presAssocID="{6F68DE44-366B-4AC0-B005-38B8A2598184}" presName="child3group" presStyleCnt="0"/>
      <dgm:spPr/>
    </dgm:pt>
    <dgm:pt modelId="{8A797253-641A-4E0C-B001-CEBC14FC199A}" type="pres">
      <dgm:prSet presAssocID="{6F68DE44-366B-4AC0-B005-38B8A2598184}" presName="child3" presStyleLbl="bgAcc1" presStyleIdx="2" presStyleCnt="4" custScaleX="138583" custScaleY="109174" custLinFactNeighborX="13471" custLinFactNeighborY="-17868"/>
      <dgm:spPr/>
      <dgm:t>
        <a:bodyPr/>
        <a:lstStyle/>
        <a:p>
          <a:endParaRPr lang="ru-RU"/>
        </a:p>
      </dgm:t>
    </dgm:pt>
    <dgm:pt modelId="{BC9621CD-C4C6-4A34-976E-42D384F16CF1}" type="pres">
      <dgm:prSet presAssocID="{6F68DE44-366B-4AC0-B005-38B8A259818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4E023-2632-43A5-B7EE-546A6C4C188E}" type="pres">
      <dgm:prSet presAssocID="{6F68DE44-366B-4AC0-B005-38B8A2598184}" presName="child4group" presStyleCnt="0"/>
      <dgm:spPr/>
    </dgm:pt>
    <dgm:pt modelId="{611D1FC0-F66E-45BA-9D77-C15A223408D8}" type="pres">
      <dgm:prSet presAssocID="{6F68DE44-366B-4AC0-B005-38B8A2598184}" presName="child4" presStyleLbl="bgAcc1" presStyleIdx="3" presStyleCnt="4" custScaleX="134003" custLinFactNeighborX="-8689" custLinFactNeighborY="-14054"/>
      <dgm:spPr/>
      <dgm:t>
        <a:bodyPr/>
        <a:lstStyle/>
        <a:p>
          <a:endParaRPr lang="ru-RU"/>
        </a:p>
      </dgm:t>
    </dgm:pt>
    <dgm:pt modelId="{D0D298BA-BAA3-43F6-9167-D1C846F6D4BC}" type="pres">
      <dgm:prSet presAssocID="{6F68DE44-366B-4AC0-B005-38B8A259818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86272-E2D3-4E2B-BD71-96D07E66220D}" type="pres">
      <dgm:prSet presAssocID="{6F68DE44-366B-4AC0-B005-38B8A2598184}" presName="childPlaceholder" presStyleCnt="0"/>
      <dgm:spPr/>
    </dgm:pt>
    <dgm:pt modelId="{95260C81-55AF-49A7-A5D7-0BEE96F62BEC}" type="pres">
      <dgm:prSet presAssocID="{6F68DE44-366B-4AC0-B005-38B8A2598184}" presName="circle" presStyleCnt="0"/>
      <dgm:spPr/>
    </dgm:pt>
    <dgm:pt modelId="{35DA03C3-CD16-4AE0-A021-DC692145C0EC}" type="pres">
      <dgm:prSet presAssocID="{6F68DE44-366B-4AC0-B005-38B8A2598184}" presName="quadrant1" presStyleLbl="node1" presStyleIdx="0" presStyleCnt="4" custScaleX="80190" custScaleY="77114" custLinFactNeighborX="3080" custLinFactNeighborY="92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AC8D1-4632-4B78-B18F-2C913CC68ECB}" type="pres">
      <dgm:prSet presAssocID="{6F68DE44-366B-4AC0-B005-38B8A2598184}" presName="quadrant2" presStyleLbl="node1" presStyleIdx="1" presStyleCnt="4" custScaleX="80190" custScaleY="77113" custLinFactNeighborX="-12214" custLinFactNeighborY="8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19CD7-4184-4AE5-9C6A-AA2540560589}" type="pres">
      <dgm:prSet presAssocID="{6F68DE44-366B-4AC0-B005-38B8A2598184}" presName="quadrant3" presStyleLbl="node1" presStyleIdx="2" presStyleCnt="4" custScaleX="80190" custScaleY="77107" custLinFactNeighborX="-12214" custLinFactNeighborY="-60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BC23A-9569-4CB8-B9FD-9704A338A77A}" type="pres">
      <dgm:prSet presAssocID="{6F68DE44-366B-4AC0-B005-38B8A2598184}" presName="quadrant4" presStyleLbl="node1" presStyleIdx="3" presStyleCnt="4" custScaleX="81639" custScaleY="78532" custLinFactNeighborX="3104" custLinFactNeighborY="-5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8B546-C34C-479C-9BD1-B690F15D7504}" type="pres">
      <dgm:prSet presAssocID="{6F68DE44-366B-4AC0-B005-38B8A2598184}" presName="quadrantPlaceholder" presStyleCnt="0"/>
      <dgm:spPr/>
    </dgm:pt>
    <dgm:pt modelId="{46C942B3-51A3-4F40-9B0A-E693FCEC4189}" type="pres">
      <dgm:prSet presAssocID="{6F68DE44-366B-4AC0-B005-38B8A2598184}" presName="center1" presStyleLbl="fgShp" presStyleIdx="0" presStyleCnt="2" custLinFactNeighborX="-12937" custLinFactNeighborY="2017"/>
      <dgm:spPr/>
    </dgm:pt>
    <dgm:pt modelId="{B2410C9B-C7B2-4270-8658-FED041DC0D3A}" type="pres">
      <dgm:prSet presAssocID="{6F68DE44-366B-4AC0-B005-38B8A2598184}" presName="center2" presStyleLbl="fgShp" presStyleIdx="1" presStyleCnt="2" custLinFactNeighborX="-12937" custLinFactNeighborY="4915"/>
      <dgm:spPr/>
    </dgm:pt>
  </dgm:ptLst>
  <dgm:cxnLst>
    <dgm:cxn modelId="{2C48F553-07EF-450B-9D19-A7D9FCF086A1}" type="presOf" srcId="{E0D881DA-FFF2-4E67-8BB0-29DA9C9ABC65}" destId="{D0D298BA-BAA3-43F6-9167-D1C846F6D4BC}" srcOrd="1" destOrd="0" presId="urn:microsoft.com/office/officeart/2005/8/layout/cycle4"/>
    <dgm:cxn modelId="{174F65FA-0BC8-4152-90C7-9FC49E3F10C5}" srcId="{6F68DE44-366B-4AC0-B005-38B8A2598184}" destId="{3004C50B-FF96-4D01-88A7-B90812864671}" srcOrd="2" destOrd="0" parTransId="{C70BCAF6-9B69-4F97-86AF-91116D9B6016}" sibTransId="{88B7EB15-3325-4AE1-99A5-DE7A5D241236}"/>
    <dgm:cxn modelId="{45535B99-8F3C-4D04-B648-ED428E98EB5E}" srcId="{3004C50B-FF96-4D01-88A7-B90812864671}" destId="{B7C68FBB-5D12-455E-97B5-0B64C1D74B26}" srcOrd="0" destOrd="0" parTransId="{3950FD6A-F81A-4132-9873-7A6CEAF3B174}" sibTransId="{9DDDD3DB-59F6-4292-A177-38E325C628C8}"/>
    <dgm:cxn modelId="{4E75A0E8-0EF9-448E-9F65-E00E4EC95239}" type="presOf" srcId="{B7C68FBB-5D12-455E-97B5-0B64C1D74B26}" destId="{8A797253-641A-4E0C-B001-CEBC14FC199A}" srcOrd="0" destOrd="0" presId="urn:microsoft.com/office/officeart/2005/8/layout/cycle4"/>
    <dgm:cxn modelId="{E2448968-8817-42F2-802E-145D82FD1B72}" type="presOf" srcId="{24F8D667-FF2B-4ABE-96FA-3DAAF5EA6778}" destId="{8ABBC23A-9569-4CB8-B9FD-9704A338A77A}" srcOrd="0" destOrd="0" presId="urn:microsoft.com/office/officeart/2005/8/layout/cycle4"/>
    <dgm:cxn modelId="{7CC76E02-58E3-4852-80B5-F69EF81CD840}" type="presOf" srcId="{8121C7F3-5511-47C2-BE3C-372CD65541E7}" destId="{827A220B-C6E5-4BDE-A228-A4D60806794B}" srcOrd="0" destOrd="0" presId="urn:microsoft.com/office/officeart/2005/8/layout/cycle4"/>
    <dgm:cxn modelId="{539C5205-47E5-48AD-A84D-652F256D9069}" type="presOf" srcId="{3004C50B-FF96-4D01-88A7-B90812864671}" destId="{85219CD7-4184-4AE5-9C6A-AA2540560589}" srcOrd="0" destOrd="0" presId="urn:microsoft.com/office/officeart/2005/8/layout/cycle4"/>
    <dgm:cxn modelId="{74E8543C-C3AE-4FCC-A532-2F32D0AEFB66}" srcId="{24F8D667-FF2B-4ABE-96FA-3DAAF5EA6778}" destId="{E0D881DA-FFF2-4E67-8BB0-29DA9C9ABC65}" srcOrd="0" destOrd="0" parTransId="{C3507368-26F1-45CB-94F0-7D28929D2BC9}" sibTransId="{54F5398C-0BC7-4D91-8D72-54AE70A63C23}"/>
    <dgm:cxn modelId="{00680E99-66BD-4222-B438-D98174555C9F}" srcId="{705DBB1A-498B-47F5-9964-E00D4C2B6F55}" destId="{D2BF1B23-2190-4642-9F69-C6CB347E14DB}" srcOrd="0" destOrd="0" parTransId="{11E01DA6-955C-4004-B47D-F40948BECE99}" sibTransId="{48BACD8D-94AD-42B3-9BA2-4C21CEFACFAD}"/>
    <dgm:cxn modelId="{C0127483-8B30-456A-8A90-22755A92DC7B}" type="presOf" srcId="{8121C7F3-5511-47C2-BE3C-372CD65541E7}" destId="{5AF36256-70B8-4641-A1F1-8FB57A1A48E4}" srcOrd="1" destOrd="0" presId="urn:microsoft.com/office/officeart/2005/8/layout/cycle4"/>
    <dgm:cxn modelId="{D33AAA92-6A4F-4533-AE9F-CD0C5CA9922F}" type="presOf" srcId="{705DBB1A-498B-47F5-9964-E00D4C2B6F55}" destId="{35DA03C3-CD16-4AE0-A021-DC692145C0EC}" srcOrd="0" destOrd="0" presId="urn:microsoft.com/office/officeart/2005/8/layout/cycle4"/>
    <dgm:cxn modelId="{8AE4EBAE-D5E0-49B9-8778-8894117388C5}" srcId="{6F68DE44-366B-4AC0-B005-38B8A2598184}" destId="{38A68F86-F394-4E2E-BBD4-474CE277E75B}" srcOrd="1" destOrd="0" parTransId="{AA28E8C4-0E04-4FF3-B5AD-C504F0235FB5}" sibTransId="{1F86C6C3-B295-4669-97AD-FDA6D6EDD7A6}"/>
    <dgm:cxn modelId="{81433B88-9EF2-4701-889A-E9A254F668E8}" type="presOf" srcId="{B7C68FBB-5D12-455E-97B5-0B64C1D74B26}" destId="{BC9621CD-C4C6-4A34-976E-42D384F16CF1}" srcOrd="1" destOrd="0" presId="urn:microsoft.com/office/officeart/2005/8/layout/cycle4"/>
    <dgm:cxn modelId="{65902CE1-082C-4C8F-9797-078CF395014F}" type="presOf" srcId="{38A68F86-F394-4E2E-BBD4-474CE277E75B}" destId="{685AC8D1-4632-4B78-B18F-2C913CC68ECB}" srcOrd="0" destOrd="0" presId="urn:microsoft.com/office/officeart/2005/8/layout/cycle4"/>
    <dgm:cxn modelId="{FA6715F7-75BB-4A83-B051-280D19C6114D}" type="presOf" srcId="{E0D881DA-FFF2-4E67-8BB0-29DA9C9ABC65}" destId="{611D1FC0-F66E-45BA-9D77-C15A223408D8}" srcOrd="0" destOrd="0" presId="urn:microsoft.com/office/officeart/2005/8/layout/cycle4"/>
    <dgm:cxn modelId="{84180B1E-F4CE-4142-BF90-66C448B66964}" type="presOf" srcId="{6F68DE44-366B-4AC0-B005-38B8A2598184}" destId="{B7FDE482-F503-4EB7-8E80-91E7E92F012B}" srcOrd="0" destOrd="0" presId="urn:microsoft.com/office/officeart/2005/8/layout/cycle4"/>
    <dgm:cxn modelId="{F5B64F8B-7FD7-4F6F-8440-592C6929BA01}" srcId="{38A68F86-F394-4E2E-BBD4-474CE277E75B}" destId="{8121C7F3-5511-47C2-BE3C-372CD65541E7}" srcOrd="0" destOrd="0" parTransId="{BA6E1618-3913-4A75-BB2A-446C4E9557B1}" sibTransId="{5626FDF8-067D-4FD6-83AF-FDF254F7E1E2}"/>
    <dgm:cxn modelId="{5310875C-63C4-415D-8B71-D0B2F77CFE13}" srcId="{6F68DE44-366B-4AC0-B005-38B8A2598184}" destId="{24F8D667-FF2B-4ABE-96FA-3DAAF5EA6778}" srcOrd="3" destOrd="0" parTransId="{F0D62B0D-7BC9-4E12-91D4-9854FB742976}" sibTransId="{76DFAC93-0F70-46A5-A4D9-25D11109911B}"/>
    <dgm:cxn modelId="{A4310051-CCD8-4E02-BEB7-D6639AB1D91D}" srcId="{6F68DE44-366B-4AC0-B005-38B8A2598184}" destId="{705DBB1A-498B-47F5-9964-E00D4C2B6F55}" srcOrd="0" destOrd="0" parTransId="{9489B161-DEA9-4CBA-8AE5-D292571255A1}" sibTransId="{C2258332-2626-426B-BAAC-66B43C30B6D5}"/>
    <dgm:cxn modelId="{8011A728-03F4-4DCF-B875-F82D2D9F89E8}" type="presOf" srcId="{D2BF1B23-2190-4642-9F69-C6CB347E14DB}" destId="{C3AC49A6-190B-463F-9C27-2D9C16EC69A4}" srcOrd="0" destOrd="0" presId="urn:microsoft.com/office/officeart/2005/8/layout/cycle4"/>
    <dgm:cxn modelId="{0795B21C-B744-4E86-93F3-0E7F7ABD1AA5}" type="presOf" srcId="{D2BF1B23-2190-4642-9F69-C6CB347E14DB}" destId="{4144DA51-81B4-4E2F-9754-368F87791007}" srcOrd="1" destOrd="0" presId="urn:microsoft.com/office/officeart/2005/8/layout/cycle4"/>
    <dgm:cxn modelId="{610154F4-DD79-4D59-B9B4-6407C286C5BE}" type="presParOf" srcId="{B7FDE482-F503-4EB7-8E80-91E7E92F012B}" destId="{4846FD95-D418-4A57-8377-23CD96E2641C}" srcOrd="0" destOrd="0" presId="urn:microsoft.com/office/officeart/2005/8/layout/cycle4"/>
    <dgm:cxn modelId="{BC8EA548-8229-4D78-B162-0C25E82C1C1C}" type="presParOf" srcId="{4846FD95-D418-4A57-8377-23CD96E2641C}" destId="{6BB204E9-0374-4142-A496-F290B22963AE}" srcOrd="0" destOrd="0" presId="urn:microsoft.com/office/officeart/2005/8/layout/cycle4"/>
    <dgm:cxn modelId="{AF7FA432-1F88-4521-B98B-7FDDDFE5DA8B}" type="presParOf" srcId="{6BB204E9-0374-4142-A496-F290B22963AE}" destId="{C3AC49A6-190B-463F-9C27-2D9C16EC69A4}" srcOrd="0" destOrd="0" presId="urn:microsoft.com/office/officeart/2005/8/layout/cycle4"/>
    <dgm:cxn modelId="{9FFB634C-B28D-4190-ADBD-8BBD8B3B009B}" type="presParOf" srcId="{6BB204E9-0374-4142-A496-F290B22963AE}" destId="{4144DA51-81B4-4E2F-9754-368F87791007}" srcOrd="1" destOrd="0" presId="urn:microsoft.com/office/officeart/2005/8/layout/cycle4"/>
    <dgm:cxn modelId="{4B877F8C-5E75-4E55-9D99-3B951BB6170A}" type="presParOf" srcId="{4846FD95-D418-4A57-8377-23CD96E2641C}" destId="{BA388E99-4973-403E-92C7-AA18F9BB1704}" srcOrd="1" destOrd="0" presId="urn:microsoft.com/office/officeart/2005/8/layout/cycle4"/>
    <dgm:cxn modelId="{42530495-A54C-4CC3-8746-127B26E25E18}" type="presParOf" srcId="{BA388E99-4973-403E-92C7-AA18F9BB1704}" destId="{827A220B-C6E5-4BDE-A228-A4D60806794B}" srcOrd="0" destOrd="0" presId="urn:microsoft.com/office/officeart/2005/8/layout/cycle4"/>
    <dgm:cxn modelId="{F361D831-980D-4A6D-8FE5-65F96C2F6A64}" type="presParOf" srcId="{BA388E99-4973-403E-92C7-AA18F9BB1704}" destId="{5AF36256-70B8-4641-A1F1-8FB57A1A48E4}" srcOrd="1" destOrd="0" presId="urn:microsoft.com/office/officeart/2005/8/layout/cycle4"/>
    <dgm:cxn modelId="{CB3AF544-1626-45BA-840D-22861598CE1D}" type="presParOf" srcId="{4846FD95-D418-4A57-8377-23CD96E2641C}" destId="{67A3B5BC-A973-4814-B0EC-B153CEE49A26}" srcOrd="2" destOrd="0" presId="urn:microsoft.com/office/officeart/2005/8/layout/cycle4"/>
    <dgm:cxn modelId="{F7949F64-B5A8-4550-83B9-FCD1AC97ACC5}" type="presParOf" srcId="{67A3B5BC-A973-4814-B0EC-B153CEE49A26}" destId="{8A797253-641A-4E0C-B001-CEBC14FC199A}" srcOrd="0" destOrd="0" presId="urn:microsoft.com/office/officeart/2005/8/layout/cycle4"/>
    <dgm:cxn modelId="{9A6B4670-36A7-4D13-9321-DC3D06430676}" type="presParOf" srcId="{67A3B5BC-A973-4814-B0EC-B153CEE49A26}" destId="{BC9621CD-C4C6-4A34-976E-42D384F16CF1}" srcOrd="1" destOrd="0" presId="urn:microsoft.com/office/officeart/2005/8/layout/cycle4"/>
    <dgm:cxn modelId="{B9433516-88D4-40A8-AFE2-7B689FDD4105}" type="presParOf" srcId="{4846FD95-D418-4A57-8377-23CD96E2641C}" destId="{5B64E023-2632-43A5-B7EE-546A6C4C188E}" srcOrd="3" destOrd="0" presId="urn:microsoft.com/office/officeart/2005/8/layout/cycle4"/>
    <dgm:cxn modelId="{65058A7B-6DD3-445C-8BE4-3B938BD057AD}" type="presParOf" srcId="{5B64E023-2632-43A5-B7EE-546A6C4C188E}" destId="{611D1FC0-F66E-45BA-9D77-C15A223408D8}" srcOrd="0" destOrd="0" presId="urn:microsoft.com/office/officeart/2005/8/layout/cycle4"/>
    <dgm:cxn modelId="{054CA969-D673-4D45-81FC-A99184E7E7FA}" type="presParOf" srcId="{5B64E023-2632-43A5-B7EE-546A6C4C188E}" destId="{D0D298BA-BAA3-43F6-9167-D1C846F6D4BC}" srcOrd="1" destOrd="0" presId="urn:microsoft.com/office/officeart/2005/8/layout/cycle4"/>
    <dgm:cxn modelId="{894D32DE-2824-45FC-97CA-3A7EE0A4EBCB}" type="presParOf" srcId="{4846FD95-D418-4A57-8377-23CD96E2641C}" destId="{59286272-E2D3-4E2B-BD71-96D07E66220D}" srcOrd="4" destOrd="0" presId="urn:microsoft.com/office/officeart/2005/8/layout/cycle4"/>
    <dgm:cxn modelId="{5FCCFA44-C3B6-4A49-BBF5-7127339FF524}" type="presParOf" srcId="{B7FDE482-F503-4EB7-8E80-91E7E92F012B}" destId="{95260C81-55AF-49A7-A5D7-0BEE96F62BEC}" srcOrd="1" destOrd="0" presId="urn:microsoft.com/office/officeart/2005/8/layout/cycle4"/>
    <dgm:cxn modelId="{E65E4102-828E-4C19-A9BD-C647835B4DA4}" type="presParOf" srcId="{95260C81-55AF-49A7-A5D7-0BEE96F62BEC}" destId="{35DA03C3-CD16-4AE0-A021-DC692145C0EC}" srcOrd="0" destOrd="0" presId="urn:microsoft.com/office/officeart/2005/8/layout/cycle4"/>
    <dgm:cxn modelId="{E2428DDA-E6F4-49FF-8349-AB8657854CD3}" type="presParOf" srcId="{95260C81-55AF-49A7-A5D7-0BEE96F62BEC}" destId="{685AC8D1-4632-4B78-B18F-2C913CC68ECB}" srcOrd="1" destOrd="0" presId="urn:microsoft.com/office/officeart/2005/8/layout/cycle4"/>
    <dgm:cxn modelId="{7E49213F-D0B8-4C8F-BBB5-328810AE3C97}" type="presParOf" srcId="{95260C81-55AF-49A7-A5D7-0BEE96F62BEC}" destId="{85219CD7-4184-4AE5-9C6A-AA2540560589}" srcOrd="2" destOrd="0" presId="urn:microsoft.com/office/officeart/2005/8/layout/cycle4"/>
    <dgm:cxn modelId="{33C04389-D6BE-4B42-8F1C-44EA2111899D}" type="presParOf" srcId="{95260C81-55AF-49A7-A5D7-0BEE96F62BEC}" destId="{8ABBC23A-9569-4CB8-B9FD-9704A338A77A}" srcOrd="3" destOrd="0" presId="urn:microsoft.com/office/officeart/2005/8/layout/cycle4"/>
    <dgm:cxn modelId="{9A04BC6B-AB2C-48FA-ABAE-0D757B5158B9}" type="presParOf" srcId="{95260C81-55AF-49A7-A5D7-0BEE96F62BEC}" destId="{B9C8B546-C34C-479C-9BD1-B690F15D7504}" srcOrd="4" destOrd="0" presId="urn:microsoft.com/office/officeart/2005/8/layout/cycle4"/>
    <dgm:cxn modelId="{141DB09B-BDC7-44F8-8DC7-EE585A83033B}" type="presParOf" srcId="{B7FDE482-F503-4EB7-8E80-91E7E92F012B}" destId="{46C942B3-51A3-4F40-9B0A-E693FCEC4189}" srcOrd="2" destOrd="0" presId="urn:microsoft.com/office/officeart/2005/8/layout/cycle4"/>
    <dgm:cxn modelId="{D3B52A79-FEB6-48E0-8989-1531660BB124}" type="presParOf" srcId="{B7FDE482-F503-4EB7-8E80-91E7E92F012B}" destId="{B2410C9B-C7B2-4270-8658-FED041DC0D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8F377-FF31-4158-87F7-ACAFBB23F0E6}">
      <dsp:nvSpPr>
        <dsp:cNvPr id="0" name=""/>
        <dsp:cNvSpPr/>
      </dsp:nvSpPr>
      <dsp:spPr>
        <a:xfrm>
          <a:off x="1606418" y="-960936"/>
          <a:ext cx="5141893" cy="5141893"/>
        </a:xfrm>
        <a:prstGeom prst="circularArrow">
          <a:avLst>
            <a:gd name="adj1" fmla="val 5544"/>
            <a:gd name="adj2" fmla="val 330680"/>
            <a:gd name="adj3" fmla="val 12009623"/>
            <a:gd name="adj4" fmla="val 1858024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BE753-A36B-4905-A554-08C651B7DF7F}">
      <dsp:nvSpPr>
        <dsp:cNvPr id="0" name=""/>
        <dsp:cNvSpPr/>
      </dsp:nvSpPr>
      <dsp:spPr>
        <a:xfrm>
          <a:off x="2214583" y="-500075"/>
          <a:ext cx="3925563" cy="1898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Georgia" pitchFamily="18" charset="0"/>
            </a:rPr>
            <a:t>Мировидение: </a:t>
          </a:r>
          <a:r>
            <a:rPr lang="ru-RU" sz="2800" kern="1200" dirty="0" err="1" smtClean="0">
              <a:latin typeface="Georgia" pitchFamily="18" charset="0"/>
            </a:rPr>
            <a:t>межпредметная</a:t>
          </a:r>
          <a:r>
            <a:rPr lang="ru-RU" sz="2800" kern="1200" dirty="0" smtClean="0">
              <a:latin typeface="Georgia" pitchFamily="18" charset="0"/>
            </a:rPr>
            <a:t> область</a:t>
          </a:r>
          <a:endParaRPr lang="ru-RU" sz="2800" kern="1200" dirty="0">
            <a:latin typeface="Georgia" pitchFamily="18" charset="0"/>
          </a:endParaRPr>
        </a:p>
      </dsp:txBody>
      <dsp:txXfrm>
        <a:off x="2307250" y="-407408"/>
        <a:ext cx="3740229" cy="1712966"/>
      </dsp:txXfrm>
    </dsp:sp>
    <dsp:sp modelId="{F237AAAB-6A3F-43F5-9882-810173BBAFAB}">
      <dsp:nvSpPr>
        <dsp:cNvPr id="0" name=""/>
        <dsp:cNvSpPr/>
      </dsp:nvSpPr>
      <dsp:spPr>
        <a:xfrm>
          <a:off x="5500730" y="785816"/>
          <a:ext cx="1778415" cy="810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Georgia" pitchFamily="18" charset="0"/>
            </a:rPr>
            <a:t>миропонимание</a:t>
          </a:r>
          <a:endParaRPr lang="ru-RU" sz="1600" kern="1200" dirty="0">
            <a:latin typeface="Georgia" pitchFamily="18" charset="0"/>
          </a:endParaRPr>
        </a:p>
      </dsp:txBody>
      <dsp:txXfrm>
        <a:off x="5540294" y="825380"/>
        <a:ext cx="1699287" cy="731342"/>
      </dsp:txXfrm>
    </dsp:sp>
    <dsp:sp modelId="{0BEA5DA1-44C0-43A7-BB7F-58C48462FC64}">
      <dsp:nvSpPr>
        <dsp:cNvPr id="0" name=""/>
        <dsp:cNvSpPr/>
      </dsp:nvSpPr>
      <dsp:spPr>
        <a:xfrm>
          <a:off x="4857774" y="1785948"/>
          <a:ext cx="3618784" cy="18793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Georgia" pitchFamily="18" charset="0"/>
            </a:rPr>
            <a:t>Мироотношение</a:t>
          </a:r>
          <a:r>
            <a:rPr lang="ru-RU" sz="2800" kern="1200" dirty="0" smtClean="0">
              <a:latin typeface="Georgia" pitchFamily="18" charset="0"/>
            </a:rPr>
            <a:t>: </a:t>
          </a:r>
          <a:r>
            <a:rPr lang="ru-RU" sz="2800" kern="1200" dirty="0" err="1" smtClean="0">
              <a:latin typeface="Georgia" pitchFamily="18" charset="0"/>
            </a:rPr>
            <a:t>метапредметная</a:t>
          </a:r>
          <a:r>
            <a:rPr lang="ru-RU" sz="2800" kern="1200" dirty="0" smtClean="0">
              <a:latin typeface="Georgia" pitchFamily="18" charset="0"/>
            </a:rPr>
            <a:t> область (</a:t>
          </a:r>
          <a:r>
            <a:rPr lang="ru-RU" sz="2800" kern="1200" dirty="0" err="1" smtClean="0">
              <a:latin typeface="Georgia" pitchFamily="18" charset="0"/>
            </a:rPr>
            <a:t>субъект-субъектный</a:t>
          </a:r>
          <a:r>
            <a:rPr lang="ru-RU" sz="2800" kern="1200" dirty="0" smtClean="0">
              <a:latin typeface="Georgia" pitchFamily="18" charset="0"/>
            </a:rPr>
            <a:t> блок)</a:t>
          </a:r>
          <a:endParaRPr lang="ru-RU" sz="2800" kern="1200" dirty="0">
            <a:latin typeface="Georgia" pitchFamily="18" charset="0"/>
          </a:endParaRPr>
        </a:p>
      </dsp:txBody>
      <dsp:txXfrm>
        <a:off x="4949514" y="1877688"/>
        <a:ext cx="3435304" cy="1695831"/>
      </dsp:txXfrm>
    </dsp:sp>
    <dsp:sp modelId="{9DF5A8DE-D0C2-40EB-8302-3CB811FDC1F2}">
      <dsp:nvSpPr>
        <dsp:cNvPr id="0" name=""/>
        <dsp:cNvSpPr/>
      </dsp:nvSpPr>
      <dsp:spPr>
        <a:xfrm>
          <a:off x="4346119" y="3737455"/>
          <a:ext cx="3569783" cy="17504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Georgia" pitchFamily="18" charset="0"/>
            </a:rPr>
            <a:t>Миродействие</a:t>
          </a:r>
          <a:r>
            <a:rPr lang="ru-RU" sz="2800" kern="1200" dirty="0" smtClean="0">
              <a:latin typeface="Georgia" pitchFamily="18" charset="0"/>
            </a:rPr>
            <a:t>: </a:t>
          </a:r>
          <a:r>
            <a:rPr lang="ru-RU" sz="2800" kern="1200" dirty="0" err="1" smtClean="0">
              <a:latin typeface="Georgia" pitchFamily="18" charset="0"/>
            </a:rPr>
            <a:t>метапредметная</a:t>
          </a:r>
          <a:r>
            <a:rPr lang="ru-RU" sz="2800" kern="1200" dirty="0" smtClean="0">
              <a:latin typeface="Georgia" pitchFamily="18" charset="0"/>
            </a:rPr>
            <a:t> область (</a:t>
          </a:r>
          <a:r>
            <a:rPr lang="ru-RU" sz="2800" kern="1200" dirty="0" err="1" smtClean="0">
              <a:latin typeface="Georgia" pitchFamily="18" charset="0"/>
            </a:rPr>
            <a:t>деятельностный</a:t>
          </a:r>
          <a:r>
            <a:rPr lang="ru-RU" sz="2800" kern="1200" dirty="0" smtClean="0">
              <a:latin typeface="Georgia" pitchFamily="18" charset="0"/>
            </a:rPr>
            <a:t> блок)</a:t>
          </a:r>
          <a:endParaRPr lang="ru-RU" sz="2800" kern="1200" dirty="0">
            <a:latin typeface="Georgia" pitchFamily="18" charset="0"/>
          </a:endParaRPr>
        </a:p>
      </dsp:txBody>
      <dsp:txXfrm>
        <a:off x="4431569" y="3822905"/>
        <a:ext cx="3398883" cy="1579554"/>
      </dsp:txXfrm>
    </dsp:sp>
    <dsp:sp modelId="{5F7E5905-DB20-4485-8B99-51D8B96184F3}">
      <dsp:nvSpPr>
        <dsp:cNvPr id="0" name=""/>
        <dsp:cNvSpPr/>
      </dsp:nvSpPr>
      <dsp:spPr>
        <a:xfrm>
          <a:off x="421477" y="3742375"/>
          <a:ext cx="3658497" cy="17406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Georgia" pitchFamily="18" charset="0"/>
            </a:rPr>
            <a:t>Мировоззрение: личностная область</a:t>
          </a:r>
          <a:endParaRPr lang="ru-RU" sz="2800" kern="1200" dirty="0">
            <a:latin typeface="Georgia" pitchFamily="18" charset="0"/>
          </a:endParaRPr>
        </a:p>
      </dsp:txBody>
      <dsp:txXfrm>
        <a:off x="506447" y="3827345"/>
        <a:ext cx="3488557" cy="1570675"/>
      </dsp:txXfrm>
    </dsp:sp>
    <dsp:sp modelId="{C66713E0-8A74-4F2D-A0DE-2BAC7FE496B1}">
      <dsp:nvSpPr>
        <dsp:cNvPr id="0" name=""/>
        <dsp:cNvSpPr/>
      </dsp:nvSpPr>
      <dsp:spPr>
        <a:xfrm>
          <a:off x="0" y="1781475"/>
          <a:ext cx="3534527" cy="1868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Georgia" pitchFamily="18" charset="0"/>
            </a:rPr>
            <a:t>Образ мира: предметная область</a:t>
          </a:r>
          <a:endParaRPr lang="ru-RU" sz="2800" b="0" kern="1200" dirty="0">
            <a:latin typeface="Georgia" pitchFamily="18" charset="0"/>
          </a:endParaRPr>
        </a:p>
      </dsp:txBody>
      <dsp:txXfrm>
        <a:off x="91226" y="1872701"/>
        <a:ext cx="3352075" cy="1686323"/>
      </dsp:txXfrm>
    </dsp:sp>
    <dsp:sp modelId="{419EAA04-EF84-48CD-ADAF-4473E045C57A}">
      <dsp:nvSpPr>
        <dsp:cNvPr id="0" name=""/>
        <dsp:cNvSpPr/>
      </dsp:nvSpPr>
      <dsp:spPr>
        <a:xfrm>
          <a:off x="928691" y="785807"/>
          <a:ext cx="1843383" cy="810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Georgia" pitchFamily="18" charset="0"/>
            </a:rPr>
            <a:t>мироощущение</a:t>
          </a:r>
          <a:endParaRPr lang="ru-RU" sz="1400" kern="1200" dirty="0">
            <a:latin typeface="Georgia" pitchFamily="18" charset="0"/>
          </a:endParaRPr>
        </a:p>
      </dsp:txBody>
      <dsp:txXfrm>
        <a:off x="968255" y="825371"/>
        <a:ext cx="1764255" cy="731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97253-641A-4E0C-B001-CEBC14FC199A}">
      <dsp:nvSpPr>
        <dsp:cNvPr id="0" name=""/>
        <dsp:cNvSpPr/>
      </dsp:nvSpPr>
      <dsp:spPr>
        <a:xfrm>
          <a:off x="4969244" y="3239564"/>
          <a:ext cx="3667465" cy="1871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800000"/>
              </a:solidFill>
              <a:latin typeface="Georgia" panose="02040502050405020303" pitchFamily="18" charset="0"/>
            </a:rPr>
            <a:t>Их задача – поддержание образовательной активности учащихся через ситуативное подключение в тех ролях, которые им определит образовательный процесс (</a:t>
          </a:r>
          <a:r>
            <a:rPr lang="ru-RU" sz="1200" u="sng" kern="1200" dirty="0" smtClean="0">
              <a:solidFill>
                <a:srgbClr val="800000"/>
              </a:solidFill>
              <a:latin typeface="Georgia" panose="02040502050405020303" pitchFamily="18" charset="0"/>
            </a:rPr>
            <a:t>консультанты, информанты, критики</a:t>
          </a:r>
          <a:r>
            <a:rPr lang="ru-RU" sz="1200" kern="1200" dirty="0" smtClean="0">
              <a:solidFill>
                <a:srgbClr val="800000"/>
              </a:solidFill>
              <a:latin typeface="Georgia" panose="02040502050405020303" pitchFamily="18" charset="0"/>
            </a:rPr>
            <a:t>…)</a:t>
          </a:r>
          <a:endParaRPr lang="ru-RU" sz="1200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6110596" y="3748560"/>
        <a:ext cx="2485001" cy="1321428"/>
      </dsp:txXfrm>
    </dsp:sp>
    <dsp:sp modelId="{611D1FC0-F66E-45BA-9D77-C15A223408D8}">
      <dsp:nvSpPr>
        <dsp:cNvPr id="0" name=""/>
        <dsp:cNvSpPr/>
      </dsp:nvSpPr>
      <dsp:spPr>
        <a:xfrm>
          <a:off x="125588" y="3383579"/>
          <a:ext cx="3546259" cy="1714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800000"/>
              </a:solidFill>
              <a:latin typeface="Georgia" panose="02040502050405020303" pitchFamily="18" charset="0"/>
            </a:rPr>
            <a:t>Их отрасль – предложение оптимальных и результативных, но всегда индивидуальных  путей, принципов и форм тем, кто лишь начинает работать с диалогом картин мира</a:t>
          </a:r>
          <a:endParaRPr lang="ru-RU" sz="1200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163245" y="3849804"/>
        <a:ext cx="2407067" cy="1210388"/>
      </dsp:txXfrm>
    </dsp:sp>
    <dsp:sp modelId="{827A220B-C6E5-4BDE-A228-A4D60806794B}">
      <dsp:nvSpPr>
        <dsp:cNvPr id="0" name=""/>
        <dsp:cNvSpPr/>
      </dsp:nvSpPr>
      <dsp:spPr>
        <a:xfrm>
          <a:off x="4749857" y="-18319"/>
          <a:ext cx="3783906" cy="1714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800000"/>
              </a:solidFill>
              <a:latin typeface="Georgia" panose="02040502050405020303" pitchFamily="18" charset="0"/>
            </a:rPr>
            <a:t>Их установка – поняв/ почувствовав основу образовательных отношений (самосовершенствование и саморазвитие),  включаться в большее количество действий и предлагать собственные пути и средства (</a:t>
          </a:r>
          <a:r>
            <a:rPr lang="ru-RU" sz="1200" u="sng" kern="1200" dirty="0" smtClean="0">
              <a:solidFill>
                <a:srgbClr val="800000"/>
              </a:solidFill>
              <a:latin typeface="Georgia" panose="02040502050405020303" pitchFamily="18" charset="0"/>
            </a:rPr>
            <a:t>кроме того,  учащиеся регулярно проводят рефлексию и самооценку</a:t>
          </a:r>
          <a:r>
            <a:rPr lang="ru-RU" sz="1200" kern="1200" dirty="0" smtClean="0">
              <a:solidFill>
                <a:srgbClr val="800000"/>
              </a:solidFill>
              <a:latin typeface="Georgia" panose="02040502050405020303" pitchFamily="18" charset="0"/>
            </a:rPr>
            <a:t>)</a:t>
          </a:r>
          <a:endParaRPr lang="ru-RU" sz="1200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5922686" y="19338"/>
        <a:ext cx="2573420" cy="1210388"/>
      </dsp:txXfrm>
    </dsp:sp>
    <dsp:sp modelId="{C3AC49A6-190B-463F-9C27-2D9C16EC69A4}">
      <dsp:nvSpPr>
        <dsp:cNvPr id="0" name=""/>
        <dsp:cNvSpPr/>
      </dsp:nvSpPr>
      <dsp:spPr>
        <a:xfrm>
          <a:off x="0" y="-18319"/>
          <a:ext cx="3649495" cy="1714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800000"/>
              </a:solidFill>
              <a:latin typeface="Georgia" panose="02040502050405020303" pitchFamily="18" charset="0"/>
            </a:rPr>
            <a:t>Его роль – направлять других участников образовательного процесса, предлагая некоторые пути и формы на правах первого среди равных (</a:t>
          </a:r>
          <a:r>
            <a:rPr lang="ru-RU" sz="1200" u="sng" kern="1200" dirty="0" smtClean="0">
              <a:solidFill>
                <a:srgbClr val="800000"/>
              </a:solidFill>
              <a:latin typeface="Georgia" panose="02040502050405020303" pitchFamily="18" charset="0"/>
            </a:rPr>
            <a:t>при этом именно педагог составляет образовательные маршруты и карты, а также проводит мониторинги и выполняет анализ</a:t>
          </a:r>
          <a:r>
            <a:rPr lang="ru-RU" sz="1200" kern="1200" dirty="0" smtClean="0">
              <a:solidFill>
                <a:srgbClr val="800000"/>
              </a:solidFill>
              <a:latin typeface="Georgia" panose="02040502050405020303" pitchFamily="18" charset="0"/>
            </a:rPr>
            <a:t>)</a:t>
          </a:r>
          <a:endParaRPr lang="ru-RU" sz="1200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37657" y="19338"/>
        <a:ext cx="2479333" cy="1210388"/>
      </dsp:txXfrm>
    </dsp:sp>
    <dsp:sp modelId="{35DA03C3-CD16-4AE0-A021-DC692145C0EC}">
      <dsp:nvSpPr>
        <dsp:cNvPr id="0" name=""/>
        <dsp:cNvSpPr/>
      </dsp:nvSpPr>
      <dsp:spPr>
        <a:xfrm>
          <a:off x="2249186" y="806142"/>
          <a:ext cx="1860103" cy="1788752"/>
        </a:xfrm>
        <a:prstGeom prst="pieWedg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anose="02040502050405020303" pitchFamily="18" charset="0"/>
            </a:rPr>
            <a:t>Педагог</a:t>
          </a:r>
          <a:endParaRPr lang="ru-RU" sz="1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793998" y="1330055"/>
        <a:ext cx="1315291" cy="1264839"/>
      </dsp:txXfrm>
    </dsp:sp>
    <dsp:sp modelId="{685AC8D1-4632-4B78-B18F-2C913CC68ECB}">
      <dsp:nvSpPr>
        <dsp:cNvPr id="0" name=""/>
        <dsp:cNvSpPr/>
      </dsp:nvSpPr>
      <dsp:spPr>
        <a:xfrm rot="5400000">
          <a:off x="4356873" y="755597"/>
          <a:ext cx="1788729" cy="1860103"/>
        </a:xfrm>
        <a:prstGeom prst="pieWedg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anose="02040502050405020303" pitchFamily="18" charset="0"/>
            </a:rPr>
            <a:t>Учащиеся</a:t>
          </a:r>
          <a:endParaRPr lang="ru-RU" sz="1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4321187" y="1315191"/>
        <a:ext cx="1315291" cy="1264822"/>
      </dsp:txXfrm>
    </dsp:sp>
    <dsp:sp modelId="{85219CD7-4184-4AE5-9C6A-AA2540560589}">
      <dsp:nvSpPr>
        <dsp:cNvPr id="0" name=""/>
        <dsp:cNvSpPr/>
      </dsp:nvSpPr>
      <dsp:spPr>
        <a:xfrm rot="10800000">
          <a:off x="4321185" y="2878130"/>
          <a:ext cx="1860103" cy="1788589"/>
        </a:xfrm>
        <a:prstGeom prst="pieWedg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Georgia" panose="02040502050405020303" pitchFamily="18" charset="0"/>
            </a:rPr>
            <a:t>Родители</a:t>
          </a:r>
          <a:endParaRPr lang="ru-RU" sz="1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10800000">
        <a:off x="4321185" y="2878130"/>
        <a:ext cx="1315291" cy="1264723"/>
      </dsp:txXfrm>
    </dsp:sp>
    <dsp:sp modelId="{8ABBC23A-9569-4CB8-B9FD-9704A338A77A}">
      <dsp:nvSpPr>
        <dsp:cNvPr id="0" name=""/>
        <dsp:cNvSpPr/>
      </dsp:nvSpPr>
      <dsp:spPr>
        <a:xfrm rot="16200000">
          <a:off x="2268972" y="2843498"/>
          <a:ext cx="1821644" cy="1893715"/>
        </a:xfrm>
        <a:prstGeom prst="pieWedg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Georgia" panose="02040502050405020303" pitchFamily="18" charset="0"/>
            </a:rPr>
            <a:t>Методисты и администраторы</a:t>
          </a:r>
          <a:endParaRPr lang="ru-RU" sz="11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5400000">
        <a:off x="2787593" y="2879534"/>
        <a:ext cx="1339059" cy="1288097"/>
      </dsp:txXfrm>
    </dsp:sp>
    <dsp:sp modelId="{46C942B3-51A3-4F40-9B0A-E693FCEC4189}">
      <dsp:nvSpPr>
        <dsp:cNvPr id="0" name=""/>
        <dsp:cNvSpPr/>
      </dsp:nvSpPr>
      <dsp:spPr>
        <a:xfrm>
          <a:off x="3817121" y="2231452"/>
          <a:ext cx="800885" cy="69642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10C9B-C7B2-4270-8658-FED041DC0D3A}">
      <dsp:nvSpPr>
        <dsp:cNvPr id="0" name=""/>
        <dsp:cNvSpPr/>
      </dsp:nvSpPr>
      <dsp:spPr>
        <a:xfrm rot="10800000">
          <a:off x="3817121" y="2519488"/>
          <a:ext cx="800885" cy="69642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02374-EED2-460C-9300-27B3362EF821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5D695-9542-40F5-97DB-D0DED9191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5D695-9542-40F5-97DB-D0DED9191F4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ob.ru/" TargetMode="External"/><Relationship Id="rId2" Type="http://schemas.openxmlformats.org/officeDocument/2006/relationships/hyperlink" Target="http://www.firo.ru/wp-content/uploads/2014/04/Inkluzi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ex-smirnov.ucoz.com/load/metodicheskaja_rabota/buklet_sovremennye_formy_refleksii_i_samoocenki_v_obrazovatelnoj_dejatelnosti/4-1-0-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6858048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Заключительный этап всероссийского конкурса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«Учитель года России»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357430"/>
            <a:ext cx="7358114" cy="414340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CC0000"/>
                </a:solidFill>
                <a:latin typeface="Georgia" pitchFamily="18" charset="0"/>
              </a:rPr>
              <a:t>СМИРНОВ АЛЕКСЕЙ ИГОРЕВИЧ,</a:t>
            </a:r>
          </a:p>
          <a:p>
            <a:pPr algn="r"/>
            <a:r>
              <a:rPr lang="ru-RU" sz="2800" i="1" dirty="0" smtClean="0">
                <a:solidFill>
                  <a:srgbClr val="990033"/>
                </a:solidFill>
                <a:latin typeface="Georgia" pitchFamily="18" charset="0"/>
              </a:rPr>
              <a:t>учитель русского языка и литературы Высшей квалификационной категории МБНОУ «ГКЛ»</a:t>
            </a:r>
          </a:p>
          <a:p>
            <a:pPr algn="r"/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r"/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Кемерово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2015 год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rcRect r="338" b="50000"/>
          <a:stretch>
            <a:fillRect/>
          </a:stretch>
        </p:blipFill>
        <p:spPr>
          <a:xfrm>
            <a:off x="6643702" y="260106"/>
            <a:ext cx="2143140" cy="1240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емерово Смирнов УГ 2015 Сюжет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143380"/>
            <a:ext cx="3643338" cy="2428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818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Диалог </a:t>
            </a:r>
            <a:r>
              <a:rPr lang="ru-RU" sz="2800" b="1" i="1" spc="250" dirty="0" err="1" smtClean="0">
                <a:solidFill>
                  <a:srgbClr val="990033"/>
                </a:solidFill>
                <a:latin typeface="Georgia" pitchFamily="18" charset="0"/>
              </a:rPr>
              <a:t>мировидений</a:t>
            </a:r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ru-RU" sz="2800" i="1" spc="250" dirty="0" err="1" smtClean="0">
                <a:solidFill>
                  <a:srgbClr val="990033"/>
                </a:solidFill>
                <a:latin typeface="Georgia" pitchFamily="18" charset="0"/>
              </a:rPr>
              <a:t>межпредметный</a:t>
            </a:r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 аспект</a:t>
            </a:r>
            <a:endParaRPr lang="ru-RU" sz="2800" i="1" spc="25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928670"/>
            <a:ext cx="2000264" cy="17145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1А. Личностные, </a:t>
            </a:r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метапредметные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 и предметные результаты в рамках филологической дисциплины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4643446"/>
            <a:ext cx="2000264" cy="16430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1В. Личностные, </a:t>
            </a:r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метапредметные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 и предметные </a:t>
            </a:r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резульаты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  в рамках дисциплины № 2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2857496"/>
            <a:ext cx="2000264" cy="16430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1Б. Личностные, </a:t>
            </a:r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метапредметные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 и предметные результаты в рамках  дисциплины № 1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214546" y="1643050"/>
            <a:ext cx="500066" cy="4071966"/>
          </a:xfrm>
          <a:prstGeom prst="chevron">
            <a:avLst>
              <a:gd name="adj" fmla="val 7204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88" y="2571744"/>
            <a:ext cx="2000264" cy="22145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2. Интегрированные занятия, срезы, зачёты, уроки-конференции, уроки-</a:t>
            </a:r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вебинары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, нацеленные на постижение «далёкой» отрасли знания  через систему методов и подходов  «близкой»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3714744" y="1214422"/>
            <a:ext cx="2643206" cy="928694"/>
          </a:xfrm>
          <a:prstGeom prst="borderCallout2">
            <a:avLst>
              <a:gd name="adj1" fmla="val 51087"/>
              <a:gd name="adj2" fmla="val 959"/>
              <a:gd name="adj3" fmla="val 51087"/>
              <a:gd name="adj4" fmla="val -26954"/>
              <a:gd name="adj5" fmla="val 149121"/>
              <a:gd name="adj6" fmla="val -113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Чем ближе дисциплины, тем сильнее тенденция к </a:t>
            </a: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</a:rPr>
              <a:t>миропониманию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, чем дальше – к </a:t>
            </a: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</a:rPr>
              <a:t>мироощущению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.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3714744" y="5072074"/>
            <a:ext cx="2714644" cy="1285884"/>
          </a:xfrm>
          <a:prstGeom prst="borderCallout2">
            <a:avLst>
              <a:gd name="adj1" fmla="val 49290"/>
              <a:gd name="adj2" fmla="val 794"/>
              <a:gd name="adj3" fmla="val 49292"/>
              <a:gd name="adj4" fmla="val -36225"/>
              <a:gd name="adj5" fmla="val -27326"/>
              <a:gd name="adj6" fmla="val -133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Введение в комплексную работу даже одного подобного задания позволяет актуализировать в сознании учащегося представление о единой образовательно-научной среде – установка на паритетность знания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286612" y="1321579"/>
            <a:ext cx="1857388" cy="25003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4. Итогом оказывается, с одной стороны, демонстрация сложившегося мировидения, а с другой – его корректировка в ситуативном диалоге с иным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2066" y="2571744"/>
            <a:ext cx="2071702" cy="22145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3. Важно предлагать задания, где явление может быть совершенно органично рассмотрено через призму нескольких предметных </a:t>
            </a:r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мировидений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. Одно из них (близкое учащемуся) выступит в роли призмы, фокуса для другого (далёкого).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4429124" y="2214554"/>
            <a:ext cx="1000132" cy="285752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20073101">
            <a:off x="6399357" y="1766972"/>
            <a:ext cx="1000132" cy="357190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admin\Desktop\моё\планирования-2009\егэ\26.11.09\DSC00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86322"/>
            <a:ext cx="2477937" cy="1858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Диалог </a:t>
            </a:r>
            <a:r>
              <a:rPr lang="ru-RU" sz="2800" b="1" i="1" spc="250" dirty="0" err="1" smtClean="0">
                <a:solidFill>
                  <a:srgbClr val="990033"/>
                </a:solidFill>
                <a:latin typeface="Georgia" pitchFamily="18" charset="0"/>
              </a:rPr>
              <a:t>мироотношений</a:t>
            </a:r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: </a:t>
            </a:r>
            <a:b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субъект-субъектный блок</a:t>
            </a:r>
            <a:endParaRPr lang="ru-RU" sz="2800" i="1" spc="25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42844" y="928670"/>
            <a:ext cx="2428892" cy="2357454"/>
          </a:xfrm>
          <a:prstGeom prst="rightArrowCallout">
            <a:avLst>
              <a:gd name="adj1" fmla="val 27581"/>
              <a:gd name="adj2" fmla="val 25430"/>
              <a:gd name="adj3" fmla="val 27581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1. Освоение научно-исследовательских концепций, теорий, позиций, практик и применение их в собственной деятельности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Выноска 2 4"/>
          <p:cNvSpPr/>
          <p:nvPr/>
        </p:nvSpPr>
        <p:spPr>
          <a:xfrm>
            <a:off x="500034" y="4143380"/>
            <a:ext cx="1571636" cy="1571636"/>
          </a:xfrm>
          <a:prstGeom prst="borderCallout2">
            <a:avLst>
              <a:gd name="adj1" fmla="val 48740"/>
              <a:gd name="adj2" fmla="val -888"/>
              <a:gd name="adj3" fmla="val 21331"/>
              <a:gd name="adj4" fmla="val -28945"/>
              <a:gd name="adj5" fmla="val -56257"/>
              <a:gd name="adj6" fmla="val 2306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Научно-исследовательская работа , проектная работа, аналитический реферат, тезисы, статья, доклад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357422" y="2428868"/>
            <a:ext cx="2500330" cy="2428892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2. Различные формы внутренней, предварительной, основной, апробации (как со стороны учащегося, так и со стороны других участников образовательного процесса)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2928926" y="5357826"/>
            <a:ext cx="2357454" cy="1285884"/>
          </a:xfrm>
          <a:prstGeom prst="borderCallout2">
            <a:avLst>
              <a:gd name="adj1" fmla="val 50030"/>
              <a:gd name="adj2" fmla="val -75"/>
              <a:gd name="adj3" fmla="val 33386"/>
              <a:gd name="adj4" fmla="val -21393"/>
              <a:gd name="adj5" fmla="val -41822"/>
              <a:gd name="adj6" fmla="val 84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Семинарские встречи с научным руководителем или куратором, предзащита, редактирование и корректура, рецензирование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4643438" y="1000108"/>
            <a:ext cx="2357454" cy="2286016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3. Защита и презентация собственной работы как способ актуализации индивидуальных оценок и значимостей в диалоге с чужими (</a:t>
            </a:r>
            <a:r>
              <a:rPr lang="ru-RU" sz="1200" dirty="0" err="1" smtClean="0">
                <a:latin typeface="Georgia" pitchFamily="18" charset="0"/>
              </a:rPr>
              <a:t>преднайденными</a:t>
            </a:r>
            <a:r>
              <a:rPr lang="ru-RU" sz="1200" dirty="0" smtClean="0">
                <a:latin typeface="Georgia" pitchFamily="18" charset="0"/>
              </a:rPr>
              <a:t> или ситуативными)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5000628" y="3929066"/>
            <a:ext cx="1571636" cy="1285884"/>
          </a:xfrm>
          <a:prstGeom prst="borderCallout2">
            <a:avLst>
              <a:gd name="adj1" fmla="val 64627"/>
              <a:gd name="adj2" fmla="val -199"/>
              <a:gd name="adj3" fmla="val 44634"/>
              <a:gd name="adj4" fmla="val -32959"/>
              <a:gd name="adj5" fmla="val -52071"/>
              <a:gd name="adj6" fmla="val 2592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Конференции, форумы, конкурсы (в том числе на базе вузов)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2280" y="1046529"/>
            <a:ext cx="1908844" cy="35004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4. Происходит кристаллизация собственного </a:t>
            </a:r>
            <a:r>
              <a:rPr lang="ru-RU" sz="1200" b="1" i="1" dirty="0" err="1" smtClean="0">
                <a:latin typeface="Georgia" pitchFamily="18" charset="0"/>
              </a:rPr>
              <a:t>мироотношения</a:t>
            </a:r>
            <a:r>
              <a:rPr lang="ru-RU" sz="1200" dirty="0" smtClean="0">
                <a:latin typeface="Georgia" pitchFamily="18" charset="0"/>
              </a:rPr>
              <a:t> в результате отстаивания собственной ценностно-смысловой (в данном случае – исследовательской) позиции и понимания чужих</a:t>
            </a:r>
            <a:endParaRPr lang="ru-RU" sz="1200" dirty="0">
              <a:latin typeface="Georgia" pitchFamily="18" charset="0"/>
            </a:endParaRPr>
          </a:p>
        </p:txBody>
      </p:sp>
      <p:pic>
        <p:nvPicPr>
          <p:cNvPr id="1026" name="Picture 2" descr="F:\Школьные Харитоновские чтения XV группа на А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810268"/>
            <a:ext cx="2699792" cy="190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Диалог </a:t>
            </a:r>
            <a:r>
              <a:rPr lang="ru-RU" sz="2800" b="1" i="1" spc="250" dirty="0" err="1" smtClean="0">
                <a:solidFill>
                  <a:srgbClr val="990033"/>
                </a:solidFill>
                <a:latin typeface="Georgia" pitchFamily="18" charset="0"/>
              </a:rPr>
              <a:t>миродействий</a:t>
            </a:r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: </a:t>
            </a:r>
            <a:r>
              <a:rPr lang="ru-RU" sz="2800" i="1" spc="250" dirty="0" err="1" smtClean="0">
                <a:solidFill>
                  <a:srgbClr val="990033"/>
                </a:solidFill>
                <a:latin typeface="Georgia" pitchFamily="18" charset="0"/>
              </a:rPr>
              <a:t>деятельностный</a:t>
            </a:r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 блок</a:t>
            </a:r>
            <a:endParaRPr lang="ru-RU" sz="2800" i="1" spc="25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2844" y="1785926"/>
            <a:ext cx="2214578" cy="20717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1. Создание условий для претворения совместных частных образовательных умений, навыков и усилий в готовый продукт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14546" y="2714620"/>
            <a:ext cx="2500330" cy="24288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2. Добровольное объединения единомышленников и людей, далёких друг от друга, для создания комплексного продукта, когда потребуются формы деятельности разных людей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2055566"/>
            <a:ext cx="2143140" cy="25717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4. В процессе создания готового продукта происходит знакомство с разными типами деятельности как внутренней установки: приращение и корректировка собственного </a:t>
            </a:r>
            <a:r>
              <a:rPr lang="ru-RU" sz="1200" b="1" i="1" dirty="0" err="1" smtClean="0">
                <a:solidFill>
                  <a:srgbClr val="800000"/>
                </a:solidFill>
                <a:latin typeface="Georgia" pitchFamily="18" charset="0"/>
              </a:rPr>
              <a:t>миродействия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, а также понимание преимуществ другого.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357158" y="4714884"/>
            <a:ext cx="1928826" cy="928694"/>
          </a:xfrm>
          <a:prstGeom prst="borderCallout2">
            <a:avLst>
              <a:gd name="adj1" fmla="val 64698"/>
              <a:gd name="adj2" fmla="val 980"/>
              <a:gd name="adj3" fmla="val 18684"/>
              <a:gd name="adj4" fmla="val -17654"/>
              <a:gd name="adj5" fmla="val -98009"/>
              <a:gd name="adj6" fmla="val 450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Проектные мастерские и творческие группы, </a:t>
            </a:r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метапредметные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 практики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3071802" y="5500702"/>
            <a:ext cx="2643206" cy="1143008"/>
          </a:xfrm>
          <a:prstGeom prst="borderCallout2">
            <a:avLst>
              <a:gd name="adj1" fmla="val 67610"/>
              <a:gd name="adj2" fmla="val 595"/>
              <a:gd name="adj3" fmla="val 32170"/>
              <a:gd name="adj4" fmla="val -23363"/>
              <a:gd name="adj5" fmla="val -32531"/>
              <a:gd name="adj6" fmla="val 102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Редакторское дело (корректура и редактирование), журналистское дело, реконструкции, презентации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29124" y="1643050"/>
            <a:ext cx="2071702" cy="2000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3. Работа в парах и </a:t>
            </a:r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микрогруппах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, а также проведение ежедневных круглых столов для деления опытом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5143504" y="4357694"/>
            <a:ext cx="1214446" cy="928694"/>
          </a:xfrm>
          <a:prstGeom prst="borderCallout2">
            <a:avLst>
              <a:gd name="adj1" fmla="val 76306"/>
              <a:gd name="adj2" fmla="val -922"/>
              <a:gd name="adj3" fmla="val 39429"/>
              <a:gd name="adj4" fmla="val -48001"/>
              <a:gd name="adj5" fmla="val -78599"/>
              <a:gd name="adj6" fmla="val 309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Копирайтеры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, редакторы, сценаристы, </a:t>
            </a:r>
            <a:r>
              <a:rPr lang="en-US" sz="1200" dirty="0" smtClean="0">
                <a:solidFill>
                  <a:srgbClr val="800000"/>
                </a:solidFill>
                <a:latin typeface="Georgia" pitchFamily="18" charset="0"/>
              </a:rPr>
              <a:t>IT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-группа, дизайнеры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827525">
            <a:off x="2428860" y="2214554"/>
            <a:ext cx="714380" cy="357190"/>
          </a:xfrm>
          <a:prstGeom prst="curvedDownArrow">
            <a:avLst>
              <a:gd name="adj1" fmla="val 25000"/>
              <a:gd name="adj2" fmla="val 74447"/>
              <a:gd name="adj3" fmla="val 25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361065">
            <a:off x="6375050" y="1615551"/>
            <a:ext cx="714380" cy="357190"/>
          </a:xfrm>
          <a:prstGeom prst="curvedDownArrow">
            <a:avLst>
              <a:gd name="adj1" fmla="val 25000"/>
              <a:gd name="adj2" fmla="val 74447"/>
              <a:gd name="adj3" fmla="val 25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9309629">
            <a:off x="3755983" y="2156659"/>
            <a:ext cx="714380" cy="357190"/>
          </a:xfrm>
          <a:prstGeom prst="curvedDownArrow">
            <a:avLst>
              <a:gd name="adj1" fmla="val 25000"/>
              <a:gd name="adj2" fmla="val 74447"/>
              <a:gd name="adj3" fmla="val 25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admin\Desktop\класс\Осенний Вернисаж 2014\IMG_82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928" y="4822041"/>
            <a:ext cx="1427503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96908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Диалог </a:t>
            </a:r>
            <a:r>
              <a:rPr lang="ru-RU" sz="2800" b="1" i="1" spc="250" dirty="0" smtClean="0">
                <a:solidFill>
                  <a:srgbClr val="990033"/>
                </a:solidFill>
                <a:latin typeface="Georgia" pitchFamily="18" charset="0"/>
              </a:rPr>
              <a:t>мировоззрений</a:t>
            </a:r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: личностный аспект</a:t>
            </a:r>
            <a:endParaRPr lang="ru-RU" sz="2800" i="1" spc="25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214282" y="1000108"/>
            <a:ext cx="2571768" cy="1928826"/>
          </a:xfrm>
          <a:prstGeom prst="rightArrowCallout">
            <a:avLst>
              <a:gd name="adj1" fmla="val 23004"/>
              <a:gd name="adj2" fmla="val 24002"/>
              <a:gd name="adj3" fmla="val 2999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1. Создание условий для дополнительного развития учащихся в интеллектуальной, творческой, производственной атмосфере 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5" name="Выноска 2 4"/>
          <p:cNvSpPr/>
          <p:nvPr/>
        </p:nvSpPr>
        <p:spPr>
          <a:xfrm>
            <a:off x="642910" y="3714752"/>
            <a:ext cx="1143008" cy="1357322"/>
          </a:xfrm>
          <a:prstGeom prst="borderCallout2">
            <a:avLst>
              <a:gd name="adj1" fmla="val 54840"/>
              <a:gd name="adj2" fmla="val 1241"/>
              <a:gd name="adj3" fmla="val 464"/>
              <a:gd name="adj4" fmla="val -57088"/>
              <a:gd name="adj5" fmla="val -64784"/>
              <a:gd name="adj6" fmla="val 389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990033"/>
                </a:solidFill>
                <a:latin typeface="Georgia" pitchFamily="18" charset="0"/>
              </a:rPr>
              <a:t>Элективные курсы (спецкурсы), театры-студии</a:t>
            </a:r>
            <a:endParaRPr lang="ru-RU" sz="120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214546" y="2500306"/>
            <a:ext cx="2428892" cy="2357454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2. Обязательное условие – имитационный характер заданий: вживание и проживание,  существование в рамках определённого мировоззрения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2357422" y="5357826"/>
            <a:ext cx="1357322" cy="1357322"/>
          </a:xfrm>
          <a:prstGeom prst="borderCallout2">
            <a:avLst>
              <a:gd name="adj1" fmla="val 47825"/>
              <a:gd name="adj2" fmla="val 177"/>
              <a:gd name="adj3" fmla="val 15913"/>
              <a:gd name="adj4" fmla="val -47161"/>
              <a:gd name="adj5" fmla="val -37837"/>
              <a:gd name="adj6" fmla="val 462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990033"/>
                </a:solidFill>
                <a:latin typeface="Georgia" pitchFamily="18" charset="0"/>
              </a:rPr>
              <a:t>Игра ролей, письмо от данного лица, перевод на иной ментальный язык</a:t>
            </a:r>
            <a:endParaRPr lang="ru-RU" sz="120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4500562" y="1357298"/>
            <a:ext cx="2357454" cy="185738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3. Финальная рефлексия и самооценка как путь анализа собственного мировоззрения в сопоставлении с имитированными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4643438" y="4286256"/>
            <a:ext cx="1428760" cy="1571636"/>
          </a:xfrm>
          <a:prstGeom prst="borderCallout2">
            <a:avLst>
              <a:gd name="adj1" fmla="val 42427"/>
              <a:gd name="adj2" fmla="val -38"/>
              <a:gd name="adj3" fmla="val 10348"/>
              <a:gd name="adj4" fmla="val -57187"/>
              <a:gd name="adj5" fmla="val -70153"/>
              <a:gd name="adj6" fmla="val 649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990033"/>
                </a:solidFill>
                <a:latin typeface="Georgia" pitchFamily="18" charset="0"/>
              </a:rPr>
              <a:t>Анкетирование, эссе, письма, комплексные творческие работы, стихотворения, рассказы</a:t>
            </a:r>
            <a:endParaRPr lang="ru-RU" sz="120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2330" y="1214422"/>
            <a:ext cx="1785950" cy="307183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4. Путём непосредственного погружения в </a:t>
            </a:r>
            <a:r>
              <a:rPr lang="ru-RU" sz="1200" b="1" i="1" dirty="0" smtClean="0">
                <a:latin typeface="Georgia" pitchFamily="18" charset="0"/>
              </a:rPr>
              <a:t>мировоззрение</a:t>
            </a:r>
            <a:r>
              <a:rPr lang="ru-RU" sz="1200" dirty="0" smtClean="0">
                <a:latin typeface="Georgia" pitchFamily="18" charset="0"/>
              </a:rPr>
              <a:t> другого и регламентированного выхода из него происходит кристаллизация собственного, а также уважительное, принимающее восприятие чужих</a:t>
            </a:r>
            <a:endParaRPr lang="ru-RU" sz="1200" dirty="0">
              <a:latin typeface="Georgia" pitchFamily="18" charset="0"/>
            </a:endParaRPr>
          </a:p>
        </p:txBody>
      </p:sp>
      <p:pic>
        <p:nvPicPr>
          <p:cNvPr id="2050" name="Picture 2" descr="C:\admin\Desktop\моё\опа\Desktop\лицей\ЛН\Фото спектакля\IMG_04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172" y="4528524"/>
            <a:ext cx="2779205" cy="1852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anose="02040502050405020303" pitchFamily="18" charset="0"/>
              </a:rPr>
              <a:t>Некоторые показатели эффективности и результаты (2011-2015)</a:t>
            </a:r>
            <a:endParaRPr lang="ru-RU" sz="2800" i="1" spc="250" dirty="0">
              <a:solidFill>
                <a:srgbClr val="990033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365584"/>
              </p:ext>
            </p:extLst>
          </p:nvPr>
        </p:nvGraphicFramePr>
        <p:xfrm>
          <a:off x="179512" y="908719"/>
          <a:ext cx="8712968" cy="57807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/>
                <a:gridCol w="1728192"/>
                <a:gridCol w="2592288"/>
                <a:gridCol w="2952328"/>
              </a:tblGrid>
              <a:tr h="568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Аспект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Значимые показатели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Результаты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по показателю а)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Результаты по показателю б)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735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Диалог образов мира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а) ГИА (ОГЭ, ЕГЭ);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б) олимпиады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u="sng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ЕГЭ (русск.</a:t>
                      </a:r>
                      <a:r>
                        <a:rPr lang="ru-RU" sz="1200" u="sng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яз.)</a:t>
                      </a:r>
                      <a:r>
                        <a:rPr lang="ru-RU" sz="1200" u="sng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: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ср. балл – 84;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100 баллов –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18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u="sng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ОГЭ (русск. яз.):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 ср. балл – 5;  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высший балл –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u="sng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ОГЭ (литер.):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ср. балл – 5;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высший балл – </a:t>
                      </a:r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 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Русский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язык (регион.): участие –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9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чел.; призёры –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чел.; победители –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Русский язык (заключит.): участие –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чел.;  призёр –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Литература (регион):  призёр –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23162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Диалог </a:t>
                      </a:r>
                      <a:r>
                        <a:rPr lang="ru-RU" sz="1200" dirty="0" err="1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мироотношений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а) научно-исследовательская работа;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б) конференции (школьные, муниципальные, региональные, всероссийские)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Научное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руководство + научное кураторство: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5 + 10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Корректура и редактирование  тезисов научно-исследовательских работ: 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5 + 21 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чел.</a:t>
                      </a:r>
                      <a:endParaRPr lang="ru-RU" sz="1200" b="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Участие  (предзащита и подготовка к защите):  </a:t>
                      </a:r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30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Призёры: </a:t>
                      </a:r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12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Победители: 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5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842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Диалог мировоззрений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а)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театры-студии;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б) элективные курсы</a:t>
                      </a:r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«К 200-летию Царскосельского Императорского лицея»: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64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«Забыть Герострата»: 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24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«Бенефис театра-студии «Свеча»: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55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«Маленький принц» (на русском и французском языках):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18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«Ещё раз про любовь» (по произведениям русских классиков):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37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Подготовка к поступлению в театральные вузы: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5 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чел.</a:t>
                      </a:r>
                    </a:p>
                    <a:p>
                      <a:pPr algn="just"/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«Литература и литературоведение. Анализ художественного произведения»: </a:t>
                      </a:r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25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«История в памятниках культуры»: </a:t>
                      </a:r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16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«Исторические формы мировоззрения в художественной словесности»:  </a:t>
                      </a:r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43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чел.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«Безупречный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 текст»: </a:t>
                      </a:r>
                      <a:r>
                        <a:rPr lang="ru-RU" sz="1200" b="1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13 </a:t>
                      </a: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Georgia" panose="02040502050405020303" pitchFamily="18" charset="0"/>
                        </a:rPr>
                        <a:t>чел.</a:t>
                      </a:r>
                      <a:endParaRPr lang="ru-RU" sz="1200" dirty="0" smtClean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just"/>
                      <a:endParaRPr lang="ru-RU" sz="12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admin\Desktop\моё\опа\Desktop\лицей\мои документы\Театр\IMG_0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2047776" cy="153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451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963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anose="02040502050405020303" pitchFamily="18" charset="0"/>
              </a:rPr>
              <a:t>Предварительные итоги: </a:t>
            </a:r>
            <a:br>
              <a:rPr lang="ru-RU" sz="2800" i="1" spc="250" dirty="0" smtClean="0">
                <a:solidFill>
                  <a:srgbClr val="990033"/>
                </a:solidFill>
                <a:latin typeface="Georgia" panose="02040502050405020303" pitchFamily="18" charset="0"/>
              </a:rPr>
            </a:br>
            <a:r>
              <a:rPr lang="ru-RU" sz="2800" i="1" spc="250" dirty="0" smtClean="0">
                <a:solidFill>
                  <a:srgbClr val="990033"/>
                </a:solidFill>
                <a:latin typeface="Georgia" panose="02040502050405020303" pitchFamily="18" charset="0"/>
              </a:rPr>
              <a:t>материалы для технологической карты образовательного процесса</a:t>
            </a:r>
            <a:endParaRPr lang="ru-RU" sz="2800" i="1" spc="250" dirty="0">
              <a:solidFill>
                <a:srgbClr val="990033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237448"/>
              </p:ext>
            </p:extLst>
          </p:nvPr>
        </p:nvGraphicFramePr>
        <p:xfrm>
          <a:off x="141748" y="1268760"/>
          <a:ext cx="8881192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5865"/>
                <a:gridCol w="1550288"/>
                <a:gridCol w="2208353"/>
                <a:gridCol w="1643948"/>
                <a:gridCol w="3102738"/>
              </a:tblGrid>
              <a:tr h="568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№№ 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Актуальный аспект картины мира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Актуальные образовательные результаты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Актуальный вид образовательной работы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Актуальные формы заданий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683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Образ мира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предметные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  <a:p>
                      <a:pPr algn="just"/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  <a:p>
                      <a:pPr algn="just"/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урочная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(уроки, 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дополнительные занятия, зачёты и срезы)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effectLst/>
                          <a:latin typeface="Georgia" panose="02040502050405020303" pitchFamily="18" charset="0"/>
                        </a:rPr>
                        <a:t>лексически и </a:t>
                      </a:r>
                      <a:r>
                        <a:rPr lang="ru-RU" sz="1200" kern="1200" dirty="0" err="1" smtClean="0">
                          <a:effectLst/>
                          <a:latin typeface="Georgia" panose="02040502050405020303" pitchFamily="18" charset="0"/>
                        </a:rPr>
                        <a:t>фразеологически</a:t>
                      </a:r>
                      <a:r>
                        <a:rPr lang="ru-RU" sz="1200" kern="1200" dirty="0" smtClean="0">
                          <a:effectLst/>
                          <a:latin typeface="Georgia" panose="02040502050405020303" pitchFamily="18" charset="0"/>
                        </a:rPr>
                        <a:t> насыщенные тексты, тексты с каламбуром или «тайнописью», со смысловой неточностью; не претворённые в единую текстовую реальность словосочетания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93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Мировидение: мироощущение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межпредметные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(разные  образовательные области)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открытые уроки, уроки-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вебинары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, уроки-конференции, интегрированные зачёты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93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Мировидение: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миропонимание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межпредметные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(одна образовательная область)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913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4.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Georgia" panose="02040502050405020303" pitchFamily="18" charset="0"/>
                        </a:rPr>
                        <a:t>Мироотношение</a:t>
                      </a:r>
                      <a:endParaRPr lang="ru-RU" sz="12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метапредметные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(субъект-субъектный блок)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внеурочная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(факультативы, семинары, школы, слёты,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конференции)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научно-исследовательская,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проектная, творческая работа, статья, доклад, реферат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93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Миродействие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метапредметные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(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деятельностный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блок)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работа в проектных и творческих группах, летние школы и практики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644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Мировоззрение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личностные 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дополнительное образование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театры-студии, элективные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курсы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589240"/>
            <a:ext cx="8229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 одной стороны, в рамках всего периода среднего образования актуализируется последовательность «шагов», но на конкретном срезе значима одновременность включения нескольких «линий». Педагогу  в сотворчестве с учащимися, родителями, методистами и администраторами  важно ощущать, как осуществляется диалог картин мира комплексно или лишь по ряду позиций. Своеобразным мониторингом оказывается улучшение понимания предметов, образовательной структуры и системы, а также социальной  жизни и жизни в целом.</a:t>
            </a:r>
            <a:endParaRPr lang="ru-RU" sz="1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990033"/>
                </a:solidFill>
                <a:latin typeface="Georgia" panose="02040502050405020303" pitchFamily="18" charset="0"/>
              </a:rPr>
              <a:t>Адресность и технологичность опыта</a:t>
            </a:r>
            <a:endParaRPr lang="ru-RU" sz="2800" i="1" dirty="0">
              <a:solidFill>
                <a:srgbClr val="990033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690901"/>
              </p:ext>
            </p:extLst>
          </p:nvPr>
        </p:nvGraphicFramePr>
        <p:xfrm>
          <a:off x="250825" y="1125538"/>
          <a:ext cx="8642350" cy="53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5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990033"/>
                </a:solidFill>
                <a:latin typeface="Georgia" panose="02040502050405020303" pitchFamily="18" charset="0"/>
              </a:rPr>
              <a:t>Источники и материалы</a:t>
            </a:r>
            <a:endParaRPr lang="ru-RU" sz="2800" i="1" dirty="0">
              <a:solidFill>
                <a:srgbClr val="990033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1200" dirty="0" smtClean="0">
              <a:latin typeface="Georgia" panose="02040502050405020303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Georgia" panose="02040502050405020303" pitchFamily="18" charset="0"/>
              </a:rPr>
              <a:t>Бахтин </a:t>
            </a:r>
            <a:r>
              <a:rPr lang="ru-RU" sz="1200" dirty="0">
                <a:latin typeface="Georgia" panose="02040502050405020303" pitchFamily="18" charset="0"/>
              </a:rPr>
              <a:t>М. М. К философии поступка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Текст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ru-RU" sz="1200" dirty="0" smtClean="0">
                <a:latin typeface="Georgia" panose="02040502050405020303" pitchFamily="18" charset="0"/>
              </a:rPr>
              <a:t>/ </a:t>
            </a:r>
            <a:r>
              <a:rPr lang="ru-RU" sz="1200" dirty="0">
                <a:latin typeface="Georgia" panose="02040502050405020303" pitchFamily="18" charset="0"/>
              </a:rPr>
              <a:t>Бахтин М. М. Работы 20-х годов. </a:t>
            </a:r>
            <a:r>
              <a:rPr lang="ru-RU" sz="1200" dirty="0" smtClean="0">
                <a:latin typeface="Georgia" panose="02040502050405020303" pitchFamily="18" charset="0"/>
              </a:rPr>
              <a:t>- Киев</a:t>
            </a:r>
            <a:r>
              <a:rPr lang="ru-RU" sz="1200" dirty="0">
                <a:latin typeface="Georgia" panose="02040502050405020303" pitchFamily="18" charset="0"/>
              </a:rPr>
              <a:t>: </a:t>
            </a:r>
            <a:r>
              <a:rPr lang="ru-RU" sz="1200" dirty="0" err="1">
                <a:latin typeface="Georgia" panose="02040502050405020303" pitchFamily="18" charset="0"/>
              </a:rPr>
              <a:t>Next</a:t>
            </a:r>
            <a:r>
              <a:rPr lang="ru-RU" sz="1200" dirty="0">
                <a:latin typeface="Georgia" panose="02040502050405020303" pitchFamily="18" charset="0"/>
              </a:rPr>
              <a:t>, 1994</a:t>
            </a:r>
            <a:r>
              <a:rPr lang="ru-RU" sz="1200" dirty="0" smtClean="0">
                <a:latin typeface="Georgia" panose="02040502050405020303" pitchFamily="18" charset="0"/>
              </a:rPr>
              <a:t>.- С</a:t>
            </a:r>
            <a:r>
              <a:rPr lang="ru-RU" sz="1200" dirty="0">
                <a:latin typeface="Georgia" panose="02040502050405020303" pitchFamily="18" charset="0"/>
              </a:rPr>
              <a:t>. 9-69. </a:t>
            </a:r>
            <a:br>
              <a:rPr lang="ru-RU" sz="1200" dirty="0">
                <a:latin typeface="Georgia" panose="02040502050405020303" pitchFamily="18" charset="0"/>
              </a:rPr>
            </a:br>
            <a:r>
              <a:rPr lang="ru-RU" sz="1200" dirty="0" err="1">
                <a:latin typeface="Georgia" panose="02040502050405020303" pitchFamily="18" charset="0"/>
              </a:rPr>
              <a:t>Бондаревская</a:t>
            </a:r>
            <a:r>
              <a:rPr lang="ru-RU" sz="1200" dirty="0">
                <a:latin typeface="Georgia" panose="02040502050405020303" pitchFamily="18" charset="0"/>
              </a:rPr>
              <a:t> Е.В. Воспитание как встреча с личностью: избранные педагогические труды: в 2 т</a:t>
            </a:r>
            <a:r>
              <a:rPr lang="ru-RU" sz="1200" dirty="0" smtClean="0">
                <a:latin typeface="Georgia" panose="02040502050405020303" pitchFamily="18" charset="0"/>
              </a:rPr>
              <a:t>. </a:t>
            </a:r>
            <a:r>
              <a:rPr lang="en-US" sz="1200" dirty="0">
                <a:latin typeface="Georgia" panose="02040502050405020303" pitchFamily="18" charset="0"/>
              </a:rPr>
              <a:t>[</a:t>
            </a:r>
            <a:r>
              <a:rPr lang="ru-RU" sz="1200" dirty="0">
                <a:latin typeface="Georgia" panose="02040502050405020303" pitchFamily="18" charset="0"/>
              </a:rPr>
              <a:t>Текст</a:t>
            </a:r>
            <a:r>
              <a:rPr lang="en-US" sz="1200" dirty="0">
                <a:latin typeface="Georgia" panose="02040502050405020303" pitchFamily="18" charset="0"/>
              </a:rPr>
              <a:t>]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- Ростов н/Д.: Изд-во РГПУ, 2006. Т. 1. - 420 с.; Т. 2. - 504 с</a:t>
            </a:r>
            <a:r>
              <a:rPr lang="ru-RU" sz="1200" dirty="0" smtClean="0">
                <a:latin typeface="Georgia" panose="02040502050405020303" pitchFamily="18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Georgia" panose="02040502050405020303" pitchFamily="18" charset="0"/>
              </a:rPr>
              <a:t>Инклюзивное образование детей с ограниченными возможностями здоровья в различных условиях интеграции : Сборник научно-методических материалов </a:t>
            </a:r>
            <a:r>
              <a:rPr lang="en-US" sz="1200" dirty="0">
                <a:latin typeface="Georgia" panose="02040502050405020303" pitchFamily="18" charset="0"/>
              </a:rPr>
              <a:t>[</a:t>
            </a:r>
            <a:r>
              <a:rPr lang="ru-RU" sz="1200" dirty="0">
                <a:latin typeface="Georgia" panose="02040502050405020303" pitchFamily="18" charset="0"/>
              </a:rPr>
              <a:t>Электронный ресурс</a:t>
            </a:r>
            <a:r>
              <a:rPr lang="en-US" sz="1200" dirty="0">
                <a:latin typeface="Georgia" panose="02040502050405020303" pitchFamily="18" charset="0"/>
              </a:rPr>
              <a:t>] </a:t>
            </a:r>
            <a:r>
              <a:rPr lang="ru-RU" sz="1200" dirty="0" smtClean="0">
                <a:latin typeface="Georgia" panose="02040502050405020303" pitchFamily="18" charset="0"/>
              </a:rPr>
              <a:t>/ Под ред. О.Е. Булановой, Э.И. </a:t>
            </a:r>
            <a:r>
              <a:rPr lang="ru-RU" sz="1200" dirty="0" err="1" smtClean="0">
                <a:latin typeface="Georgia" panose="02040502050405020303" pitchFamily="18" charset="0"/>
              </a:rPr>
              <a:t>Леонгард</a:t>
            </a:r>
            <a:r>
              <a:rPr lang="ru-RU" sz="1200" dirty="0" smtClean="0">
                <a:latin typeface="Georgia" panose="02040502050405020303" pitchFamily="18" charset="0"/>
              </a:rPr>
              <a:t>. – </a:t>
            </a:r>
            <a:r>
              <a:rPr lang="en-US" sz="1200" dirty="0">
                <a:latin typeface="Georgia" panose="02040502050405020303" pitchFamily="18" charset="0"/>
                <a:hlinkClick r:id="rId2"/>
              </a:rPr>
              <a:t>http://</a:t>
            </a:r>
            <a:r>
              <a:rPr lang="en-US" sz="1200" dirty="0" smtClean="0">
                <a:latin typeface="Georgia" panose="02040502050405020303" pitchFamily="18" charset="0"/>
                <a:hlinkClick r:id="rId2"/>
              </a:rPr>
              <a:t>www.firo.ru/wp-content/uploads/2014/04/Inkluzia.pdf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endParaRPr lang="ru-RU" sz="1200" dirty="0" smtClean="0">
              <a:latin typeface="Georgia" panose="02040502050405020303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Georgia" panose="02040502050405020303" pitchFamily="18" charset="0"/>
              </a:rPr>
              <a:t>Калашникова </a:t>
            </a:r>
            <a:r>
              <a:rPr lang="ru-RU" sz="1200" dirty="0">
                <a:latin typeface="Georgia" panose="02040502050405020303" pitchFamily="18" charset="0"/>
              </a:rPr>
              <a:t>С. А. Личностные репрезентации «образа мира» в условиях слуховой депривации [Текст] / С. А. Калашникова, О. В. Гофман // Молодой ученый. — 2012. — №10. — С. 265-268.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Georgia" panose="02040502050405020303" pitchFamily="18" charset="0"/>
              </a:rPr>
              <a:t>Леонтьев </a:t>
            </a:r>
            <a:r>
              <a:rPr lang="ru-RU" sz="1200" dirty="0">
                <a:latin typeface="Georgia" panose="02040502050405020303" pitchFamily="18" charset="0"/>
              </a:rPr>
              <a:t>А.Н</a:t>
            </a:r>
            <a:r>
              <a:rPr lang="ru-RU" sz="1200" dirty="0" smtClean="0">
                <a:latin typeface="Georgia" panose="02040502050405020303" pitchFamily="18" charset="0"/>
              </a:rPr>
              <a:t>. Образ мира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>
                <a:latin typeface="Georgia" panose="02040502050405020303" pitchFamily="18" charset="0"/>
              </a:rPr>
              <a:t>Текст</a:t>
            </a:r>
            <a:r>
              <a:rPr lang="en-US" sz="1200" dirty="0">
                <a:latin typeface="Georgia" panose="02040502050405020303" pitchFamily="18" charset="0"/>
              </a:rPr>
              <a:t>] </a:t>
            </a:r>
            <a:r>
              <a:rPr lang="ru-RU" sz="1200" dirty="0" smtClean="0">
                <a:latin typeface="Georgia" panose="02040502050405020303" pitchFamily="18" charset="0"/>
              </a:rPr>
              <a:t>/ А.Н. Леонтьев. </a:t>
            </a:r>
            <a:r>
              <a:rPr lang="ru-RU" sz="1200" dirty="0" err="1" smtClean="0">
                <a:latin typeface="Georgia" panose="02040502050405020303" pitchFamily="18" charset="0"/>
              </a:rPr>
              <a:t>Избр</a:t>
            </a:r>
            <a:r>
              <a:rPr lang="ru-RU" sz="1200" dirty="0">
                <a:latin typeface="Georgia" panose="02040502050405020303" pitchFamily="18" charset="0"/>
              </a:rPr>
              <a:t>. психолог. произведения, М.: Педагогика, 1983, с. 251-261</a:t>
            </a:r>
            <a:r>
              <a:rPr lang="ru-RU" sz="1200" dirty="0" smtClean="0">
                <a:latin typeface="Georgia" panose="02040502050405020303" pitchFamily="18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Georgia" panose="02040502050405020303" pitchFamily="18" charset="0"/>
              </a:rPr>
              <a:t>Рубинштейн С.Л. Человек и мир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Электронный ресурс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ru-RU" sz="1200" dirty="0" smtClean="0">
                <a:latin typeface="Georgia" panose="02040502050405020303" pitchFamily="18" charset="0"/>
              </a:rPr>
              <a:t>. - </a:t>
            </a:r>
            <a:r>
              <a:rPr lang="ru-RU" sz="1200" dirty="0">
                <a:latin typeface="Georgia" panose="02040502050405020303" pitchFamily="18" charset="0"/>
              </a:rPr>
              <a:t>Онлайн Библиотека  </a:t>
            </a:r>
            <a:r>
              <a:rPr lang="en-US" sz="1200" dirty="0">
                <a:latin typeface="Georgia" panose="02040502050405020303" pitchFamily="18" charset="0"/>
                <a:hlinkClick r:id="rId3"/>
              </a:rPr>
              <a:t>http</a:t>
            </a:r>
            <a:r>
              <a:rPr lang="ru-RU" sz="1200" dirty="0">
                <a:latin typeface="Georgia" panose="02040502050405020303" pitchFamily="18" charset="0"/>
                <a:hlinkClick r:id="rId3"/>
              </a:rPr>
              <a:t>://</a:t>
            </a:r>
            <a:r>
              <a:rPr lang="en-US" sz="1200" dirty="0">
                <a:latin typeface="Georgia" panose="02040502050405020303" pitchFamily="18" charset="0"/>
                <a:hlinkClick r:id="rId3"/>
              </a:rPr>
              <a:t>www</a:t>
            </a:r>
            <a:r>
              <a:rPr lang="ru-RU" sz="1200" dirty="0">
                <a:latin typeface="Georgia" panose="02040502050405020303" pitchFamily="18" charset="0"/>
                <a:hlinkClick r:id="rId3"/>
              </a:rPr>
              <a:t>.</a:t>
            </a:r>
            <a:r>
              <a:rPr lang="en-US" sz="1200" dirty="0" err="1">
                <a:latin typeface="Georgia" panose="02040502050405020303" pitchFamily="18" charset="0"/>
                <a:hlinkClick r:id="rId3"/>
              </a:rPr>
              <a:t>koob</a:t>
            </a:r>
            <a:r>
              <a:rPr lang="ru-RU" sz="1200" dirty="0">
                <a:latin typeface="Georgia" panose="02040502050405020303" pitchFamily="18" charset="0"/>
                <a:hlinkClick r:id="rId3"/>
              </a:rPr>
              <a:t>.</a:t>
            </a:r>
            <a:r>
              <a:rPr lang="en-US" sz="1200" dirty="0" err="1" smtClean="0">
                <a:latin typeface="Georgia" panose="02040502050405020303" pitchFamily="18" charset="0"/>
                <a:hlinkClick r:id="rId3"/>
              </a:rPr>
              <a:t>ru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err="1" smtClean="0">
                <a:latin typeface="Georgia" panose="02040502050405020303" pitchFamily="18" charset="0"/>
              </a:rPr>
              <a:t>Селевко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Г.К. Современные образовательные </a:t>
            </a:r>
            <a:r>
              <a:rPr lang="ru-RU" sz="1200" dirty="0" smtClean="0">
                <a:latin typeface="Georgia" panose="02040502050405020303" pitchFamily="18" charset="0"/>
              </a:rPr>
              <a:t>технологии </a:t>
            </a:r>
            <a:r>
              <a:rPr lang="en-US" sz="1200" dirty="0">
                <a:latin typeface="Georgia" panose="02040502050405020303" pitchFamily="18" charset="0"/>
              </a:rPr>
              <a:t>[</a:t>
            </a:r>
            <a:r>
              <a:rPr lang="ru-RU" sz="1200" dirty="0">
                <a:latin typeface="Georgia" panose="02040502050405020303" pitchFamily="18" charset="0"/>
              </a:rPr>
              <a:t>Текст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ru-RU" sz="1200" dirty="0" smtClean="0">
                <a:latin typeface="Georgia" panose="02040502050405020303" pitchFamily="18" charset="0"/>
              </a:rPr>
              <a:t>/ Г.К. </a:t>
            </a:r>
            <a:r>
              <a:rPr lang="ru-RU" sz="1200" dirty="0" err="1" smtClean="0">
                <a:latin typeface="Georgia" panose="02040502050405020303" pitchFamily="18" charset="0"/>
              </a:rPr>
              <a:t>Селевко</a:t>
            </a:r>
            <a:r>
              <a:rPr lang="ru-RU" sz="1200" dirty="0" smtClean="0">
                <a:latin typeface="Georgia" panose="02040502050405020303" pitchFamily="18" charset="0"/>
              </a:rPr>
              <a:t>. </a:t>
            </a:r>
            <a:r>
              <a:rPr lang="ru-RU" sz="1200" dirty="0">
                <a:latin typeface="Georgia" panose="02040502050405020303" pitchFamily="18" charset="0"/>
              </a:rPr>
              <a:t>- М</a:t>
            </a:r>
            <a:r>
              <a:rPr lang="ru-RU" sz="1200" dirty="0" smtClean="0">
                <a:latin typeface="Georgia" panose="02040502050405020303" pitchFamily="18" charset="0"/>
              </a:rPr>
              <a:t>.: Народное образование, </a:t>
            </a:r>
            <a:r>
              <a:rPr lang="ru-RU" sz="1200" dirty="0">
                <a:latin typeface="Georgia" panose="02040502050405020303" pitchFamily="18" charset="0"/>
              </a:rPr>
              <a:t>1998</a:t>
            </a:r>
            <a:r>
              <a:rPr lang="ru-RU" sz="1200" dirty="0" smtClean="0">
                <a:latin typeface="Georgia" panose="02040502050405020303" pitchFamily="18" charset="0"/>
              </a:rPr>
              <a:t>. – 256 с.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Georgia" panose="02040502050405020303" pitchFamily="18" charset="0"/>
              </a:rPr>
              <a:t>Смирнов </a:t>
            </a:r>
            <a:r>
              <a:rPr lang="ru-RU" sz="1200" dirty="0">
                <a:latin typeface="Georgia" panose="02040502050405020303" pitchFamily="18" charset="0"/>
              </a:rPr>
              <a:t>А.И. Современные формы рефлексии и самооценки в образовательной деятельности : буклет </a:t>
            </a:r>
            <a:r>
              <a:rPr lang="en-US" sz="1200" dirty="0">
                <a:latin typeface="Georgia" panose="02040502050405020303" pitchFamily="18" charset="0"/>
              </a:rPr>
              <a:t>[</a:t>
            </a:r>
            <a:r>
              <a:rPr lang="ru-RU" sz="1200" dirty="0">
                <a:latin typeface="Georgia" panose="02040502050405020303" pitchFamily="18" charset="0"/>
              </a:rPr>
              <a:t>Электронный </a:t>
            </a:r>
            <a:r>
              <a:rPr lang="ru-RU" sz="1200" dirty="0" smtClean="0">
                <a:latin typeface="Georgia" panose="02040502050405020303" pitchFamily="18" charset="0"/>
              </a:rPr>
              <a:t>ресурс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ru-RU" sz="1200" dirty="0" smtClean="0">
                <a:latin typeface="Georgia" panose="02040502050405020303" pitchFamily="18" charset="0"/>
              </a:rPr>
              <a:t>  </a:t>
            </a:r>
            <a:r>
              <a:rPr lang="ru-RU" sz="1200" dirty="0">
                <a:latin typeface="Georgia" panose="02040502050405020303" pitchFamily="18" charset="0"/>
              </a:rPr>
              <a:t>- </a:t>
            </a:r>
            <a:r>
              <a:rPr lang="en-US" sz="1200" dirty="0">
                <a:latin typeface="Georgia" panose="02040502050405020303" pitchFamily="18" charset="0"/>
                <a:hlinkClick r:id="rId4"/>
              </a:rPr>
              <a:t>http://alex-smirnov.ucoz.com/load/metodicheskaja_rabota/buklet_sovremennye_formy_refleksii_i_samoocenki_v_obrazovatelnoj_dejatelnosti/4-1-0-7</a:t>
            </a:r>
            <a:r>
              <a:rPr lang="ru-RU" sz="12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Тема методического семинара</a:t>
            </a:r>
            <a:endParaRPr lang="ru-RU" sz="2800" i="1" spc="25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568" y="1628800"/>
            <a:ext cx="5040560" cy="4525963"/>
          </a:xfrm>
        </p:spPr>
        <p:txBody>
          <a:bodyPr/>
          <a:lstStyle/>
          <a:p>
            <a:pPr indent="11113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C0000"/>
                </a:solidFill>
                <a:latin typeface="Georgia" pitchFamily="18" charset="0"/>
              </a:rPr>
              <a:t>Диалог картин мира </a:t>
            </a:r>
          </a:p>
          <a:p>
            <a:pPr indent="11113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C0000"/>
                </a:solidFill>
                <a:latin typeface="Georgia" pitchFamily="18" charset="0"/>
              </a:rPr>
              <a:t>в образовательной деятельности: </a:t>
            </a:r>
          </a:p>
          <a:p>
            <a:pPr indent="11113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C0000"/>
                </a:solidFill>
                <a:latin typeface="Georgia" pitchFamily="18" charset="0"/>
              </a:rPr>
              <a:t>принципы и пути, </a:t>
            </a:r>
          </a:p>
          <a:p>
            <a:pPr indent="11113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C0000"/>
                </a:solidFill>
                <a:latin typeface="Georgia" pitchFamily="18" charset="0"/>
              </a:rPr>
              <a:t>предложенные педагогом-словесником</a:t>
            </a:r>
            <a:endParaRPr lang="ru-RU" dirty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0230"/>
            <a:ext cx="32403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Эпиграф</a:t>
            </a:r>
            <a:endParaRPr lang="ru-RU" sz="2800" i="1" spc="250" dirty="0">
              <a:solidFill>
                <a:srgbClr val="990033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220px-Angelsatmamre-trinity-rublev-14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2643206" cy="3291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 The Last Judgment (Academie Fur Bildenden Kunste - Vienna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000372"/>
            <a:ext cx="511393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5072074"/>
            <a:ext cx="2643206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C0000"/>
                </a:solidFill>
                <a:latin typeface="Georgia" pitchFamily="18" charset="0"/>
              </a:rPr>
              <a:t>Святая Троица.</a:t>
            </a:r>
          </a:p>
          <a:p>
            <a:pPr algn="ctr"/>
            <a:r>
              <a:rPr lang="ru-RU" sz="2000" dirty="0" smtClean="0">
                <a:solidFill>
                  <a:srgbClr val="CC0000"/>
                </a:solidFill>
                <a:latin typeface="Georgia" pitchFamily="18" charset="0"/>
              </a:rPr>
              <a:t>Андрей Рублёв.</a:t>
            </a:r>
          </a:p>
          <a:p>
            <a:pPr algn="ctr"/>
            <a:r>
              <a:rPr lang="ru-RU" sz="2000" dirty="0" smtClean="0">
                <a:solidFill>
                  <a:srgbClr val="CC0000"/>
                </a:solidFill>
                <a:latin typeface="Georgia" pitchFamily="18" charset="0"/>
              </a:rPr>
              <a:t>начало 1410-х гг.</a:t>
            </a:r>
            <a:endParaRPr lang="ru-RU" sz="2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68" y="1643050"/>
            <a:ext cx="5143536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C0000"/>
                </a:solidFill>
                <a:latin typeface="Georgia" pitchFamily="18" charset="0"/>
              </a:rPr>
              <a:t>Страшный Суд.</a:t>
            </a:r>
          </a:p>
          <a:p>
            <a:pPr algn="ctr"/>
            <a:r>
              <a:rPr lang="ru-RU" sz="2000" dirty="0" err="1" smtClean="0">
                <a:solidFill>
                  <a:srgbClr val="CC0000"/>
                </a:solidFill>
                <a:latin typeface="Georgia" pitchFamily="18" charset="0"/>
              </a:rPr>
              <a:t>Иероним</a:t>
            </a:r>
            <a:r>
              <a:rPr lang="ru-RU" sz="2000" dirty="0" smtClean="0">
                <a:solidFill>
                  <a:srgbClr val="CC0000"/>
                </a:solidFill>
                <a:latin typeface="Georgia" pitchFamily="18" charset="0"/>
              </a:rPr>
              <a:t> Босх.</a:t>
            </a:r>
          </a:p>
          <a:p>
            <a:pPr algn="ctr"/>
            <a:r>
              <a:rPr lang="ru-RU" sz="2000" dirty="0" smtClean="0">
                <a:solidFill>
                  <a:srgbClr val="CC0000"/>
                </a:solidFill>
                <a:latin typeface="Georgia" pitchFamily="18" charset="0"/>
              </a:rPr>
              <a:t>1504 г.</a:t>
            </a:r>
            <a:endParaRPr lang="ru-RU" sz="2000" dirty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anose="02040502050405020303" pitchFamily="18" charset="0"/>
              </a:rPr>
              <a:t>Термины-близнецы</a:t>
            </a:r>
            <a:endParaRPr lang="ru-RU" sz="2800" i="1" spc="250" dirty="0">
              <a:solidFill>
                <a:srgbClr val="990033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3960440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Естественнонаучная картина мира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27984" y="1844824"/>
            <a:ext cx="3960440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Цивилизационная (-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ые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) картина (-ы) мира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Выноска 2 5"/>
          <p:cNvSpPr/>
          <p:nvPr/>
        </p:nvSpPr>
        <p:spPr>
          <a:xfrm>
            <a:off x="225826" y="4221088"/>
            <a:ext cx="1584176" cy="1728192"/>
          </a:xfrm>
          <a:prstGeom prst="borderCallout2">
            <a:avLst>
              <a:gd name="adj1" fmla="val 51372"/>
              <a:gd name="adj2" fmla="val 1287"/>
              <a:gd name="adj3" fmla="val -13871"/>
              <a:gd name="adj4" fmla="val -8421"/>
              <a:gd name="adj5" fmla="val -54767"/>
              <a:gd name="adj6" fmla="val 268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Существует объективно и лишь описывается нами, пребывающими в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ней (мы можем лишь её ИЗУЧИТЬ и ЗНАТЬ)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2195736" y="5013176"/>
            <a:ext cx="1728192" cy="1368152"/>
          </a:xfrm>
          <a:prstGeom prst="borderCallout2">
            <a:avLst>
              <a:gd name="adj1" fmla="val 49780"/>
              <a:gd name="adj2" fmla="val 486"/>
              <a:gd name="adj3" fmla="val -43311"/>
              <a:gd name="adj4" fmla="val -19187"/>
              <a:gd name="adj5" fmla="val -91982"/>
              <a:gd name="adj6" fmla="val 112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Всего одна, но может быть дополнена, уточнена, расширена научно-исследовательским путём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4716016" y="5013176"/>
            <a:ext cx="1764196" cy="1368152"/>
          </a:xfrm>
          <a:prstGeom prst="borderCallout2">
            <a:avLst>
              <a:gd name="adj1" fmla="val 46393"/>
              <a:gd name="adj2" fmla="val 100383"/>
              <a:gd name="adj3" fmla="val -41424"/>
              <a:gd name="adj4" fmla="val 121562"/>
              <a:gd name="adj5" fmla="val -85322"/>
              <a:gd name="adj6" fmla="val 10129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Их множество, возникающих в зависимости от  типа личности, её  возраста, социальных ролей… 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6876256" y="4725144"/>
            <a:ext cx="1584176" cy="1656184"/>
          </a:xfrm>
          <a:prstGeom prst="borderCallout2">
            <a:avLst>
              <a:gd name="adj1" fmla="val 30131"/>
              <a:gd name="adj2" fmla="val 99792"/>
              <a:gd name="adj3" fmla="val -44480"/>
              <a:gd name="adj4" fmla="val 112586"/>
              <a:gd name="adj5" fmla="val -89641"/>
              <a:gd name="adj6" fmla="val 8485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Существует в тесной связи с внутренним миром личности, которая её  создаёт и 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проживает (мы можем её ПОНЯТЬ и ПОСТИЧЬ)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Базовая категория</a:t>
            </a:r>
            <a:endParaRPr lang="ru-RU" sz="2800" i="1" spc="25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138" indent="12700" algn="just">
              <a:buNone/>
            </a:pPr>
            <a:r>
              <a:rPr lang="ru-RU" i="1" dirty="0" smtClean="0">
                <a:solidFill>
                  <a:srgbClr val="C00000"/>
                </a:solidFill>
                <a:latin typeface="Georgia" pitchFamily="18" charset="0"/>
              </a:rPr>
              <a:t>Картина мира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 (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цивилизационная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 картина мира) – это нюансированное и вместе с тем обобщённое представление о действительности, формирующееся в сознании человека, являющееся мотивацией и вектором его поступков, а также определяющее характер оценок, значимостей и смыслов.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990033"/>
                </a:solidFill>
                <a:latin typeface="Georgia" pitchFamily="18" charset="0"/>
              </a:rPr>
              <a:t>Стандарты нового поколения: </a:t>
            </a:r>
            <a:br>
              <a:rPr lang="ru-RU" sz="2800" i="1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800" i="1" dirty="0" smtClean="0">
                <a:solidFill>
                  <a:srgbClr val="990033"/>
                </a:solidFill>
                <a:latin typeface="Georgia" pitchFamily="18" charset="0"/>
              </a:rPr>
              <a:t>некоторые положения</a:t>
            </a:r>
            <a:endParaRPr lang="ru-RU" sz="2800" i="1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CC0000"/>
                </a:solidFill>
                <a:latin typeface="Georgia" pitchFamily="18" charset="0"/>
              </a:rPr>
              <a:t>ФГОС:</a:t>
            </a:r>
          </a:p>
          <a:p>
            <a:pPr marL="84138" indent="12700" algn="just">
              <a:buNone/>
            </a:pPr>
            <a:r>
              <a:rPr lang="ru-RU" sz="2900" dirty="0" smtClean="0">
                <a:solidFill>
                  <a:srgbClr val="800000"/>
                </a:solidFill>
                <a:latin typeface="Georgia" pitchFamily="18" charset="0"/>
              </a:rPr>
              <a:t>…осознание своей этнической принадлежности, знание истории, языка, культуры своего народа, своего края, основ культурного наследия народов России и человечества…</a:t>
            </a:r>
          </a:p>
          <a:p>
            <a:pPr marL="84138" indent="12700" algn="just">
              <a:buNone/>
            </a:pPr>
            <a:r>
              <a:rPr lang="ru-RU" sz="2900" dirty="0" smtClean="0">
                <a:solidFill>
                  <a:srgbClr val="800000"/>
                </a:solidFill>
                <a:latin typeface="Georgia" pitchFamily="18" charset="0"/>
              </a:rPr>
              <a:t>…осознанному выбору и построению дальнейшей индивидуальной траектории образования на базе ориентировки в мире профессий и профессиональных предпочтений…</a:t>
            </a:r>
          </a:p>
          <a:p>
            <a:pPr marL="84138" indent="12700" algn="just">
              <a:buNone/>
            </a:pPr>
            <a:r>
              <a:rPr lang="ru-RU" sz="2900" dirty="0" smtClean="0">
                <a:solidFill>
                  <a:srgbClr val="800000"/>
                </a:solidFill>
                <a:latin typeface="Georgia" pitchFamily="18" charset="0"/>
              </a:rPr>
              <a:t>…формирование целостного мировоззрения, соответствующего современному уровню развития науки и общественной практики, учитывающего социальное, культурное, языковое, духовное многообразие современного мира…</a:t>
            </a:r>
          </a:p>
          <a:p>
            <a:pPr marL="84138" indent="12700" algn="just">
              <a:buNone/>
            </a:pPr>
            <a:r>
              <a:rPr lang="ru-RU" sz="2900" dirty="0" smtClean="0">
                <a:solidFill>
                  <a:srgbClr val="800000"/>
                </a:solidFill>
                <a:latin typeface="Georgia" pitchFamily="18" charset="0"/>
              </a:rPr>
              <a:t>…владение основами самоконтроля, самооценки, принятия решений и осуществления осознанного выбора в учебной и познавательной деятельности…</a:t>
            </a:r>
          </a:p>
          <a:p>
            <a:pPr marL="84138" indent="12700" algn="ctr">
              <a:buNone/>
            </a:pPr>
            <a:r>
              <a:rPr lang="ru-RU" sz="2600" b="1" dirty="0" smtClean="0">
                <a:solidFill>
                  <a:srgbClr val="CC0000"/>
                </a:solidFill>
                <a:latin typeface="Georgia" pitchFamily="18" charset="0"/>
              </a:rPr>
              <a:t>ПРОФЕССИОНАЛЬНЫЙ СТАНДАРТ «ПЕДАГОГ»</a:t>
            </a:r>
          </a:p>
          <a:p>
            <a:pPr marL="84138" indent="12700" algn="just">
              <a:buNone/>
            </a:pPr>
            <a:r>
              <a:rPr lang="ru-RU" sz="2600" dirty="0" smtClean="0">
                <a:solidFill>
                  <a:srgbClr val="800000"/>
                </a:solidFill>
                <a:latin typeface="Georgia" pitchFamily="18" charset="0"/>
              </a:rPr>
              <a:t>…учителю необходимо усвоить ряд фундаментальных понятий из психологии: </a:t>
            </a:r>
            <a:r>
              <a:rPr lang="ru-RU" sz="2600" b="1" dirty="0" smtClean="0">
                <a:solidFill>
                  <a:srgbClr val="800000"/>
                </a:solidFill>
                <a:latin typeface="Georgia" pitchFamily="18" charset="0"/>
              </a:rPr>
              <a:t>становление картины мира</a:t>
            </a:r>
            <a:r>
              <a:rPr lang="ru-RU" sz="2600" dirty="0" smtClean="0">
                <a:solidFill>
                  <a:srgbClr val="800000"/>
                </a:solidFill>
                <a:latin typeface="Georgia" pitchFamily="18" charset="0"/>
              </a:rPr>
              <a:t>…</a:t>
            </a:r>
            <a:endParaRPr lang="ru-RU" sz="2600" b="1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Структура понятия</a:t>
            </a:r>
            <a:endParaRPr lang="ru-RU" sz="2800" i="1" spc="250" dirty="0">
              <a:solidFill>
                <a:srgbClr val="990033"/>
              </a:solidFill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501122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Постановка проблемы</a:t>
            </a:r>
            <a:endParaRPr lang="ru-RU" sz="2800" i="1" spc="25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4138" indent="12700">
              <a:buNone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2285984" y="1928802"/>
            <a:ext cx="4572032" cy="3571900"/>
          </a:xfrm>
          <a:prstGeom prst="quadArrowCallout">
            <a:avLst>
              <a:gd name="adj1" fmla="val 15545"/>
              <a:gd name="adj2" fmla="val 18765"/>
              <a:gd name="adj3" fmla="val 14273"/>
              <a:gd name="adj4" fmla="val 481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800000"/>
              </a:solidFill>
              <a:latin typeface="Georgia" pitchFamily="18" charset="0"/>
            </a:endParaRPr>
          </a:p>
          <a:p>
            <a:pPr algn="ctr"/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Неединственность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 цивилизационных картин мира заставляет искать пути участников образовательного процесса друг к другу во имя его улучшения.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1000108"/>
            <a:ext cx="3000396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800000"/>
              </a:solidFill>
              <a:latin typeface="Georgia" pitchFamily="18" charset="0"/>
            </a:endParaRPr>
          </a:p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Поиск путей сближения, взаимодействия картин мира через </a:t>
            </a:r>
            <a:r>
              <a:rPr lang="ru-RU" sz="1200" i="1" dirty="0" smtClean="0">
                <a:solidFill>
                  <a:srgbClr val="800000"/>
                </a:solidFill>
                <a:latin typeface="Georgia" pitchFamily="18" charset="0"/>
              </a:rPr>
              <a:t>диалог понимания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00892" y="2786058"/>
            <a:ext cx="1857388" cy="24288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 Создание условий для всестороннего развития личности (ФГОС и профессиональный стандарт «Педагог»)  - </a:t>
            </a:r>
            <a:r>
              <a:rPr lang="ru-RU" sz="1200" i="1" dirty="0" smtClean="0">
                <a:solidFill>
                  <a:srgbClr val="800000"/>
                </a:solidFill>
                <a:latin typeface="Georgia" pitchFamily="18" charset="0"/>
              </a:rPr>
              <a:t>обретение себя и понимание другого 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как залог будущих социальных отношений.</a:t>
            </a:r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000100" y="1000108"/>
            <a:ext cx="1714512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1. Замысел и метод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358082" y="1071546"/>
            <a:ext cx="1143008" cy="1571636"/>
          </a:xfrm>
          <a:prstGeom prst="downArrow">
            <a:avLst>
              <a:gd name="adj1" fmla="val 73579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2. Причина и цель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86512" y="5357826"/>
            <a:ext cx="2071702" cy="114300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3. Условия (в том числе виды работы)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00364" y="5572140"/>
            <a:ext cx="300039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 err="1" smtClean="0">
                <a:solidFill>
                  <a:srgbClr val="800000"/>
                </a:solidFill>
                <a:latin typeface="Georgia" pitchFamily="18" charset="0"/>
              </a:rPr>
              <a:t>Метапредметный</a:t>
            </a:r>
            <a:r>
              <a:rPr lang="ru-RU" sz="1200" i="1" dirty="0" smtClean="0">
                <a:solidFill>
                  <a:srgbClr val="800000"/>
                </a:solidFill>
                <a:latin typeface="Georgia" pitchFamily="18" charset="0"/>
              </a:rPr>
              <a:t> подход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, реализуемый в 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урочной и </a:t>
            </a:r>
            <a:r>
              <a:rPr lang="ru-RU" sz="1200" dirty="0" err="1" smtClean="0">
                <a:solidFill>
                  <a:srgbClr val="800000"/>
                </a:solidFill>
                <a:latin typeface="Georgia" pitchFamily="18" charset="0"/>
              </a:rPr>
              <a:t>внеурочнной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 работе, а также в дополнительном образовании.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428596" y="4929198"/>
            <a:ext cx="1571636" cy="1500198"/>
          </a:xfrm>
          <a:prstGeom prst="upArrow">
            <a:avLst>
              <a:gd name="adj1" fmla="val 59798"/>
              <a:gd name="adj2" fmla="val 4020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4. Образец и образцы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2000239"/>
            <a:ext cx="2107042" cy="2838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Философско-психологические концепции А.Н. Леонтьева, С.Л. Рубинштейна, М.М. Бахтина. Педагогическая концепция личностно-ориентированного </a:t>
            </a:r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образования, а также психолого-педагогические основы инклюзивного образования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71438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Диалог </a:t>
            </a:r>
            <a:r>
              <a:rPr lang="ru-RU" sz="2800" b="1" i="1" spc="250" dirty="0" smtClean="0">
                <a:solidFill>
                  <a:srgbClr val="990033"/>
                </a:solidFill>
                <a:latin typeface="Georgia" pitchFamily="18" charset="0"/>
              </a:rPr>
              <a:t>образов мира</a:t>
            </a:r>
            <a:r>
              <a:rPr lang="ru-RU" sz="2800" i="1" spc="250" dirty="0" smtClean="0">
                <a:solidFill>
                  <a:srgbClr val="990033"/>
                </a:solidFill>
                <a:latin typeface="Georgia" pitchFamily="18" charset="0"/>
              </a:rPr>
              <a:t>: предметный аспект</a:t>
            </a:r>
            <a:endParaRPr lang="ru-RU" sz="2800" i="1" spc="250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42844" y="857232"/>
            <a:ext cx="2428892" cy="221457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1. Привлечение тематически разнообразного лексического, фразеологического и текстового материала (часто внепрограммного)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643174" y="1571612"/>
            <a:ext cx="2571768" cy="221457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55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2. Создание условий для проявления себя сведущим в данной области,  для подключения широкого круга информаторов (например, родителей), для диалога с педагогом словно бы на равных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5357818" y="857232"/>
            <a:ext cx="2286016" cy="2286016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3. Самостоятельный подбор учащимися материала для основных и факультативных занятий 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15272" y="1428736"/>
            <a:ext cx="1285884" cy="235745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Итог – познание чужого </a:t>
            </a:r>
            <a:r>
              <a:rPr lang="ru-RU" sz="1200" b="1" i="1" dirty="0" smtClean="0">
                <a:latin typeface="Georgia" pitchFamily="18" charset="0"/>
              </a:rPr>
              <a:t>образа мира </a:t>
            </a:r>
            <a:r>
              <a:rPr lang="ru-RU" sz="1200" dirty="0" smtClean="0">
                <a:latin typeface="Georgia" pitchFamily="18" charset="0"/>
              </a:rPr>
              <a:t>и расширение, </a:t>
            </a:r>
            <a:r>
              <a:rPr lang="ru-RU" sz="1200" dirty="0" err="1" smtClean="0">
                <a:latin typeface="Georgia" pitchFamily="18" charset="0"/>
              </a:rPr>
              <a:t>кор</a:t>
            </a:r>
            <a:r>
              <a:rPr lang="ru-RU" sz="1200" dirty="0" smtClean="0">
                <a:latin typeface="Georgia" pitchFamily="18" charset="0"/>
              </a:rPr>
              <a:t>-</a:t>
            </a:r>
          </a:p>
          <a:p>
            <a:pPr algn="ctr"/>
            <a:r>
              <a:rPr lang="ru-RU" sz="1200" dirty="0" err="1" smtClean="0">
                <a:latin typeface="Georgia" pitchFamily="18" charset="0"/>
              </a:rPr>
              <a:t>ректировка</a:t>
            </a:r>
            <a:r>
              <a:rPr lang="ru-RU" sz="1200" dirty="0" smtClean="0">
                <a:latin typeface="Georgia" pitchFamily="18" charset="0"/>
              </a:rPr>
              <a:t> своего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571472" y="3929066"/>
            <a:ext cx="1552256" cy="2020214"/>
          </a:xfrm>
          <a:prstGeom prst="borderCallout2">
            <a:avLst>
              <a:gd name="adj1" fmla="val 44596"/>
              <a:gd name="adj2" fmla="val -1196"/>
              <a:gd name="adj3" fmla="val 10275"/>
              <a:gd name="adj4" fmla="val -32907"/>
              <a:gd name="adj5" fmla="val -43549"/>
              <a:gd name="adj6" fmla="val 72548"/>
            </a:avLst>
          </a:prstGeom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800000"/>
                </a:solidFill>
                <a:latin typeface="Georgia" panose="02040502050405020303" pitchFamily="18" charset="0"/>
              </a:rPr>
              <a:t>Насыщенные тексты, тексты с каламбуром или «тайнописью», со смысловой </a:t>
            </a:r>
            <a:r>
              <a:rPr lang="ru-RU" sz="1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неточностью</a:t>
            </a:r>
            <a:r>
              <a:rPr lang="ru-RU" sz="1200" dirty="0">
                <a:solidFill>
                  <a:srgbClr val="800000"/>
                </a:solidFill>
                <a:latin typeface="Georgia" panose="02040502050405020303" pitchFamily="18" charset="0"/>
              </a:rPr>
              <a:t>;</a:t>
            </a:r>
            <a:r>
              <a:rPr lang="ru-RU" sz="1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словосочетания, не </a:t>
            </a:r>
            <a:r>
              <a:rPr lang="ru-RU" sz="1200" dirty="0">
                <a:solidFill>
                  <a:srgbClr val="800000"/>
                </a:solidFill>
                <a:latin typeface="Georgia" panose="02040502050405020303" pitchFamily="18" charset="0"/>
              </a:rPr>
              <a:t>претворённые в единую текстовую </a:t>
            </a:r>
            <a:r>
              <a:rPr lang="ru-RU" sz="1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реальность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2560858" y="4960268"/>
            <a:ext cx="1428760" cy="1571636"/>
          </a:xfrm>
          <a:prstGeom prst="borderCallout2">
            <a:avLst>
              <a:gd name="adj1" fmla="val 39803"/>
              <a:gd name="adj2" fmla="val 1099"/>
              <a:gd name="adj3" fmla="val -24701"/>
              <a:gd name="adj4" fmla="val -24966"/>
              <a:gd name="adj5" fmla="val -74330"/>
              <a:gd name="adj6" fmla="val 649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800000"/>
              </a:solidFill>
              <a:latin typeface="Georgia" pitchFamily="18" charset="0"/>
            </a:endParaRPr>
          </a:p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Аудиторные работы, домашние задания,  индивидуальные задания,  игровая специализация</a:t>
            </a:r>
          </a:p>
          <a:p>
            <a:pPr algn="ctr"/>
            <a:endParaRPr lang="ru-RU" dirty="0" smtClean="0"/>
          </a:p>
        </p:txBody>
      </p:sp>
      <p:sp>
        <p:nvSpPr>
          <p:cNvPr id="10" name="Выноска 2 9"/>
          <p:cNvSpPr/>
          <p:nvPr/>
        </p:nvSpPr>
        <p:spPr>
          <a:xfrm>
            <a:off x="4211960" y="4221088"/>
            <a:ext cx="1643074" cy="1857388"/>
          </a:xfrm>
          <a:prstGeom prst="borderCallout2">
            <a:avLst>
              <a:gd name="adj1" fmla="val 50328"/>
              <a:gd name="adj2" fmla="val 620"/>
              <a:gd name="adj3" fmla="val 9550"/>
              <a:gd name="adj4" fmla="val -35248"/>
              <a:gd name="adj5" fmla="val -57290"/>
              <a:gd name="adj6" fmla="val 1171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Тезаурусные поля, тематические коллажи, искусственные тексты, фрагменты современных публицистических и художественных текстов </a:t>
            </a:r>
            <a:endParaRPr lang="ru-RU" sz="1200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2051" name="Picture 3" descr="G:\фото\филология слайд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757923" cy="1835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1818</Words>
  <Application>Microsoft Office PowerPoint</Application>
  <PresentationFormat>Экран (4:3)</PresentationFormat>
  <Paragraphs>193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Заключительный этап всероссийского конкурса  «Учитель года России»</vt:lpstr>
      <vt:lpstr>Тема методического семинара</vt:lpstr>
      <vt:lpstr>Эпиграф</vt:lpstr>
      <vt:lpstr>Термины-близнецы</vt:lpstr>
      <vt:lpstr>Базовая категория</vt:lpstr>
      <vt:lpstr>Стандарты нового поколения:  некоторые положения</vt:lpstr>
      <vt:lpstr>Структура понятия</vt:lpstr>
      <vt:lpstr>Постановка проблемы</vt:lpstr>
      <vt:lpstr>Диалог образов мира: предметный аспект</vt:lpstr>
      <vt:lpstr>Диалог мировидений: межпредметный аспект</vt:lpstr>
      <vt:lpstr>Диалог мироотношений:  субъект-субъектный блок</vt:lpstr>
      <vt:lpstr>Диалог миродействий: деятельностный блок</vt:lpstr>
      <vt:lpstr>Диалог мировоззрений: личностный аспект</vt:lpstr>
      <vt:lpstr>Некоторые показатели эффективности и результаты (2011-2015)</vt:lpstr>
      <vt:lpstr>Предварительные итоги:  материалы для технологической карты образовательного процесса</vt:lpstr>
      <vt:lpstr>Адресность и технологичность опыта</vt:lpstr>
      <vt:lpstr>Источники и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СМИРНОВ АЛЕКСЕЙ ИГОРЕВИЧ,</dc:title>
  <dc:creator>Галина</dc:creator>
  <cp:lastModifiedBy>Smirnov</cp:lastModifiedBy>
  <cp:revision>101</cp:revision>
  <dcterms:created xsi:type="dcterms:W3CDTF">2015-07-13T09:41:42Z</dcterms:created>
  <dcterms:modified xsi:type="dcterms:W3CDTF">2015-07-30T15:39:03Z</dcterms:modified>
</cp:coreProperties>
</file>