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4" r:id="rId20"/>
    <p:sldId id="275" r:id="rId21"/>
  </p:sldIdLst>
  <p:sldSz cx="13004800" cy="9753600"/>
  <p:notesSz cx="6858000" cy="9144000"/>
  <p:defaultTextStyle>
    <a:lvl1pPr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BD8CD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BE2">
              <a:alpha val="8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A8A49D"/>
              </a:solidFill>
              <a:prstDash val="solid"/>
              <a:miter lim="400000"/>
            </a:ln>
          </a:left>
          <a:right>
            <a:ln w="12700" cap="flat">
              <a:solidFill>
                <a:srgbClr val="A8A49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8A49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solidFill>
            <a:srgbClr val="8C8982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D6D3CB"/>
              </a:solidFill>
              <a:prstDash val="solid"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068" y="-6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>
              <a:defRPr/>
            </a:pPr>
            <a:r>
              <a:rPr lang="ru-RU" sz="1800" b="1" i="0" baseline="0" dirty="0" smtClean="0">
                <a:latin typeface="Cambria" pitchFamily="18" charset="0"/>
              </a:rPr>
              <a:t>Участие в олимпиаде по английскому языку (муниципальный уровень) </a:t>
            </a:r>
            <a:endParaRPr lang="ru-RU" dirty="0">
              <a:latin typeface="Cambria" pitchFamily="18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призеров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</c:ser>
        <c:gapWidth val="75"/>
        <c:overlap val="-25"/>
        <c:axId val="98605312"/>
        <c:axId val="98639872"/>
      </c:barChart>
      <c:catAx>
        <c:axId val="9860531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latin typeface="Cambria" pitchFamily="18" charset="0"/>
              </a:defRPr>
            </a:pPr>
            <a:endParaRPr lang="ru-RU"/>
          </a:p>
        </c:txPr>
        <c:crossAx val="98639872"/>
        <c:crosses val="autoZero"/>
        <c:auto val="1"/>
        <c:lblAlgn val="ctr"/>
        <c:lblOffset val="100"/>
      </c:catAx>
      <c:valAx>
        <c:axId val="9863987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latin typeface="Cambria" pitchFamily="18" charset="0"/>
              </a:defRPr>
            </a:pPr>
            <a:endParaRPr lang="ru-RU"/>
          </a:p>
        </c:txPr>
        <c:crossAx val="9860531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>
                <a:latin typeface="Cambria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latin typeface="Cambria" pitchFamily="18" charset="0"/>
              </a:defRPr>
            </a:pPr>
            <a:endParaRPr lang="ru-RU"/>
          </a:p>
        </c:txPr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algn="ctr">
              <a:defRPr/>
            </a:pPr>
            <a:r>
              <a:rPr lang="ru-RU" sz="1800" b="1" i="0" baseline="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Участие в работе научного общества по английскому языку</a:t>
            </a:r>
            <a:endParaRPr lang="en-US" sz="1800" b="1" i="0" baseline="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sz="1800" b="1" i="0" baseline="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(школьный уровень)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7</c:v>
                </c:pt>
                <c:pt idx="3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призеров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</c:ser>
        <c:gapWidth val="75"/>
        <c:overlap val="-25"/>
        <c:axId val="98669696"/>
        <c:axId val="98671232"/>
      </c:barChart>
      <c:catAx>
        <c:axId val="9866969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latin typeface="Cambria" pitchFamily="18" charset="0"/>
              </a:defRPr>
            </a:pPr>
            <a:endParaRPr lang="ru-RU"/>
          </a:p>
        </c:txPr>
        <c:crossAx val="98671232"/>
        <c:crosses val="autoZero"/>
        <c:auto val="1"/>
        <c:lblAlgn val="ctr"/>
        <c:lblOffset val="100"/>
      </c:catAx>
      <c:valAx>
        <c:axId val="9867123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latin typeface="Cambria" pitchFamily="18" charset="0"/>
              </a:defRPr>
            </a:pPr>
            <a:endParaRPr lang="ru-RU"/>
          </a:p>
        </c:txPr>
        <c:crossAx val="9866969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>
                <a:latin typeface="Cambria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latin typeface="Cambria" pitchFamily="18" charset="0"/>
              </a:defRPr>
            </a:pPr>
            <a:endParaRPr lang="ru-RU"/>
          </a:p>
        </c:txPr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>
              <a:defRPr/>
            </a:pPr>
            <a:r>
              <a:rPr lang="ru-RU" sz="1800" b="1" i="0" baseline="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Динамика развития познавательных УУД в течение 2014-2015 года (8 класс), %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ниже среднего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1 семестр</c:v>
                </c:pt>
                <c:pt idx="1">
                  <c:v>2 семестр</c:v>
                </c:pt>
                <c:pt idx="2">
                  <c:v>3 семестр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1 семестр</c:v>
                </c:pt>
                <c:pt idx="1">
                  <c:v>2 семестр</c:v>
                </c:pt>
                <c:pt idx="2">
                  <c:v>3 семестр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30</c:v>
                </c:pt>
                <c:pt idx="1">
                  <c:v>20</c:v>
                </c:pt>
                <c:pt idx="2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Уровень выше среднего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1 семестр</c:v>
                </c:pt>
                <c:pt idx="1">
                  <c:v>2 семестр</c:v>
                </c:pt>
                <c:pt idx="2">
                  <c:v>3 семестр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40</c:v>
                </c:pt>
                <c:pt idx="1">
                  <c:v>30</c:v>
                </c:pt>
                <c:pt idx="2">
                  <c:v>40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Высокий уровень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1 семестр</c:v>
                </c:pt>
                <c:pt idx="1">
                  <c:v>2 семестр</c:v>
                </c:pt>
                <c:pt idx="2">
                  <c:v>3 семестр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20</c:v>
                </c:pt>
                <c:pt idx="1">
                  <c:v>40</c:v>
                </c:pt>
                <c:pt idx="2">
                  <c:v>50</c:v>
                </c:pt>
              </c:numCache>
            </c:numRef>
          </c:val>
        </c:ser>
        <c:gapWidth val="75"/>
        <c:overlap val="-25"/>
        <c:axId val="98720768"/>
        <c:axId val="98730752"/>
      </c:barChart>
      <c:catAx>
        <c:axId val="9872076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latin typeface="Cambria" pitchFamily="18" charset="0"/>
              </a:defRPr>
            </a:pPr>
            <a:endParaRPr lang="ru-RU"/>
          </a:p>
        </c:txPr>
        <c:crossAx val="98730752"/>
        <c:crosses val="autoZero"/>
        <c:auto val="1"/>
        <c:lblAlgn val="ctr"/>
        <c:lblOffset val="100"/>
      </c:catAx>
      <c:valAx>
        <c:axId val="9873075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latin typeface="Cambria" pitchFamily="18" charset="0"/>
              </a:defRPr>
            </a:pPr>
            <a:endParaRPr lang="ru-RU"/>
          </a:p>
        </c:txPr>
        <c:crossAx val="9872076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Cambria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>
              <a:defRPr/>
            </a:pPr>
            <a:r>
              <a:rPr lang="ru-RU" sz="1800" b="1" i="0" baseline="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Результаты диагностических работ по подготовке к ОГЭ</a:t>
            </a:r>
            <a:r>
              <a:rPr lang="en-US" sz="1800" b="1" i="0" baseline="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1800" b="1" i="0" baseline="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в течение 2014-2015 года (8 класс), %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1 семестр</c:v>
                </c:pt>
                <c:pt idx="1">
                  <c:v>2 семестр</c:v>
                </c:pt>
                <c:pt idx="2">
                  <c:v>3 семестр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знаний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1 семестр</c:v>
                </c:pt>
                <c:pt idx="1">
                  <c:v>2 семестр</c:v>
                </c:pt>
                <c:pt idx="2">
                  <c:v>3 семестр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65</c:v>
                </c:pt>
                <c:pt idx="1">
                  <c:v>70</c:v>
                </c:pt>
                <c:pt idx="2">
                  <c:v>85</c:v>
                </c:pt>
              </c:numCache>
            </c:numRef>
          </c:val>
        </c:ser>
        <c:gapWidth val="75"/>
        <c:overlap val="-25"/>
        <c:axId val="100963456"/>
        <c:axId val="100964992"/>
      </c:barChart>
      <c:catAx>
        <c:axId val="10096345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latin typeface="Cambria" pitchFamily="18" charset="0"/>
              </a:defRPr>
            </a:pPr>
            <a:endParaRPr lang="ru-RU"/>
          </a:p>
        </c:txPr>
        <c:crossAx val="100964992"/>
        <c:crosses val="autoZero"/>
        <c:auto val="1"/>
        <c:lblAlgn val="ctr"/>
        <c:lblOffset val="100"/>
      </c:catAx>
      <c:valAx>
        <c:axId val="10096499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latin typeface="Cambria" pitchFamily="18" charset="0"/>
              </a:defRPr>
            </a:pPr>
            <a:endParaRPr lang="ru-RU"/>
          </a:p>
        </c:txPr>
        <c:crossAx val="10096345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Cambria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406400" y="86233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" name="Shape 6"/>
          <p:cNvSpPr/>
          <p:nvPr/>
        </p:nvSpPr>
        <p:spPr>
          <a:xfrm>
            <a:off x="406400" y="86741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355600" y="59055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rPr>
              <a:t>01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06400" y="86233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406400" y="86741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355600" y="6908800"/>
            <a:ext cx="12293600" cy="11049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406400" y="48641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406400" y="49149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355600" y="26289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406400" y="52705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406400" y="53213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rPr>
              <a:t>01</a:t>
            </a:r>
          </a:p>
        </p:txBody>
      </p:sp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355600" y="1930400"/>
            <a:ext cx="5816600" cy="32385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355600" y="5410200"/>
            <a:ext cx="5816600" cy="33655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Body Level One</a:t>
            </a:r>
          </a:p>
          <a:p>
            <a:pPr lvl="1">
              <a:defRPr sz="1800"/>
            </a:pPr>
            <a:r>
              <a:rPr sz="3800"/>
              <a:t>Body Level Two</a:t>
            </a:r>
          </a:p>
          <a:p>
            <a:pPr lvl="2">
              <a:defRPr sz="1800"/>
            </a:pPr>
            <a:r>
              <a:rPr sz="3800"/>
              <a:t>Body Level Three</a:t>
            </a:r>
          </a:p>
          <a:p>
            <a:pPr lvl="3">
              <a:defRPr sz="1800"/>
            </a:pPr>
            <a:r>
              <a:rPr sz="3800"/>
              <a:t>Body Level Four</a:t>
            </a:r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rPr>
              <a:t>01</a:t>
            </a:r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355600" y="444500"/>
            <a:ext cx="5816600" cy="2044700"/>
          </a:xfrm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55600" y="2984500"/>
            <a:ext cx="5816600" cy="63246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3000"/>
            </a:lvl1pPr>
            <a:lvl2pPr marL="762000" indent="-381000">
              <a:spcBef>
                <a:spcPts val="3800"/>
              </a:spcBef>
              <a:defRPr sz="3000"/>
            </a:lvl2pPr>
            <a:lvl3pPr marL="1143000" indent="-381000">
              <a:spcBef>
                <a:spcPts val="3800"/>
              </a:spcBef>
              <a:defRPr sz="3000"/>
            </a:lvl3pPr>
            <a:lvl4pPr marL="1524000" indent="-381000">
              <a:spcBef>
                <a:spcPts val="3800"/>
              </a:spcBef>
              <a:defRPr sz="3000"/>
            </a:lvl4pPr>
            <a:lvl5pPr marL="1905000" indent="-381000">
              <a:spcBef>
                <a:spcPts val="3800"/>
              </a:spcBef>
              <a:defRPr sz="3000"/>
            </a:lvl5pPr>
          </a:lstStyle>
          <a:p>
            <a:pPr lvl="0">
              <a:defRPr sz="1800"/>
            </a:pPr>
            <a:r>
              <a:rPr sz="3000"/>
              <a:t>Body Level One</a:t>
            </a:r>
          </a:p>
          <a:p>
            <a:pPr lvl="1">
              <a:defRPr sz="1800"/>
            </a:pPr>
            <a:r>
              <a:rPr sz="3000"/>
              <a:t>Body Level Two</a:t>
            </a:r>
          </a:p>
          <a:p>
            <a:pPr lvl="2">
              <a:defRPr sz="1800"/>
            </a:pPr>
            <a:r>
              <a:rPr sz="3000"/>
              <a:t>Body Level Three</a:t>
            </a:r>
          </a:p>
          <a:p>
            <a:pPr lvl="3">
              <a:defRPr sz="1800"/>
            </a:pPr>
            <a:r>
              <a:rPr sz="3000"/>
              <a:t>Body Level Four</a:t>
            </a:r>
          </a:p>
          <a:p>
            <a:pPr lvl="4">
              <a:defRPr sz="1800"/>
            </a:pPr>
            <a:r>
              <a:rPr sz="30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355600" y="444500"/>
            <a:ext cx="12293600" cy="8864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Body Level One</a:t>
            </a:r>
          </a:p>
          <a:p>
            <a:pPr lvl="1">
              <a:defRPr sz="1800"/>
            </a:pPr>
            <a:r>
              <a:rPr sz="3800"/>
              <a:t>Body Level Two</a:t>
            </a:r>
          </a:p>
          <a:p>
            <a:pPr lvl="2">
              <a:defRPr sz="1800"/>
            </a:pPr>
            <a:r>
              <a:rPr sz="3800"/>
              <a:t>Body Level Three</a:t>
            </a:r>
          </a:p>
          <a:p>
            <a:pPr lvl="3">
              <a:defRPr sz="1800"/>
            </a:pPr>
            <a:r>
              <a:rPr sz="3800"/>
              <a:t>Body Level Four</a:t>
            </a:r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355600" y="444500"/>
            <a:ext cx="12293600" cy="204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355600" y="2984500"/>
            <a:ext cx="12293600" cy="632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800"/>
              <a:t>Body Level One</a:t>
            </a:r>
          </a:p>
          <a:p>
            <a:pPr lvl="1">
              <a:defRPr sz="1800"/>
            </a:pPr>
            <a:r>
              <a:rPr sz="3800"/>
              <a:t>Body Level Two</a:t>
            </a:r>
          </a:p>
          <a:p>
            <a:pPr lvl="2">
              <a:defRPr sz="1800"/>
            </a:pPr>
            <a:r>
              <a:rPr sz="3800"/>
              <a:t>Body Level Three</a:t>
            </a:r>
          </a:p>
          <a:p>
            <a:pPr lvl="3">
              <a:defRPr sz="1800"/>
            </a:pPr>
            <a:r>
              <a:rPr sz="3800"/>
              <a:t>Body Level Four</a:t>
            </a:r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1pPr>
      <a:lvl2pPr indent="2286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2pPr>
      <a:lvl3pPr indent="4572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3pPr>
      <a:lvl4pPr indent="6858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4pPr>
      <a:lvl5pPr indent="9144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5pPr>
      <a:lvl6pPr indent="11430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6pPr>
      <a:lvl7pPr indent="13716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7pPr>
      <a:lvl8pPr indent="16002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8pPr>
      <a:lvl9pPr indent="18288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9pPr>
    </p:titleStyle>
    <p:bodyStyle>
      <a:lvl1pPr marL="508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1pPr>
      <a:lvl2pPr marL="1016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2pPr>
      <a:lvl3pPr marL="1524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3pPr>
      <a:lvl4pPr marL="2032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4pPr>
      <a:lvl5pPr marL="2540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5pPr>
      <a:lvl6pPr marL="3048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6pPr>
      <a:lvl7pPr marL="3556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7pPr>
      <a:lvl8pPr marL="4064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8pPr>
      <a:lvl9pPr marL="4572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9pPr>
    </p:bodyStyle>
    <p:otherStyle>
      <a:lvl1pPr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jpeg"/><Relationship Id="rId7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0.png"/><Relationship Id="rId7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7.png"/><Relationship Id="rId7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1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8.png"/><Relationship Id="rId7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7.png"/><Relationship Id="rId7" Type="http://schemas.openxmlformats.org/officeDocument/2006/relationships/image" Target="../media/image5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12.png"/><Relationship Id="rId7" Type="http://schemas.openxmlformats.org/officeDocument/2006/relationships/image" Target="../media/image6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english.ru/" TargetMode="External"/><Relationship Id="rId2" Type="http://schemas.openxmlformats.org/officeDocument/2006/relationships/hyperlink" Target="http://www.britishcouncil.ru/teach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megabook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10" Type="http://schemas.openxmlformats.org/officeDocument/2006/relationships/image" Target="../media/image25.png"/><Relationship Id="rId4" Type="http://schemas.openxmlformats.org/officeDocument/2006/relationships/image" Target="../media/image1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Симакова Ю.В..jpg"/>
          <p:cNvPicPr/>
          <p:nvPr/>
        </p:nvPicPr>
        <p:blipFill>
          <a:blip r:embed="rId2">
            <a:extLst/>
          </a:blip>
          <a:srcRect l="2616" r="2616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342900" y="1841500"/>
            <a:ext cx="5816600" cy="3238500"/>
          </a:xfrm>
          <a:prstGeom prst="rect">
            <a:avLst/>
          </a:prstGeom>
        </p:spPr>
        <p:txBody>
          <a:bodyPr/>
          <a:lstStyle>
            <a:lvl1pPr algn="ctr" defTabSz="268731">
              <a:defRPr sz="4002" spc="-80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002" b="1" spc="-80">
                <a:solidFill>
                  <a:srgbClr val="314864"/>
                </a:solidFill>
                <a:latin typeface="Cambria" pitchFamily="18" charset="0"/>
              </a:rPr>
              <a:t>Игра как способ реализации технологии “Диалог культур” на уроках английского языка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342900" y="5562727"/>
            <a:ext cx="5816600" cy="3365501"/>
          </a:xfrm>
          <a:prstGeom prst="rect">
            <a:avLst/>
          </a:prstGeom>
        </p:spPr>
        <p:txBody>
          <a:bodyPr/>
          <a:lstStyle>
            <a:lvl1pPr algn="ctr"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C86B9"/>
                </a:solidFill>
                <a:latin typeface="Cambria" pitchFamily="18" charset="0"/>
              </a:rPr>
              <a:t>Симакова Юлия Валерьевна</a:t>
            </a:r>
          </a:p>
        </p:txBody>
      </p:sp>
      <p:pic>
        <p:nvPicPr>
          <p:cNvPr id="46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0522" y="305316"/>
            <a:ext cx="2131736" cy="1529834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/>
          <p:nvPr/>
        </p:nvSpPr>
        <p:spPr>
          <a:xfrm>
            <a:off x="708496" y="6254750"/>
            <a:ext cx="508540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 i="1">
                <a:solidFill>
                  <a:srgbClr val="5C86B9"/>
                </a:solidFill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400" i="1">
                <a:solidFill>
                  <a:srgbClr val="5C86B9"/>
                </a:solidFill>
                <a:latin typeface="Cambria" pitchFamily="18" charset="0"/>
              </a:rPr>
              <a:t>Рязанская область</a:t>
            </a:r>
          </a:p>
        </p:txBody>
      </p:sp>
      <p:sp>
        <p:nvSpPr>
          <p:cNvPr id="48" name="Shape 48"/>
          <p:cNvSpPr/>
          <p:nvPr/>
        </p:nvSpPr>
        <p:spPr>
          <a:xfrm>
            <a:off x="2144682" y="444372"/>
            <a:ext cx="4429156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i="1">
                <a:solidFill>
                  <a:srgbClr val="5C86B9"/>
                </a:solidFill>
                <a:latin typeface="Cambria" pitchFamily="18" charset="0"/>
              </a:rPr>
              <a:t>Всероссийский конкурс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i="1">
                <a:solidFill>
                  <a:srgbClr val="5C86B9"/>
                </a:solidFill>
                <a:latin typeface="Cambria" pitchFamily="18" charset="0"/>
              </a:rPr>
              <a:t>“Учитель года России - 2015”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/>
          </p:cNvSpPr>
          <p:nvPr>
            <p:ph type="title"/>
          </p:nvPr>
        </p:nvSpPr>
        <p:spPr>
          <a:xfrm>
            <a:off x="-3151453" y="-390650"/>
            <a:ext cx="12293601" cy="20447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  <a:latin typeface="Cambria" pitchFamily="18" charset="0"/>
              </a:rPr>
              <a:t>“Travel Agency”</a:t>
            </a:r>
          </a:p>
        </p:txBody>
      </p:sp>
      <p:sp>
        <p:nvSpPr>
          <p:cNvPr id="206" name="Shape 206"/>
          <p:cNvSpPr>
            <a:spLocks noGrp="1"/>
          </p:cNvSpPr>
          <p:nvPr>
            <p:ph type="body" idx="1"/>
          </p:nvPr>
        </p:nvSpPr>
        <p:spPr>
          <a:xfrm>
            <a:off x="5600372" y="1415076"/>
            <a:ext cx="3473796" cy="303985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07999" lvl="0" indent="-507999">
              <a:defRPr sz="1800"/>
            </a:pPr>
            <a:r>
              <a:rPr sz="2400" i="1">
                <a:latin typeface="Cambria" pitchFamily="18" charset="0"/>
              </a:rPr>
              <a:t>Роль 1:</a:t>
            </a:r>
            <a:r>
              <a:rPr sz="2400">
                <a:latin typeface="Cambria" pitchFamily="18" charset="0"/>
              </a:rPr>
              <a:t> Выбрать тур, удовлетворяющий вкусам и средствам (Card 1)</a:t>
            </a:r>
          </a:p>
          <a:p>
            <a:pPr marL="507999" lvl="0" indent="-507999">
              <a:spcBef>
                <a:spcPts val="100"/>
              </a:spcBef>
              <a:defRPr sz="1800"/>
            </a:pPr>
            <a:r>
              <a:rPr sz="2400" i="1">
                <a:latin typeface="Cambria" pitchFamily="18" charset="0"/>
              </a:rPr>
              <a:t>Роль 2:</a:t>
            </a:r>
            <a:r>
              <a:rPr sz="2400">
                <a:latin typeface="Cambria" pitchFamily="18" charset="0"/>
              </a:rPr>
              <a:t> Подобрать тур, подходящий клиенту (Card 2)</a:t>
            </a:r>
          </a:p>
        </p:txBody>
      </p:sp>
      <p:sp>
        <p:nvSpPr>
          <p:cNvPr id="207" name="Shape 207"/>
          <p:cNvSpPr/>
          <p:nvPr/>
        </p:nvSpPr>
        <p:spPr>
          <a:xfrm>
            <a:off x="-901445" y="1177018"/>
            <a:ext cx="7469089" cy="842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defTabSz="29210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200" i="1">
                <a:solidFill>
                  <a:srgbClr val="5C86B9"/>
                </a:solidFill>
                <a:latin typeface="Cambria" pitchFamily="18" charset="0"/>
              </a:rPr>
              <a:t>Коммуникативная игра</a:t>
            </a:r>
          </a:p>
          <a:p>
            <a:pPr lvl="0" defTabSz="29210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200" i="1">
                <a:solidFill>
                  <a:srgbClr val="5C86B9"/>
                </a:solidFill>
                <a:latin typeface="Cambria" pitchFamily="18" charset="0"/>
              </a:rPr>
              <a:t>(4 класс, тема “Путешествие по России”)</a:t>
            </a:r>
          </a:p>
        </p:txBody>
      </p:sp>
      <p:pic>
        <p:nvPicPr>
          <p:cNvPr id="208" name="pasted-image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69116" y="6896359"/>
            <a:ext cx="2955232" cy="19701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1_moscow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862657" y="6948578"/>
            <a:ext cx="2913039" cy="1942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3_66939df1c60a354c5c76e5def4cddd6a_1024_0.jp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548319" y="6910423"/>
            <a:ext cx="3088850" cy="21210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3" name="Group 213"/>
          <p:cNvGrpSpPr/>
          <p:nvPr/>
        </p:nvGrpSpPr>
        <p:grpSpPr>
          <a:xfrm>
            <a:off x="5847596" y="238595"/>
            <a:ext cx="3295966" cy="1019369"/>
            <a:chOff x="-25400" y="-25399"/>
            <a:chExt cx="3295965" cy="1019368"/>
          </a:xfrm>
        </p:grpSpPr>
        <p:sp>
          <p:nvSpPr>
            <p:cNvPr id="212" name="Shape 212"/>
            <p:cNvSpPr/>
            <p:nvPr/>
          </p:nvSpPr>
          <p:spPr>
            <a:xfrm>
              <a:off x="0" y="0"/>
              <a:ext cx="3245165" cy="968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indent="269875" defTabSz="449580">
                <a:defRPr sz="2600" i="1">
                  <a:solidFill>
                    <a:srgbClr val="4D76A4"/>
                  </a:solidFill>
                  <a:uFill>
                    <a:solidFill/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 i="0">
                  <a:solidFill>
                    <a:srgbClr val="000000"/>
                  </a:solidFill>
                  <a:uFillTx/>
                </a:defRPr>
              </a:pPr>
              <a:r>
                <a:rPr sz="2600" i="1">
                  <a:solidFill>
                    <a:srgbClr val="4D76A4"/>
                  </a:solidFill>
                  <a:uFill>
                    <a:solidFill/>
                  </a:uFill>
                </a:rPr>
                <a:t>Цель для ученика</a:t>
              </a:r>
            </a:p>
          </p:txBody>
        </p:sp>
        <p:pic>
          <p:nvPicPr>
            <p:cNvPr id="211" name="Рисунок 210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5400" y="-25400"/>
              <a:ext cx="3295965" cy="1019369"/>
            </a:xfrm>
            <a:prstGeom prst="rect">
              <a:avLst/>
            </a:prstGeom>
            <a:effectLst/>
          </p:spPr>
        </p:pic>
      </p:grpSp>
      <p:grpSp>
        <p:nvGrpSpPr>
          <p:cNvPr id="216" name="Group 216"/>
          <p:cNvGrpSpPr/>
          <p:nvPr/>
        </p:nvGrpSpPr>
        <p:grpSpPr>
          <a:xfrm>
            <a:off x="9620251" y="238595"/>
            <a:ext cx="3067051" cy="1019369"/>
            <a:chOff x="-25400" y="-25399"/>
            <a:chExt cx="3067050" cy="1019368"/>
          </a:xfrm>
        </p:grpSpPr>
        <p:sp>
          <p:nvSpPr>
            <p:cNvPr id="215" name="Shape 215"/>
            <p:cNvSpPr/>
            <p:nvPr/>
          </p:nvSpPr>
          <p:spPr>
            <a:xfrm>
              <a:off x="0" y="0"/>
              <a:ext cx="3016250" cy="968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indent="269875" defTabSz="449580">
                <a:defRPr sz="2500" i="1">
                  <a:solidFill>
                    <a:srgbClr val="4D76A4"/>
                  </a:solidFill>
                  <a:uFill>
                    <a:solidFill/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 i="0">
                  <a:solidFill>
                    <a:srgbClr val="000000"/>
                  </a:solidFill>
                  <a:uFillTx/>
                </a:defRPr>
              </a:pPr>
              <a:r>
                <a:rPr sz="2500" i="1">
                  <a:solidFill>
                    <a:srgbClr val="4D76A4"/>
                  </a:solidFill>
                  <a:uFill>
                    <a:solidFill/>
                  </a:uFill>
                </a:rPr>
                <a:t>Цель для учителя</a:t>
              </a:r>
            </a:p>
          </p:txBody>
        </p:sp>
        <p:pic>
          <p:nvPicPr>
            <p:cNvPr id="214" name="Рисунок 213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25400" y="-25400"/>
              <a:ext cx="3067050" cy="1019369"/>
            </a:xfrm>
            <a:prstGeom prst="rect">
              <a:avLst/>
            </a:prstGeom>
            <a:effectLst/>
          </p:spPr>
        </p:pic>
      </p:grpSp>
      <p:sp>
        <p:nvSpPr>
          <p:cNvPr id="217" name="Shape 217"/>
          <p:cNvSpPr/>
          <p:nvPr/>
        </p:nvSpPr>
        <p:spPr>
          <a:xfrm>
            <a:off x="8931292" y="1595155"/>
            <a:ext cx="3936323" cy="268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07999" lvl="0" indent="-507999" algn="l">
              <a:spcBef>
                <a:spcPts val="1800"/>
              </a:spcBef>
              <a:buClr>
                <a:srgbClr val="5C86B9"/>
              </a:buClr>
              <a:buSzPct val="70000"/>
              <a:buFont typeface="Zapf Dingbats"/>
              <a:buChar char="✤"/>
              <a:defRPr sz="1800">
                <a:solidFill>
                  <a:srgbClr val="000000"/>
                </a:solidFill>
              </a:defRPr>
            </a:pPr>
            <a:r>
              <a:rPr sz="2400">
                <a:latin typeface="Cambria" pitchFamily="18" charset="0"/>
              </a:rPr>
              <a:t>Развить у учеников умения употребления в речи лексики по теме, модального глагола </a:t>
            </a:r>
            <a:r>
              <a:rPr sz="2400" i="1">
                <a:latin typeface="Cambria" pitchFamily="18" charset="0"/>
              </a:rPr>
              <a:t>can</a:t>
            </a:r>
            <a:r>
              <a:rPr sz="2400">
                <a:latin typeface="Cambria" pitchFamily="18" charset="0"/>
              </a:rPr>
              <a:t> в вопросительных и утвердительных предложениях</a:t>
            </a:r>
          </a:p>
        </p:txBody>
      </p:sp>
      <p:sp>
        <p:nvSpPr>
          <p:cNvPr id="218" name="Shape 218"/>
          <p:cNvSpPr/>
          <p:nvPr/>
        </p:nvSpPr>
        <p:spPr>
          <a:xfrm>
            <a:off x="6185444" y="4443669"/>
            <a:ext cx="6389186" cy="2336096"/>
          </a:xfrm>
          <a:prstGeom prst="roundRect">
            <a:avLst>
              <a:gd name="adj" fmla="val 8155"/>
            </a:avLst>
          </a:prstGeom>
          <a:blipFill>
            <a:blip r:embed="rId7"/>
          </a:blipFill>
          <a:ln w="12700">
            <a:solid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marL="401052" lvl="0" indent="-401052" algn="l">
              <a:lnSpc>
                <a:spcPct val="80000"/>
              </a:lnSpc>
              <a:buClr>
                <a:srgbClr val="5C86B9"/>
              </a:buClr>
              <a:buSzPct val="70000"/>
              <a:buFont typeface="Zapf Dingbats"/>
              <a:buChar char="-"/>
              <a:defRPr sz="1800">
                <a:solidFill>
                  <a:srgbClr val="000000"/>
                </a:solidFill>
              </a:defRPr>
            </a:pPr>
            <a:r>
              <a:rPr sz="2800" i="1">
                <a:solidFill>
                  <a:srgbClr val="FFFFFF"/>
                </a:solidFill>
                <a:latin typeface="Cambria" pitchFamily="18" charset="0"/>
              </a:rPr>
              <a:t>Model:</a:t>
            </a:r>
          </a:p>
          <a:p>
            <a:pPr marL="401052" lvl="0" indent="-401052" algn="l">
              <a:lnSpc>
                <a:spcPct val="80000"/>
              </a:lnSpc>
              <a:buClr>
                <a:srgbClr val="5C86B9"/>
              </a:buClr>
              <a:buSzPct val="70000"/>
              <a:buFont typeface="Zapf Dingbats"/>
              <a:buChar char="-"/>
              <a:defRPr sz="1800">
                <a:solidFill>
                  <a:srgbClr val="000000"/>
                </a:solidFill>
              </a:defRPr>
            </a:pPr>
            <a:r>
              <a:rPr sz="2800" i="1">
                <a:solidFill>
                  <a:srgbClr val="FFFFFF"/>
                </a:solidFill>
                <a:latin typeface="Cambria" pitchFamily="18" charset="0"/>
              </a:rPr>
              <a:t>- Would you like to take a tour to Sochi?</a:t>
            </a:r>
          </a:p>
          <a:p>
            <a:pPr marL="401052" lvl="0" indent="-401052" algn="l">
              <a:lnSpc>
                <a:spcPct val="80000"/>
              </a:lnSpc>
              <a:buClr>
                <a:srgbClr val="5C86B9"/>
              </a:buClr>
              <a:buSzPct val="70000"/>
              <a:buFont typeface="Zapf Dingbats"/>
              <a:buChar char="-"/>
              <a:defRPr sz="1800">
                <a:solidFill>
                  <a:srgbClr val="000000"/>
                </a:solidFill>
              </a:defRPr>
            </a:pPr>
            <a:r>
              <a:rPr sz="2800" i="1">
                <a:solidFill>
                  <a:srgbClr val="FFFFFF"/>
                </a:solidFill>
                <a:latin typeface="Cambria" pitchFamily="18" charset="0"/>
              </a:rPr>
              <a:t>- What can I see there?</a:t>
            </a:r>
          </a:p>
          <a:p>
            <a:pPr marL="401052" lvl="0" indent="-401052" algn="l">
              <a:lnSpc>
                <a:spcPct val="80000"/>
              </a:lnSpc>
              <a:buClr>
                <a:srgbClr val="5C86B9"/>
              </a:buClr>
              <a:buSzPct val="70000"/>
              <a:buFont typeface="Zapf Dingbats"/>
              <a:buChar char="-"/>
              <a:defRPr sz="1800">
                <a:solidFill>
                  <a:srgbClr val="000000"/>
                </a:solidFill>
              </a:defRPr>
            </a:pPr>
            <a:r>
              <a:rPr sz="2800" i="1">
                <a:solidFill>
                  <a:srgbClr val="FFFFFF"/>
                </a:solidFill>
                <a:latin typeface="Cambria" pitchFamily="18" charset="0"/>
              </a:rPr>
              <a:t>- You can see big mountains in Sochi. Can you pay $200 for it?</a:t>
            </a:r>
          </a:p>
          <a:p>
            <a:pPr marL="401052" lvl="0" indent="-401052" algn="l">
              <a:lnSpc>
                <a:spcPct val="80000"/>
              </a:lnSpc>
              <a:buClr>
                <a:srgbClr val="5C86B9"/>
              </a:buClr>
              <a:buSzPct val="70000"/>
              <a:buFont typeface="Zapf Dingbats"/>
              <a:buChar char="-"/>
              <a:defRPr sz="1800">
                <a:solidFill>
                  <a:srgbClr val="000000"/>
                </a:solidFill>
              </a:defRPr>
            </a:pPr>
            <a:r>
              <a:rPr sz="2800" i="1">
                <a:solidFill>
                  <a:srgbClr val="FFFFFF"/>
                </a:solidFill>
                <a:latin typeface="Cambria" pitchFamily="18" charset="0"/>
              </a:rPr>
              <a:t>- Yes, I can!</a:t>
            </a:r>
          </a:p>
        </p:txBody>
      </p:sp>
      <p:sp>
        <p:nvSpPr>
          <p:cNvPr id="219" name="Shape 219"/>
          <p:cNvSpPr/>
          <p:nvPr/>
        </p:nvSpPr>
        <p:spPr>
          <a:xfrm>
            <a:off x="369389" y="4149816"/>
            <a:ext cx="2038400" cy="2389784"/>
          </a:xfrm>
          <a:prstGeom prst="rect">
            <a:avLst/>
          </a:prstGeom>
          <a:blipFill>
            <a:blip r:embed="rId7"/>
          </a:blipFill>
          <a:ln w="12700">
            <a:solid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b="1">
                <a:solidFill>
                  <a:srgbClr val="FFFFFF"/>
                </a:solidFill>
                <a:latin typeface="Cambria" pitchFamily="18" charset="0"/>
              </a:rPr>
              <a:t>Card 1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b="1">
              <a:solidFill>
                <a:srgbClr val="FFFFFF"/>
              </a:solidFill>
              <a:latin typeface="Cambria" pitchFamily="18" charset="0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Cambria" pitchFamily="18" charset="0"/>
              </a:rPr>
              <a:t>I like: nature, animals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Cambria" pitchFamily="18" charset="0"/>
              </a:rPr>
              <a:t>I have: $250</a:t>
            </a:r>
          </a:p>
        </p:txBody>
      </p:sp>
      <p:pic>
        <p:nvPicPr>
          <p:cNvPr id="220" name="5_brown-bear-family1.jpg"/>
          <p:cNvPicPr/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10089088" y="6948578"/>
            <a:ext cx="2555876" cy="2044701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hape 221"/>
          <p:cNvSpPr/>
          <p:nvPr/>
        </p:nvSpPr>
        <p:spPr>
          <a:xfrm>
            <a:off x="611955" y="2502542"/>
            <a:ext cx="3893142" cy="10193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7"/>
          </a:blipFill>
          <a:ln w="12700">
            <a:solid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lnSpc>
                <a:spcPct val="90000"/>
              </a:lnSpc>
              <a:defRPr sz="2600" i="1">
                <a:solidFill>
                  <a:srgbClr val="FFFFFF"/>
                </a:solidFill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800" i="1">
                <a:solidFill>
                  <a:srgbClr val="FFFFFF"/>
                </a:solidFill>
                <a:latin typeface="Cambria" pitchFamily="18" charset="0"/>
              </a:rPr>
              <a:t>Речевые модели-опоры</a:t>
            </a:r>
          </a:p>
        </p:txBody>
      </p:sp>
      <p:sp>
        <p:nvSpPr>
          <p:cNvPr id="222" name="Shape 222"/>
          <p:cNvSpPr/>
          <p:nvPr/>
        </p:nvSpPr>
        <p:spPr>
          <a:xfrm>
            <a:off x="2715789" y="4149816"/>
            <a:ext cx="2038401" cy="2389784"/>
          </a:xfrm>
          <a:prstGeom prst="rect">
            <a:avLst/>
          </a:prstGeom>
          <a:blipFill>
            <a:blip r:embed="rId7"/>
          </a:blipFill>
          <a:ln w="12700">
            <a:solid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b="1">
                <a:solidFill>
                  <a:srgbClr val="FFFFFF"/>
                </a:solidFill>
                <a:latin typeface="Cambria" pitchFamily="18" charset="0"/>
              </a:rPr>
              <a:t>Card 2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b="1">
              <a:solidFill>
                <a:srgbClr val="FFFFFF"/>
              </a:solidFill>
              <a:latin typeface="Cambria" pitchFamily="18" charset="0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Cambria" pitchFamily="18" charset="0"/>
              </a:rPr>
              <a:t>I have: a tour to Sochi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Cambria" pitchFamily="18" charset="0"/>
              </a:rPr>
              <a:t>I need: $200</a:t>
            </a:r>
          </a:p>
        </p:txBody>
      </p:sp>
      <p:sp>
        <p:nvSpPr>
          <p:cNvPr id="223" name="Shape 223"/>
          <p:cNvSpPr/>
          <p:nvPr/>
        </p:nvSpPr>
        <p:spPr>
          <a:xfrm>
            <a:off x="215856" y="8695952"/>
            <a:ext cx="3102142" cy="575023"/>
          </a:xfrm>
          <a:prstGeom prst="roundRect">
            <a:avLst>
              <a:gd name="adj" fmla="val 19808"/>
            </a:avLst>
          </a:prstGeom>
          <a:blipFill>
            <a:blip r:embed="rId7"/>
          </a:blipFill>
          <a:ln w="12700">
            <a:solid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401052" indent="-401052" algn="l">
              <a:lnSpc>
                <a:spcPct val="80000"/>
              </a:lnSpc>
              <a:buClr>
                <a:srgbClr val="5C86B9"/>
              </a:buClr>
              <a:buSzPct val="70000"/>
              <a:buFont typeface="Zapf Dingbats"/>
              <a:buChar char="-"/>
              <a:defRPr sz="2200" i="1">
                <a:solidFill>
                  <a:srgbClr val="FFFFFF"/>
                </a:solidFill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400" i="1">
                <a:solidFill>
                  <a:srgbClr val="FFFFFF"/>
                </a:solidFill>
                <a:latin typeface="Cambria" pitchFamily="18" charset="0"/>
              </a:rPr>
              <a:t>Sochi, big mountains</a:t>
            </a:r>
          </a:p>
        </p:txBody>
      </p:sp>
      <p:sp>
        <p:nvSpPr>
          <p:cNvPr id="224" name="Shape 224"/>
          <p:cNvSpPr/>
          <p:nvPr/>
        </p:nvSpPr>
        <p:spPr>
          <a:xfrm>
            <a:off x="406399" y="2130403"/>
            <a:ext cx="5177897" cy="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406399" y="2247939"/>
            <a:ext cx="5177897" cy="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3642574" y="8695952"/>
            <a:ext cx="2900340" cy="575023"/>
          </a:xfrm>
          <a:prstGeom prst="roundRect">
            <a:avLst>
              <a:gd name="adj" fmla="val 19808"/>
            </a:avLst>
          </a:prstGeom>
          <a:blipFill>
            <a:blip r:embed="rId7"/>
          </a:blipFill>
          <a:ln w="12700">
            <a:solid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401052" indent="-401052" algn="l">
              <a:lnSpc>
                <a:spcPct val="80000"/>
              </a:lnSpc>
              <a:buClr>
                <a:srgbClr val="5C86B9"/>
              </a:buClr>
              <a:buSzPct val="70000"/>
              <a:buFont typeface="Zapf Dingbats"/>
              <a:buChar char="-"/>
              <a:defRPr sz="2200" i="1">
                <a:solidFill>
                  <a:srgbClr val="FFFFFF"/>
                </a:solidFill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400" i="1">
                <a:solidFill>
                  <a:srgbClr val="FFFFFF"/>
                </a:solidFill>
                <a:latin typeface="Cambria" pitchFamily="18" charset="0"/>
              </a:rPr>
              <a:t>Ryazan, churches</a:t>
            </a:r>
          </a:p>
        </p:txBody>
      </p:sp>
      <p:sp>
        <p:nvSpPr>
          <p:cNvPr id="227" name="Shape 227"/>
          <p:cNvSpPr/>
          <p:nvPr/>
        </p:nvSpPr>
        <p:spPr>
          <a:xfrm>
            <a:off x="6788152" y="8695952"/>
            <a:ext cx="3143272" cy="575023"/>
          </a:xfrm>
          <a:prstGeom prst="roundRect">
            <a:avLst>
              <a:gd name="adj" fmla="val 19808"/>
            </a:avLst>
          </a:prstGeom>
          <a:blipFill>
            <a:blip r:embed="rId7"/>
          </a:blipFill>
          <a:ln w="12700">
            <a:solid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401052" indent="-401052" algn="l">
              <a:lnSpc>
                <a:spcPct val="80000"/>
              </a:lnSpc>
              <a:buClr>
                <a:srgbClr val="5C86B9"/>
              </a:buClr>
              <a:buSzPct val="70000"/>
              <a:buFont typeface="Zapf Dingbats"/>
              <a:buChar char="-"/>
              <a:defRPr sz="2200" i="1">
                <a:solidFill>
                  <a:srgbClr val="FFFFFF"/>
                </a:solidFill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400" i="1">
                <a:solidFill>
                  <a:srgbClr val="FFFFFF"/>
                </a:solidFill>
                <a:latin typeface="Cambria" pitchFamily="18" charset="0"/>
              </a:rPr>
              <a:t>Moscow, the Kremlin</a:t>
            </a:r>
          </a:p>
        </p:txBody>
      </p:sp>
      <p:sp>
        <p:nvSpPr>
          <p:cNvPr id="228" name="Shape 228"/>
          <p:cNvSpPr/>
          <p:nvPr/>
        </p:nvSpPr>
        <p:spPr>
          <a:xfrm>
            <a:off x="10006017" y="8695952"/>
            <a:ext cx="2782927" cy="575023"/>
          </a:xfrm>
          <a:prstGeom prst="roundRect">
            <a:avLst>
              <a:gd name="adj" fmla="val 19808"/>
            </a:avLst>
          </a:prstGeom>
          <a:blipFill>
            <a:blip r:embed="rId7"/>
          </a:blipFill>
          <a:ln w="12700">
            <a:solid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401052" indent="-401052" algn="l">
              <a:lnSpc>
                <a:spcPct val="80000"/>
              </a:lnSpc>
              <a:buClr>
                <a:srgbClr val="5C86B9"/>
              </a:buClr>
              <a:buSzPct val="70000"/>
              <a:buFont typeface="Zapf Dingbats"/>
              <a:buChar char="-"/>
              <a:defRPr sz="2200" i="1">
                <a:solidFill>
                  <a:srgbClr val="FFFFFF"/>
                </a:solidFill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400" i="1">
                <a:solidFill>
                  <a:srgbClr val="FFFFFF"/>
                </a:solidFill>
                <a:latin typeface="Cambria" pitchFamily="18" charset="0"/>
              </a:rPr>
              <a:t>Kamchatka, bears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/>
        </p:nvSpPr>
        <p:spPr>
          <a:xfrm>
            <a:off x="1377950" y="3300543"/>
            <a:ext cx="10546706" cy="1429053"/>
          </a:xfrm>
          <a:prstGeom prst="roundRect">
            <a:avLst>
              <a:gd name="adj" fmla="val 20929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9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900">
                <a:solidFill>
                  <a:srgbClr val="FFFFFF"/>
                </a:solidFill>
                <a:latin typeface="Cambria" pitchFamily="18" charset="0"/>
              </a:rPr>
              <a:t>Интеллектуальные игры</a:t>
            </a:r>
          </a:p>
        </p:txBody>
      </p:sp>
      <p:grpSp>
        <p:nvGrpSpPr>
          <p:cNvPr id="233" name="Group 233"/>
          <p:cNvGrpSpPr/>
          <p:nvPr/>
        </p:nvGrpSpPr>
        <p:grpSpPr>
          <a:xfrm>
            <a:off x="462111" y="665670"/>
            <a:ext cx="4812607" cy="1821999"/>
            <a:chOff x="-25400" y="-25400"/>
            <a:chExt cx="4812605" cy="1821998"/>
          </a:xfrm>
        </p:grpSpPr>
        <p:sp>
          <p:nvSpPr>
            <p:cNvPr id="232" name="Shape 232"/>
            <p:cNvSpPr/>
            <p:nvPr/>
          </p:nvSpPr>
          <p:spPr>
            <a:xfrm>
              <a:off x="0" y="0"/>
              <a:ext cx="4761806" cy="177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indent="269875" defTabSz="449580">
                <a:defRPr sz="1800">
                  <a:solidFill>
                    <a:srgbClr val="000000"/>
                  </a:solidFill>
                </a:defRPr>
              </a:pPr>
              <a:r>
                <a:rPr sz="2600" i="1">
                  <a:solidFill>
                    <a:srgbClr val="4D76A4"/>
                  </a:solidFill>
                  <a:uFill>
                    <a:solidFill/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Цель для ученика</a:t>
              </a:r>
              <a:r>
                <a:rPr sz="2600">
                  <a:solidFill>
                    <a:srgbClr val="4D76A4"/>
                  </a:solidFill>
                  <a:uFill>
                    <a:solidFill/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 -</a:t>
              </a:r>
            </a:p>
            <a:p>
              <a:pPr lvl="0" indent="269875" defTabSz="449580">
                <a:defRPr sz="1800">
                  <a:solidFill>
                    <a:srgbClr val="000000"/>
                  </a:solidFill>
                </a:defRPr>
              </a:pPr>
              <a:r>
                <a:rPr sz="2600">
                  <a:solidFill>
                    <a:srgbClr val="4D76A4"/>
                  </a:solidFill>
                  <a:uFill>
                    <a:solidFill>
                      <a:srgbClr val="323232"/>
                    </a:solidFill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открыть новое знание</a:t>
              </a:r>
            </a:p>
          </p:txBody>
        </p:sp>
        <p:pic>
          <p:nvPicPr>
            <p:cNvPr id="231" name="Рисунок 230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5400" y="-25400"/>
              <a:ext cx="4812606" cy="1821999"/>
            </a:xfrm>
            <a:prstGeom prst="rect">
              <a:avLst/>
            </a:prstGeom>
            <a:effectLst/>
          </p:spPr>
        </p:pic>
      </p:grpSp>
      <p:grpSp>
        <p:nvGrpSpPr>
          <p:cNvPr id="236" name="Group 236"/>
          <p:cNvGrpSpPr/>
          <p:nvPr/>
        </p:nvGrpSpPr>
        <p:grpSpPr>
          <a:xfrm>
            <a:off x="8102600" y="618770"/>
            <a:ext cx="4525765" cy="1915798"/>
            <a:chOff x="-25400" y="-25399"/>
            <a:chExt cx="4525763" cy="1915796"/>
          </a:xfrm>
        </p:grpSpPr>
        <p:sp>
          <p:nvSpPr>
            <p:cNvPr id="235" name="Shape 235"/>
            <p:cNvSpPr/>
            <p:nvPr/>
          </p:nvSpPr>
          <p:spPr>
            <a:xfrm>
              <a:off x="0" y="0"/>
              <a:ext cx="4474964" cy="1864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indent="269875" defTabSz="44958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600" i="1">
                  <a:solidFill>
                    <a:srgbClr val="4D76A4"/>
                  </a:solidFill>
                  <a:uFill>
                    <a:solidFill/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Цель для учителя</a:t>
              </a:r>
              <a:r>
                <a:rPr sz="2600">
                  <a:solidFill>
                    <a:srgbClr val="4D76A4"/>
                  </a:solidFill>
                  <a:uFill>
                    <a:solidFill/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 - научить коммуникативному взаимодействию</a:t>
              </a:r>
            </a:p>
          </p:txBody>
        </p:sp>
        <p:pic>
          <p:nvPicPr>
            <p:cNvPr id="234" name="Рисунок 233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5400" y="-25400"/>
              <a:ext cx="4525764" cy="1915797"/>
            </a:xfrm>
            <a:prstGeom prst="rect">
              <a:avLst/>
            </a:prstGeom>
            <a:effectLst/>
          </p:spPr>
        </p:pic>
      </p:grpSp>
      <p:grpSp>
        <p:nvGrpSpPr>
          <p:cNvPr id="239" name="Group 239"/>
          <p:cNvGrpSpPr/>
          <p:nvPr/>
        </p:nvGrpSpPr>
        <p:grpSpPr>
          <a:xfrm>
            <a:off x="287294" y="5689208"/>
            <a:ext cx="4683121" cy="2094640"/>
            <a:chOff x="-111318" y="0"/>
            <a:chExt cx="4683120" cy="2094638"/>
          </a:xfrm>
        </p:grpSpPr>
        <p:sp>
          <p:nvSpPr>
            <p:cNvPr id="238" name="Shape 238"/>
            <p:cNvSpPr/>
            <p:nvPr/>
          </p:nvSpPr>
          <p:spPr>
            <a:xfrm>
              <a:off x="0" y="0"/>
              <a:ext cx="4474964" cy="2094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4958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600" i="1">
                  <a:solidFill>
                    <a:srgbClr val="4D76A4"/>
                  </a:solidFill>
                  <a:uFill>
                    <a:solidFill/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Средство - </a:t>
              </a:r>
              <a:r>
                <a:rPr sz="2600">
                  <a:solidFill>
                    <a:srgbClr val="4D76A4"/>
                  </a:solidFill>
                  <a:uFill>
                    <a:solidFill/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элементы, способствующие интеллектуальному открытию</a:t>
              </a:r>
            </a:p>
          </p:txBody>
        </p:sp>
        <p:pic>
          <p:nvPicPr>
            <p:cNvPr id="237" name="Рисунок 236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11318" y="44848"/>
              <a:ext cx="4683120" cy="1928824"/>
            </a:xfrm>
            <a:prstGeom prst="rect">
              <a:avLst/>
            </a:prstGeom>
            <a:effectLst/>
          </p:spPr>
        </p:pic>
      </p:grpSp>
      <p:grpSp>
        <p:nvGrpSpPr>
          <p:cNvPr id="242" name="Group 242"/>
          <p:cNvGrpSpPr/>
          <p:nvPr/>
        </p:nvGrpSpPr>
        <p:grpSpPr>
          <a:xfrm>
            <a:off x="8209112" y="5714608"/>
            <a:ext cx="4647655" cy="2043839"/>
            <a:chOff x="-25400" y="-25399"/>
            <a:chExt cx="4647654" cy="2043838"/>
          </a:xfrm>
        </p:grpSpPr>
        <p:sp>
          <p:nvSpPr>
            <p:cNvPr id="241" name="Shape 241"/>
            <p:cNvSpPr/>
            <p:nvPr/>
          </p:nvSpPr>
          <p:spPr>
            <a:xfrm>
              <a:off x="0" y="0"/>
              <a:ext cx="4596855" cy="1993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4958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600" i="1">
                  <a:solidFill>
                    <a:srgbClr val="A53234"/>
                  </a:solidFill>
                  <a:uFill>
                    <a:solidFill/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Результат - </a:t>
              </a:r>
              <a:r>
                <a:rPr sz="2600">
                  <a:solidFill>
                    <a:srgbClr val="A53234"/>
                  </a:solidFill>
                  <a:uFill>
                    <a:solidFill/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познание и сопоставление родной </a:t>
              </a:r>
            </a:p>
            <a:p>
              <a:pPr lvl="0" defTabSz="44958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600">
                  <a:solidFill>
                    <a:srgbClr val="A53234"/>
                  </a:solidFill>
                  <a:uFill>
                    <a:solidFill/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и зарубежной культур</a:t>
              </a:r>
            </a:p>
          </p:txBody>
        </p:sp>
        <p:pic>
          <p:nvPicPr>
            <p:cNvPr id="240" name="Рисунок 239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25400" y="-25400"/>
              <a:ext cx="4647655" cy="2043839"/>
            </a:xfrm>
            <a:prstGeom prst="rect">
              <a:avLst/>
            </a:prstGeom>
            <a:effectLst/>
          </p:spPr>
        </p:pic>
      </p:grpSp>
      <p:grpSp>
        <p:nvGrpSpPr>
          <p:cNvPr id="245" name="Group 245"/>
          <p:cNvGrpSpPr/>
          <p:nvPr/>
        </p:nvGrpSpPr>
        <p:grpSpPr>
          <a:xfrm>
            <a:off x="3930632" y="7091378"/>
            <a:ext cx="5057297" cy="1965452"/>
            <a:chOff x="-40201" y="-131650"/>
            <a:chExt cx="5057296" cy="1965450"/>
          </a:xfrm>
        </p:grpSpPr>
        <p:sp>
          <p:nvSpPr>
            <p:cNvPr id="244" name="Shape 244"/>
            <p:cNvSpPr/>
            <p:nvPr/>
          </p:nvSpPr>
          <p:spPr>
            <a:xfrm>
              <a:off x="0" y="0"/>
              <a:ext cx="4912470" cy="1767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indent="269875" defTabSz="44958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500" i="1">
                  <a:solidFill>
                    <a:srgbClr val="4D76A4"/>
                  </a:solidFill>
                  <a:uFill>
                    <a:solidFill/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Условие </a:t>
              </a:r>
              <a:r>
                <a:rPr lang="ru-RU" sz="2500" dirty="0" smtClean="0">
                  <a:solidFill>
                    <a:srgbClr val="4D76A4"/>
                  </a:solidFill>
                  <a:uFill>
                    <a:solidFill/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–</a:t>
              </a:r>
              <a:r>
                <a:rPr sz="2500" smtClean="0">
                  <a:solidFill>
                    <a:srgbClr val="4D76A4"/>
                  </a:solidFill>
                  <a:uFill>
                    <a:solidFill/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 погружение</a:t>
              </a:r>
              <a:endParaRPr lang="en-US" sz="2500" dirty="0" smtClean="0">
                <a:solidFill>
                  <a:srgbClr val="4D76A4"/>
                </a:solidFill>
                <a:uFill>
                  <a:solidFill/>
                </a:uFill>
                <a:latin typeface="Cambria" pitchFamily="18" charset="0"/>
                <a:ea typeface="Times New Roman"/>
                <a:cs typeface="Times New Roman"/>
                <a:sym typeface="Times New Roman"/>
              </a:endParaRPr>
            </a:p>
            <a:p>
              <a:pPr lvl="0" indent="269875" defTabSz="44958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500" smtClean="0">
                  <a:solidFill>
                    <a:srgbClr val="4D76A4"/>
                  </a:solidFill>
                  <a:uFill>
                    <a:solidFill/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в </a:t>
              </a:r>
              <a:r>
                <a:rPr sz="2500">
                  <a:solidFill>
                    <a:srgbClr val="4D76A4"/>
                  </a:solidFill>
                  <a:uFill>
                    <a:solidFill/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какую-либо сферу деятельности, связанную с английским языком</a:t>
              </a:r>
            </a:p>
          </p:txBody>
        </p:sp>
        <p:pic>
          <p:nvPicPr>
            <p:cNvPr id="243" name="Рисунок 242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40201" y="-131650"/>
              <a:ext cx="5057296" cy="1965450"/>
            </a:xfrm>
            <a:prstGeom prst="rect">
              <a:avLst/>
            </a:prstGeom>
            <a:effectLst/>
          </p:spPr>
        </p:pic>
      </p:grpSp>
      <p:pic>
        <p:nvPicPr>
          <p:cNvPr id="246" name="pasted-image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692577" y="1305883"/>
            <a:ext cx="1619646" cy="204383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200"/>
          <p:cNvSpPr/>
          <p:nvPr/>
        </p:nvSpPr>
        <p:spPr>
          <a:xfrm>
            <a:off x="1787492" y="4998731"/>
            <a:ext cx="9572692" cy="587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defTabSz="362204">
              <a:spcBef>
                <a:spcPts val="600"/>
              </a:spcBef>
              <a:defRPr sz="2480" i="1">
                <a:solidFill>
                  <a:srgbClr val="5C86B9"/>
                </a:solidFill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800" i="1">
                <a:solidFill>
                  <a:srgbClr val="5C86B9"/>
                </a:solidFill>
                <a:latin typeface="Cambria" pitchFamily="18" charset="0"/>
              </a:rPr>
              <a:t>Технология организации на уроках английского языка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/>
          </p:cNvSpPr>
          <p:nvPr>
            <p:ph type="title"/>
          </p:nvPr>
        </p:nvSpPr>
        <p:spPr>
          <a:xfrm>
            <a:off x="-3151453" y="-390650"/>
            <a:ext cx="12293601" cy="2044701"/>
          </a:xfrm>
          <a:prstGeom prst="rect">
            <a:avLst/>
          </a:prstGeom>
        </p:spPr>
        <p:txBody>
          <a:bodyPr/>
          <a:lstStyle>
            <a:lvl1pPr algn="ctr">
              <a:defRPr sz="5600" spc="-112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5600" spc="-112">
                <a:solidFill>
                  <a:srgbClr val="314864"/>
                </a:solidFill>
                <a:latin typeface="Cambria" pitchFamily="18" charset="0"/>
              </a:rPr>
              <a:t>“Christmas Carol”</a:t>
            </a:r>
          </a:p>
        </p:txBody>
      </p:sp>
      <p:sp>
        <p:nvSpPr>
          <p:cNvPr id="250" name="Shape 250"/>
          <p:cNvSpPr>
            <a:spLocks noGrp="1"/>
          </p:cNvSpPr>
          <p:nvPr>
            <p:ph type="body" idx="1"/>
          </p:nvPr>
        </p:nvSpPr>
        <p:spPr>
          <a:xfrm>
            <a:off x="5788019" y="1330049"/>
            <a:ext cx="3786215" cy="3039859"/>
          </a:xfrm>
          <a:prstGeom prst="rect">
            <a:avLst/>
          </a:prstGeom>
        </p:spPr>
        <p:txBody>
          <a:bodyPr>
            <a:noAutofit/>
          </a:bodyPr>
          <a:lstStyle/>
          <a:p>
            <a:pPr marL="477519" lvl="0" indent="-477519" defTabSz="549148">
              <a:spcBef>
                <a:spcPts val="3900"/>
              </a:spcBef>
              <a:defRPr sz="1800"/>
            </a:pPr>
            <a:r>
              <a:rPr sz="2200">
                <a:latin typeface="Cambria" pitchFamily="18" charset="0"/>
              </a:rPr>
              <a:t>1) Выбрать для слова, обозначающего реалию англоязычной культуры, верное значение из трёх предложенных </a:t>
            </a:r>
          </a:p>
          <a:p>
            <a:pPr marL="477519" lvl="0" indent="-477519" defTabSz="549148">
              <a:spcBef>
                <a:spcPts val="900"/>
              </a:spcBef>
              <a:defRPr sz="1800"/>
            </a:pPr>
            <a:r>
              <a:rPr sz="2200">
                <a:latin typeface="Cambria" pitchFamily="18" charset="0"/>
              </a:rPr>
              <a:t>2) Догадаться, какой фразеологизм проиллюстрирован, каково его значение</a:t>
            </a:r>
          </a:p>
        </p:txBody>
      </p:sp>
      <p:sp>
        <p:nvSpPr>
          <p:cNvPr id="251" name="Shape 251"/>
          <p:cNvSpPr/>
          <p:nvPr/>
        </p:nvSpPr>
        <p:spPr>
          <a:xfrm>
            <a:off x="-901445" y="1177018"/>
            <a:ext cx="7469089" cy="842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defTabSz="29210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200" i="1">
                <a:solidFill>
                  <a:srgbClr val="5C86B9"/>
                </a:solidFill>
                <a:latin typeface="Cambria" pitchFamily="18" charset="0"/>
              </a:rPr>
              <a:t>Интеллектуальная игра</a:t>
            </a:r>
          </a:p>
          <a:p>
            <a:pPr lvl="0" defTabSz="29210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200" i="1">
                <a:solidFill>
                  <a:srgbClr val="5C86B9"/>
                </a:solidFill>
                <a:latin typeface="Cambria" pitchFamily="18" charset="0"/>
              </a:rPr>
              <a:t>(9 класс, тема “Рождественские традиции”)</a:t>
            </a:r>
          </a:p>
        </p:txBody>
      </p:sp>
      <p:grpSp>
        <p:nvGrpSpPr>
          <p:cNvPr id="254" name="Group 254"/>
          <p:cNvGrpSpPr/>
          <p:nvPr/>
        </p:nvGrpSpPr>
        <p:grpSpPr>
          <a:xfrm>
            <a:off x="5847596" y="238595"/>
            <a:ext cx="3295966" cy="1019369"/>
            <a:chOff x="-25400" y="-25399"/>
            <a:chExt cx="3295965" cy="1019368"/>
          </a:xfrm>
        </p:grpSpPr>
        <p:sp>
          <p:nvSpPr>
            <p:cNvPr id="253" name="Shape 253"/>
            <p:cNvSpPr/>
            <p:nvPr/>
          </p:nvSpPr>
          <p:spPr>
            <a:xfrm>
              <a:off x="0" y="0"/>
              <a:ext cx="3245165" cy="968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indent="269875" defTabSz="449580">
                <a:defRPr sz="2600" i="1">
                  <a:solidFill>
                    <a:srgbClr val="4D76A4"/>
                  </a:solidFill>
                  <a:uFill>
                    <a:solidFill/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 i="0">
                  <a:solidFill>
                    <a:srgbClr val="000000"/>
                  </a:solidFill>
                  <a:uFillTx/>
                </a:defRPr>
              </a:pPr>
              <a:r>
                <a:rPr sz="2600" i="1">
                  <a:solidFill>
                    <a:srgbClr val="4D76A4"/>
                  </a:solidFill>
                  <a:uFill>
                    <a:solidFill/>
                  </a:uFill>
                </a:rPr>
                <a:t>Цель для ученика</a:t>
              </a:r>
            </a:p>
          </p:txBody>
        </p:sp>
        <p:pic>
          <p:nvPicPr>
            <p:cNvPr id="252" name="Рисунок 251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5400" y="-25400"/>
              <a:ext cx="3295965" cy="1019369"/>
            </a:xfrm>
            <a:prstGeom prst="rect">
              <a:avLst/>
            </a:prstGeom>
            <a:effectLst/>
          </p:spPr>
        </p:pic>
      </p:grpSp>
      <p:grpSp>
        <p:nvGrpSpPr>
          <p:cNvPr id="257" name="Group 257"/>
          <p:cNvGrpSpPr/>
          <p:nvPr/>
        </p:nvGrpSpPr>
        <p:grpSpPr>
          <a:xfrm>
            <a:off x="9620251" y="238595"/>
            <a:ext cx="3067051" cy="1019369"/>
            <a:chOff x="-25400" y="-25399"/>
            <a:chExt cx="3067050" cy="1019368"/>
          </a:xfrm>
        </p:grpSpPr>
        <p:sp>
          <p:nvSpPr>
            <p:cNvPr id="256" name="Shape 256"/>
            <p:cNvSpPr/>
            <p:nvPr/>
          </p:nvSpPr>
          <p:spPr>
            <a:xfrm>
              <a:off x="0" y="0"/>
              <a:ext cx="3016250" cy="968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indent="269875" defTabSz="449580">
                <a:defRPr sz="2500" i="1">
                  <a:solidFill>
                    <a:srgbClr val="4D76A4"/>
                  </a:solidFill>
                  <a:uFill>
                    <a:solidFill/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 i="0">
                  <a:solidFill>
                    <a:srgbClr val="000000"/>
                  </a:solidFill>
                  <a:uFillTx/>
                </a:defRPr>
              </a:pPr>
              <a:r>
                <a:rPr sz="2500" i="1">
                  <a:solidFill>
                    <a:srgbClr val="4D76A4"/>
                  </a:solidFill>
                  <a:uFill>
                    <a:solidFill/>
                  </a:uFill>
                </a:rPr>
                <a:t>Цель для учителя</a:t>
              </a:r>
            </a:p>
          </p:txBody>
        </p:sp>
        <p:pic>
          <p:nvPicPr>
            <p:cNvPr id="255" name="Рисунок 254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5400" y="-25400"/>
              <a:ext cx="3067050" cy="1019369"/>
            </a:xfrm>
            <a:prstGeom prst="rect">
              <a:avLst/>
            </a:prstGeom>
            <a:effectLst/>
          </p:spPr>
        </p:pic>
      </p:grpSp>
      <p:sp>
        <p:nvSpPr>
          <p:cNvPr id="258" name="Shape 258"/>
          <p:cNvSpPr/>
          <p:nvPr/>
        </p:nvSpPr>
        <p:spPr>
          <a:xfrm>
            <a:off x="9431358" y="1349196"/>
            <a:ext cx="3617626" cy="2587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07999" lvl="0" indent="-507999" algn="l">
              <a:spcBef>
                <a:spcPts val="4200"/>
              </a:spcBef>
              <a:buClr>
                <a:srgbClr val="5C86B9"/>
              </a:buClr>
              <a:buSzPct val="70000"/>
              <a:buFont typeface="Zapf Dingbats"/>
              <a:buChar char="✤"/>
              <a:defRPr sz="1800">
                <a:solidFill>
                  <a:srgbClr val="000000"/>
                </a:solidFill>
              </a:defRPr>
            </a:pPr>
            <a:r>
              <a:rPr sz="2200">
                <a:latin typeface="Cambria" pitchFamily="18" charset="0"/>
              </a:rPr>
              <a:t>Развить у учащихся умения коммуникативного взаимодействия</a:t>
            </a:r>
          </a:p>
          <a:p>
            <a:pPr marL="507999" lvl="0" indent="-507999" algn="l">
              <a:spcBef>
                <a:spcPts val="900"/>
              </a:spcBef>
              <a:buClr>
                <a:srgbClr val="5C86B9"/>
              </a:buClr>
              <a:buSzPct val="70000"/>
              <a:buFont typeface="Zapf Dingbats"/>
              <a:buChar char="✤"/>
              <a:defRPr sz="1800">
                <a:solidFill>
                  <a:srgbClr val="000000"/>
                </a:solidFill>
              </a:defRPr>
            </a:pPr>
            <a:r>
              <a:rPr sz="2200">
                <a:latin typeface="Cambria" pitchFamily="18" charset="0"/>
              </a:rPr>
              <a:t>Расширить знания о родной и иноязычной культурах</a:t>
            </a:r>
          </a:p>
        </p:txBody>
      </p:sp>
      <p:grpSp>
        <p:nvGrpSpPr>
          <p:cNvPr id="261" name="Group 261"/>
          <p:cNvGrpSpPr/>
          <p:nvPr/>
        </p:nvGrpSpPr>
        <p:grpSpPr>
          <a:xfrm>
            <a:off x="275804" y="3748609"/>
            <a:ext cx="5439086" cy="1758356"/>
            <a:chOff x="-25400" y="-25400"/>
            <a:chExt cx="5439085" cy="1758355"/>
          </a:xfrm>
        </p:grpSpPr>
        <p:sp>
          <p:nvSpPr>
            <p:cNvPr id="260" name="Shape 260"/>
            <p:cNvSpPr/>
            <p:nvPr/>
          </p:nvSpPr>
          <p:spPr>
            <a:xfrm>
              <a:off x="0" y="0"/>
              <a:ext cx="5388286" cy="1707556"/>
            </a:xfrm>
            <a:prstGeom prst="roundRect">
              <a:avLst>
                <a:gd name="adj" fmla="val 11622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202020"/>
                  </a:solidFill>
                </a:rPr>
                <a:t>1) </a:t>
              </a:r>
              <a:r>
                <a:rPr sz="2000" b="1" i="1">
                  <a:solidFill>
                    <a:srgbClr val="202020"/>
                  </a:solidFill>
                  <a:uFill>
                    <a:solidFill>
                      <a:srgbClr val="99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Christmas Buzz</a:t>
              </a:r>
              <a:r>
                <a:rPr sz="2000" i="1">
                  <a:solidFill>
                    <a:srgbClr val="202020"/>
                  </a:solidFill>
                  <a:uFill>
                    <a:solidFill>
                      <a:srgbClr val="99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 (жужжание; суета)</a:t>
              </a:r>
              <a:endParaRPr sz="2000" i="1">
                <a:solidFill>
                  <a:srgbClr val="20202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lvl="0" algn="l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000" b="1">
                  <a:solidFill>
                    <a:srgbClr val="20202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1)</a:t>
              </a:r>
              <a:r>
                <a:rPr sz="2000">
                  <a:solidFill>
                    <a:srgbClr val="20202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A desire to buy expensive gifts for the family.</a:t>
              </a:r>
            </a:p>
            <a:p>
              <a:pPr lvl="0" algn="l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20202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2) Noise of people who do shopping in a hurry.</a:t>
              </a:r>
            </a:p>
            <a:p>
              <a:pPr lvl="0" algn="l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20202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3) Continuous sound of a vibrating cell phone getting congratulation texts.</a:t>
              </a:r>
            </a:p>
          </p:txBody>
        </p:sp>
        <p:pic>
          <p:nvPicPr>
            <p:cNvPr id="259" name="Рисунок 258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5400" y="-25401"/>
              <a:ext cx="5439086" cy="1758357"/>
            </a:xfrm>
            <a:prstGeom prst="rect">
              <a:avLst/>
            </a:prstGeom>
            <a:effectLst/>
          </p:spPr>
        </p:pic>
      </p:grpSp>
      <p:sp>
        <p:nvSpPr>
          <p:cNvPr id="262" name="Shape 262"/>
          <p:cNvSpPr/>
          <p:nvPr/>
        </p:nvSpPr>
        <p:spPr>
          <a:xfrm>
            <a:off x="600753" y="2483012"/>
            <a:ext cx="4464693" cy="103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5"/>
          </a:blipFill>
          <a:ln w="12700">
            <a:solid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lnSpc>
                <a:spcPct val="90000"/>
              </a:lnSpc>
              <a:defRPr sz="2600" i="1">
                <a:solidFill>
                  <a:srgbClr val="FFFFFF"/>
                </a:solidFill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FFFFFF"/>
                </a:solidFill>
                <a:latin typeface="Cambria" pitchFamily="18" charset="0"/>
              </a:rPr>
              <a:t>Опорные элементы</a:t>
            </a:r>
          </a:p>
        </p:txBody>
      </p:sp>
      <p:sp>
        <p:nvSpPr>
          <p:cNvPr id="263" name="Shape 263"/>
          <p:cNvSpPr/>
          <p:nvPr/>
        </p:nvSpPr>
        <p:spPr>
          <a:xfrm>
            <a:off x="406399" y="2130403"/>
            <a:ext cx="5177897" cy="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4" name="Shape 264"/>
          <p:cNvSpPr/>
          <p:nvPr/>
        </p:nvSpPr>
        <p:spPr>
          <a:xfrm>
            <a:off x="406399" y="2247939"/>
            <a:ext cx="5177897" cy="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358732" y="5309506"/>
            <a:ext cx="4469582" cy="1160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36" y="0"/>
                </a:moveTo>
                <a:cubicBezTo>
                  <a:pt x="3050" y="0"/>
                  <a:pt x="2900" y="578"/>
                  <a:pt x="2900" y="1293"/>
                </a:cubicBezTo>
                <a:lnTo>
                  <a:pt x="2900" y="12617"/>
                </a:lnTo>
                <a:lnTo>
                  <a:pt x="0" y="15203"/>
                </a:lnTo>
                <a:lnTo>
                  <a:pt x="2900" y="17796"/>
                </a:lnTo>
                <a:lnTo>
                  <a:pt x="2900" y="20307"/>
                </a:lnTo>
                <a:cubicBezTo>
                  <a:pt x="2900" y="21022"/>
                  <a:pt x="3050" y="21600"/>
                  <a:pt x="3236" y="21600"/>
                </a:cubicBezTo>
                <a:lnTo>
                  <a:pt x="21264" y="21600"/>
                </a:lnTo>
                <a:cubicBezTo>
                  <a:pt x="21450" y="21600"/>
                  <a:pt x="21600" y="21022"/>
                  <a:pt x="21600" y="20307"/>
                </a:cubicBezTo>
                <a:lnTo>
                  <a:pt x="21600" y="1293"/>
                </a:lnTo>
                <a:cubicBezTo>
                  <a:pt x="21600" y="578"/>
                  <a:pt x="21450" y="0"/>
                  <a:pt x="21264" y="0"/>
                </a:cubicBezTo>
                <a:lnTo>
                  <a:pt x="3236" y="0"/>
                </a:lnTo>
                <a:close/>
              </a:path>
            </a:pathLst>
          </a:custGeom>
          <a:blipFill>
            <a:blip r:embed="rId5"/>
          </a:blipFill>
          <a:ln w="12700">
            <a:solid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endParaRPr sz="2000" i="1">
              <a:solidFill>
                <a:srgbClr val="FFFFFF"/>
              </a:solidFill>
            </a:endParaRPr>
          </a:p>
        </p:txBody>
      </p:sp>
      <p:grpSp>
        <p:nvGrpSpPr>
          <p:cNvPr id="268" name="Group 268"/>
          <p:cNvGrpSpPr/>
          <p:nvPr/>
        </p:nvGrpSpPr>
        <p:grpSpPr>
          <a:xfrm>
            <a:off x="275804" y="6571009"/>
            <a:ext cx="5439086" cy="2044701"/>
            <a:chOff x="-25400" y="-25400"/>
            <a:chExt cx="5439085" cy="2044700"/>
          </a:xfrm>
        </p:grpSpPr>
        <p:sp>
          <p:nvSpPr>
            <p:cNvPr id="267" name="Shape 267"/>
            <p:cNvSpPr/>
            <p:nvPr/>
          </p:nvSpPr>
          <p:spPr>
            <a:xfrm>
              <a:off x="0" y="0"/>
              <a:ext cx="5388286" cy="1993900"/>
            </a:xfrm>
            <a:prstGeom prst="roundRect">
              <a:avLst>
                <a:gd name="adj" fmla="val 9953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lnSpc>
                  <a:spcPct val="8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202020"/>
                  </a:solidFill>
                </a:rPr>
                <a:t>1)</a:t>
              </a:r>
              <a:r>
                <a:rPr sz="2000" b="1">
                  <a:solidFill>
                    <a:srgbClr val="202020"/>
                  </a:solidFill>
                </a:rPr>
                <a:t> </a:t>
              </a:r>
              <a:r>
                <a:rPr sz="2000" b="1" i="1">
                  <a:solidFill>
                    <a:srgbClr val="20202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Egg-nog</a:t>
              </a:r>
            </a:p>
            <a:p>
              <a:pPr lvl="0" algn="l">
                <a:lnSpc>
                  <a:spcPct val="8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20202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1) A traditional egg-shaped toy for decorating for a Christmas tree.</a:t>
              </a:r>
            </a:p>
            <a:p>
              <a:pPr lvl="0" algn="l">
                <a:lnSpc>
                  <a:spcPct val="8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000" b="1">
                  <a:solidFill>
                    <a:srgbClr val="20202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2) </a:t>
              </a:r>
              <a:r>
                <a:rPr sz="2000">
                  <a:solidFill>
                    <a:srgbClr val="20202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 traditional Christmas drink made of alcohol, beaten eggs and milk.</a:t>
              </a:r>
            </a:p>
            <a:p>
              <a:pPr lvl="0" algn="l">
                <a:lnSpc>
                  <a:spcPct val="8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20202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3) An egg cup that children get as a present for their first Christmas. </a:t>
              </a:r>
            </a:p>
          </p:txBody>
        </p:sp>
        <p:pic>
          <p:nvPicPr>
            <p:cNvPr id="266" name="Рисунок 265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25400" y="-25401"/>
              <a:ext cx="5439086" cy="2044702"/>
            </a:xfrm>
            <a:prstGeom prst="rect">
              <a:avLst/>
            </a:prstGeom>
            <a:effectLst/>
          </p:spPr>
        </p:pic>
      </p:grpSp>
      <p:sp>
        <p:nvSpPr>
          <p:cNvPr id="269" name="Shape 269"/>
          <p:cNvSpPr/>
          <p:nvPr/>
        </p:nvSpPr>
        <p:spPr>
          <a:xfrm>
            <a:off x="1073112" y="8477642"/>
            <a:ext cx="4734054" cy="11604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36" y="0"/>
                </a:moveTo>
                <a:cubicBezTo>
                  <a:pt x="3050" y="0"/>
                  <a:pt x="2900" y="578"/>
                  <a:pt x="2900" y="1293"/>
                </a:cubicBezTo>
                <a:lnTo>
                  <a:pt x="2900" y="12617"/>
                </a:lnTo>
                <a:lnTo>
                  <a:pt x="0" y="15203"/>
                </a:lnTo>
                <a:lnTo>
                  <a:pt x="2900" y="17796"/>
                </a:lnTo>
                <a:lnTo>
                  <a:pt x="2900" y="20307"/>
                </a:lnTo>
                <a:cubicBezTo>
                  <a:pt x="2900" y="21022"/>
                  <a:pt x="3050" y="21600"/>
                  <a:pt x="3236" y="21600"/>
                </a:cubicBezTo>
                <a:lnTo>
                  <a:pt x="21264" y="21600"/>
                </a:lnTo>
                <a:cubicBezTo>
                  <a:pt x="21450" y="21600"/>
                  <a:pt x="21600" y="21022"/>
                  <a:pt x="21600" y="20307"/>
                </a:cubicBezTo>
                <a:lnTo>
                  <a:pt x="21600" y="1293"/>
                </a:lnTo>
                <a:cubicBezTo>
                  <a:pt x="21600" y="578"/>
                  <a:pt x="21450" y="0"/>
                  <a:pt x="21264" y="0"/>
                </a:cubicBezTo>
                <a:lnTo>
                  <a:pt x="3236" y="0"/>
                </a:lnTo>
                <a:close/>
              </a:path>
            </a:pathLst>
          </a:custGeom>
          <a:blipFill>
            <a:blip r:embed="rId5"/>
          </a:blipFill>
          <a:ln w="12700">
            <a:solid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endParaRPr sz="2000" i="1">
              <a:solidFill>
                <a:srgbClr val="FFFFFF"/>
              </a:solidFill>
            </a:endParaRPr>
          </a:p>
        </p:txBody>
      </p:sp>
      <p:grpSp>
        <p:nvGrpSpPr>
          <p:cNvPr id="272" name="Group 272"/>
          <p:cNvGrpSpPr/>
          <p:nvPr/>
        </p:nvGrpSpPr>
        <p:grpSpPr>
          <a:xfrm>
            <a:off x="9717110" y="4448172"/>
            <a:ext cx="3089854" cy="5001595"/>
            <a:chOff x="-58053" y="-40624"/>
            <a:chExt cx="3089852" cy="5001594"/>
          </a:xfrm>
        </p:grpSpPr>
        <p:sp>
          <p:nvSpPr>
            <p:cNvPr id="271" name="Shape 271"/>
            <p:cNvSpPr/>
            <p:nvPr/>
          </p:nvSpPr>
          <p:spPr>
            <a:xfrm>
              <a:off x="0" y="0"/>
              <a:ext cx="3031799" cy="4950794"/>
            </a:xfrm>
            <a:prstGeom prst="roundRect">
              <a:avLst>
                <a:gd name="adj" fmla="val 7532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l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sz="2400">
                <a:solidFill>
                  <a:srgbClr val="202020"/>
                </a:solidFill>
                <a:latin typeface="Cambria" pitchFamily="18" charset="0"/>
              </a:endParaRPr>
            </a:p>
            <a:p>
              <a:pPr lvl="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sz="2400">
                <a:solidFill>
                  <a:srgbClr val="202020"/>
                </a:solidFill>
                <a:latin typeface="Cambria" pitchFamily="18" charset="0"/>
              </a:endParaRPr>
            </a:p>
            <a:p>
              <a:pPr lvl="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sz="2400">
                <a:solidFill>
                  <a:srgbClr val="202020"/>
                </a:solidFill>
                <a:latin typeface="Cambria" pitchFamily="18" charset="0"/>
              </a:endParaRPr>
            </a:p>
            <a:p>
              <a:pPr lvl="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sz="2400">
                <a:solidFill>
                  <a:srgbClr val="202020"/>
                </a:solidFill>
                <a:latin typeface="Cambria" pitchFamily="18" charset="0"/>
              </a:endParaRPr>
            </a:p>
            <a:p>
              <a:pPr lvl="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sz="2400">
                <a:solidFill>
                  <a:srgbClr val="202020"/>
                </a:solidFill>
                <a:latin typeface="Cambria" pitchFamily="18" charset="0"/>
              </a:endParaRPr>
            </a:p>
            <a:p>
              <a:pPr lvl="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sz="2400">
                <a:solidFill>
                  <a:srgbClr val="202020"/>
                </a:solidFill>
                <a:latin typeface="Cambria" pitchFamily="18" charset="0"/>
              </a:endParaRPr>
            </a:p>
            <a:p>
              <a:pPr lvl="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sz="2400">
                <a:solidFill>
                  <a:srgbClr val="202020"/>
                </a:solidFill>
                <a:latin typeface="Cambria" pitchFamily="18" charset="0"/>
              </a:endParaRPr>
            </a:p>
            <a:p>
              <a:pPr lvl="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sz="2400">
                <a:solidFill>
                  <a:srgbClr val="202020"/>
                </a:solidFill>
                <a:latin typeface="Cambria" pitchFamily="18" charset="0"/>
              </a:endParaRPr>
            </a:p>
            <a:p>
              <a:pPr lvl="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sz="2400">
                <a:solidFill>
                  <a:srgbClr val="202020"/>
                </a:solidFill>
                <a:latin typeface="Cambria" pitchFamily="18" charset="0"/>
              </a:endParaRPr>
            </a:p>
            <a:p>
              <a:pPr lvl="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lang="en-US" sz="2400" dirty="0" smtClean="0">
                <a:solidFill>
                  <a:srgbClr val="202020"/>
                </a:solidFill>
                <a:latin typeface="Cambria" pitchFamily="18" charset="0"/>
              </a:endParaRPr>
            </a:p>
            <a:p>
              <a:pPr lvl="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lang="en-US" sz="2400" dirty="0" smtClean="0">
                <a:solidFill>
                  <a:srgbClr val="202020"/>
                </a:solidFill>
                <a:latin typeface="Cambria" pitchFamily="18" charset="0"/>
              </a:endParaRPr>
            </a:p>
            <a:p>
              <a:pPr lvl="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lang="en-US" sz="2400" dirty="0" smtClean="0">
                <a:solidFill>
                  <a:srgbClr val="202020"/>
                </a:solidFill>
                <a:latin typeface="Cambria" pitchFamily="18" charset="0"/>
              </a:endParaRPr>
            </a:p>
            <a:p>
              <a:pPr lvl="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lang="en-US" sz="2400" dirty="0" smtClean="0">
                <a:solidFill>
                  <a:srgbClr val="202020"/>
                </a:solidFill>
                <a:latin typeface="Cambria" pitchFamily="18" charset="0"/>
              </a:endParaRPr>
            </a:p>
            <a:p>
              <a:pPr lvl="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lang="en-US" sz="2400" dirty="0" smtClean="0">
                <a:solidFill>
                  <a:srgbClr val="202020"/>
                </a:solidFill>
                <a:latin typeface="Cambria" pitchFamily="18" charset="0"/>
              </a:endParaRPr>
            </a:p>
            <a:p>
              <a:pPr lvl="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lang="en-US" sz="2400" dirty="0" smtClean="0">
                <a:solidFill>
                  <a:srgbClr val="202020"/>
                </a:solidFill>
                <a:latin typeface="Cambria" pitchFamily="18" charset="0"/>
              </a:endParaRPr>
            </a:p>
            <a:p>
              <a:pPr lvl="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lang="en-US" sz="2400" dirty="0" smtClean="0">
                <a:solidFill>
                  <a:srgbClr val="202020"/>
                </a:solidFill>
                <a:latin typeface="Cambria" pitchFamily="18" charset="0"/>
              </a:endParaRPr>
            </a:p>
            <a:p>
              <a:pPr lvl="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lang="en-US" sz="2400" dirty="0" smtClean="0">
                <a:solidFill>
                  <a:srgbClr val="202020"/>
                </a:solidFill>
                <a:latin typeface="Cambria" pitchFamily="18" charset="0"/>
              </a:endParaRPr>
            </a:p>
            <a:p>
              <a:pPr lvl="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sz="2400">
                <a:solidFill>
                  <a:srgbClr val="202020"/>
                </a:solidFill>
                <a:latin typeface="Cambria" pitchFamily="18" charset="0"/>
              </a:endParaRPr>
            </a:p>
            <a:p>
              <a:pPr lvl="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sz="2400">
                <a:solidFill>
                  <a:srgbClr val="202020"/>
                </a:solidFill>
                <a:latin typeface="Cambria" pitchFamily="18" charset="0"/>
              </a:endParaRPr>
            </a:p>
            <a:p>
              <a:pPr lvl="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sz="2400">
                <a:solidFill>
                  <a:srgbClr val="202020"/>
                </a:solidFill>
                <a:latin typeface="Cambria" pitchFamily="18" charset="0"/>
              </a:endParaRPr>
            </a:p>
            <a:p>
              <a:pPr lvl="0" algn="l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202020"/>
                  </a:solidFill>
                  <a:latin typeface="Cambria" pitchFamily="18" charset="0"/>
                </a:rPr>
                <a:t>(</a:t>
              </a:r>
              <a:r>
                <a:rPr sz="2000" i="1">
                  <a:solidFill>
                    <a:srgbClr val="202020"/>
                  </a:solidFill>
                  <a:latin typeface="Cambria" pitchFamily="18" charset="0"/>
                </a:rPr>
                <a:t>Don’t look a gift horse into the mouth</a:t>
              </a:r>
              <a:r>
                <a:rPr sz="2000">
                  <a:solidFill>
                    <a:srgbClr val="202020"/>
                  </a:solidFill>
                  <a:latin typeface="Cambria" pitchFamily="18" charset="0"/>
                </a:rPr>
                <a:t> - Don’t be ungrateful when you receive a gift)</a:t>
              </a:r>
            </a:p>
            <a:p>
              <a:pPr lvl="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sz="2400">
                <a:solidFill>
                  <a:srgbClr val="202020"/>
                </a:solidFill>
                <a:latin typeface="Cambria" pitchFamily="18" charset="0"/>
              </a:endParaRPr>
            </a:p>
            <a:p>
              <a:pPr lvl="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sz="2400">
                <a:solidFill>
                  <a:srgbClr val="202020"/>
                </a:solidFill>
                <a:latin typeface="Cambria" pitchFamily="18" charset="0"/>
              </a:endParaRPr>
            </a:p>
            <a:p>
              <a:pPr lvl="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sz="2400">
                <a:solidFill>
                  <a:srgbClr val="202020"/>
                </a:solidFill>
                <a:latin typeface="Cambria" pitchFamily="18" charset="0"/>
              </a:endParaRPr>
            </a:p>
            <a:p>
              <a:pPr lvl="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sz="2400">
                <a:solidFill>
                  <a:srgbClr val="202020"/>
                </a:solidFill>
                <a:latin typeface="Cambria" pitchFamily="18" charset="0"/>
              </a:endParaRPr>
            </a:p>
            <a:p>
              <a:pPr lvl="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sz="2400">
                <a:solidFill>
                  <a:srgbClr val="202020"/>
                </a:solidFill>
                <a:latin typeface="Cambria" pitchFamily="18" charset="0"/>
              </a:endParaRPr>
            </a:p>
            <a:p>
              <a:pPr lvl="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sz="2400">
                <a:solidFill>
                  <a:srgbClr val="202020"/>
                </a:solidFill>
                <a:latin typeface="Cambria" pitchFamily="18" charset="0"/>
              </a:endParaRPr>
            </a:p>
            <a:p>
              <a:pPr lvl="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sz="2400">
                <a:solidFill>
                  <a:srgbClr val="202020"/>
                </a:solidFill>
                <a:latin typeface="Cambria" pitchFamily="18" charset="0"/>
              </a:endParaRPr>
            </a:p>
            <a:p>
              <a:pPr lvl="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sz="2400">
                <a:solidFill>
                  <a:srgbClr val="202020"/>
                </a:solidFill>
                <a:latin typeface="Cambria" pitchFamily="18" charset="0"/>
              </a:endParaRPr>
            </a:p>
            <a:p>
              <a:pPr lvl="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sz="2400">
                <a:solidFill>
                  <a:srgbClr val="202020"/>
                </a:solidFill>
                <a:latin typeface="Cambria" pitchFamily="18" charset="0"/>
              </a:endParaRPr>
            </a:p>
            <a:p>
              <a:pPr lvl="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sz="2400">
                <a:solidFill>
                  <a:srgbClr val="202020"/>
                </a:solidFill>
                <a:latin typeface="Cambria" pitchFamily="18" charset="0"/>
              </a:endParaRPr>
            </a:p>
          </p:txBody>
        </p:sp>
        <p:pic>
          <p:nvPicPr>
            <p:cNvPr id="270" name="Рисунок 269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58053" y="-40624"/>
              <a:ext cx="3082600" cy="5001594"/>
            </a:xfrm>
            <a:prstGeom prst="rect">
              <a:avLst/>
            </a:prstGeom>
            <a:effectLst/>
          </p:spPr>
        </p:pic>
      </p:grpSp>
      <p:pic>
        <p:nvPicPr>
          <p:cNvPr id="273" name="pasted-image.png"/>
          <p:cNvPicPr/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10002862" y="4948238"/>
            <a:ext cx="2502494" cy="1831094"/>
          </a:xfrm>
          <a:prstGeom prst="rect">
            <a:avLst/>
          </a:prstGeom>
          <a:ln w="12700">
            <a:solidFill/>
            <a:miter lim="400000"/>
          </a:ln>
        </p:spPr>
      </p:pic>
      <p:grpSp>
        <p:nvGrpSpPr>
          <p:cNvPr id="276" name="Group 276"/>
          <p:cNvGrpSpPr/>
          <p:nvPr/>
        </p:nvGrpSpPr>
        <p:grpSpPr>
          <a:xfrm>
            <a:off x="6430962" y="4376734"/>
            <a:ext cx="3151306" cy="5144471"/>
            <a:chOff x="-119505" y="0"/>
            <a:chExt cx="3151304" cy="5144470"/>
          </a:xfrm>
        </p:grpSpPr>
        <p:sp>
          <p:nvSpPr>
            <p:cNvPr id="275" name="Shape 275"/>
            <p:cNvSpPr/>
            <p:nvPr/>
          </p:nvSpPr>
          <p:spPr>
            <a:xfrm>
              <a:off x="0" y="0"/>
              <a:ext cx="3031799" cy="4950794"/>
            </a:xfrm>
            <a:prstGeom prst="roundRect">
              <a:avLst>
                <a:gd name="adj" fmla="val 7532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l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sz="2400">
                <a:solidFill>
                  <a:srgbClr val="202020"/>
                </a:solidFill>
                <a:latin typeface="Cambria" pitchFamily="18" charset="0"/>
              </a:endParaRPr>
            </a:p>
            <a:p>
              <a:pPr lvl="0" algn="l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sz="2400">
                <a:solidFill>
                  <a:srgbClr val="202020"/>
                </a:solidFill>
                <a:latin typeface="Cambria" pitchFamily="18" charset="0"/>
              </a:endParaRPr>
            </a:p>
            <a:p>
              <a:pPr lvl="0" algn="l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sz="2400">
                <a:solidFill>
                  <a:srgbClr val="202020"/>
                </a:solidFill>
                <a:latin typeface="Cambria" pitchFamily="18" charset="0"/>
              </a:endParaRPr>
            </a:p>
            <a:p>
              <a:pPr lvl="0" algn="l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sz="2400">
                <a:solidFill>
                  <a:srgbClr val="202020"/>
                </a:solidFill>
                <a:latin typeface="Cambria" pitchFamily="18" charset="0"/>
              </a:endParaRPr>
            </a:p>
            <a:p>
              <a:pPr lvl="0" algn="l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sz="2400">
                <a:solidFill>
                  <a:srgbClr val="202020"/>
                </a:solidFill>
                <a:latin typeface="Cambria" pitchFamily="18" charset="0"/>
              </a:endParaRPr>
            </a:p>
            <a:p>
              <a:pPr lvl="0" algn="l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sz="2400">
                <a:solidFill>
                  <a:srgbClr val="202020"/>
                </a:solidFill>
                <a:latin typeface="Cambria" pitchFamily="18" charset="0"/>
              </a:endParaRPr>
            </a:p>
            <a:p>
              <a:pPr lvl="0" algn="l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sz="2400">
                <a:solidFill>
                  <a:srgbClr val="202020"/>
                </a:solidFill>
                <a:latin typeface="Cambria" pitchFamily="18" charset="0"/>
              </a:endParaRPr>
            </a:p>
            <a:p>
              <a:pPr lvl="0" algn="l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sz="2400">
                <a:solidFill>
                  <a:srgbClr val="202020"/>
                </a:solidFill>
                <a:latin typeface="Cambria" pitchFamily="18" charset="0"/>
              </a:endParaRPr>
            </a:p>
            <a:p>
              <a:pPr lvl="0" algn="l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sz="2400">
                <a:solidFill>
                  <a:srgbClr val="202020"/>
                </a:solidFill>
                <a:latin typeface="Cambria" pitchFamily="18" charset="0"/>
              </a:endParaRPr>
            </a:p>
            <a:p>
              <a:pPr lvl="0" algn="l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sz="2400">
                <a:solidFill>
                  <a:srgbClr val="202020"/>
                </a:solidFill>
                <a:latin typeface="Cambria" pitchFamily="18" charset="0"/>
              </a:endParaRPr>
            </a:p>
            <a:p>
              <a:pPr lvl="0" algn="l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sz="2400">
                <a:solidFill>
                  <a:srgbClr val="202020"/>
                </a:solidFill>
                <a:latin typeface="Cambria" pitchFamily="18" charset="0"/>
              </a:endParaRPr>
            </a:p>
            <a:p>
              <a:pPr lvl="0" algn="l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sz="2400">
                <a:solidFill>
                  <a:srgbClr val="202020"/>
                </a:solidFill>
                <a:latin typeface="Cambria" pitchFamily="18" charset="0"/>
              </a:endParaRPr>
            </a:p>
            <a:p>
              <a:pPr lvl="0" algn="l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lang="en-US" sz="2000" dirty="0" smtClean="0">
                <a:solidFill>
                  <a:srgbClr val="202020"/>
                </a:solidFill>
                <a:latin typeface="Cambria" pitchFamily="18" charset="0"/>
              </a:endParaRPr>
            </a:p>
            <a:p>
              <a:pPr lvl="0" algn="l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lang="en-US" sz="2000" dirty="0" smtClean="0">
                <a:solidFill>
                  <a:srgbClr val="202020"/>
                </a:solidFill>
                <a:latin typeface="Cambria" pitchFamily="18" charset="0"/>
              </a:endParaRPr>
            </a:p>
            <a:p>
              <a:pPr lvl="0" algn="l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lang="en-US" sz="2000" dirty="0" smtClean="0">
                <a:solidFill>
                  <a:srgbClr val="202020"/>
                </a:solidFill>
                <a:latin typeface="Cambria" pitchFamily="18" charset="0"/>
              </a:endParaRPr>
            </a:p>
            <a:p>
              <a:pPr lvl="0" algn="l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lang="en-US" sz="2000" dirty="0" smtClean="0">
                <a:solidFill>
                  <a:srgbClr val="202020"/>
                </a:solidFill>
                <a:latin typeface="Cambria" pitchFamily="18" charset="0"/>
              </a:endParaRPr>
            </a:p>
            <a:p>
              <a:pPr lvl="0" algn="l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lang="en-US" sz="2000" dirty="0" smtClean="0">
                <a:solidFill>
                  <a:srgbClr val="202020"/>
                </a:solidFill>
                <a:latin typeface="Cambria" pitchFamily="18" charset="0"/>
              </a:endParaRPr>
            </a:p>
            <a:p>
              <a:pPr lvl="0" algn="l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lang="en-US" sz="2000" dirty="0" smtClean="0">
                <a:solidFill>
                  <a:srgbClr val="202020"/>
                </a:solidFill>
                <a:latin typeface="Cambria" pitchFamily="18" charset="0"/>
              </a:endParaRPr>
            </a:p>
            <a:p>
              <a:pPr lvl="0" algn="l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lang="en-US" sz="2000" dirty="0" smtClean="0">
                <a:solidFill>
                  <a:srgbClr val="202020"/>
                </a:solidFill>
                <a:latin typeface="Cambria" pitchFamily="18" charset="0"/>
              </a:endParaRPr>
            </a:p>
            <a:p>
              <a:pPr lvl="0" algn="l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lang="en-US" sz="2000" dirty="0" smtClean="0">
                <a:solidFill>
                  <a:srgbClr val="202020"/>
                </a:solidFill>
                <a:latin typeface="Cambria" pitchFamily="18" charset="0"/>
              </a:endParaRPr>
            </a:p>
            <a:p>
              <a:pPr lvl="0" algn="l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lang="en-US" sz="2000" dirty="0" smtClean="0">
                <a:solidFill>
                  <a:srgbClr val="202020"/>
                </a:solidFill>
                <a:latin typeface="Cambria" pitchFamily="18" charset="0"/>
              </a:endParaRPr>
            </a:p>
            <a:p>
              <a:pPr lvl="0" algn="l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lang="en-US" sz="2000" dirty="0" smtClean="0">
                <a:solidFill>
                  <a:srgbClr val="202020"/>
                </a:solidFill>
                <a:latin typeface="Cambria" pitchFamily="18" charset="0"/>
              </a:endParaRPr>
            </a:p>
            <a:p>
              <a:pPr lvl="0" algn="l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lang="en-US" sz="2000" dirty="0" smtClean="0">
                <a:solidFill>
                  <a:srgbClr val="202020"/>
                </a:solidFill>
                <a:latin typeface="Cambria" pitchFamily="18" charset="0"/>
              </a:endParaRPr>
            </a:p>
            <a:p>
              <a:pPr lvl="0" algn="l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lang="en-US" sz="2000" dirty="0" smtClean="0">
                <a:solidFill>
                  <a:srgbClr val="202020"/>
                </a:solidFill>
                <a:latin typeface="Cambria" pitchFamily="18" charset="0"/>
              </a:endParaRPr>
            </a:p>
            <a:p>
              <a:pPr lvl="0" algn="l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lang="en-US" sz="2000" dirty="0" smtClean="0">
                <a:solidFill>
                  <a:srgbClr val="202020"/>
                </a:solidFill>
                <a:latin typeface="Cambria" pitchFamily="18" charset="0"/>
              </a:endParaRPr>
            </a:p>
            <a:p>
              <a:pPr lvl="0" algn="l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000" smtClean="0">
                  <a:solidFill>
                    <a:srgbClr val="202020"/>
                  </a:solidFill>
                  <a:latin typeface="Cambria" pitchFamily="18" charset="0"/>
                </a:rPr>
                <a:t>(</a:t>
              </a:r>
              <a:r>
                <a:rPr sz="2000" i="1">
                  <a:solidFill>
                    <a:srgbClr val="202020"/>
                  </a:solidFill>
                  <a:latin typeface="Cambria" pitchFamily="18" charset="0"/>
                </a:rPr>
                <a:t>like turkeys voting for Christmas </a:t>
              </a:r>
              <a:r>
                <a:rPr sz="2000">
                  <a:solidFill>
                    <a:srgbClr val="202020"/>
                  </a:solidFill>
                  <a:latin typeface="Cambria" pitchFamily="18" charset="0"/>
                </a:rPr>
                <a:t>-  choosing to accept a situation which will have very bad results)</a:t>
              </a:r>
            </a:p>
            <a:p>
              <a:pPr lvl="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sz="2400">
                <a:solidFill>
                  <a:srgbClr val="202020"/>
                </a:solidFill>
                <a:latin typeface="Cambria" pitchFamily="18" charset="0"/>
              </a:endParaRPr>
            </a:p>
            <a:p>
              <a:pPr lvl="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sz="2400">
                <a:solidFill>
                  <a:srgbClr val="202020"/>
                </a:solidFill>
                <a:latin typeface="Cambria" pitchFamily="18" charset="0"/>
              </a:endParaRPr>
            </a:p>
            <a:p>
              <a:pPr lvl="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sz="2400">
                <a:solidFill>
                  <a:srgbClr val="202020"/>
                </a:solidFill>
                <a:latin typeface="Cambria" pitchFamily="18" charset="0"/>
              </a:endParaRPr>
            </a:p>
            <a:p>
              <a:pPr lvl="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sz="2400">
                <a:solidFill>
                  <a:srgbClr val="202020"/>
                </a:solidFill>
                <a:latin typeface="Cambria" pitchFamily="18" charset="0"/>
              </a:endParaRPr>
            </a:p>
            <a:p>
              <a:pPr lvl="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sz="2400">
                <a:solidFill>
                  <a:srgbClr val="202020"/>
                </a:solidFill>
                <a:latin typeface="Cambria" pitchFamily="18" charset="0"/>
              </a:endParaRPr>
            </a:p>
            <a:p>
              <a:pPr lvl="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sz="2400">
                <a:solidFill>
                  <a:srgbClr val="202020"/>
                </a:solidFill>
                <a:latin typeface="Cambria" pitchFamily="18" charset="0"/>
              </a:endParaRPr>
            </a:p>
            <a:p>
              <a:pPr lvl="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sz="2400">
                <a:solidFill>
                  <a:srgbClr val="202020"/>
                </a:solidFill>
                <a:latin typeface="Cambria" pitchFamily="18" charset="0"/>
              </a:endParaRPr>
            </a:p>
            <a:p>
              <a:pPr lvl="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sz="2400">
                <a:solidFill>
                  <a:srgbClr val="202020"/>
                </a:solidFill>
                <a:latin typeface="Cambria" pitchFamily="18" charset="0"/>
              </a:endParaRPr>
            </a:p>
            <a:p>
              <a:pPr lvl="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sz="2400">
                <a:solidFill>
                  <a:srgbClr val="202020"/>
                </a:solidFill>
                <a:latin typeface="Cambria" pitchFamily="18" charset="0"/>
              </a:endParaRPr>
            </a:p>
            <a:p>
              <a:pPr lvl="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sz="2400">
                <a:solidFill>
                  <a:srgbClr val="202020"/>
                </a:solidFill>
                <a:latin typeface="Cambria" pitchFamily="18" charset="0"/>
              </a:endParaRPr>
            </a:p>
            <a:p>
              <a:pPr lvl="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sz="2400">
                <a:solidFill>
                  <a:srgbClr val="202020"/>
                </a:solidFill>
                <a:latin typeface="Cambria" pitchFamily="18" charset="0"/>
              </a:endParaRPr>
            </a:p>
            <a:p>
              <a:pPr lvl="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sz="2400">
                <a:solidFill>
                  <a:srgbClr val="202020"/>
                </a:solidFill>
                <a:latin typeface="Cambria" pitchFamily="18" charset="0"/>
              </a:endParaRPr>
            </a:p>
          </p:txBody>
        </p:sp>
        <p:pic>
          <p:nvPicPr>
            <p:cNvPr id="274" name="Рисунок 273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19505" y="142876"/>
              <a:ext cx="3082600" cy="5001594"/>
            </a:xfrm>
            <a:prstGeom prst="rect">
              <a:avLst/>
            </a:prstGeom>
            <a:effectLst/>
          </p:spPr>
        </p:pic>
      </p:grpSp>
      <p:sp>
        <p:nvSpPr>
          <p:cNvPr id="277" name="Shape 277"/>
          <p:cNvSpPr/>
          <p:nvPr/>
        </p:nvSpPr>
        <p:spPr>
          <a:xfrm>
            <a:off x="9766139" y="6948502"/>
            <a:ext cx="3022805" cy="915511"/>
          </a:xfrm>
          <a:prstGeom prst="roundRect">
            <a:avLst>
              <a:gd name="adj" fmla="val 20808"/>
            </a:avLst>
          </a:prstGeom>
          <a:blipFill>
            <a:blip r:embed="rId5"/>
          </a:blipFill>
          <a:ln w="12700">
            <a:solid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  <a:defRPr sz="2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latin typeface="Cambria" pitchFamily="18" charset="0"/>
              </a:rPr>
              <a:t>Present, animal, body, eyes</a:t>
            </a:r>
          </a:p>
        </p:txBody>
      </p:sp>
      <p:pic>
        <p:nvPicPr>
          <p:cNvPr id="278" name="pasted-image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935536" y="4655999"/>
            <a:ext cx="1975910" cy="3027160"/>
          </a:xfrm>
          <a:prstGeom prst="rect">
            <a:avLst/>
          </a:prstGeom>
          <a:ln w="12700">
            <a:solidFill/>
            <a:miter lim="400000"/>
          </a:ln>
        </p:spPr>
      </p:pic>
      <p:sp>
        <p:nvSpPr>
          <p:cNvPr id="279" name="Shape 279"/>
          <p:cNvSpPr/>
          <p:nvPr/>
        </p:nvSpPr>
        <p:spPr>
          <a:xfrm>
            <a:off x="6359524" y="6948502"/>
            <a:ext cx="3238662" cy="915510"/>
          </a:xfrm>
          <a:prstGeom prst="roundRect">
            <a:avLst>
              <a:gd name="adj" fmla="val 20808"/>
            </a:avLst>
          </a:prstGeom>
          <a:blipFill>
            <a:blip r:embed="rId5"/>
          </a:blipFill>
          <a:ln w="12700">
            <a:solid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  <a:defRPr sz="2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latin typeface="Cambria" pitchFamily="18" charset="0"/>
              </a:rPr>
              <a:t>Traditional dish, holiday, politics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073112" y="5305428"/>
            <a:ext cx="36433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i="0">
                <a:solidFill>
                  <a:srgbClr val="000000"/>
                </a:solidFill>
              </a:defRPr>
            </a:pPr>
            <a:r>
              <a:rPr lang="en-US" sz="2000" i="1" dirty="0" smtClean="0">
                <a:solidFill>
                  <a:srgbClr val="FFFFFF"/>
                </a:solidFill>
                <a:latin typeface="Cambria" pitchFamily="18" charset="0"/>
              </a:rPr>
              <a:t>You are buying Sony PlayStation 3 for 400 bucks for your kid? Must be the Christmas buzz.</a:t>
            </a:r>
            <a:endParaRPr lang="en-US" sz="2000" i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644616" y="8448700"/>
            <a:ext cx="41434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i="0">
                <a:solidFill>
                  <a:srgbClr val="000000"/>
                </a:solidFill>
              </a:defRPr>
            </a:pPr>
            <a:r>
              <a:rPr lang="en-US" sz="2000" i="1" dirty="0" smtClean="0">
                <a:solidFill>
                  <a:srgbClr val="FFFFFF"/>
                </a:solidFill>
                <a:latin typeface="Cambria" pitchFamily="18" charset="0"/>
              </a:rPr>
              <a:t>Christmas commercials are as much a part of the holidays as eggnog and chestnuts roasted over an open fire.</a:t>
            </a:r>
            <a:endParaRPr lang="en-US" sz="2000" i="1" dirty="0">
              <a:solidFill>
                <a:srgbClr val="FFFFFF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/>
        </p:nvSpPr>
        <p:spPr>
          <a:xfrm>
            <a:off x="1377950" y="3300543"/>
            <a:ext cx="10546706" cy="1429053"/>
          </a:xfrm>
          <a:prstGeom prst="roundRect">
            <a:avLst>
              <a:gd name="adj" fmla="val 20929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9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900">
                <a:solidFill>
                  <a:srgbClr val="FFFFFF"/>
                </a:solidFill>
                <a:latin typeface="Cambria" pitchFamily="18" charset="0"/>
              </a:rPr>
              <a:t>Сенсорные игры</a:t>
            </a:r>
          </a:p>
        </p:txBody>
      </p:sp>
      <p:grpSp>
        <p:nvGrpSpPr>
          <p:cNvPr id="284" name="Group 284"/>
          <p:cNvGrpSpPr/>
          <p:nvPr/>
        </p:nvGrpSpPr>
        <p:grpSpPr>
          <a:xfrm>
            <a:off x="258910" y="584454"/>
            <a:ext cx="5180022" cy="2174298"/>
            <a:chOff x="0" y="0"/>
            <a:chExt cx="5180020" cy="2174296"/>
          </a:xfrm>
        </p:grpSpPr>
        <p:sp>
          <p:nvSpPr>
            <p:cNvPr id="283" name="Shape 283"/>
            <p:cNvSpPr/>
            <p:nvPr/>
          </p:nvSpPr>
          <p:spPr>
            <a:xfrm>
              <a:off x="0" y="0"/>
              <a:ext cx="5100836" cy="2117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indent="269875" defTabSz="449580">
                <a:lnSpc>
                  <a:spcPct val="8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400" i="1">
                  <a:solidFill>
                    <a:srgbClr val="4D76A4"/>
                  </a:solidFill>
                  <a:uFill>
                    <a:solidFill/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Цель для ученика </a:t>
              </a:r>
              <a:r>
                <a:rPr sz="2400">
                  <a:solidFill>
                    <a:srgbClr val="4D76A4"/>
                  </a:solidFill>
                  <a:uFill>
                    <a:solidFill/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- </a:t>
              </a:r>
              <a:r>
                <a:rPr sz="2400">
                  <a:solidFill>
                    <a:srgbClr val="4D76A4"/>
                  </a:solidFill>
                  <a:uFill>
                    <a:solidFill>
                      <a:srgbClr val="323232"/>
                    </a:solidFill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построить высказывание на основе визуальной, аудиальной или кинестетической информации</a:t>
              </a:r>
            </a:p>
          </p:txBody>
        </p:sp>
        <p:pic>
          <p:nvPicPr>
            <p:cNvPr id="282" name="Рисунок 281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8384" y="6066"/>
              <a:ext cx="5151636" cy="2168230"/>
            </a:xfrm>
            <a:prstGeom prst="rect">
              <a:avLst/>
            </a:prstGeom>
            <a:effectLst/>
          </p:spPr>
        </p:pic>
      </p:grpSp>
      <p:grpSp>
        <p:nvGrpSpPr>
          <p:cNvPr id="287" name="Group 287"/>
          <p:cNvGrpSpPr/>
          <p:nvPr/>
        </p:nvGrpSpPr>
        <p:grpSpPr>
          <a:xfrm>
            <a:off x="7502532" y="691070"/>
            <a:ext cx="5100434" cy="2191203"/>
            <a:chOff x="-84974" y="0"/>
            <a:chExt cx="5100433" cy="2191201"/>
          </a:xfrm>
        </p:grpSpPr>
        <p:sp>
          <p:nvSpPr>
            <p:cNvPr id="286" name="Shape 286"/>
            <p:cNvSpPr/>
            <p:nvPr/>
          </p:nvSpPr>
          <p:spPr>
            <a:xfrm>
              <a:off x="0" y="0"/>
              <a:ext cx="5015459" cy="2026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49580">
                <a:lnSpc>
                  <a:spcPct val="8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400" i="1">
                  <a:solidFill>
                    <a:srgbClr val="4D76A4"/>
                  </a:solidFill>
                  <a:uFill>
                    <a:solidFill/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Цель для учителя </a:t>
              </a:r>
              <a:r>
                <a:rPr lang="ru-RU" sz="2400" dirty="0" smtClean="0">
                  <a:solidFill>
                    <a:srgbClr val="4D76A4"/>
                  </a:solidFill>
                  <a:uFill>
                    <a:solidFill/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–</a:t>
              </a:r>
              <a:r>
                <a:rPr sz="2400" smtClean="0">
                  <a:solidFill>
                    <a:srgbClr val="4D76A4"/>
                  </a:solidFill>
                  <a:uFill>
                    <a:solidFill/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 </a:t>
              </a:r>
              <a:endParaRPr lang="en-US" sz="2400" dirty="0" smtClean="0">
                <a:solidFill>
                  <a:srgbClr val="4D76A4"/>
                </a:solidFill>
                <a:uFill>
                  <a:solidFill/>
                </a:uFill>
                <a:latin typeface="Cambria" pitchFamily="18" charset="0"/>
                <a:ea typeface="Times New Roman"/>
                <a:cs typeface="Times New Roman"/>
                <a:sym typeface="Times New Roman"/>
              </a:endParaRPr>
            </a:p>
            <a:p>
              <a:pPr lvl="0" defTabSz="449580">
                <a:lnSpc>
                  <a:spcPct val="8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400" smtClean="0">
                  <a:solidFill>
                    <a:srgbClr val="4D76A4"/>
                  </a:solidFill>
                  <a:uFill>
                    <a:solidFill/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активизировать память,</a:t>
              </a:r>
              <a:endParaRPr lang="en-US" sz="2400" dirty="0" smtClean="0">
                <a:solidFill>
                  <a:srgbClr val="4D76A4"/>
                </a:solidFill>
                <a:uFill>
                  <a:solidFill/>
                </a:uFill>
                <a:latin typeface="Cambria" pitchFamily="18" charset="0"/>
                <a:ea typeface="Times New Roman"/>
                <a:cs typeface="Times New Roman"/>
                <a:sym typeface="Times New Roman"/>
              </a:endParaRPr>
            </a:p>
            <a:p>
              <a:pPr lvl="0" defTabSz="449580">
                <a:lnSpc>
                  <a:spcPct val="8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400" smtClean="0">
                  <a:solidFill>
                    <a:srgbClr val="4D76A4"/>
                  </a:solidFill>
                  <a:uFill>
                    <a:solidFill/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внимание</a:t>
              </a:r>
              <a:r>
                <a:rPr sz="2400">
                  <a:solidFill>
                    <a:srgbClr val="4D76A4"/>
                  </a:solidFill>
                  <a:uFill>
                    <a:solidFill/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, мышление учащихся с помощью сенсорных сигналов</a:t>
              </a:r>
            </a:p>
          </p:txBody>
        </p:sp>
        <p:pic>
          <p:nvPicPr>
            <p:cNvPr id="285" name="Рисунок 284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84974" y="113764"/>
              <a:ext cx="5066259" cy="2077437"/>
            </a:xfrm>
            <a:prstGeom prst="rect">
              <a:avLst/>
            </a:prstGeom>
            <a:effectLst/>
          </p:spPr>
        </p:pic>
      </p:grpSp>
      <p:grpSp>
        <p:nvGrpSpPr>
          <p:cNvPr id="290" name="Group 290"/>
          <p:cNvGrpSpPr/>
          <p:nvPr/>
        </p:nvGrpSpPr>
        <p:grpSpPr>
          <a:xfrm>
            <a:off x="204936" y="5689207"/>
            <a:ext cx="4636550" cy="1968450"/>
            <a:chOff x="0" y="0"/>
            <a:chExt cx="4636548" cy="1968448"/>
          </a:xfrm>
        </p:grpSpPr>
        <p:sp>
          <p:nvSpPr>
            <p:cNvPr id="289" name="Shape 289"/>
            <p:cNvSpPr/>
            <p:nvPr/>
          </p:nvSpPr>
          <p:spPr>
            <a:xfrm>
              <a:off x="0" y="0"/>
              <a:ext cx="4574828" cy="1872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indent="269875" defTabSz="44958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400" i="1">
                  <a:solidFill>
                    <a:srgbClr val="4D76A4"/>
                  </a:solidFill>
                  <a:uFill>
                    <a:solidFill/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Средство -</a:t>
              </a:r>
            </a:p>
            <a:p>
              <a:pPr lvl="0" indent="269875" defTabSz="44958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4D76A4"/>
                  </a:solidFill>
                  <a:uFill>
                    <a:solidFill/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сенсорные сигналы (движения, </a:t>
              </a:r>
              <a:r>
                <a:rPr sz="2400" smtClean="0">
                  <a:solidFill>
                    <a:srgbClr val="4D76A4"/>
                  </a:solidFill>
                  <a:uFill>
                    <a:solidFill/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изображения,</a:t>
              </a:r>
              <a:endParaRPr lang="en-US" sz="2400" dirty="0" smtClean="0">
                <a:solidFill>
                  <a:srgbClr val="4D76A4"/>
                </a:solidFill>
                <a:uFill>
                  <a:solidFill/>
                </a:uFill>
                <a:latin typeface="Cambria" pitchFamily="18" charset="0"/>
                <a:ea typeface="Times New Roman"/>
                <a:cs typeface="Times New Roman"/>
                <a:sym typeface="Times New Roman"/>
              </a:endParaRPr>
            </a:p>
            <a:p>
              <a:pPr lvl="0" indent="269875" defTabSz="44958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400" smtClean="0">
                  <a:solidFill>
                    <a:srgbClr val="4D76A4"/>
                  </a:solidFill>
                  <a:uFill>
                    <a:solidFill/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звуки</a:t>
              </a:r>
              <a:r>
                <a:rPr sz="2400">
                  <a:solidFill>
                    <a:srgbClr val="4D76A4"/>
                  </a:solidFill>
                  <a:uFill>
                    <a:solidFill/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, рифмовки)</a:t>
              </a:r>
            </a:p>
          </p:txBody>
        </p:sp>
        <p:pic>
          <p:nvPicPr>
            <p:cNvPr id="288" name="Рисунок 287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920" y="44849"/>
              <a:ext cx="4625628" cy="1923599"/>
            </a:xfrm>
            <a:prstGeom prst="rect">
              <a:avLst/>
            </a:prstGeom>
            <a:effectLst/>
          </p:spPr>
        </p:pic>
      </p:grpSp>
      <p:grpSp>
        <p:nvGrpSpPr>
          <p:cNvPr id="293" name="Group 293"/>
          <p:cNvGrpSpPr/>
          <p:nvPr/>
        </p:nvGrpSpPr>
        <p:grpSpPr>
          <a:xfrm>
            <a:off x="8288350" y="5591180"/>
            <a:ext cx="4492026" cy="2021628"/>
            <a:chOff x="-60462" y="-148827"/>
            <a:chExt cx="4492025" cy="2021626"/>
          </a:xfrm>
        </p:grpSpPr>
        <p:sp>
          <p:nvSpPr>
            <p:cNvPr id="292" name="Shape 292"/>
            <p:cNvSpPr/>
            <p:nvPr/>
          </p:nvSpPr>
          <p:spPr>
            <a:xfrm>
              <a:off x="0" y="0"/>
              <a:ext cx="4431563" cy="1872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4958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600" i="1">
                  <a:solidFill>
                    <a:srgbClr val="A53234"/>
                  </a:solidFill>
                  <a:uFill>
                    <a:solidFill/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Результат </a:t>
              </a:r>
              <a:r>
                <a:rPr sz="2600" i="1" smtClean="0">
                  <a:solidFill>
                    <a:srgbClr val="A53234"/>
                  </a:solidFill>
                  <a:uFill>
                    <a:solidFill/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-</a:t>
              </a:r>
              <a:r>
                <a:rPr lang="en-US" sz="2600" i="1" dirty="0" smtClean="0">
                  <a:solidFill>
                    <a:srgbClr val="A53234"/>
                  </a:solidFill>
                  <a:uFill>
                    <a:solidFill/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sz="2600" smtClean="0">
                  <a:solidFill>
                    <a:srgbClr val="A53234"/>
                  </a:solidFill>
                  <a:uFill>
                    <a:solidFill/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активизация познавательных</a:t>
              </a:r>
              <a:endParaRPr lang="en-US" sz="2600" dirty="0" smtClean="0">
                <a:solidFill>
                  <a:srgbClr val="A53234"/>
                </a:solidFill>
                <a:uFill>
                  <a:solidFill/>
                </a:uFill>
                <a:latin typeface="Cambria" pitchFamily="18" charset="0"/>
                <a:ea typeface="Times New Roman"/>
                <a:cs typeface="Times New Roman"/>
                <a:sym typeface="Times New Roman"/>
              </a:endParaRPr>
            </a:p>
            <a:p>
              <a:pPr lvl="0" defTabSz="44958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600" smtClean="0">
                  <a:solidFill>
                    <a:srgbClr val="A53234"/>
                  </a:solidFill>
                  <a:uFill>
                    <a:solidFill/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процессов</a:t>
              </a:r>
              <a:endParaRPr sz="2600">
                <a:solidFill>
                  <a:srgbClr val="A53234"/>
                </a:solidFill>
                <a:uFill>
                  <a:solidFill/>
                </a:uFill>
                <a:latin typeface="Cambria" pitchFamily="18" charset="0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291" name="Рисунок 290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60462" y="-148827"/>
              <a:ext cx="4482363" cy="1923599"/>
            </a:xfrm>
            <a:prstGeom prst="rect">
              <a:avLst/>
            </a:prstGeom>
            <a:effectLst/>
          </p:spPr>
        </p:pic>
      </p:grpSp>
      <p:grpSp>
        <p:nvGrpSpPr>
          <p:cNvPr id="296" name="Group 296"/>
          <p:cNvGrpSpPr/>
          <p:nvPr/>
        </p:nvGrpSpPr>
        <p:grpSpPr>
          <a:xfrm>
            <a:off x="4121497" y="6919827"/>
            <a:ext cx="4907494" cy="1850675"/>
            <a:chOff x="0" y="0"/>
            <a:chExt cx="4907493" cy="1850674"/>
          </a:xfrm>
        </p:grpSpPr>
        <p:sp>
          <p:nvSpPr>
            <p:cNvPr id="295" name="Shape 295"/>
            <p:cNvSpPr/>
            <p:nvPr/>
          </p:nvSpPr>
          <p:spPr>
            <a:xfrm>
              <a:off x="0" y="0"/>
              <a:ext cx="4761806" cy="177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indent="269875" defTabSz="449580">
                <a:defRPr sz="1800">
                  <a:solidFill>
                    <a:srgbClr val="000000"/>
                  </a:solidFill>
                </a:defRPr>
              </a:pPr>
              <a:r>
                <a:rPr sz="2600" i="1">
                  <a:solidFill>
                    <a:srgbClr val="4D76A4"/>
                  </a:solidFill>
                  <a:uFill>
                    <a:solidFill/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Условие</a:t>
              </a:r>
              <a:r>
                <a:rPr sz="2600">
                  <a:solidFill>
                    <a:srgbClr val="4D76A4"/>
                  </a:solidFill>
                  <a:uFill>
                    <a:solidFill/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 -</a:t>
              </a:r>
            </a:p>
            <a:p>
              <a:pPr lvl="0" indent="269875" defTabSz="449580">
                <a:defRPr sz="1800">
                  <a:solidFill>
                    <a:srgbClr val="000000"/>
                  </a:solidFill>
                </a:defRPr>
              </a:pPr>
              <a:r>
                <a:rPr sz="2600">
                  <a:solidFill>
                    <a:srgbClr val="4D76A4"/>
                  </a:solidFill>
                  <a:uFill>
                    <a:solidFill>
                      <a:srgbClr val="323232"/>
                    </a:solidFill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соответствие сенсорного сигнала </a:t>
              </a:r>
              <a:r>
                <a:rPr sz="2600" smtClean="0">
                  <a:solidFill>
                    <a:srgbClr val="4D76A4"/>
                  </a:solidFill>
                  <a:uFill>
                    <a:solidFill>
                      <a:srgbClr val="323232"/>
                    </a:solidFill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языковой</a:t>
              </a:r>
              <a:endParaRPr lang="en-US" sz="2600" dirty="0" smtClean="0">
                <a:solidFill>
                  <a:srgbClr val="4D76A4"/>
                </a:solidFill>
                <a:uFill>
                  <a:solidFill>
                    <a:srgbClr val="323232"/>
                  </a:solidFill>
                </a:uFill>
                <a:latin typeface="Cambria" pitchFamily="18" charset="0"/>
                <a:ea typeface="Times New Roman"/>
                <a:cs typeface="Times New Roman"/>
                <a:sym typeface="Times New Roman"/>
              </a:endParaRPr>
            </a:p>
            <a:p>
              <a:pPr lvl="0" indent="269875" defTabSz="449580">
                <a:defRPr sz="1800">
                  <a:solidFill>
                    <a:srgbClr val="000000"/>
                  </a:solidFill>
                </a:defRPr>
              </a:pPr>
              <a:r>
                <a:rPr sz="2600" smtClean="0">
                  <a:solidFill>
                    <a:srgbClr val="4D76A4"/>
                  </a:solidFill>
                  <a:uFill>
                    <a:solidFill>
                      <a:srgbClr val="323232"/>
                    </a:solidFill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единице</a:t>
              </a:r>
              <a:endParaRPr sz="2600">
                <a:solidFill>
                  <a:srgbClr val="4D76A4"/>
                </a:solidFill>
                <a:uFill>
                  <a:solidFill>
                    <a:srgbClr val="323232"/>
                  </a:solidFill>
                </a:uFill>
                <a:latin typeface="Cambria" pitchFamily="18" charset="0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294" name="Рисунок 293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4887" y="28675"/>
              <a:ext cx="4812606" cy="1821999"/>
            </a:xfrm>
            <a:prstGeom prst="rect">
              <a:avLst/>
            </a:prstGeom>
            <a:effectLst/>
          </p:spPr>
        </p:pic>
      </p:grpSp>
      <p:pic>
        <p:nvPicPr>
          <p:cNvPr id="297" name="pasted-image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311452" y="1209675"/>
            <a:ext cx="2679570" cy="2700422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200"/>
          <p:cNvSpPr/>
          <p:nvPr/>
        </p:nvSpPr>
        <p:spPr>
          <a:xfrm>
            <a:off x="1787492" y="4998731"/>
            <a:ext cx="9572692" cy="587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defTabSz="362204">
              <a:spcBef>
                <a:spcPts val="600"/>
              </a:spcBef>
              <a:defRPr sz="2480" i="1">
                <a:solidFill>
                  <a:srgbClr val="5C86B9"/>
                </a:solidFill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800" i="1">
                <a:solidFill>
                  <a:srgbClr val="5C86B9"/>
                </a:solidFill>
                <a:latin typeface="Cambria" pitchFamily="18" charset="0"/>
              </a:rPr>
              <a:t>Технология организации на уроках английского языка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/>
          </p:cNvSpPr>
          <p:nvPr>
            <p:ph type="title"/>
          </p:nvPr>
        </p:nvSpPr>
        <p:spPr>
          <a:xfrm>
            <a:off x="-3151453" y="233330"/>
            <a:ext cx="12293601" cy="1766484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80000"/>
              </a:lnSpc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  <a:latin typeface="Cambria" pitchFamily="18" charset="0"/>
              </a:rPr>
              <a:t>Сенсорные</a:t>
            </a:r>
          </a:p>
          <a:p>
            <a:pPr lvl="0" algn="ctr">
              <a:lnSpc>
                <a:spcPct val="80000"/>
              </a:lnSpc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  <a:latin typeface="Cambria" pitchFamily="18" charset="0"/>
              </a:rPr>
              <a:t>игры</a:t>
            </a:r>
          </a:p>
        </p:txBody>
      </p:sp>
      <p:sp>
        <p:nvSpPr>
          <p:cNvPr id="301" name="Shape 301"/>
          <p:cNvSpPr>
            <a:spLocks noGrp="1"/>
          </p:cNvSpPr>
          <p:nvPr>
            <p:ph type="body" idx="1"/>
          </p:nvPr>
        </p:nvSpPr>
        <p:spPr>
          <a:xfrm>
            <a:off x="5502268" y="1074369"/>
            <a:ext cx="3696653" cy="30398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07999" lvl="0" indent="-507999">
              <a:spcBef>
                <a:spcPts val="0"/>
              </a:spcBef>
              <a:defRPr sz="1800"/>
            </a:pPr>
            <a:r>
              <a:rPr sz="2200">
                <a:latin typeface="Cambria" pitchFamily="18" charset="0"/>
              </a:rPr>
              <a:t>“Считать” визуальную, аудиальную, кинестетическую информацию</a:t>
            </a:r>
          </a:p>
          <a:p>
            <a:pPr marL="507999" lvl="0" indent="-507999">
              <a:spcBef>
                <a:spcPts val="0"/>
              </a:spcBef>
              <a:defRPr sz="1800"/>
            </a:pPr>
            <a:r>
              <a:rPr sz="2200">
                <a:latin typeface="Cambria" pitchFamily="18" charset="0"/>
              </a:rPr>
              <a:t>Построить высказывание на основе этой информации</a:t>
            </a:r>
          </a:p>
        </p:txBody>
      </p:sp>
      <p:grpSp>
        <p:nvGrpSpPr>
          <p:cNvPr id="304" name="Group 304"/>
          <p:cNvGrpSpPr/>
          <p:nvPr/>
        </p:nvGrpSpPr>
        <p:grpSpPr>
          <a:xfrm>
            <a:off x="5847596" y="238595"/>
            <a:ext cx="3295966" cy="1019369"/>
            <a:chOff x="-25400" y="-25399"/>
            <a:chExt cx="3295965" cy="1019368"/>
          </a:xfrm>
        </p:grpSpPr>
        <p:sp>
          <p:nvSpPr>
            <p:cNvPr id="303" name="Shape 303"/>
            <p:cNvSpPr/>
            <p:nvPr/>
          </p:nvSpPr>
          <p:spPr>
            <a:xfrm>
              <a:off x="0" y="0"/>
              <a:ext cx="3245165" cy="968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indent="269875" defTabSz="449580">
                <a:defRPr sz="2600" i="1">
                  <a:solidFill>
                    <a:srgbClr val="4D76A4"/>
                  </a:solidFill>
                  <a:uFill>
                    <a:solidFill/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 i="0">
                  <a:solidFill>
                    <a:srgbClr val="000000"/>
                  </a:solidFill>
                  <a:uFillTx/>
                </a:defRPr>
              </a:pPr>
              <a:r>
                <a:rPr sz="2600" i="1">
                  <a:solidFill>
                    <a:srgbClr val="4D76A4"/>
                  </a:solidFill>
                  <a:uFill>
                    <a:solidFill/>
                  </a:uFill>
                </a:rPr>
                <a:t>Цель для ученика</a:t>
              </a:r>
            </a:p>
          </p:txBody>
        </p:sp>
        <p:pic>
          <p:nvPicPr>
            <p:cNvPr id="302" name="Рисунок 301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5400" y="-25400"/>
              <a:ext cx="3295965" cy="1019369"/>
            </a:xfrm>
            <a:prstGeom prst="rect">
              <a:avLst/>
            </a:prstGeom>
            <a:effectLst/>
          </p:spPr>
        </p:pic>
      </p:grpSp>
      <p:grpSp>
        <p:nvGrpSpPr>
          <p:cNvPr id="307" name="Group 307"/>
          <p:cNvGrpSpPr/>
          <p:nvPr/>
        </p:nvGrpSpPr>
        <p:grpSpPr>
          <a:xfrm>
            <a:off x="9620251" y="238595"/>
            <a:ext cx="3067051" cy="1019369"/>
            <a:chOff x="-25400" y="-25399"/>
            <a:chExt cx="3067050" cy="1019368"/>
          </a:xfrm>
        </p:grpSpPr>
        <p:sp>
          <p:nvSpPr>
            <p:cNvPr id="306" name="Shape 306"/>
            <p:cNvSpPr/>
            <p:nvPr/>
          </p:nvSpPr>
          <p:spPr>
            <a:xfrm>
              <a:off x="0" y="0"/>
              <a:ext cx="3016250" cy="968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indent="269875" defTabSz="449580">
                <a:defRPr sz="2500" i="1">
                  <a:solidFill>
                    <a:srgbClr val="4D76A4"/>
                  </a:solidFill>
                  <a:uFill>
                    <a:solidFill/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 i="0">
                  <a:solidFill>
                    <a:srgbClr val="000000"/>
                  </a:solidFill>
                  <a:uFillTx/>
                </a:defRPr>
              </a:pPr>
              <a:r>
                <a:rPr sz="2500" i="1">
                  <a:solidFill>
                    <a:srgbClr val="4D76A4"/>
                  </a:solidFill>
                  <a:uFill>
                    <a:solidFill/>
                  </a:uFill>
                </a:rPr>
                <a:t>Цель для учителя</a:t>
              </a:r>
            </a:p>
          </p:txBody>
        </p:sp>
        <p:pic>
          <p:nvPicPr>
            <p:cNvPr id="305" name="Рисунок 304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5400" y="-25400"/>
              <a:ext cx="3067050" cy="1019369"/>
            </a:xfrm>
            <a:prstGeom prst="rect">
              <a:avLst/>
            </a:prstGeom>
            <a:effectLst/>
          </p:spPr>
        </p:pic>
      </p:grpSp>
      <p:sp>
        <p:nvSpPr>
          <p:cNvPr id="308" name="Shape 308"/>
          <p:cNvSpPr/>
          <p:nvPr/>
        </p:nvSpPr>
        <p:spPr>
          <a:xfrm>
            <a:off x="9018335" y="1324299"/>
            <a:ext cx="3986465" cy="2385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07999" lvl="0" indent="-507999" algn="l">
              <a:spcBef>
                <a:spcPts val="4200"/>
              </a:spcBef>
              <a:buClr>
                <a:srgbClr val="5C86B9"/>
              </a:buClr>
              <a:buSzPct val="70000"/>
              <a:buFont typeface="Zapf Dingbats"/>
              <a:buChar char="✤"/>
              <a:defRPr sz="1800">
                <a:solidFill>
                  <a:srgbClr val="000000"/>
                </a:solidFill>
              </a:defRPr>
            </a:pPr>
            <a:r>
              <a:rPr sz="2000">
                <a:latin typeface="Cambria" pitchFamily="18" charset="0"/>
              </a:rPr>
              <a:t>Добиться усвоения лексики по теме с помощью активизации памяти, внимания учащихся</a:t>
            </a:r>
          </a:p>
          <a:p>
            <a:pPr marL="507999" lvl="0" indent="-507999" algn="l">
              <a:spcBef>
                <a:spcPts val="1000"/>
              </a:spcBef>
              <a:buClr>
                <a:srgbClr val="5C86B9"/>
              </a:buClr>
              <a:buSzPct val="70000"/>
              <a:buFont typeface="Zapf Dingbats"/>
              <a:buChar char="✤"/>
              <a:defRPr sz="1800">
                <a:solidFill>
                  <a:srgbClr val="000000"/>
                </a:solidFill>
              </a:defRPr>
            </a:pPr>
            <a:r>
              <a:rPr sz="2000">
                <a:latin typeface="Cambria" pitchFamily="18" charset="0"/>
              </a:rPr>
              <a:t>Повысить мотивацию к изучению родной и зарубежной культур</a:t>
            </a:r>
          </a:p>
        </p:txBody>
      </p:sp>
      <p:sp>
        <p:nvSpPr>
          <p:cNvPr id="309" name="Shape 309"/>
          <p:cNvSpPr/>
          <p:nvPr/>
        </p:nvSpPr>
        <p:spPr>
          <a:xfrm>
            <a:off x="942155" y="2425321"/>
            <a:ext cx="3893142" cy="10193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4"/>
          </a:blipFill>
          <a:ln w="12700">
            <a:solid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lnSpc>
                <a:spcPct val="90000"/>
              </a:lnSpc>
              <a:defRPr sz="2600" i="1">
                <a:solidFill>
                  <a:srgbClr val="FFFFFF"/>
                </a:solidFill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FFFFFF"/>
                </a:solidFill>
                <a:latin typeface="Cambria" pitchFamily="18" charset="0"/>
              </a:rPr>
              <a:t>Сенсорные сигналы</a:t>
            </a:r>
          </a:p>
        </p:txBody>
      </p:sp>
      <p:sp>
        <p:nvSpPr>
          <p:cNvPr id="310" name="Shape 310"/>
          <p:cNvSpPr/>
          <p:nvPr/>
        </p:nvSpPr>
        <p:spPr>
          <a:xfrm>
            <a:off x="406399" y="2130403"/>
            <a:ext cx="5177897" cy="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406399" y="2247939"/>
            <a:ext cx="5177897" cy="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314" name="Group 314"/>
          <p:cNvGrpSpPr/>
          <p:nvPr/>
        </p:nvGrpSpPr>
        <p:grpSpPr>
          <a:xfrm>
            <a:off x="253812" y="3615594"/>
            <a:ext cx="3165077" cy="6046071"/>
            <a:chOff x="-25400" y="-25400"/>
            <a:chExt cx="3165075" cy="6046070"/>
          </a:xfrm>
        </p:grpSpPr>
        <p:sp>
          <p:nvSpPr>
            <p:cNvPr id="313" name="Shape 313"/>
            <p:cNvSpPr/>
            <p:nvPr/>
          </p:nvSpPr>
          <p:spPr>
            <a:xfrm>
              <a:off x="0" y="0"/>
              <a:ext cx="3114276" cy="5995271"/>
            </a:xfrm>
            <a:prstGeom prst="roundRect">
              <a:avLst>
                <a:gd name="adj" fmla="val 7332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000" b="1">
                  <a:solidFill>
                    <a:srgbClr val="324863"/>
                  </a:solidFill>
                  <a:latin typeface="Cambria" pitchFamily="18" charset="0"/>
                </a:rPr>
                <a:t>Пальчиковая игра</a:t>
              </a: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000" b="1">
                  <a:solidFill>
                    <a:srgbClr val="324863"/>
                  </a:solidFill>
                  <a:latin typeface="Cambria" pitchFamily="18" charset="0"/>
                </a:rPr>
                <a:t>(в паре)</a:t>
              </a: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 i="1">
                  <a:solidFill>
                    <a:srgbClr val="5C86B9"/>
                  </a:solidFill>
                  <a:latin typeface="Cambria" pitchFamily="18" charset="0"/>
                </a:rPr>
                <a:t>2 класс,</a:t>
              </a: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 i="1">
                  <a:solidFill>
                    <a:srgbClr val="5C86B9"/>
                  </a:solidFill>
                  <a:latin typeface="Cambria" pitchFamily="18" charset="0"/>
                </a:rPr>
                <a:t>тема “How are you?”</a:t>
              </a:r>
            </a:p>
            <a:p>
              <a:pPr lvl="0" algn="l">
                <a:defRPr sz="1800">
                  <a:solidFill>
                    <a:srgbClr val="000000"/>
                  </a:solidFill>
                </a:defRPr>
              </a:pPr>
              <a:endParaRPr sz="1050">
                <a:solidFill>
                  <a:srgbClr val="324863"/>
                </a:solidFill>
                <a:latin typeface="Cambria" pitchFamily="18" charset="0"/>
              </a:endParaRPr>
            </a:p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324863"/>
                  </a:solidFill>
                  <a:latin typeface="Cambria" pitchFamily="18" charset="0"/>
                </a:rPr>
                <a:t>1: Where is Thumbkin? Where is Thumbkin?</a:t>
              </a:r>
            </a:p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324863"/>
                  </a:solidFill>
                  <a:latin typeface="Cambria" pitchFamily="18" charset="0"/>
                </a:rPr>
                <a:t>2: Here I am. Here I am.</a:t>
              </a:r>
            </a:p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324863"/>
                  </a:solidFill>
                  <a:latin typeface="Cambria" pitchFamily="18" charset="0"/>
                </a:rPr>
                <a:t>1: How are you this morning?</a:t>
              </a:r>
            </a:p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324863"/>
                  </a:solidFill>
                  <a:latin typeface="Cambria" pitchFamily="18" charset="0"/>
                </a:rPr>
                <a:t>2: Thank you, very well.</a:t>
              </a:r>
            </a:p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324863"/>
                  </a:solidFill>
                  <a:latin typeface="Cambria" pitchFamily="18" charset="0"/>
                </a:rPr>
                <a:t>1: Run and play. </a:t>
              </a:r>
            </a:p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324863"/>
                  </a:solidFill>
                  <a:latin typeface="Cambria" pitchFamily="18" charset="0"/>
                </a:rPr>
                <a:t>Run and play</a:t>
              </a:r>
            </a:p>
            <a:p>
              <a:pPr lvl="0" algn="l">
                <a:defRPr sz="1800">
                  <a:solidFill>
                    <a:srgbClr val="000000"/>
                  </a:solidFill>
                </a:defRPr>
              </a:pPr>
              <a:endParaRPr sz="1000">
                <a:solidFill>
                  <a:srgbClr val="324863"/>
                </a:solidFill>
                <a:latin typeface="Cambria" pitchFamily="18" charset="0"/>
              </a:endParaRPr>
            </a:p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324863"/>
                  </a:solidFill>
                  <a:latin typeface="Cambria" pitchFamily="18" charset="0"/>
                </a:rPr>
                <a:t>(Повторяется снова с заменой слова Thumbkin на Pointer, Tall boy, Ring girl, Pinkie - обозначения пальцев руки)</a:t>
              </a:r>
            </a:p>
          </p:txBody>
        </p:sp>
        <p:pic>
          <p:nvPicPr>
            <p:cNvPr id="312" name="Рисунок 311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5401" y="-25400"/>
              <a:ext cx="3165077" cy="6046071"/>
            </a:xfrm>
            <a:prstGeom prst="rect">
              <a:avLst/>
            </a:prstGeom>
            <a:effectLst/>
          </p:spPr>
        </p:pic>
      </p:grpSp>
      <p:grpSp>
        <p:nvGrpSpPr>
          <p:cNvPr id="317" name="Group 317"/>
          <p:cNvGrpSpPr/>
          <p:nvPr/>
        </p:nvGrpSpPr>
        <p:grpSpPr>
          <a:xfrm>
            <a:off x="6145210" y="3930635"/>
            <a:ext cx="6640584" cy="2233865"/>
            <a:chOff x="-25400" y="-25399"/>
            <a:chExt cx="6816398" cy="2233863"/>
          </a:xfrm>
        </p:grpSpPr>
        <p:sp>
          <p:nvSpPr>
            <p:cNvPr id="316" name="Shape 316"/>
            <p:cNvSpPr/>
            <p:nvPr/>
          </p:nvSpPr>
          <p:spPr>
            <a:xfrm>
              <a:off x="0" y="0"/>
              <a:ext cx="6765599" cy="2183064"/>
            </a:xfrm>
            <a:prstGeom prst="roundRect">
              <a:avLst>
                <a:gd name="adj" fmla="val 10460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l">
                <a:lnSpc>
                  <a:spcPct val="80000"/>
                </a:lnSpc>
                <a:defRPr sz="1800">
                  <a:solidFill>
                    <a:srgbClr val="000000"/>
                  </a:solidFill>
                </a:defRPr>
              </a:pPr>
              <a:r>
                <a:rPr b="1">
                  <a:solidFill>
                    <a:srgbClr val="324863"/>
                  </a:solidFill>
                  <a:latin typeface="Cambria" pitchFamily="18" charset="0"/>
                </a:rPr>
                <a:t>                        Аудио-игра</a:t>
              </a:r>
            </a:p>
            <a:p>
              <a:pPr lvl="0" algn="l">
                <a:lnSpc>
                  <a:spcPct val="8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000" i="1">
                  <a:solidFill>
                    <a:srgbClr val="5C86B9"/>
                  </a:solidFill>
                  <a:latin typeface="Cambria" pitchFamily="18" charset="0"/>
                </a:rPr>
                <a:t>                    6 класс, тема</a:t>
              </a:r>
            </a:p>
            <a:p>
              <a:pPr lvl="0" algn="l">
                <a:lnSpc>
                  <a:spcPct val="8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000" i="1">
                  <a:solidFill>
                    <a:srgbClr val="5C86B9"/>
                  </a:solidFill>
                  <a:latin typeface="Cambria" pitchFamily="18" charset="0"/>
                </a:rPr>
                <a:t>       “Соединенное Королевство”</a:t>
              </a:r>
            </a:p>
            <a:p>
              <a:pPr lvl="0" algn="l">
                <a:lnSpc>
                  <a:spcPct val="80000"/>
                </a:lnSpc>
                <a:defRPr sz="1800">
                  <a:solidFill>
                    <a:srgbClr val="000000"/>
                  </a:solidFill>
                </a:defRPr>
              </a:pPr>
              <a:endParaRPr sz="600">
                <a:solidFill>
                  <a:srgbClr val="324863"/>
                </a:solidFill>
                <a:latin typeface="Cambria" pitchFamily="18" charset="0"/>
              </a:endParaRPr>
            </a:p>
            <a:p>
              <a:pPr lvl="0" algn="l">
                <a:lnSpc>
                  <a:spcPct val="80000"/>
                </a:lnSpc>
                <a:defRPr sz="1800">
                  <a:solidFill>
                    <a:srgbClr val="000000"/>
                  </a:solidFill>
                </a:defRPr>
              </a:pPr>
              <a:r>
                <a:rPr>
                  <a:solidFill>
                    <a:srgbClr val="324863"/>
                  </a:solidFill>
                  <a:latin typeface="Cambria" pitchFamily="18" charset="0"/>
                </a:rPr>
                <a:t>      Какой из трёх музыкальных</a:t>
              </a:r>
            </a:p>
            <a:p>
              <a:pPr lvl="0" algn="l">
                <a:lnSpc>
                  <a:spcPct val="80000"/>
                </a:lnSpc>
                <a:defRPr sz="1800">
                  <a:solidFill>
                    <a:srgbClr val="000000"/>
                  </a:solidFill>
                </a:defRPr>
              </a:pPr>
              <a:r>
                <a:rPr>
                  <a:solidFill>
                    <a:srgbClr val="324863"/>
                  </a:solidFill>
                  <a:latin typeface="Cambria" pitchFamily="18" charset="0"/>
                </a:rPr>
                <a:t>     фрагментов вы с наибольшей</a:t>
              </a:r>
            </a:p>
            <a:p>
              <a:pPr lvl="0" algn="l">
                <a:lnSpc>
                  <a:spcPct val="80000"/>
                </a:lnSpc>
                <a:defRPr sz="1800">
                  <a:solidFill>
                    <a:srgbClr val="000000"/>
                  </a:solidFill>
                </a:defRPr>
              </a:pPr>
              <a:r>
                <a:rPr>
                  <a:solidFill>
                    <a:srgbClr val="324863"/>
                  </a:solidFill>
                  <a:latin typeface="Cambria" pitchFamily="18" charset="0"/>
                </a:rPr>
                <a:t>     вероятностью услышите в месте,</a:t>
              </a:r>
            </a:p>
            <a:p>
              <a:pPr lvl="0" algn="l">
                <a:lnSpc>
                  <a:spcPct val="80000"/>
                </a:lnSpc>
                <a:defRPr sz="1800">
                  <a:solidFill>
                    <a:srgbClr val="000000"/>
                  </a:solidFill>
                </a:defRPr>
              </a:pPr>
              <a:r>
                <a:rPr>
                  <a:solidFill>
                    <a:srgbClr val="324863"/>
                  </a:solidFill>
                  <a:latin typeface="Cambria" pitchFamily="18" charset="0"/>
                </a:rPr>
                <a:t>     изображенном на фото?</a:t>
              </a:r>
            </a:p>
          </p:txBody>
        </p:sp>
        <p:pic>
          <p:nvPicPr>
            <p:cNvPr id="315" name="Рисунок 314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25400" y="-25400"/>
              <a:ext cx="6816399" cy="2233864"/>
            </a:xfrm>
            <a:prstGeom prst="rect">
              <a:avLst/>
            </a:prstGeom>
            <a:effectLst/>
          </p:spPr>
        </p:pic>
      </p:grpSp>
      <p:pic>
        <p:nvPicPr>
          <p:cNvPr id="318" name="pasted-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034975" y="4145395"/>
            <a:ext cx="2525448" cy="1888597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Shape 320"/>
          <p:cNvSpPr/>
          <p:nvPr/>
        </p:nvSpPr>
        <p:spPr>
          <a:xfrm>
            <a:off x="3716318" y="4090982"/>
            <a:ext cx="2713913" cy="1308506"/>
          </a:xfrm>
          <a:prstGeom prst="roundRect">
            <a:avLst>
              <a:gd name="adj" fmla="val 14559"/>
            </a:avLst>
          </a:prstGeom>
          <a:blipFill>
            <a:blip r:embed="rId4"/>
          </a:blipFill>
          <a:ln w="12700">
            <a:solid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l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  <a:latin typeface="Cambria" pitchFamily="18" charset="0"/>
                <a:ea typeface="Times New Roman"/>
                <a:cs typeface="Times New Roman"/>
                <a:sym typeface="Times New Roman"/>
              </a:rPr>
              <a:t>Звучат: </a:t>
            </a:r>
          </a:p>
          <a:p>
            <a:pPr marL="300789" lvl="0" indent="-300789" algn="l">
              <a:lnSpc>
                <a:spcPct val="90000"/>
              </a:lnSpc>
              <a:buSzPct val="100000"/>
              <a:buAutoNum type="arabicParenR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  <a:latin typeface="Cambria" pitchFamily="18" charset="0"/>
                <a:ea typeface="Times New Roman"/>
                <a:cs typeface="Times New Roman"/>
                <a:sym typeface="Times New Roman"/>
              </a:rPr>
              <a:t>Ирландский танец</a:t>
            </a:r>
          </a:p>
          <a:p>
            <a:pPr marL="300789" lvl="0" indent="-300789" algn="l">
              <a:lnSpc>
                <a:spcPct val="90000"/>
              </a:lnSpc>
              <a:buSzPct val="100000"/>
              <a:buAutoNum type="arabicParenR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  <a:latin typeface="Cambria" pitchFamily="18" charset="0"/>
                <a:ea typeface="Times New Roman"/>
                <a:cs typeface="Times New Roman"/>
                <a:sym typeface="Times New Roman"/>
              </a:rPr>
              <a:t>Шотландская волынка</a:t>
            </a:r>
          </a:p>
          <a:p>
            <a:pPr marL="300789" lvl="0" indent="-300789" algn="l">
              <a:lnSpc>
                <a:spcPct val="90000"/>
              </a:lnSpc>
              <a:buSzPct val="100000"/>
              <a:buAutoNum type="arabicParenR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  <a:latin typeface="Cambria" pitchFamily="18" charset="0"/>
                <a:ea typeface="Times New Roman"/>
                <a:cs typeface="Times New Roman"/>
                <a:sym typeface="Times New Roman"/>
              </a:rPr>
              <a:t>Тирольский йодль</a:t>
            </a:r>
          </a:p>
        </p:txBody>
      </p:sp>
      <p:sp>
        <p:nvSpPr>
          <p:cNvPr id="321" name="Shape 321"/>
          <p:cNvSpPr/>
          <p:nvPr/>
        </p:nvSpPr>
        <p:spPr>
          <a:xfrm>
            <a:off x="3001938" y="5591180"/>
            <a:ext cx="3054351" cy="2448422"/>
          </a:xfrm>
          <a:prstGeom prst="roundRect">
            <a:avLst>
              <a:gd name="adj" fmla="val 7781"/>
            </a:avLst>
          </a:prstGeom>
          <a:blipFill>
            <a:blip r:embed="rId4"/>
          </a:blipFill>
          <a:ln w="12700">
            <a:solid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l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latin typeface="Cambria" pitchFamily="18" charset="0"/>
              </a:rPr>
              <a:t>1: Прикладывает ладонь ко лбу</a:t>
            </a:r>
          </a:p>
          <a:p>
            <a:pPr lvl="0" algn="l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latin typeface="Cambria" pitchFamily="18" charset="0"/>
              </a:rPr>
              <a:t>2: Показывает одной рукой на себя, другой - сгибает большой палец</a:t>
            </a:r>
          </a:p>
          <a:p>
            <a:pPr lvl="0" algn="l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latin typeface="Cambria" pitchFamily="18" charset="0"/>
              </a:rPr>
              <a:t>1: Разводит руки в стороны</a:t>
            </a:r>
          </a:p>
          <a:p>
            <a:pPr lvl="0" algn="l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latin typeface="Cambria" pitchFamily="18" charset="0"/>
              </a:rPr>
              <a:t>2: Показывает “класс”</a:t>
            </a:r>
          </a:p>
          <a:p>
            <a:pPr lvl="0" algn="l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latin typeface="Cambria" pitchFamily="18" charset="0"/>
              </a:rPr>
              <a:t>1: Машет рукой</a:t>
            </a:r>
          </a:p>
        </p:txBody>
      </p:sp>
      <p:grpSp>
        <p:nvGrpSpPr>
          <p:cNvPr id="324" name="Group 324"/>
          <p:cNvGrpSpPr/>
          <p:nvPr/>
        </p:nvGrpSpPr>
        <p:grpSpPr>
          <a:xfrm>
            <a:off x="6511787" y="6315087"/>
            <a:ext cx="4794541" cy="3394390"/>
            <a:chOff x="-25400" y="-25400"/>
            <a:chExt cx="4794539" cy="3394388"/>
          </a:xfrm>
        </p:grpSpPr>
        <p:sp>
          <p:nvSpPr>
            <p:cNvPr id="323" name="Shape 323"/>
            <p:cNvSpPr/>
            <p:nvPr/>
          </p:nvSpPr>
          <p:spPr>
            <a:xfrm>
              <a:off x="0" y="0"/>
              <a:ext cx="4743740" cy="3343589"/>
            </a:xfrm>
            <a:prstGeom prst="roundRect">
              <a:avLst>
                <a:gd name="adj" fmla="val 6830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r>
                <a:rPr b="1">
                  <a:solidFill>
                    <a:srgbClr val="324863"/>
                  </a:solidFill>
                  <a:latin typeface="Cambria" pitchFamily="18" charset="0"/>
                </a:rPr>
                <a:t>Мнемоническая рифмовка</a:t>
              </a:r>
            </a:p>
            <a:p>
              <a:pPr lvl="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000" i="1">
                  <a:solidFill>
                    <a:srgbClr val="5C86B9"/>
                  </a:solidFill>
                  <a:latin typeface="Cambria" pitchFamily="18" charset="0"/>
                </a:rPr>
                <a:t>2 класс,</a:t>
              </a:r>
            </a:p>
            <a:p>
              <a:pPr lvl="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000" i="1">
                  <a:solidFill>
                    <a:srgbClr val="5C86B9"/>
                  </a:solidFill>
                  <a:latin typeface="Cambria" pitchFamily="18" charset="0"/>
                </a:rPr>
                <a:t>тема “Чтение гласных”</a:t>
              </a:r>
            </a:p>
            <a:p>
              <a:pPr marL="342900" lvl="0" indent="-469800" algn="l" defTabSz="91440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900">
                  <a:latin typeface="Cambria" pitchFamily="18" charset="0"/>
                  <a:ea typeface="Cambria"/>
                  <a:cs typeface="Cambria"/>
                  <a:sym typeface="Cambria"/>
                </a:rPr>
                <a:t>В закрытом слоге буква Uu </a:t>
              </a:r>
              <a:r>
                <a:rPr sz="1900" b="1">
                  <a:solidFill>
                    <a:srgbClr val="3D5B85"/>
                  </a:solidFill>
                  <a:latin typeface="Cambria" pitchFamily="18" charset="0"/>
                  <a:ea typeface="Cambria"/>
                  <a:cs typeface="Cambria"/>
                  <a:sym typeface="Cambria"/>
                </a:rPr>
                <a:t>хитра</a:t>
              </a:r>
              <a:r>
                <a:rPr sz="1900">
                  <a:latin typeface="Cambria" pitchFamily="18" charset="0"/>
                  <a:ea typeface="Cambria"/>
                  <a:cs typeface="Cambria"/>
                  <a:sym typeface="Cambria"/>
                </a:rPr>
                <a:t>:</a:t>
              </a:r>
            </a:p>
            <a:p>
              <a:pPr marL="342900" lvl="0" indent="-469800" algn="l" defTabSz="91440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900">
                  <a:latin typeface="Cambria" pitchFamily="18" charset="0"/>
                  <a:ea typeface="Cambria"/>
                  <a:cs typeface="Cambria"/>
                  <a:sym typeface="Cambria"/>
                </a:rPr>
                <a:t>В транскрипции напоминает крышу </a:t>
              </a:r>
              <a:r>
                <a:rPr sz="1900" b="1">
                  <a:solidFill>
                    <a:srgbClr val="3D5B85"/>
                  </a:solidFill>
                  <a:latin typeface="Cambria" pitchFamily="18" charset="0"/>
                  <a:ea typeface="Cambria"/>
                  <a:cs typeface="Cambria"/>
                  <a:sym typeface="Cambria"/>
                </a:rPr>
                <a:t>[ʌ]</a:t>
              </a:r>
              <a:r>
                <a:rPr sz="1900">
                  <a:latin typeface="Cambria" pitchFamily="18" charset="0"/>
                  <a:ea typeface="Cambria"/>
                  <a:cs typeface="Cambria"/>
                  <a:sym typeface="Cambria"/>
                </a:rPr>
                <a:t>.</a:t>
              </a:r>
            </a:p>
            <a:p>
              <a:pPr marL="342900" lvl="0" indent="-469800" algn="l" defTabSz="91440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900">
                  <a:latin typeface="Cambria" pitchFamily="18" charset="0"/>
                  <a:ea typeface="Cambria"/>
                  <a:cs typeface="Cambria"/>
                  <a:sym typeface="Cambria"/>
                </a:rPr>
                <a:t>Но если помощь срочно нужна </a:t>
              </a:r>
              <a:r>
                <a:rPr sz="1900">
                  <a:solidFill>
                    <a:srgbClr val="3D5B85"/>
                  </a:solidFill>
                  <a:latin typeface="Cambria" pitchFamily="18" charset="0"/>
                  <a:ea typeface="Cambria"/>
                  <a:cs typeface="Cambria"/>
                  <a:sym typeface="Cambria"/>
                </a:rPr>
                <a:t>вам</a:t>
              </a:r>
              <a:r>
                <a:rPr sz="1900">
                  <a:latin typeface="Cambria" pitchFamily="18" charset="0"/>
                  <a:ea typeface="Cambria"/>
                  <a:cs typeface="Cambria"/>
                  <a:sym typeface="Cambria"/>
                </a:rPr>
                <a:t>,</a:t>
              </a:r>
            </a:p>
            <a:p>
              <a:pPr marL="342900" lvl="0" indent="-469800" algn="l" defTabSz="91440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900">
                  <a:latin typeface="Cambria" pitchFamily="18" charset="0"/>
                  <a:ea typeface="Cambria"/>
                  <a:cs typeface="Cambria"/>
                  <a:sym typeface="Cambria"/>
                </a:rPr>
                <a:t>Позвать необходимо свою </a:t>
              </a:r>
              <a:r>
                <a:rPr sz="1900" b="1">
                  <a:solidFill>
                    <a:srgbClr val="3D5B85"/>
                  </a:solidFill>
                  <a:latin typeface="Cambria" pitchFamily="18" charset="0"/>
                  <a:ea typeface="Cambria"/>
                  <a:cs typeface="Cambria"/>
                  <a:sym typeface="Cambria"/>
                </a:rPr>
                <a:t>mum</a:t>
              </a:r>
              <a:r>
                <a:rPr sz="1900">
                  <a:solidFill>
                    <a:srgbClr val="3D5B85"/>
                  </a:solidFill>
                  <a:latin typeface="Cambria" pitchFamily="18" charset="0"/>
                  <a:ea typeface="Cambria"/>
                  <a:cs typeface="Cambria"/>
                  <a:sym typeface="Cambria"/>
                </a:rPr>
                <a:t> [mʌm]</a:t>
              </a:r>
              <a:r>
                <a:rPr sz="1900">
                  <a:latin typeface="Cambria" pitchFamily="18" charset="0"/>
                  <a:ea typeface="Cambria"/>
                  <a:cs typeface="Cambria"/>
                  <a:sym typeface="Cambria"/>
                </a:rPr>
                <a:t>.</a:t>
              </a:r>
            </a:p>
            <a:p>
              <a:pPr marL="342900" lvl="0" indent="-469800" algn="l" defTabSz="91440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endParaRPr sz="1900">
                <a:latin typeface="Cambria" pitchFamily="18" charset="0"/>
                <a:ea typeface="Cambria"/>
                <a:cs typeface="Cambria"/>
                <a:sym typeface="Cambria"/>
              </a:endParaRPr>
            </a:p>
            <a:p>
              <a:pPr marL="342900" lvl="0" indent="-469800" algn="l" defTabSz="91440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900">
                  <a:latin typeface="Cambria" pitchFamily="18" charset="0"/>
                  <a:ea typeface="Cambria"/>
                  <a:cs typeface="Cambria"/>
                  <a:sym typeface="Cambria"/>
                </a:rPr>
                <a:t>А так, как в алфавите я её </a:t>
              </a:r>
              <a:r>
                <a:rPr sz="1900" b="1">
                  <a:solidFill>
                    <a:srgbClr val="3D5B85"/>
                  </a:solidFill>
                  <a:latin typeface="Cambria" pitchFamily="18" charset="0"/>
                  <a:ea typeface="Cambria"/>
                  <a:cs typeface="Cambria"/>
                  <a:sym typeface="Cambria"/>
                </a:rPr>
                <a:t>зову</a:t>
              </a:r>
              <a:r>
                <a:rPr sz="1900">
                  <a:latin typeface="Cambria" pitchFamily="18" charset="0"/>
                  <a:ea typeface="Cambria"/>
                  <a:cs typeface="Cambria"/>
                  <a:sym typeface="Cambria"/>
                </a:rPr>
                <a:t>,</a:t>
              </a:r>
            </a:p>
            <a:p>
              <a:pPr marL="342900" lvl="0" indent="-469800" algn="l" defTabSz="91440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900">
                  <a:latin typeface="Cambria" pitchFamily="18" charset="0"/>
                  <a:ea typeface="Cambria"/>
                  <a:cs typeface="Cambria"/>
                  <a:sym typeface="Cambria"/>
                </a:rPr>
                <a:t>В открытом слоге прочитаю </a:t>
              </a:r>
              <a:r>
                <a:rPr sz="1900" b="1">
                  <a:solidFill>
                    <a:srgbClr val="3D5B85"/>
                  </a:solidFill>
                  <a:latin typeface="Cambria" pitchFamily="18" charset="0"/>
                  <a:ea typeface="Cambria"/>
                  <a:cs typeface="Cambria"/>
                  <a:sym typeface="Cambria"/>
                </a:rPr>
                <a:t>[ju:]</a:t>
              </a:r>
              <a:r>
                <a:rPr sz="1900">
                  <a:latin typeface="Cambria" pitchFamily="18" charset="0"/>
                  <a:ea typeface="Cambria"/>
                  <a:cs typeface="Cambria"/>
                  <a:sym typeface="Cambria"/>
                </a:rPr>
                <a:t>.</a:t>
              </a:r>
            </a:p>
            <a:p>
              <a:pPr marL="342900" lvl="0" indent="-469800" algn="l" defTabSz="91440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900">
                  <a:latin typeface="Cambria" pitchFamily="18" charset="0"/>
                  <a:ea typeface="Cambria"/>
                  <a:cs typeface="Cambria"/>
                  <a:sym typeface="Cambria"/>
                </a:rPr>
                <a:t>Любой согласен школьник: очень </a:t>
              </a:r>
              <a:r>
                <a:rPr sz="1900">
                  <a:solidFill>
                    <a:srgbClr val="3D5B85"/>
                  </a:solidFill>
                  <a:latin typeface="Cambria" pitchFamily="18" charset="0"/>
                  <a:ea typeface="Cambria"/>
                  <a:cs typeface="Cambria"/>
                  <a:sym typeface="Cambria"/>
                </a:rPr>
                <a:t>круто</a:t>
              </a:r>
              <a:endParaRPr sz="1900">
                <a:latin typeface="Cambria" pitchFamily="18" charset="0"/>
                <a:ea typeface="Cambria"/>
                <a:cs typeface="Cambria"/>
                <a:sym typeface="Cambria"/>
              </a:endParaRPr>
            </a:p>
            <a:p>
              <a:pPr marL="342900" lvl="0" indent="-469800" algn="l" defTabSz="91440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900">
                  <a:latin typeface="Cambria" pitchFamily="18" charset="0"/>
                  <a:ea typeface="Cambria"/>
                  <a:cs typeface="Cambria"/>
                  <a:sym typeface="Cambria"/>
                </a:rPr>
                <a:t>Включить после уроков свой </a:t>
              </a:r>
              <a:r>
                <a:rPr sz="1900">
                  <a:solidFill>
                    <a:srgbClr val="3D5B85"/>
                  </a:solidFill>
                  <a:latin typeface="Cambria" pitchFamily="18" charset="0"/>
                  <a:ea typeface="Cambria"/>
                  <a:cs typeface="Cambria"/>
                  <a:sym typeface="Cambria"/>
                </a:rPr>
                <a:t>com-</a:t>
              </a:r>
              <a:r>
                <a:rPr sz="1900" b="1">
                  <a:solidFill>
                    <a:srgbClr val="3D5B85"/>
                  </a:solidFill>
                  <a:latin typeface="Cambria" pitchFamily="18" charset="0"/>
                  <a:ea typeface="Cambria"/>
                  <a:cs typeface="Cambria"/>
                  <a:sym typeface="Cambria"/>
                </a:rPr>
                <a:t>pu</a:t>
              </a:r>
              <a:r>
                <a:rPr sz="1900">
                  <a:solidFill>
                    <a:srgbClr val="3D5B85"/>
                  </a:solidFill>
                  <a:latin typeface="Cambria" pitchFamily="18" charset="0"/>
                  <a:ea typeface="Cambria"/>
                  <a:cs typeface="Cambria"/>
                  <a:sym typeface="Cambria"/>
                </a:rPr>
                <a:t>-ter</a:t>
              </a:r>
              <a:r>
                <a:rPr sz="1900">
                  <a:latin typeface="Cambria" pitchFamily="18" charset="0"/>
                  <a:ea typeface="Cambria"/>
                  <a:cs typeface="Cambria"/>
                  <a:sym typeface="Cambria"/>
                </a:rPr>
                <a:t>.</a:t>
              </a:r>
            </a:p>
          </p:txBody>
        </p:sp>
        <p:pic>
          <p:nvPicPr>
            <p:cNvPr id="322" name="Рисунок 321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25400" y="-25401"/>
              <a:ext cx="4794540" cy="339439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/>
          </p:cNvSpPr>
          <p:nvPr>
            <p:ph type="title"/>
          </p:nvPr>
        </p:nvSpPr>
        <p:spPr>
          <a:xfrm>
            <a:off x="333923" y="-51966"/>
            <a:ext cx="12358115" cy="1900084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  <a:latin typeface="Cambria" pitchFamily="18" charset="0"/>
              </a:rPr>
              <a:t>Технологическая карта игры</a:t>
            </a:r>
          </a:p>
        </p:txBody>
      </p:sp>
      <p:sp>
        <p:nvSpPr>
          <p:cNvPr id="327" name="Shape 327"/>
          <p:cNvSpPr/>
          <p:nvPr/>
        </p:nvSpPr>
        <p:spPr>
          <a:xfrm>
            <a:off x="406399" y="1664997"/>
            <a:ext cx="12192002" cy="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Cambria" pitchFamily="18" charset="0"/>
            </a:endParaRPr>
          </a:p>
        </p:txBody>
      </p:sp>
      <p:grpSp>
        <p:nvGrpSpPr>
          <p:cNvPr id="330" name="Group 330"/>
          <p:cNvGrpSpPr/>
          <p:nvPr/>
        </p:nvGrpSpPr>
        <p:grpSpPr>
          <a:xfrm>
            <a:off x="233511" y="2109799"/>
            <a:ext cx="4431954" cy="1495470"/>
            <a:chOff x="-25399" y="-25399"/>
            <a:chExt cx="4431952" cy="1495469"/>
          </a:xfrm>
        </p:grpSpPr>
        <p:sp>
          <p:nvSpPr>
            <p:cNvPr id="329" name="Shape 329"/>
            <p:cNvSpPr/>
            <p:nvPr/>
          </p:nvSpPr>
          <p:spPr>
            <a:xfrm>
              <a:off x="0" y="0"/>
              <a:ext cx="4381153" cy="1444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indent="269875" defTabSz="449580">
                <a:defRPr sz="3600">
                  <a:solidFill>
                    <a:srgbClr val="4D76A4"/>
                  </a:solidFill>
                  <a:uFill>
                    <a:solidFill>
                      <a:srgbClr val="323232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3600">
                  <a:solidFill>
                    <a:srgbClr val="4D76A4"/>
                  </a:solidFill>
                  <a:uFill>
                    <a:solidFill>
                      <a:srgbClr val="323232"/>
                    </a:solidFill>
                  </a:uFill>
                  <a:latin typeface="Cambria" pitchFamily="18" charset="0"/>
                </a:rPr>
                <a:t>Цель</a:t>
              </a:r>
            </a:p>
          </p:txBody>
        </p:sp>
        <p:pic>
          <p:nvPicPr>
            <p:cNvPr id="328" name="Рисунок 327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5400" y="-25400"/>
              <a:ext cx="4431953" cy="1495470"/>
            </a:xfrm>
            <a:prstGeom prst="rect">
              <a:avLst/>
            </a:prstGeom>
            <a:effectLst/>
          </p:spPr>
        </p:pic>
      </p:grpSp>
      <p:sp>
        <p:nvSpPr>
          <p:cNvPr id="331" name="Shape 331"/>
          <p:cNvSpPr/>
          <p:nvPr/>
        </p:nvSpPr>
        <p:spPr>
          <a:xfrm>
            <a:off x="406399" y="1754574"/>
            <a:ext cx="12192002" cy="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Cambria" pitchFamily="18" charset="0"/>
            </a:endParaRPr>
          </a:p>
        </p:txBody>
      </p:sp>
      <p:pic>
        <p:nvPicPr>
          <p:cNvPr id="332" name="Рисунок 33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1620974">
            <a:off x="9311842" y="3615815"/>
            <a:ext cx="865626" cy="246564"/>
          </a:xfrm>
          <a:prstGeom prst="rect">
            <a:avLst/>
          </a:prstGeom>
        </p:spPr>
      </p:pic>
      <p:pic>
        <p:nvPicPr>
          <p:cNvPr id="334" name="Рисунок 333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21600000">
            <a:off x="4819478" y="2734251"/>
            <a:ext cx="948706" cy="246565"/>
          </a:xfrm>
          <a:prstGeom prst="rect">
            <a:avLst/>
          </a:prstGeom>
        </p:spPr>
      </p:pic>
      <p:pic>
        <p:nvPicPr>
          <p:cNvPr id="336" name="Рисунок 335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 rot="8862395">
            <a:off x="2770631" y="5465017"/>
            <a:ext cx="882246" cy="246564"/>
          </a:xfrm>
          <a:prstGeom prst="rect">
            <a:avLst/>
          </a:prstGeom>
        </p:spPr>
      </p:pic>
      <p:pic>
        <p:nvPicPr>
          <p:cNvPr id="338" name="Рисунок 337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 rot="1374501">
            <a:off x="3131925" y="7426183"/>
            <a:ext cx="923628" cy="246565"/>
          </a:xfrm>
          <a:prstGeom prst="rect">
            <a:avLst/>
          </a:prstGeom>
        </p:spPr>
      </p:pic>
      <p:pic>
        <p:nvPicPr>
          <p:cNvPr id="340" name="Рисунок 339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10800000">
            <a:off x="7298232" y="4668045"/>
            <a:ext cx="948706" cy="246564"/>
          </a:xfrm>
          <a:prstGeom prst="rect">
            <a:avLst/>
          </a:prstGeom>
        </p:spPr>
      </p:pic>
      <p:grpSp>
        <p:nvGrpSpPr>
          <p:cNvPr id="344" name="Group 344"/>
          <p:cNvGrpSpPr/>
          <p:nvPr/>
        </p:nvGrpSpPr>
        <p:grpSpPr>
          <a:xfrm>
            <a:off x="5893928" y="2109799"/>
            <a:ext cx="4431954" cy="1495470"/>
            <a:chOff x="-25399" y="-25399"/>
            <a:chExt cx="4431952" cy="1495469"/>
          </a:xfrm>
        </p:grpSpPr>
        <p:sp>
          <p:nvSpPr>
            <p:cNvPr id="343" name="Shape 343"/>
            <p:cNvSpPr/>
            <p:nvPr/>
          </p:nvSpPr>
          <p:spPr>
            <a:xfrm>
              <a:off x="0" y="0"/>
              <a:ext cx="4381153" cy="1444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indent="269875" defTabSz="449580">
                <a:defRPr sz="3600">
                  <a:solidFill>
                    <a:srgbClr val="4D76A4"/>
                  </a:solidFill>
                  <a:uFill>
                    <a:solidFill>
                      <a:srgbClr val="323232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3600">
                  <a:solidFill>
                    <a:srgbClr val="4D76A4"/>
                  </a:solidFill>
                  <a:uFill>
                    <a:solidFill>
                      <a:srgbClr val="323232"/>
                    </a:solidFill>
                  </a:uFill>
                  <a:latin typeface="Cambria" pitchFamily="18" charset="0"/>
                </a:rPr>
                <a:t>Мотивация</a:t>
              </a:r>
            </a:p>
          </p:txBody>
        </p:sp>
        <p:pic>
          <p:nvPicPr>
            <p:cNvPr id="342" name="Рисунок 341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5400" y="-25400"/>
              <a:ext cx="4431953" cy="1495470"/>
            </a:xfrm>
            <a:prstGeom prst="rect">
              <a:avLst/>
            </a:prstGeom>
            <a:effectLst/>
          </p:spPr>
        </p:pic>
      </p:grpSp>
      <p:grpSp>
        <p:nvGrpSpPr>
          <p:cNvPr id="347" name="Group 347"/>
          <p:cNvGrpSpPr/>
          <p:nvPr/>
        </p:nvGrpSpPr>
        <p:grpSpPr>
          <a:xfrm>
            <a:off x="2771620" y="3994606"/>
            <a:ext cx="4431953" cy="1495470"/>
            <a:chOff x="-25399" y="-25399"/>
            <a:chExt cx="4431952" cy="1495469"/>
          </a:xfrm>
        </p:grpSpPr>
        <p:sp>
          <p:nvSpPr>
            <p:cNvPr id="346" name="Shape 346"/>
            <p:cNvSpPr/>
            <p:nvPr/>
          </p:nvSpPr>
          <p:spPr>
            <a:xfrm>
              <a:off x="0" y="0"/>
              <a:ext cx="4381153" cy="1444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indent="269875" defTabSz="449580">
                <a:defRPr sz="3600">
                  <a:solidFill>
                    <a:srgbClr val="4D76A4"/>
                  </a:solidFill>
                  <a:uFill>
                    <a:solidFill>
                      <a:srgbClr val="323232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3600">
                  <a:solidFill>
                    <a:srgbClr val="4D76A4"/>
                  </a:solidFill>
                  <a:uFill>
                    <a:solidFill>
                      <a:srgbClr val="323232"/>
                    </a:solidFill>
                  </a:uFill>
                  <a:latin typeface="Cambria" pitchFamily="18" charset="0"/>
                </a:rPr>
                <a:t>Роли</a:t>
              </a:r>
            </a:p>
          </p:txBody>
        </p:sp>
        <p:pic>
          <p:nvPicPr>
            <p:cNvPr id="345" name="Рисунок 344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5400" y="-25400"/>
              <a:ext cx="4431953" cy="1495470"/>
            </a:xfrm>
            <a:prstGeom prst="rect">
              <a:avLst/>
            </a:prstGeom>
            <a:effectLst/>
          </p:spPr>
        </p:pic>
      </p:grpSp>
      <p:grpSp>
        <p:nvGrpSpPr>
          <p:cNvPr id="350" name="Group 350"/>
          <p:cNvGrpSpPr/>
          <p:nvPr/>
        </p:nvGrpSpPr>
        <p:grpSpPr>
          <a:xfrm>
            <a:off x="233511" y="5879414"/>
            <a:ext cx="4431954" cy="1495470"/>
            <a:chOff x="-25399" y="-25399"/>
            <a:chExt cx="4431952" cy="1495469"/>
          </a:xfrm>
        </p:grpSpPr>
        <p:sp>
          <p:nvSpPr>
            <p:cNvPr id="349" name="Shape 349"/>
            <p:cNvSpPr/>
            <p:nvPr/>
          </p:nvSpPr>
          <p:spPr>
            <a:xfrm>
              <a:off x="0" y="0"/>
              <a:ext cx="4381153" cy="1444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indent="269875" defTabSz="449580">
                <a:defRPr sz="3600">
                  <a:solidFill>
                    <a:srgbClr val="4D76A4"/>
                  </a:solidFill>
                  <a:uFill>
                    <a:solidFill>
                      <a:srgbClr val="323232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3600">
                  <a:solidFill>
                    <a:srgbClr val="4D76A4"/>
                  </a:solidFill>
                  <a:uFill>
                    <a:solidFill>
                      <a:srgbClr val="323232"/>
                    </a:solidFill>
                  </a:uFill>
                  <a:latin typeface="Cambria" pitchFamily="18" charset="0"/>
                </a:rPr>
                <a:t>Критерии</a:t>
              </a:r>
            </a:p>
          </p:txBody>
        </p:sp>
        <p:pic>
          <p:nvPicPr>
            <p:cNvPr id="348" name="Рисунок 347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5400" y="-25400"/>
              <a:ext cx="4431953" cy="1495470"/>
            </a:xfrm>
            <a:prstGeom prst="rect">
              <a:avLst/>
            </a:prstGeom>
            <a:effectLst/>
          </p:spPr>
        </p:pic>
      </p:grpSp>
      <p:grpSp>
        <p:nvGrpSpPr>
          <p:cNvPr id="353" name="Group 353"/>
          <p:cNvGrpSpPr/>
          <p:nvPr/>
        </p:nvGrpSpPr>
        <p:grpSpPr>
          <a:xfrm>
            <a:off x="3063720" y="7734536"/>
            <a:ext cx="4431953" cy="1495470"/>
            <a:chOff x="-25399" y="-25399"/>
            <a:chExt cx="4431952" cy="1495469"/>
          </a:xfrm>
        </p:grpSpPr>
        <p:sp>
          <p:nvSpPr>
            <p:cNvPr id="352" name="Shape 352"/>
            <p:cNvSpPr/>
            <p:nvPr/>
          </p:nvSpPr>
          <p:spPr>
            <a:xfrm>
              <a:off x="0" y="0"/>
              <a:ext cx="4381153" cy="1444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indent="269875" defTabSz="449580">
                <a:defRPr sz="3600">
                  <a:solidFill>
                    <a:srgbClr val="4D76A4"/>
                  </a:solidFill>
                  <a:uFill>
                    <a:solidFill>
                      <a:srgbClr val="323232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3600">
                  <a:solidFill>
                    <a:srgbClr val="4D76A4"/>
                  </a:solidFill>
                  <a:uFill>
                    <a:solidFill>
                      <a:srgbClr val="323232"/>
                    </a:solidFill>
                  </a:uFill>
                  <a:latin typeface="Cambria" pitchFamily="18" charset="0"/>
                </a:rPr>
                <a:t>Эксперты</a:t>
              </a:r>
            </a:p>
          </p:txBody>
        </p:sp>
        <p:pic>
          <p:nvPicPr>
            <p:cNvPr id="351" name="Рисунок 350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5400" y="-25400"/>
              <a:ext cx="4431953" cy="1495470"/>
            </a:xfrm>
            <a:prstGeom prst="rect">
              <a:avLst/>
            </a:prstGeom>
            <a:effectLst/>
          </p:spPr>
        </p:pic>
      </p:grpSp>
      <p:grpSp>
        <p:nvGrpSpPr>
          <p:cNvPr id="356" name="Group 356"/>
          <p:cNvGrpSpPr/>
          <p:nvPr/>
        </p:nvGrpSpPr>
        <p:grpSpPr>
          <a:xfrm>
            <a:off x="8369531" y="4043592"/>
            <a:ext cx="4431953" cy="1495470"/>
            <a:chOff x="-25399" y="-25399"/>
            <a:chExt cx="4431952" cy="1495469"/>
          </a:xfrm>
        </p:grpSpPr>
        <p:sp>
          <p:nvSpPr>
            <p:cNvPr id="355" name="Shape 355"/>
            <p:cNvSpPr/>
            <p:nvPr/>
          </p:nvSpPr>
          <p:spPr>
            <a:xfrm>
              <a:off x="0" y="0"/>
              <a:ext cx="4381153" cy="1444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indent="269875" defTabSz="449580">
                <a:defRPr sz="3600">
                  <a:solidFill>
                    <a:srgbClr val="4D76A4"/>
                  </a:solidFill>
                  <a:uFill>
                    <a:solidFill>
                      <a:srgbClr val="323232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3600">
                  <a:solidFill>
                    <a:srgbClr val="4D76A4"/>
                  </a:solidFill>
                  <a:uFill>
                    <a:solidFill>
                      <a:srgbClr val="323232"/>
                    </a:solidFill>
                  </a:uFill>
                  <a:latin typeface="Cambria" pitchFamily="18" charset="0"/>
                </a:rPr>
                <a:t>Правила</a:t>
              </a:r>
            </a:p>
          </p:txBody>
        </p:sp>
        <p:pic>
          <p:nvPicPr>
            <p:cNvPr id="354" name="Рисунок 353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5400" y="-25400"/>
              <a:ext cx="4431953" cy="1495470"/>
            </a:xfrm>
            <a:prstGeom prst="rect">
              <a:avLst/>
            </a:prstGeom>
            <a:effectLst/>
          </p:spPr>
        </p:pic>
      </p:grpSp>
      <p:sp>
        <p:nvSpPr>
          <p:cNvPr id="357" name="Shape 357"/>
          <p:cNvSpPr/>
          <p:nvPr/>
        </p:nvSpPr>
        <p:spPr>
          <a:xfrm>
            <a:off x="8095396" y="6524356"/>
            <a:ext cx="4381154" cy="14446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7"/>
          </a:blipFill>
          <a:ln w="12700">
            <a:solid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  <a:latin typeface="Cambria" pitchFamily="18" charset="0"/>
              </a:rPr>
              <a:t>Рефлексия</a:t>
            </a:r>
          </a:p>
        </p:txBody>
      </p:sp>
      <p:pic>
        <p:nvPicPr>
          <p:cNvPr id="358" name="Рисунок 357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 rot="19863682">
            <a:off x="7011842" y="7593195"/>
            <a:ext cx="1075419" cy="24656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/>
          </p:cNvSpPr>
          <p:nvPr>
            <p:ph type="title"/>
          </p:nvPr>
        </p:nvSpPr>
        <p:spPr>
          <a:xfrm>
            <a:off x="355600" y="-76852"/>
            <a:ext cx="12293600" cy="20447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  <a:latin typeface="Cambria" pitchFamily="18" charset="0"/>
              </a:rPr>
              <a:t>Рефлексия игры</a:t>
            </a:r>
          </a:p>
        </p:txBody>
      </p:sp>
      <p:sp>
        <p:nvSpPr>
          <p:cNvPr id="362" name="Shape 362"/>
          <p:cNvSpPr/>
          <p:nvPr/>
        </p:nvSpPr>
        <p:spPr>
          <a:xfrm>
            <a:off x="298450" y="2625481"/>
            <a:ext cx="2913906" cy="1668712"/>
          </a:xfrm>
          <a:prstGeom prst="roundRect">
            <a:avLst>
              <a:gd name="adj" fmla="val 14609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 b="1">
                <a:solidFill>
                  <a:srgbClr val="FFFFFF"/>
                </a:solidFill>
                <a:latin typeface="Cambria" pitchFamily="18" charset="0"/>
              </a:rPr>
              <a:t>Коммуникативные игры</a:t>
            </a:r>
          </a:p>
        </p:txBody>
      </p:sp>
      <p:sp>
        <p:nvSpPr>
          <p:cNvPr id="363" name="Shape 363"/>
          <p:cNvSpPr/>
          <p:nvPr/>
        </p:nvSpPr>
        <p:spPr>
          <a:xfrm>
            <a:off x="406399" y="2274597"/>
            <a:ext cx="12192002" cy="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Cambria" pitchFamily="18" charset="0"/>
            </a:endParaRPr>
          </a:p>
        </p:txBody>
      </p:sp>
      <p:sp>
        <p:nvSpPr>
          <p:cNvPr id="364" name="Shape 364"/>
          <p:cNvSpPr/>
          <p:nvPr/>
        </p:nvSpPr>
        <p:spPr>
          <a:xfrm>
            <a:off x="406399" y="2364174"/>
            <a:ext cx="12192002" cy="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Cambria" pitchFamily="18" charset="0"/>
            </a:endParaRPr>
          </a:p>
        </p:txBody>
      </p:sp>
      <p:sp>
        <p:nvSpPr>
          <p:cNvPr id="365" name="Shape 365"/>
          <p:cNvSpPr/>
          <p:nvPr/>
        </p:nvSpPr>
        <p:spPr>
          <a:xfrm>
            <a:off x="2767855" y="1511354"/>
            <a:ext cx="7469090" cy="587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defTabSz="432308">
              <a:spcBef>
                <a:spcPts val="700"/>
              </a:spcBef>
              <a:defRPr sz="2960" i="1">
                <a:solidFill>
                  <a:srgbClr val="5C86B9"/>
                </a:solidFill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960" i="1">
                <a:solidFill>
                  <a:srgbClr val="5C86B9"/>
                </a:solidFill>
                <a:latin typeface="Cambria" pitchFamily="18" charset="0"/>
              </a:rPr>
              <a:t>В технологии “Диалог культур”</a:t>
            </a:r>
          </a:p>
        </p:txBody>
      </p:sp>
      <p:grpSp>
        <p:nvGrpSpPr>
          <p:cNvPr id="368" name="Group 368"/>
          <p:cNvGrpSpPr/>
          <p:nvPr/>
        </p:nvGrpSpPr>
        <p:grpSpPr>
          <a:xfrm>
            <a:off x="3403600" y="2629398"/>
            <a:ext cx="9091774" cy="2057401"/>
            <a:chOff x="-25400" y="-25399"/>
            <a:chExt cx="9091773" cy="2057400"/>
          </a:xfrm>
        </p:grpSpPr>
        <p:sp>
          <p:nvSpPr>
            <p:cNvPr id="367" name="Shape 367"/>
            <p:cNvSpPr/>
            <p:nvPr/>
          </p:nvSpPr>
          <p:spPr>
            <a:xfrm>
              <a:off x="0" y="0"/>
              <a:ext cx="9040974" cy="2006600"/>
            </a:xfrm>
            <a:prstGeom prst="roundRect">
              <a:avLst>
                <a:gd name="adj" fmla="val 12532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lnSpc>
                  <a:spcPct val="8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202020"/>
                  </a:solidFill>
                  <a:latin typeface="Cambria" pitchFamily="18" charset="0"/>
                </a:rPr>
                <a:t>Now I can…</a:t>
              </a:r>
            </a:p>
            <a:p>
              <a:pPr lvl="0">
                <a:lnSpc>
                  <a:spcPct val="8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400" i="1">
                  <a:solidFill>
                    <a:srgbClr val="202020"/>
                  </a:solidFill>
                  <a:latin typeface="Cambria" pitchFamily="18" charset="0"/>
                </a:rPr>
                <a:t>(Какое умение тебе удалось развить с помощью игры?)</a:t>
              </a:r>
            </a:p>
            <a:p>
              <a:pPr lvl="0" algn="l">
                <a:lnSpc>
                  <a:spcPct val="8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202020"/>
                  </a:solidFill>
                  <a:latin typeface="Cambria" pitchFamily="18" charset="0"/>
                </a:rPr>
                <a:t>      use new words, such as…</a:t>
              </a:r>
            </a:p>
            <a:p>
              <a:pPr lvl="0" algn="l">
                <a:lnSpc>
                  <a:spcPct val="8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202020"/>
                  </a:solidFill>
                  <a:latin typeface="Cambria" pitchFamily="18" charset="0"/>
                </a:rPr>
                <a:t>      ask and answer questions about…</a:t>
              </a:r>
            </a:p>
            <a:p>
              <a:pPr lvl="0" algn="l">
                <a:lnSpc>
                  <a:spcPct val="8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202020"/>
                  </a:solidFill>
                  <a:latin typeface="Cambria" pitchFamily="18" charset="0"/>
                </a:rPr>
                <a:t>      tell about cities/nature/sights in Russia/ the UK/ the USA</a:t>
              </a:r>
            </a:p>
          </p:txBody>
        </p:sp>
        <p:pic>
          <p:nvPicPr>
            <p:cNvPr id="366" name="Рисунок 365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5400" y="-25400"/>
              <a:ext cx="9091774" cy="2057401"/>
            </a:xfrm>
            <a:prstGeom prst="rect">
              <a:avLst/>
            </a:prstGeom>
            <a:effectLst/>
          </p:spPr>
        </p:pic>
      </p:grpSp>
      <p:pic>
        <p:nvPicPr>
          <p:cNvPr id="369" name="Рисунок 368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81400" y="3491823"/>
            <a:ext cx="293440" cy="301229"/>
          </a:xfrm>
          <a:prstGeom prst="rect">
            <a:avLst/>
          </a:prstGeom>
        </p:spPr>
      </p:pic>
      <p:pic>
        <p:nvPicPr>
          <p:cNvPr id="371" name="Рисунок 370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81400" y="3863084"/>
            <a:ext cx="293440" cy="301229"/>
          </a:xfrm>
          <a:prstGeom prst="rect">
            <a:avLst/>
          </a:prstGeom>
        </p:spPr>
      </p:pic>
      <p:pic>
        <p:nvPicPr>
          <p:cNvPr id="373" name="Рисунок 372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81400" y="4234346"/>
            <a:ext cx="293440" cy="301229"/>
          </a:xfrm>
          <a:prstGeom prst="rect">
            <a:avLst/>
          </a:prstGeom>
        </p:spPr>
      </p:pic>
      <p:sp>
        <p:nvSpPr>
          <p:cNvPr id="375" name="Shape 375"/>
          <p:cNvSpPr/>
          <p:nvPr/>
        </p:nvSpPr>
        <p:spPr>
          <a:xfrm>
            <a:off x="298450" y="5135908"/>
            <a:ext cx="2913906" cy="1668712"/>
          </a:xfrm>
          <a:prstGeom prst="roundRect">
            <a:avLst>
              <a:gd name="adj" fmla="val 14609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 b="1">
                <a:solidFill>
                  <a:srgbClr val="FFFFFF"/>
                </a:solidFill>
                <a:latin typeface="Cambria" pitchFamily="18" charset="0"/>
              </a:rPr>
              <a:t>Интеллектуальные игры</a:t>
            </a:r>
          </a:p>
        </p:txBody>
      </p:sp>
      <p:sp>
        <p:nvSpPr>
          <p:cNvPr id="376" name="Shape 376"/>
          <p:cNvSpPr/>
          <p:nvPr/>
        </p:nvSpPr>
        <p:spPr>
          <a:xfrm>
            <a:off x="298450" y="7496714"/>
            <a:ext cx="2913906" cy="1668712"/>
          </a:xfrm>
          <a:prstGeom prst="roundRect">
            <a:avLst>
              <a:gd name="adj" fmla="val 14609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  <a:latin typeface="Cambria" pitchFamily="18" charset="0"/>
              </a:rPr>
              <a:t>Сенсорные игры</a:t>
            </a:r>
          </a:p>
        </p:txBody>
      </p:sp>
      <p:grpSp>
        <p:nvGrpSpPr>
          <p:cNvPr id="379" name="Group 379"/>
          <p:cNvGrpSpPr/>
          <p:nvPr/>
        </p:nvGrpSpPr>
        <p:grpSpPr>
          <a:xfrm>
            <a:off x="3403600" y="4798844"/>
            <a:ext cx="9091774" cy="2342840"/>
            <a:chOff x="-25400" y="-25399"/>
            <a:chExt cx="9091773" cy="2342839"/>
          </a:xfrm>
        </p:grpSpPr>
        <p:sp>
          <p:nvSpPr>
            <p:cNvPr id="378" name="Shape 378"/>
            <p:cNvSpPr/>
            <p:nvPr/>
          </p:nvSpPr>
          <p:spPr>
            <a:xfrm>
              <a:off x="0" y="0"/>
              <a:ext cx="9040974" cy="2292040"/>
            </a:xfrm>
            <a:prstGeom prst="roundRect">
              <a:avLst>
                <a:gd name="adj" fmla="val 10971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lnSpc>
                  <a:spcPct val="8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202020"/>
                  </a:solidFill>
                  <a:latin typeface="Cambria" pitchFamily="18" charset="0"/>
                </a:rPr>
                <a:t>Complete the sentence </a:t>
              </a:r>
            </a:p>
            <a:p>
              <a:pPr lvl="0">
                <a:lnSpc>
                  <a:spcPct val="8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400" i="1">
                  <a:solidFill>
                    <a:srgbClr val="202020"/>
                  </a:solidFill>
                  <a:latin typeface="Cambria" pitchFamily="18" charset="0"/>
                </a:rPr>
                <a:t>(Как ты относишься к тому, что узнал в ходе игры?</a:t>
              </a:r>
            </a:p>
            <a:p>
              <a:pPr lvl="0">
                <a:lnSpc>
                  <a:spcPct val="8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400" i="1">
                  <a:solidFill>
                    <a:srgbClr val="202020"/>
                  </a:solidFill>
                  <a:latin typeface="Cambria" pitchFamily="18" charset="0"/>
                </a:rPr>
                <a:t>Как ты оцениваешь своё участие?)</a:t>
              </a:r>
            </a:p>
            <a:p>
              <a:pPr lvl="0" algn="l">
                <a:lnSpc>
                  <a:spcPct val="8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202020"/>
                  </a:solidFill>
                  <a:latin typeface="Cambria" pitchFamily="18" charset="0"/>
                </a:rPr>
                <a:t>I was surprised learning that…</a:t>
              </a:r>
            </a:p>
            <a:p>
              <a:pPr lvl="0" algn="l">
                <a:lnSpc>
                  <a:spcPct val="8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202020"/>
                  </a:solidFill>
                  <a:latin typeface="Cambria" pitchFamily="18" charset="0"/>
                </a:rPr>
                <a:t>I’d like to learn more about…</a:t>
              </a:r>
            </a:p>
            <a:p>
              <a:pPr lvl="0" algn="l">
                <a:lnSpc>
                  <a:spcPct val="8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202020"/>
                  </a:solidFill>
                  <a:latin typeface="Cambria" pitchFamily="18" charset="0"/>
                </a:rPr>
                <a:t>I was active/passive as a team player because…</a:t>
              </a:r>
            </a:p>
          </p:txBody>
        </p:sp>
        <p:pic>
          <p:nvPicPr>
            <p:cNvPr id="377" name="Рисунок 376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5400" y="-25400"/>
              <a:ext cx="9091774" cy="2342840"/>
            </a:xfrm>
            <a:prstGeom prst="rect">
              <a:avLst/>
            </a:prstGeom>
            <a:effectLst/>
          </p:spPr>
        </p:pic>
      </p:grpSp>
      <p:grpSp>
        <p:nvGrpSpPr>
          <p:cNvPr id="382" name="Group 382"/>
          <p:cNvGrpSpPr/>
          <p:nvPr/>
        </p:nvGrpSpPr>
        <p:grpSpPr>
          <a:xfrm>
            <a:off x="3359128" y="7305692"/>
            <a:ext cx="9091774" cy="2208625"/>
            <a:chOff x="-25400" y="-25400"/>
            <a:chExt cx="9091773" cy="2208624"/>
          </a:xfrm>
        </p:grpSpPr>
        <p:sp>
          <p:nvSpPr>
            <p:cNvPr id="381" name="Shape 381"/>
            <p:cNvSpPr/>
            <p:nvPr/>
          </p:nvSpPr>
          <p:spPr>
            <a:xfrm>
              <a:off x="0" y="0"/>
              <a:ext cx="9040974" cy="2157825"/>
            </a:xfrm>
            <a:prstGeom prst="roundRect">
              <a:avLst>
                <a:gd name="adj" fmla="val 11653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lnSpc>
                  <a:spcPct val="8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202020"/>
                  </a:solidFill>
                  <a:latin typeface="Cambria" pitchFamily="18" charset="0"/>
                </a:rPr>
                <a:t>What do you think?</a:t>
              </a:r>
            </a:p>
            <a:p>
              <a:pPr lvl="0">
                <a:lnSpc>
                  <a:spcPct val="8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400" i="1">
                  <a:solidFill>
                    <a:srgbClr val="202020"/>
                  </a:solidFill>
                  <a:latin typeface="Cambria" pitchFamily="18" charset="0"/>
                </a:rPr>
                <a:t>(Как ты относишься к различным играм?)</a:t>
              </a:r>
            </a:p>
            <a:p>
              <a:pPr lvl="0">
                <a:lnSpc>
                  <a:spcPct val="80000"/>
                </a:lnSpc>
                <a:defRPr sz="1800">
                  <a:solidFill>
                    <a:srgbClr val="000000"/>
                  </a:solidFill>
                </a:defRPr>
              </a:pPr>
              <a:endParaRPr sz="2400" i="1">
                <a:solidFill>
                  <a:srgbClr val="202020"/>
                </a:solidFill>
                <a:latin typeface="Cambria" pitchFamily="18" charset="0"/>
              </a:endParaRPr>
            </a:p>
            <a:p>
              <a:pPr lvl="0">
                <a:lnSpc>
                  <a:spcPct val="80000"/>
                </a:lnSpc>
                <a:defRPr sz="1800">
                  <a:solidFill>
                    <a:srgbClr val="000000"/>
                  </a:solidFill>
                </a:defRPr>
              </a:pPr>
              <a:endParaRPr sz="2400" i="1">
                <a:solidFill>
                  <a:srgbClr val="202020"/>
                </a:solidFill>
                <a:latin typeface="Cambria" pitchFamily="18" charset="0"/>
              </a:endParaRPr>
            </a:p>
            <a:p>
              <a:pPr lvl="0">
                <a:lnSpc>
                  <a:spcPct val="80000"/>
                </a:lnSpc>
                <a:defRPr sz="1800">
                  <a:solidFill>
                    <a:srgbClr val="000000"/>
                  </a:solidFill>
                </a:defRPr>
              </a:pPr>
              <a:endParaRPr sz="2400" i="1">
                <a:solidFill>
                  <a:srgbClr val="202020"/>
                </a:solidFill>
                <a:latin typeface="Cambria" pitchFamily="18" charset="0"/>
              </a:endParaRPr>
            </a:p>
            <a:p>
              <a:pPr lvl="0">
                <a:lnSpc>
                  <a:spcPct val="80000"/>
                </a:lnSpc>
                <a:defRPr sz="1800">
                  <a:solidFill>
                    <a:srgbClr val="000000"/>
                  </a:solidFill>
                </a:defRPr>
              </a:pPr>
              <a:endParaRPr sz="2400" i="1">
                <a:solidFill>
                  <a:srgbClr val="202020"/>
                </a:solidFill>
                <a:latin typeface="Cambria" pitchFamily="18" charset="0"/>
              </a:endParaRPr>
            </a:p>
          </p:txBody>
        </p:sp>
        <p:pic>
          <p:nvPicPr>
            <p:cNvPr id="380" name="Рисунок 379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25400" y="-25401"/>
              <a:ext cx="9091774" cy="2208626"/>
            </a:xfrm>
            <a:prstGeom prst="rect">
              <a:avLst/>
            </a:prstGeom>
            <a:effectLst/>
          </p:spPr>
        </p:pic>
      </p:grpSp>
      <p:graphicFrame>
        <p:nvGraphicFramePr>
          <p:cNvPr id="383" name="Table 383"/>
          <p:cNvGraphicFramePr/>
          <p:nvPr/>
        </p:nvGraphicFramePr>
        <p:xfrm>
          <a:off x="4787888" y="8162948"/>
          <a:ext cx="6161118" cy="1296119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053706"/>
                <a:gridCol w="2053706"/>
                <a:gridCol w="2053706"/>
              </a:tblGrid>
              <a:tr h="1296119">
                <a:tc>
                  <a:txBody>
                    <a:bodyPr/>
                    <a:lstStyle/>
                    <a:p>
                      <a:pPr lvl="0" algn="l" defTabSz="457200">
                        <a:lnSpc>
                          <a:spcPct val="100000"/>
                        </a:lnSpc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effectLst>
                            <a:outerShdw blurRad="25400" dist="12700" dir="5280000" rotWithShape="0">
                              <a:srgbClr val="FFFFFF"/>
                            </a:outerShdw>
                          </a:effectLst>
                          <a:latin typeface="Cambria" pitchFamily="18" charset="0"/>
                        </a:rPr>
                        <a:t>Listening
Acting
</a:t>
                      </a:r>
                      <a:r>
                        <a:rPr sz="2300" smtClean="0">
                          <a:effectLst>
                            <a:outerShdw blurRad="25400" dist="12700" dir="5280000" rotWithShape="0">
                              <a:srgbClr val="FFFFFF"/>
                            </a:outerShdw>
                          </a:effectLst>
                          <a:latin typeface="Cambria" pitchFamily="18" charset="0"/>
                        </a:rPr>
                        <a:t>Pictures</a:t>
                      </a:r>
                      <a:endParaRPr sz="2300">
                        <a:effectLst>
                          <a:outerShdw blurRad="25400" dist="12700" dir="5280000" rotWithShape="0">
                            <a:srgbClr val="FFFFFF"/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4572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effectLst>
                            <a:outerShdw blurRad="25400" dist="12700" dir="5280000" rotWithShape="0">
                              <a:srgbClr val="FFFFFF"/>
                            </a:outerShdw>
                          </a:effectLst>
                          <a:latin typeface="Cambria" pitchFamily="18" charset="0"/>
                        </a:rPr>
                        <a:t>is
are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4572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effectLst>
                            <a:outerShdw blurRad="25400" dist="12700" dir="5280000" rotWithShape="0">
                              <a:srgbClr val="FFFFFF"/>
                            </a:outerShdw>
                          </a:effectLst>
                          <a:latin typeface="Cambria" pitchFamily="18" charset="0"/>
                        </a:rPr>
                        <a:t>interesting
funny
useful</a:t>
                      </a:r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/>
          </p:cNvSpPr>
          <p:nvPr>
            <p:ph type="title"/>
          </p:nvPr>
        </p:nvSpPr>
        <p:spPr>
          <a:xfrm>
            <a:off x="355600" y="-355600"/>
            <a:ext cx="12293600" cy="20447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  <a:latin typeface="Cambria" pitchFamily="18" charset="0"/>
              </a:rPr>
              <a:t>Результативность</a:t>
            </a:r>
          </a:p>
        </p:txBody>
      </p:sp>
      <p:sp>
        <p:nvSpPr>
          <p:cNvPr id="386" name="Shape 386"/>
          <p:cNvSpPr/>
          <p:nvPr/>
        </p:nvSpPr>
        <p:spPr>
          <a:xfrm>
            <a:off x="603250" y="7628922"/>
            <a:ext cx="3269556" cy="1778594"/>
          </a:xfrm>
          <a:prstGeom prst="roundRect">
            <a:avLst>
              <a:gd name="adj" fmla="val 14542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  <a:latin typeface="Cambria" pitchFamily="18" charset="0"/>
              </a:rPr>
              <a:t>Предметные результаты</a:t>
            </a:r>
          </a:p>
        </p:txBody>
      </p:sp>
      <p:sp>
        <p:nvSpPr>
          <p:cNvPr id="387" name="Shape 387"/>
          <p:cNvSpPr/>
          <p:nvPr/>
        </p:nvSpPr>
        <p:spPr>
          <a:xfrm>
            <a:off x="4930764" y="7591444"/>
            <a:ext cx="3414030" cy="1780826"/>
          </a:xfrm>
          <a:prstGeom prst="roundRect">
            <a:avLst>
              <a:gd name="adj" fmla="val 15360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  <a:latin typeface="Cambria" pitchFamily="18" charset="0"/>
              </a:rPr>
              <a:t>Метапредметные результаты</a:t>
            </a:r>
          </a:p>
        </p:txBody>
      </p:sp>
      <p:sp>
        <p:nvSpPr>
          <p:cNvPr id="388" name="Shape 388"/>
          <p:cNvSpPr/>
          <p:nvPr/>
        </p:nvSpPr>
        <p:spPr>
          <a:xfrm>
            <a:off x="9261475" y="7581714"/>
            <a:ext cx="3269556" cy="1778594"/>
          </a:xfrm>
          <a:prstGeom prst="roundRect">
            <a:avLst>
              <a:gd name="adj" fmla="val 15379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  <a:latin typeface="Cambria" pitchFamily="18" charset="0"/>
              </a:rPr>
              <a:t>Личностные результаты</a:t>
            </a:r>
          </a:p>
        </p:txBody>
      </p:sp>
      <p:sp>
        <p:nvSpPr>
          <p:cNvPr id="389" name="Shape 389"/>
          <p:cNvSpPr/>
          <p:nvPr/>
        </p:nvSpPr>
        <p:spPr>
          <a:xfrm>
            <a:off x="385712" y="1525297"/>
            <a:ext cx="12192002" cy="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Cambria" pitchFamily="18" charset="0"/>
            </a:endParaRPr>
          </a:p>
        </p:txBody>
      </p:sp>
      <p:sp>
        <p:nvSpPr>
          <p:cNvPr id="390" name="Shape 390"/>
          <p:cNvSpPr/>
          <p:nvPr/>
        </p:nvSpPr>
        <p:spPr>
          <a:xfrm>
            <a:off x="385712" y="1614874"/>
            <a:ext cx="12192002" cy="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Cambria" pitchFamily="18" charset="0"/>
            </a:endParaRPr>
          </a:p>
        </p:txBody>
      </p:sp>
      <p:pic>
        <p:nvPicPr>
          <p:cNvPr id="391" name="pasted-image.png"/>
          <p:cNvPicPr/>
          <p:nvPr/>
        </p:nvPicPr>
        <p:blipFill>
          <a:blip r:embed="rId3">
            <a:extLst/>
          </a:blip>
          <a:srcRect l="31445" t="2177" r="31445" b="39467"/>
          <a:stretch>
            <a:fillRect/>
          </a:stretch>
        </p:blipFill>
        <p:spPr>
          <a:xfrm>
            <a:off x="5729039" y="2524885"/>
            <a:ext cx="1505259" cy="2169856"/>
          </a:xfrm>
          <a:prstGeom prst="rect">
            <a:avLst/>
          </a:prstGeom>
          <a:ln w="12700">
            <a:miter lim="400000"/>
          </a:ln>
        </p:spPr>
      </p:pic>
      <p:sp>
        <p:nvSpPr>
          <p:cNvPr id="392" name="Shape 392"/>
          <p:cNvSpPr/>
          <p:nvPr/>
        </p:nvSpPr>
        <p:spPr>
          <a:xfrm>
            <a:off x="5389610" y="1711591"/>
            <a:ext cx="2184206" cy="7230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2"/>
          </a:blipFill>
          <a:ln w="12700">
            <a:solid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Cambria" pitchFamily="18" charset="0"/>
              </a:rPr>
              <a:t>Ученик</a:t>
            </a:r>
          </a:p>
        </p:txBody>
      </p:sp>
      <p:grpSp>
        <p:nvGrpSpPr>
          <p:cNvPr id="395" name="Group 395"/>
          <p:cNvGrpSpPr/>
          <p:nvPr/>
        </p:nvGrpSpPr>
        <p:grpSpPr>
          <a:xfrm>
            <a:off x="4402127" y="4778490"/>
            <a:ext cx="4159172" cy="1778594"/>
            <a:chOff x="-25400" y="-25399"/>
            <a:chExt cx="4159170" cy="1778592"/>
          </a:xfrm>
        </p:grpSpPr>
        <p:sp>
          <p:nvSpPr>
            <p:cNvPr id="394" name="Shape 394"/>
            <p:cNvSpPr/>
            <p:nvPr/>
          </p:nvSpPr>
          <p:spPr>
            <a:xfrm>
              <a:off x="0" y="0"/>
              <a:ext cx="4108371" cy="172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indent="269875" defTabSz="449580">
                <a:lnSpc>
                  <a:spcPct val="90000"/>
                </a:lnSpc>
                <a:defRPr sz="2400">
                  <a:solidFill>
                    <a:srgbClr val="4D76A4"/>
                  </a:solidFill>
                  <a:uFill>
                    <a:solidFill/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2400">
                  <a:solidFill>
                    <a:srgbClr val="4D76A4"/>
                  </a:solidFill>
                  <a:uFill>
                    <a:solidFill/>
                  </a:uFill>
                  <a:latin typeface="Cambria" pitchFamily="18" charset="0"/>
                </a:rPr>
                <a:t>может сопоставить явления из культуры родной страны и англоязычных стран</a:t>
              </a:r>
            </a:p>
          </p:txBody>
        </p:sp>
        <p:pic>
          <p:nvPicPr>
            <p:cNvPr id="393" name="Рисунок 392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5400" y="-25400"/>
              <a:ext cx="4159171" cy="1778593"/>
            </a:xfrm>
            <a:prstGeom prst="rect">
              <a:avLst/>
            </a:prstGeom>
            <a:effectLst/>
          </p:spPr>
        </p:pic>
      </p:grpSp>
      <p:grpSp>
        <p:nvGrpSpPr>
          <p:cNvPr id="398" name="Group 398"/>
          <p:cNvGrpSpPr/>
          <p:nvPr/>
        </p:nvGrpSpPr>
        <p:grpSpPr>
          <a:xfrm>
            <a:off x="68411" y="3498054"/>
            <a:ext cx="4159172" cy="1900084"/>
            <a:chOff x="-25400" y="-25399"/>
            <a:chExt cx="4159170" cy="1900083"/>
          </a:xfrm>
        </p:grpSpPr>
        <p:sp>
          <p:nvSpPr>
            <p:cNvPr id="397" name="Shape 397"/>
            <p:cNvSpPr/>
            <p:nvPr/>
          </p:nvSpPr>
          <p:spPr>
            <a:xfrm>
              <a:off x="0" y="0"/>
              <a:ext cx="4108371" cy="1849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80000"/>
                </a:lnSpc>
                <a:defRPr sz="2600">
                  <a:solidFill>
                    <a:srgbClr val="4D76A4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600">
                  <a:solidFill>
                    <a:srgbClr val="4D76A4"/>
                  </a:solidFill>
                  <a:latin typeface="Cambria" pitchFamily="18" charset="0"/>
                </a:rPr>
                <a:t>понимает, как использовать язык с учетом социокультурных факторов</a:t>
              </a:r>
            </a:p>
          </p:txBody>
        </p:sp>
        <p:pic>
          <p:nvPicPr>
            <p:cNvPr id="396" name="Рисунок 395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5400" y="-25400"/>
              <a:ext cx="4159171" cy="1900084"/>
            </a:xfrm>
            <a:prstGeom prst="rect">
              <a:avLst/>
            </a:prstGeom>
            <a:effectLst/>
          </p:spPr>
        </p:pic>
      </p:grpSp>
      <p:grpSp>
        <p:nvGrpSpPr>
          <p:cNvPr id="401" name="Group 401"/>
          <p:cNvGrpSpPr/>
          <p:nvPr/>
        </p:nvGrpSpPr>
        <p:grpSpPr>
          <a:xfrm>
            <a:off x="8645540" y="1793131"/>
            <a:ext cx="4159172" cy="1939101"/>
            <a:chOff x="-23417" y="0"/>
            <a:chExt cx="4159171" cy="1939099"/>
          </a:xfrm>
        </p:grpSpPr>
        <p:sp>
          <p:nvSpPr>
            <p:cNvPr id="400" name="Shape 400"/>
            <p:cNvSpPr/>
            <p:nvPr/>
          </p:nvSpPr>
          <p:spPr>
            <a:xfrm>
              <a:off x="0" y="0"/>
              <a:ext cx="4108371" cy="1876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90000"/>
                </a:lnSpc>
                <a:defRPr sz="2400">
                  <a:solidFill>
                    <a:srgbClr val="4D76A4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4D76A4"/>
                  </a:solidFill>
                  <a:latin typeface="Cambria" pitchFamily="18" charset="0"/>
                </a:rPr>
                <a:t>осознает себя </a:t>
              </a:r>
              <a:r>
                <a:rPr sz="2400" smtClean="0">
                  <a:solidFill>
                    <a:srgbClr val="4D76A4"/>
                  </a:solidFill>
                  <a:latin typeface="Cambria" pitchFamily="18" charset="0"/>
                </a:rPr>
                <a:t>как</a:t>
              </a:r>
              <a:endParaRPr lang="en-US" sz="2400" dirty="0" smtClean="0">
                <a:solidFill>
                  <a:srgbClr val="4D76A4"/>
                </a:solidFill>
                <a:latin typeface="Cambria" pitchFamily="18" charset="0"/>
              </a:endParaRP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 smtClean="0">
                  <a:solidFill>
                    <a:srgbClr val="4D76A4"/>
                  </a:solidFill>
                  <a:latin typeface="Cambria" pitchFamily="18" charset="0"/>
                </a:rPr>
                <a:t>носителя </a:t>
              </a:r>
              <a:r>
                <a:rPr sz="2400">
                  <a:solidFill>
                    <a:srgbClr val="4D76A4"/>
                  </a:solidFill>
                  <a:latin typeface="Cambria" pitchFamily="18" charset="0"/>
                </a:rPr>
                <a:t>русскоязычной культуры в межкультурной коммуникации</a:t>
              </a:r>
            </a:p>
          </p:txBody>
        </p:sp>
        <p:pic>
          <p:nvPicPr>
            <p:cNvPr id="399" name="Рисунок 398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23417" y="11835"/>
              <a:ext cx="4159171" cy="1927264"/>
            </a:xfrm>
            <a:prstGeom prst="rect">
              <a:avLst/>
            </a:prstGeom>
            <a:effectLst/>
          </p:spPr>
        </p:pic>
      </p:grpSp>
      <p:pic>
        <p:nvPicPr>
          <p:cNvPr id="402" name="Рисунок 401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 rot="5400000">
            <a:off x="1915928" y="7094279"/>
            <a:ext cx="644199" cy="246564"/>
          </a:xfrm>
          <a:prstGeom prst="rect">
            <a:avLst/>
          </a:prstGeom>
        </p:spPr>
      </p:pic>
      <p:pic>
        <p:nvPicPr>
          <p:cNvPr id="404" name="Рисунок 403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 rot="5400000">
            <a:off x="6160613" y="6983129"/>
            <a:ext cx="813054" cy="246565"/>
          </a:xfrm>
          <a:prstGeom prst="rect">
            <a:avLst/>
          </a:prstGeom>
        </p:spPr>
      </p:pic>
      <p:pic>
        <p:nvPicPr>
          <p:cNvPr id="406" name="Рисунок 405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 rot="5400000">
            <a:off x="10360246" y="7040117"/>
            <a:ext cx="813053" cy="246565"/>
          </a:xfrm>
          <a:prstGeom prst="rect">
            <a:avLst/>
          </a:prstGeom>
        </p:spPr>
      </p:pic>
      <p:grpSp>
        <p:nvGrpSpPr>
          <p:cNvPr id="410" name="Group 410"/>
          <p:cNvGrpSpPr/>
          <p:nvPr/>
        </p:nvGrpSpPr>
        <p:grpSpPr>
          <a:xfrm>
            <a:off x="8643558" y="3803302"/>
            <a:ext cx="4159171" cy="1352702"/>
            <a:chOff x="-25400" y="-25399"/>
            <a:chExt cx="4159170" cy="1352700"/>
          </a:xfrm>
        </p:grpSpPr>
        <p:sp>
          <p:nvSpPr>
            <p:cNvPr id="409" name="Shape 409"/>
            <p:cNvSpPr/>
            <p:nvPr/>
          </p:nvSpPr>
          <p:spPr>
            <a:xfrm>
              <a:off x="0" y="0"/>
              <a:ext cx="4108371" cy="1301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90000"/>
                </a:lnSpc>
                <a:defRPr sz="2400">
                  <a:solidFill>
                    <a:srgbClr val="4D76A4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4D76A4"/>
                  </a:solidFill>
                  <a:latin typeface="Cambria" pitchFamily="18" charset="0"/>
                </a:rPr>
                <a:t>чувствует ответственность за свою страну</a:t>
              </a:r>
            </a:p>
          </p:txBody>
        </p:sp>
        <p:pic>
          <p:nvPicPr>
            <p:cNvPr id="408" name="Рисунок 407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25400" y="-25400"/>
              <a:ext cx="4159171" cy="1352701"/>
            </a:xfrm>
            <a:prstGeom prst="rect">
              <a:avLst/>
            </a:prstGeom>
            <a:effectLst/>
          </p:spPr>
        </p:pic>
      </p:grpSp>
      <p:grpSp>
        <p:nvGrpSpPr>
          <p:cNvPr id="413" name="Group 413"/>
          <p:cNvGrpSpPr/>
          <p:nvPr/>
        </p:nvGrpSpPr>
        <p:grpSpPr>
          <a:xfrm>
            <a:off x="68411" y="1953722"/>
            <a:ext cx="4159172" cy="1423871"/>
            <a:chOff x="-25400" y="-25399"/>
            <a:chExt cx="4159170" cy="1423869"/>
          </a:xfrm>
        </p:grpSpPr>
        <p:sp>
          <p:nvSpPr>
            <p:cNvPr id="412" name="Shape 412"/>
            <p:cNvSpPr/>
            <p:nvPr/>
          </p:nvSpPr>
          <p:spPr>
            <a:xfrm>
              <a:off x="0" y="0"/>
              <a:ext cx="4108371" cy="1373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sz="2600">
                  <a:solidFill>
                    <a:srgbClr val="4D76A4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600">
                  <a:solidFill>
                    <a:srgbClr val="4D76A4"/>
                  </a:solidFill>
                  <a:latin typeface="Cambria" pitchFamily="18" charset="0"/>
                </a:rPr>
                <a:t>знает коммуникативные тактики</a:t>
              </a:r>
            </a:p>
          </p:txBody>
        </p:sp>
        <p:pic>
          <p:nvPicPr>
            <p:cNvPr id="411" name="Рисунок 410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-25400" y="-25400"/>
              <a:ext cx="4159171" cy="1423870"/>
            </a:xfrm>
            <a:prstGeom prst="rect">
              <a:avLst/>
            </a:prstGeom>
            <a:effectLst/>
          </p:spPr>
        </p:pic>
      </p:grpSp>
      <p:grpSp>
        <p:nvGrpSpPr>
          <p:cNvPr id="416" name="Group 416"/>
          <p:cNvGrpSpPr/>
          <p:nvPr/>
        </p:nvGrpSpPr>
        <p:grpSpPr>
          <a:xfrm>
            <a:off x="8645540" y="5289709"/>
            <a:ext cx="4159172" cy="1368422"/>
            <a:chOff x="-23418" y="0"/>
            <a:chExt cx="4159171" cy="1368421"/>
          </a:xfrm>
        </p:grpSpPr>
        <p:sp>
          <p:nvSpPr>
            <p:cNvPr id="415" name="Shape 415"/>
            <p:cNvSpPr/>
            <p:nvPr/>
          </p:nvSpPr>
          <p:spPr>
            <a:xfrm>
              <a:off x="0" y="0"/>
              <a:ext cx="4108371" cy="1301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90000"/>
                </a:lnSpc>
                <a:defRPr sz="2400">
                  <a:solidFill>
                    <a:srgbClr val="4D76A4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4D76A4"/>
                  </a:solidFill>
                  <a:latin typeface="Cambria" pitchFamily="18" charset="0"/>
                </a:rPr>
                <a:t>интересуется </a:t>
              </a:r>
              <a:endParaRPr lang="en-US" sz="2400" dirty="0" smtClean="0">
                <a:solidFill>
                  <a:srgbClr val="4D76A4"/>
                </a:solidFill>
                <a:latin typeface="Cambria" pitchFamily="18" charset="0"/>
              </a:endParaRP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 smtClean="0">
                  <a:solidFill>
                    <a:srgbClr val="4D76A4"/>
                  </a:solidFill>
                  <a:latin typeface="Cambria" pitchFamily="18" charset="0"/>
                </a:rPr>
                <a:t>англоязычной </a:t>
              </a:r>
              <a:r>
                <a:rPr sz="2400">
                  <a:solidFill>
                    <a:srgbClr val="4D76A4"/>
                  </a:solidFill>
                  <a:latin typeface="Cambria" pitchFamily="18" charset="0"/>
                </a:rPr>
                <a:t>и родной культурой</a:t>
              </a:r>
            </a:p>
          </p:txBody>
        </p:sp>
        <p:pic>
          <p:nvPicPr>
            <p:cNvPr id="414" name="Рисунок 413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23418" y="15719"/>
              <a:ext cx="4159171" cy="1352702"/>
            </a:xfrm>
            <a:prstGeom prst="rect">
              <a:avLst/>
            </a:prstGeom>
            <a:effectLst/>
          </p:spPr>
        </p:pic>
      </p:grpSp>
      <p:grpSp>
        <p:nvGrpSpPr>
          <p:cNvPr id="419" name="Group 419"/>
          <p:cNvGrpSpPr/>
          <p:nvPr/>
        </p:nvGrpSpPr>
        <p:grpSpPr>
          <a:xfrm>
            <a:off x="155684" y="5515333"/>
            <a:ext cx="4159172" cy="1262934"/>
            <a:chOff x="-25400" y="-25400"/>
            <a:chExt cx="4159170" cy="1262932"/>
          </a:xfrm>
        </p:grpSpPr>
        <p:sp>
          <p:nvSpPr>
            <p:cNvPr id="418" name="Shape 418"/>
            <p:cNvSpPr/>
            <p:nvPr/>
          </p:nvSpPr>
          <p:spPr>
            <a:xfrm>
              <a:off x="0" y="0"/>
              <a:ext cx="4108371" cy="1212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80000"/>
                </a:lnSpc>
                <a:defRPr sz="2600">
                  <a:solidFill>
                    <a:srgbClr val="4D76A4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600">
                  <a:solidFill>
                    <a:srgbClr val="4D76A4"/>
                  </a:solidFill>
                  <a:latin typeface="Cambria" pitchFamily="18" charset="0"/>
                </a:rPr>
                <a:t>имеет расширенный словарный запас</a:t>
              </a:r>
            </a:p>
          </p:txBody>
        </p:sp>
        <p:pic>
          <p:nvPicPr>
            <p:cNvPr id="417" name="Рисунок 416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-25400" y="-25400"/>
              <a:ext cx="4159171" cy="126293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>
            <a:spLocks noGrp="1"/>
          </p:cNvSpPr>
          <p:nvPr>
            <p:ph type="title"/>
          </p:nvPr>
        </p:nvSpPr>
        <p:spPr>
          <a:xfrm>
            <a:off x="355600" y="-355600"/>
            <a:ext cx="12293600" cy="20447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  <a:latin typeface="Cambria" pitchFamily="18" charset="0"/>
              </a:rPr>
              <a:t>Результативность</a:t>
            </a:r>
          </a:p>
        </p:txBody>
      </p:sp>
      <p:sp>
        <p:nvSpPr>
          <p:cNvPr id="422" name="Shape 422"/>
          <p:cNvSpPr/>
          <p:nvPr/>
        </p:nvSpPr>
        <p:spPr>
          <a:xfrm>
            <a:off x="385712" y="1525297"/>
            <a:ext cx="12192002" cy="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Cambria" pitchFamily="18" charset="0"/>
            </a:endParaRPr>
          </a:p>
        </p:txBody>
      </p:sp>
      <p:sp>
        <p:nvSpPr>
          <p:cNvPr id="423" name="Shape 423"/>
          <p:cNvSpPr/>
          <p:nvPr/>
        </p:nvSpPr>
        <p:spPr>
          <a:xfrm>
            <a:off x="385712" y="1614874"/>
            <a:ext cx="12192002" cy="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Cambria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787360" y="1733528"/>
          <a:ext cx="5572164" cy="3636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6788152" y="1804966"/>
          <a:ext cx="5429288" cy="3636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644485" y="5734056"/>
          <a:ext cx="6072230" cy="3532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6716714" y="5591180"/>
          <a:ext cx="6072230" cy="3532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Урок во 2 классе.jpg"/>
          <p:cNvPicPr/>
          <p:nvPr/>
        </p:nvPicPr>
        <p:blipFill>
          <a:blip r:embed="rId2">
            <a:extLst/>
          </a:blip>
          <a:srcRect t="11455" b="11455"/>
          <a:stretch>
            <a:fillRect/>
          </a:stretch>
        </p:blipFill>
        <p:spPr>
          <a:xfrm>
            <a:off x="-28769" y="-30763"/>
            <a:ext cx="13190097" cy="679986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Прямоугольник 3"/>
          <p:cNvSpPr/>
          <p:nvPr/>
        </p:nvSpPr>
        <p:spPr>
          <a:xfrm>
            <a:off x="501608" y="7162816"/>
            <a:ext cx="120015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3200" i="1" dirty="0" smtClean="0">
                <a:solidFill>
                  <a:srgbClr val="5C86B9"/>
                </a:solidFill>
                <a:latin typeface="Cambria" pitchFamily="18" charset="0"/>
              </a:rPr>
              <a:t>Я обучаю английскому, чтобы будущее поколение смогло рассказать миру о России.</a:t>
            </a:r>
            <a:endParaRPr lang="ru-RU" sz="3200" i="1" dirty="0">
              <a:solidFill>
                <a:srgbClr val="5C86B9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560831">
              <a:defRPr sz="6144" spc="-122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144" spc="-122">
                <a:solidFill>
                  <a:srgbClr val="314864"/>
                </a:solidFill>
                <a:latin typeface="Cambria" pitchFamily="18" charset="0"/>
              </a:rPr>
              <a:t>Проблема в </a:t>
            </a:r>
            <a:r>
              <a:rPr sz="6144" spc="-122" smtClean="0">
                <a:solidFill>
                  <a:srgbClr val="314864"/>
                </a:solidFill>
                <a:latin typeface="Cambria" pitchFamily="18" charset="0"/>
              </a:rPr>
              <a:t>обучении</a:t>
            </a:r>
            <a:r>
              <a:rPr lang="en-US" sz="6144" spc="-122" dirty="0" smtClean="0">
                <a:solidFill>
                  <a:srgbClr val="314864"/>
                </a:solidFill>
                <a:latin typeface="Cambria" pitchFamily="18" charset="0"/>
              </a:rPr>
              <a:t/>
            </a:r>
            <a:br>
              <a:rPr lang="en-US" sz="6144" spc="-122" dirty="0" smtClean="0">
                <a:solidFill>
                  <a:srgbClr val="314864"/>
                </a:solidFill>
                <a:latin typeface="Cambria" pitchFamily="18" charset="0"/>
              </a:rPr>
            </a:br>
            <a:r>
              <a:rPr sz="6144" spc="-122" smtClean="0">
                <a:solidFill>
                  <a:srgbClr val="314864"/>
                </a:solidFill>
                <a:latin typeface="Cambria" pitchFamily="18" charset="0"/>
              </a:rPr>
              <a:t>английскому </a:t>
            </a:r>
            <a:r>
              <a:rPr sz="6144" spc="-122">
                <a:solidFill>
                  <a:srgbClr val="314864"/>
                </a:solidFill>
                <a:latin typeface="Cambria" pitchFamily="18" charset="0"/>
              </a:rPr>
              <a:t>языку</a:t>
            </a:r>
          </a:p>
        </p:txBody>
      </p:sp>
      <p:grpSp>
        <p:nvGrpSpPr>
          <p:cNvPr id="53" name="Group 53"/>
          <p:cNvGrpSpPr/>
          <p:nvPr/>
        </p:nvGrpSpPr>
        <p:grpSpPr>
          <a:xfrm>
            <a:off x="563562" y="3019412"/>
            <a:ext cx="3635335" cy="2281786"/>
            <a:chOff x="0" y="-44016"/>
            <a:chExt cx="3635334" cy="2281785"/>
          </a:xfrm>
        </p:grpSpPr>
        <p:sp>
          <p:nvSpPr>
            <p:cNvPr id="52" name="Shape 52"/>
            <p:cNvSpPr/>
            <p:nvPr/>
          </p:nvSpPr>
          <p:spPr>
            <a:xfrm>
              <a:off x="0" y="0"/>
              <a:ext cx="3575050" cy="2230984"/>
            </a:xfrm>
            <a:prstGeom prst="roundRect">
              <a:avLst>
                <a:gd name="adj" fmla="val 13406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4D76A4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>
                  <a:solidFill>
                    <a:srgbClr val="4D76A4"/>
                  </a:solidFill>
                  <a:latin typeface="Cambria" pitchFamily="18" charset="0"/>
                </a:rPr>
                <a:t>незнание социокультурных реалий</a:t>
              </a:r>
            </a:p>
          </p:txBody>
        </p:sp>
        <p:pic>
          <p:nvPicPr>
            <p:cNvPr id="51" name="Рисунок 50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484" y="-44016"/>
              <a:ext cx="3625850" cy="2281785"/>
            </a:xfrm>
            <a:prstGeom prst="rect">
              <a:avLst/>
            </a:prstGeom>
            <a:effectLst/>
          </p:spPr>
        </p:pic>
      </p:grpSp>
      <p:grpSp>
        <p:nvGrpSpPr>
          <p:cNvPr id="56" name="Group 56"/>
          <p:cNvGrpSpPr/>
          <p:nvPr/>
        </p:nvGrpSpPr>
        <p:grpSpPr>
          <a:xfrm>
            <a:off x="563562" y="5894040"/>
            <a:ext cx="3635335" cy="3019932"/>
            <a:chOff x="0" y="0"/>
            <a:chExt cx="3635334" cy="3019930"/>
          </a:xfrm>
        </p:grpSpPr>
        <p:sp>
          <p:nvSpPr>
            <p:cNvPr id="55" name="Shape 55"/>
            <p:cNvSpPr/>
            <p:nvPr/>
          </p:nvSpPr>
          <p:spPr>
            <a:xfrm>
              <a:off x="0" y="0"/>
              <a:ext cx="3575050" cy="2914799"/>
            </a:xfrm>
            <a:prstGeom prst="roundRect">
              <a:avLst>
                <a:gd name="adj" fmla="val 10261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4D76A4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>
                  <a:solidFill>
                    <a:srgbClr val="4D76A4"/>
                  </a:solidFill>
                  <a:latin typeface="Cambria" pitchFamily="18" charset="0"/>
                </a:rPr>
                <a:t>изучение языка в отрыве от жизненных ситуаций</a:t>
              </a:r>
            </a:p>
          </p:txBody>
        </p:sp>
        <p:pic>
          <p:nvPicPr>
            <p:cNvPr id="54" name="Рисунок 53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484" y="54330"/>
              <a:ext cx="3625850" cy="2965600"/>
            </a:xfrm>
            <a:prstGeom prst="rect">
              <a:avLst/>
            </a:prstGeom>
            <a:effectLst/>
          </p:spPr>
        </p:pic>
      </p:grpSp>
      <p:sp>
        <p:nvSpPr>
          <p:cNvPr id="57" name="Shape 57"/>
          <p:cNvSpPr/>
          <p:nvPr/>
        </p:nvSpPr>
        <p:spPr>
          <a:xfrm>
            <a:off x="4843574" y="4914900"/>
            <a:ext cx="2142283" cy="1670943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4"/>
          </a:blipFill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0" name="Group 60"/>
          <p:cNvGrpSpPr/>
          <p:nvPr/>
        </p:nvGrpSpPr>
        <p:grpSpPr>
          <a:xfrm>
            <a:off x="7645408" y="3019412"/>
            <a:ext cx="4817775" cy="1827175"/>
            <a:chOff x="0" y="-42077"/>
            <a:chExt cx="4817774" cy="1827173"/>
          </a:xfrm>
        </p:grpSpPr>
        <p:sp>
          <p:nvSpPr>
            <p:cNvPr id="59" name="Shape 59"/>
            <p:cNvSpPr/>
            <p:nvPr/>
          </p:nvSpPr>
          <p:spPr>
            <a:xfrm>
              <a:off x="0" y="0"/>
              <a:ext cx="4752033" cy="1776372"/>
            </a:xfrm>
            <a:prstGeom prst="roundRect">
              <a:avLst>
                <a:gd name="adj" fmla="val 16837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>
              <a:lvl1pPr>
                <a:lnSpc>
                  <a:spcPct val="90000"/>
                </a:lnSpc>
                <a:defRPr>
                  <a:solidFill>
                    <a:srgbClr val="4D76A4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4D76A4"/>
                  </a:solidFill>
                  <a:latin typeface="Cambria" pitchFamily="18" charset="0"/>
                </a:rPr>
                <a:t>речевые ошибки, неумение решать коммуникативные задачи</a:t>
              </a:r>
            </a:p>
          </p:txBody>
        </p:sp>
        <p:pic>
          <p:nvPicPr>
            <p:cNvPr id="58" name="Рисунок 57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4941" y="-42077"/>
              <a:ext cx="4802833" cy="1827173"/>
            </a:xfrm>
            <a:prstGeom prst="rect">
              <a:avLst/>
            </a:prstGeom>
            <a:effectLst/>
          </p:spPr>
        </p:pic>
      </p:grpSp>
      <p:grpSp>
        <p:nvGrpSpPr>
          <p:cNvPr id="63" name="Group 63"/>
          <p:cNvGrpSpPr/>
          <p:nvPr/>
        </p:nvGrpSpPr>
        <p:grpSpPr>
          <a:xfrm>
            <a:off x="7645408" y="5091114"/>
            <a:ext cx="4795831" cy="2475301"/>
            <a:chOff x="-69197" y="-4395"/>
            <a:chExt cx="4795830" cy="2475300"/>
          </a:xfrm>
        </p:grpSpPr>
        <p:sp>
          <p:nvSpPr>
            <p:cNvPr id="62" name="Shape 62"/>
            <p:cNvSpPr/>
            <p:nvPr/>
          </p:nvSpPr>
          <p:spPr>
            <a:xfrm>
              <a:off x="0" y="-1"/>
              <a:ext cx="4726633" cy="2424500"/>
            </a:xfrm>
            <a:prstGeom prst="roundRect">
              <a:avLst>
                <a:gd name="adj" fmla="val 12336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90000"/>
                </a:lnSpc>
                <a:defRPr sz="2700">
                  <a:solidFill>
                    <a:srgbClr val="4D76A4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 smtClean="0">
                  <a:solidFill>
                    <a:srgbClr val="4D76A4"/>
                  </a:solidFill>
                  <a:latin typeface="Cambria" pitchFamily="18" charset="0"/>
                </a:rPr>
                <a:t>неумение представить культуру страны в ситуациях межнационального общения</a:t>
              </a:r>
              <a:endParaRPr sz="2800">
                <a:solidFill>
                  <a:srgbClr val="4D76A4"/>
                </a:solidFill>
                <a:latin typeface="Cambria" pitchFamily="18" charset="0"/>
              </a:endParaRPr>
            </a:p>
          </p:txBody>
        </p:sp>
        <p:pic>
          <p:nvPicPr>
            <p:cNvPr id="61" name="Рисунок 60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69197" y="-4395"/>
              <a:ext cx="4777433" cy="2475300"/>
            </a:xfrm>
            <a:prstGeom prst="rect">
              <a:avLst/>
            </a:prstGeom>
            <a:effectLst/>
          </p:spPr>
        </p:pic>
      </p:grpSp>
      <p:grpSp>
        <p:nvGrpSpPr>
          <p:cNvPr id="66" name="Group 66"/>
          <p:cNvGrpSpPr/>
          <p:nvPr/>
        </p:nvGrpSpPr>
        <p:grpSpPr>
          <a:xfrm>
            <a:off x="7645408" y="7805758"/>
            <a:ext cx="4772018" cy="1429614"/>
            <a:chOff x="-93009" y="0"/>
            <a:chExt cx="4772017" cy="1429612"/>
          </a:xfrm>
        </p:grpSpPr>
        <p:sp>
          <p:nvSpPr>
            <p:cNvPr id="65" name="Shape 65"/>
            <p:cNvSpPr/>
            <p:nvPr/>
          </p:nvSpPr>
          <p:spPr>
            <a:xfrm>
              <a:off x="0" y="0"/>
              <a:ext cx="4679008" cy="1337515"/>
            </a:xfrm>
            <a:prstGeom prst="roundRect">
              <a:avLst>
                <a:gd name="adj" fmla="val 22361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>
                  <a:solidFill>
                    <a:srgbClr val="4D76A4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4D76A4"/>
                  </a:solidFill>
                  <a:latin typeface="Cambria" pitchFamily="18" charset="0"/>
                </a:rPr>
                <a:t>снижение мотивации к изучению предмета</a:t>
              </a:r>
            </a:p>
          </p:txBody>
        </p:sp>
        <p:pic>
          <p:nvPicPr>
            <p:cNvPr id="64" name="Рисунок 63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93009" y="41296"/>
              <a:ext cx="4729808" cy="138831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>
            <a:spLocks noGrp="1"/>
          </p:cNvSpPr>
          <p:nvPr>
            <p:ph type="title"/>
          </p:nvPr>
        </p:nvSpPr>
        <p:spPr>
          <a:xfrm>
            <a:off x="355599" y="-129609"/>
            <a:ext cx="12293601" cy="20447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  <a:latin typeface="Cambria" pitchFamily="18" charset="0"/>
              </a:rPr>
              <a:t>Список литературы</a:t>
            </a:r>
          </a:p>
        </p:txBody>
      </p:sp>
      <p:sp>
        <p:nvSpPr>
          <p:cNvPr id="433" name="Shape 433"/>
          <p:cNvSpPr>
            <a:spLocks noGrp="1"/>
          </p:cNvSpPr>
          <p:nvPr>
            <p:ph type="body" idx="1"/>
          </p:nvPr>
        </p:nvSpPr>
        <p:spPr>
          <a:xfrm>
            <a:off x="355600" y="2158999"/>
            <a:ext cx="12147592" cy="6909143"/>
          </a:xfrm>
          <a:prstGeom prst="rect">
            <a:avLst/>
          </a:prstGeom>
        </p:spPr>
        <p:txBody>
          <a:bodyPr>
            <a:noAutofit/>
          </a:bodyPr>
          <a:lstStyle/>
          <a:p>
            <a:pPr marL="507999" lvl="0" indent="-507999">
              <a:spcBef>
                <a:spcPts val="1600"/>
              </a:spcBef>
              <a:defRPr sz="1800"/>
            </a:pPr>
            <a:r>
              <a:rPr sz="2400">
                <a:latin typeface="Cambria" pitchFamily="18" charset="0"/>
              </a:rPr>
              <a:t>Асмолов А. Г. Как проектировать универсальные учебные действия: от действия к мысли / Под ред. А. Г. Асмолова  и др./  – М., 2008.</a:t>
            </a:r>
          </a:p>
          <a:p>
            <a:pPr marL="507999" lvl="0" indent="-507999">
              <a:spcBef>
                <a:spcPts val="1600"/>
              </a:spcBef>
              <a:defRPr sz="1800"/>
            </a:pPr>
            <a:r>
              <a:rPr sz="2400">
                <a:uFill>
                  <a:solidFill>
                    <a:srgbClr val="323232"/>
                  </a:solidFill>
                </a:uFill>
                <a:latin typeface="Cambria" pitchFamily="18" charset="0"/>
              </a:rPr>
              <a:t>Бахтин М.М. Эстетика словесного творчества. - М., 1986.</a:t>
            </a:r>
          </a:p>
          <a:p>
            <a:pPr marL="507999" lvl="0" indent="-507999">
              <a:spcBef>
                <a:spcPts val="1600"/>
              </a:spcBef>
              <a:defRPr sz="1800"/>
            </a:pPr>
            <a:r>
              <a:rPr sz="2400">
                <a:uFill>
                  <a:solidFill>
                    <a:srgbClr val="323232"/>
                  </a:solidFill>
                </a:uFill>
                <a:latin typeface="Cambria" pitchFamily="18" charset="0"/>
              </a:rPr>
              <a:t>Библер В.С. Школа диалога культур. Основы программы. Кемерово. 1992</a:t>
            </a:r>
          </a:p>
          <a:p>
            <a:pPr marL="507999" lvl="0" indent="-507999">
              <a:spcBef>
                <a:spcPts val="1600"/>
              </a:spcBef>
              <a:defRPr sz="1800"/>
            </a:pPr>
            <a:r>
              <a:rPr sz="2400">
                <a:latin typeface="Cambria" pitchFamily="18" charset="0"/>
              </a:rPr>
              <a:t>Китайгородская Г.А. Интенсивное обучение иностранным языкам: теория и практика. – М.: Русский язык, 1992. </a:t>
            </a:r>
          </a:p>
          <a:p>
            <a:pPr marL="507999" lvl="0" indent="-507999">
              <a:spcBef>
                <a:spcPts val="1600"/>
              </a:spcBef>
              <a:defRPr sz="1800"/>
            </a:pPr>
            <a:r>
              <a:rPr sz="2400">
                <a:latin typeface="Cambria" pitchFamily="18" charset="0"/>
              </a:rPr>
              <a:t>Коряковцева Н.Ф. Теория обучения иностранным языкам: продуктивные образовательные технологии / Н.Ф. Коряковцева. – М.: Академия, 2010. </a:t>
            </a:r>
          </a:p>
          <a:p>
            <a:pPr marL="507999" lvl="0" indent="-507999">
              <a:spcBef>
                <a:spcPts val="1600"/>
              </a:spcBef>
              <a:defRPr sz="1800"/>
            </a:pPr>
            <a:r>
              <a:rPr sz="2400">
                <a:latin typeface="Cambria" pitchFamily="18" charset="0"/>
              </a:rPr>
              <a:t>Селевко Г.К. Современные образовательные технологии. - Учебное пособие. — М.: Народное образование, 1998. — 256 с.</a:t>
            </a:r>
          </a:p>
          <a:p>
            <a:pPr marL="507999" lvl="0" indent="-507999">
              <a:spcBef>
                <a:spcPts val="1600"/>
              </a:spcBef>
              <a:defRPr sz="1800"/>
            </a:pPr>
            <a:r>
              <a:rPr sz="2400">
                <a:uFill>
                  <a:solidFill>
                    <a:srgbClr val="323232"/>
                  </a:solidFill>
                </a:uFill>
                <a:latin typeface="Cambria" pitchFamily="18" charset="0"/>
              </a:rPr>
              <a:t>Эльконин. Д.Б. Психология игры / Д.Б. Эльконин — 2-е изд.-М.: Гуманит. Изд. Центр Владос, 1999. - 360 с</a:t>
            </a:r>
            <a:r>
              <a:rPr sz="2400" smtClean="0">
                <a:uFill>
                  <a:solidFill>
                    <a:srgbClr val="323232"/>
                  </a:solidFill>
                </a:uFill>
                <a:latin typeface="Cambria" pitchFamily="18" charset="0"/>
              </a:rPr>
              <a:t>.</a:t>
            </a:r>
            <a:endParaRPr lang="en-US" sz="2400" dirty="0" smtClean="0">
              <a:uFill>
                <a:solidFill>
                  <a:srgbClr val="323232"/>
                </a:solidFill>
              </a:uFill>
              <a:latin typeface="Cambria" pitchFamily="18" charset="0"/>
            </a:endParaRPr>
          </a:p>
          <a:p>
            <a:pPr marL="507999" lvl="0" indent="-507999">
              <a:spcBef>
                <a:spcPts val="1600"/>
              </a:spcBef>
              <a:defRPr sz="1800"/>
            </a:pPr>
            <a:r>
              <a:rPr lang="en-US" sz="2400" dirty="0" smtClean="0">
                <a:uFill>
                  <a:solidFill>
                    <a:srgbClr val="323232"/>
                  </a:solidFill>
                </a:uFill>
                <a:latin typeface="Cambria" pitchFamily="18" charset="0"/>
                <a:hlinkClick r:id="rId2"/>
              </a:rPr>
              <a:t>http://www.britishcouncil.ru/teach</a:t>
            </a:r>
            <a:r>
              <a:rPr lang="en-US" sz="2400" dirty="0" smtClean="0">
                <a:uFill>
                  <a:solidFill>
                    <a:srgbClr val="323232"/>
                  </a:solidFill>
                </a:uFill>
                <a:latin typeface="Cambria" pitchFamily="18" charset="0"/>
              </a:rPr>
              <a:t> </a:t>
            </a:r>
          </a:p>
          <a:p>
            <a:pPr marL="507999" lvl="0" indent="-507999">
              <a:spcBef>
                <a:spcPts val="1600"/>
              </a:spcBef>
              <a:defRPr sz="1800"/>
            </a:pPr>
            <a:r>
              <a:rPr lang="en-US" sz="2400" dirty="0" smtClean="0">
                <a:uFill>
                  <a:solidFill>
                    <a:srgbClr val="323232"/>
                  </a:solidFill>
                </a:uFill>
                <a:latin typeface="Cambria" pitchFamily="18" charset="0"/>
                <a:hlinkClick r:id="rId3"/>
              </a:rPr>
              <a:t>http://www.schoolenglish.ru/</a:t>
            </a:r>
            <a:endParaRPr lang="en-US" sz="2400" dirty="0" smtClean="0">
              <a:uFill>
                <a:solidFill>
                  <a:srgbClr val="323232"/>
                </a:solidFill>
              </a:uFill>
              <a:latin typeface="Cambria" pitchFamily="18" charset="0"/>
            </a:endParaRPr>
          </a:p>
          <a:p>
            <a:pPr marL="507999" indent="-507999">
              <a:spcBef>
                <a:spcPts val="1600"/>
              </a:spcBef>
              <a:defRPr sz="1800"/>
            </a:pPr>
            <a:r>
              <a:rPr lang="en-US" sz="2400" dirty="0" smtClean="0">
                <a:latin typeface="Cambria" pitchFamily="18" charset="0"/>
                <a:hlinkClick r:id="rId4"/>
              </a:rPr>
              <a:t>http://www.megabook.ru</a:t>
            </a:r>
            <a:r>
              <a:rPr lang="en-US" sz="2400" dirty="0" smtClean="0">
                <a:uFill>
                  <a:solidFill>
                    <a:srgbClr val="323232"/>
                  </a:solidFill>
                </a:uFill>
                <a:latin typeface="Cambria" pitchFamily="18" charset="0"/>
              </a:rPr>
              <a:t> </a:t>
            </a:r>
            <a:endParaRPr lang="en-US" sz="2400" dirty="0" smtClean="0">
              <a:latin typeface="Cambria" pitchFamily="18" charset="0"/>
            </a:endParaRPr>
          </a:p>
        </p:txBody>
      </p:sp>
      <p:sp>
        <p:nvSpPr>
          <p:cNvPr id="434" name="Shape 434"/>
          <p:cNvSpPr/>
          <p:nvPr/>
        </p:nvSpPr>
        <p:spPr>
          <a:xfrm>
            <a:off x="406399" y="1664997"/>
            <a:ext cx="12192002" cy="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Cambria" pitchFamily="18" charset="0"/>
            </a:endParaRPr>
          </a:p>
        </p:txBody>
      </p:sp>
      <p:sp>
        <p:nvSpPr>
          <p:cNvPr id="435" name="Shape 435"/>
          <p:cNvSpPr/>
          <p:nvPr/>
        </p:nvSpPr>
        <p:spPr>
          <a:xfrm>
            <a:off x="406399" y="1754574"/>
            <a:ext cx="12192002" cy="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Cambr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355600" y="65570"/>
            <a:ext cx="5816600" cy="20447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80000"/>
              </a:lnSpc>
              <a:defRPr sz="6200" spc="-124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200" spc="-124">
                <a:solidFill>
                  <a:srgbClr val="314864"/>
                </a:solidFill>
                <a:latin typeface="Cambria" pitchFamily="18" charset="0"/>
              </a:rPr>
              <a:t>Требования ФГОС</a:t>
            </a:r>
          </a:p>
        </p:txBody>
      </p:sp>
      <p:pic>
        <p:nvPicPr>
          <p:cNvPr id="69" name="Урок в 6 классе.jpg"/>
          <p:cNvPicPr/>
          <p:nvPr/>
        </p:nvPicPr>
        <p:blipFill>
          <a:blip r:embed="rId2">
            <a:extLst/>
          </a:blip>
          <a:srcRect l="36610" r="26007" b="2763"/>
          <a:stretch>
            <a:fillRect/>
          </a:stretch>
        </p:blipFill>
        <p:spPr>
          <a:xfrm>
            <a:off x="6662761" y="-5285"/>
            <a:ext cx="6682726" cy="9764242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hape 70"/>
          <p:cNvSpPr/>
          <p:nvPr/>
        </p:nvSpPr>
        <p:spPr>
          <a:xfrm rot="5400000">
            <a:off x="9922812" y="6627676"/>
            <a:ext cx="1075038" cy="1032796"/>
          </a:xfrm>
          <a:prstGeom prst="rightArrow">
            <a:avLst>
              <a:gd name="adj1" fmla="val 35931"/>
              <a:gd name="adj2" fmla="val 61484"/>
            </a:avLst>
          </a:prstGeom>
          <a:blipFill>
            <a:blip r:embed="rId3"/>
          </a:blipFill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8288350" y="7805758"/>
            <a:ext cx="4483225" cy="1662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3"/>
          </a:blipFill>
          <a:ln w="12700">
            <a:solid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  <a:defRPr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Cambria" pitchFamily="18" charset="0"/>
              </a:rPr>
              <a:t>субъект межкультурного взаимодействия</a:t>
            </a:r>
          </a:p>
        </p:txBody>
      </p:sp>
      <p:sp>
        <p:nvSpPr>
          <p:cNvPr id="72" name="Shape 72"/>
          <p:cNvSpPr/>
          <p:nvPr/>
        </p:nvSpPr>
        <p:spPr>
          <a:xfrm>
            <a:off x="3974664" y="2837746"/>
            <a:ext cx="2337850" cy="1651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34" y="14952"/>
                </a:moveTo>
                <a:lnTo>
                  <a:pt x="10934" y="21600"/>
                </a:lnTo>
                <a:lnTo>
                  <a:pt x="0" y="10800"/>
                </a:lnTo>
                <a:lnTo>
                  <a:pt x="10934" y="0"/>
                </a:lnTo>
                <a:lnTo>
                  <a:pt x="10934" y="6648"/>
                </a:lnTo>
                <a:lnTo>
                  <a:pt x="21600" y="6648"/>
                </a:lnTo>
                <a:lnTo>
                  <a:pt x="21600" y="14952"/>
                </a:lnTo>
                <a:close/>
              </a:path>
            </a:pathLst>
          </a:custGeom>
          <a:blipFill>
            <a:blip r:embed="rId4"/>
          </a:blipFill>
          <a:ln w="12700">
            <a:solid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  <a:latin typeface="Cambria" pitchFamily="18" charset="0"/>
              </a:rPr>
              <a:t>развивает</a:t>
            </a:r>
          </a:p>
        </p:txBody>
      </p:sp>
      <p:sp>
        <p:nvSpPr>
          <p:cNvPr id="73" name="Shape 73"/>
          <p:cNvSpPr/>
          <p:nvPr/>
        </p:nvSpPr>
        <p:spPr>
          <a:xfrm>
            <a:off x="6976931" y="3172653"/>
            <a:ext cx="2429138" cy="9814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4"/>
          </a:blipFill>
          <a:ln w="12700">
            <a:solid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>
                <a:solidFill>
                  <a:srgbClr val="FFFFFF"/>
                </a:solidFill>
                <a:latin typeface="Cambria" pitchFamily="18" charset="0"/>
              </a:rPr>
              <a:t>Учитель</a:t>
            </a:r>
          </a:p>
        </p:txBody>
      </p:sp>
      <p:sp>
        <p:nvSpPr>
          <p:cNvPr id="74" name="Shape 74"/>
          <p:cNvSpPr/>
          <p:nvPr/>
        </p:nvSpPr>
        <p:spPr>
          <a:xfrm>
            <a:off x="9245762" y="5494368"/>
            <a:ext cx="2429137" cy="9814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3"/>
          </a:blipFill>
          <a:ln w="12700">
            <a:solid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>
                <a:solidFill>
                  <a:srgbClr val="FFFFFF"/>
                </a:solidFill>
                <a:latin typeface="Cambria" pitchFamily="18" charset="0"/>
              </a:rPr>
              <a:t>Ученик</a:t>
            </a:r>
          </a:p>
        </p:txBody>
      </p:sp>
      <p:sp>
        <p:nvSpPr>
          <p:cNvPr id="75" name="Shape 75"/>
          <p:cNvSpPr/>
          <p:nvPr/>
        </p:nvSpPr>
        <p:spPr>
          <a:xfrm>
            <a:off x="215856" y="2805098"/>
            <a:ext cx="3643841" cy="1747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4"/>
          </a:blipFill>
          <a:ln w="12700">
            <a:solid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defRPr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smtClean="0">
                <a:solidFill>
                  <a:srgbClr val="FFFFFF"/>
                </a:solidFill>
                <a:latin typeface="Cambria" pitchFamily="18" charset="0"/>
              </a:rPr>
              <a:t>познавательные</a:t>
            </a:r>
            <a:endParaRPr lang="en-US" sz="2800" dirty="0" smtClean="0">
              <a:solidFill>
                <a:srgbClr val="FFFFFF"/>
              </a:solidFill>
              <a:latin typeface="Cambria" pitchFamily="18" charset="0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smtClean="0">
                <a:solidFill>
                  <a:srgbClr val="FFFFFF"/>
                </a:solidFill>
                <a:latin typeface="Cambria" pitchFamily="18" charset="0"/>
              </a:rPr>
              <a:t>и </a:t>
            </a:r>
            <a:r>
              <a:rPr sz="2800">
                <a:solidFill>
                  <a:srgbClr val="FFFFFF"/>
                </a:solidFill>
                <a:latin typeface="Cambria" pitchFamily="18" charset="0"/>
              </a:rPr>
              <a:t>созидательные способности</a:t>
            </a:r>
          </a:p>
        </p:txBody>
      </p:sp>
      <p:sp>
        <p:nvSpPr>
          <p:cNvPr id="76" name="Shape 76"/>
          <p:cNvSpPr/>
          <p:nvPr/>
        </p:nvSpPr>
        <p:spPr>
          <a:xfrm>
            <a:off x="90817" y="4862916"/>
            <a:ext cx="4125567" cy="17464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4"/>
          </a:blipFill>
          <a:ln w="12700">
            <a:solid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  <a:defRPr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  <a:latin typeface="Cambria" pitchFamily="18" charset="0"/>
              </a:rPr>
              <a:t>толерантное </a:t>
            </a:r>
            <a:r>
              <a:rPr sz="2600" smtClean="0">
                <a:solidFill>
                  <a:srgbClr val="FFFFFF"/>
                </a:solidFill>
                <a:latin typeface="Cambria" pitchFamily="18" charset="0"/>
              </a:rPr>
              <a:t>сознан</a:t>
            </a:r>
            <a:r>
              <a:rPr lang="ru-RU" sz="2600" dirty="0" err="1" smtClean="0">
                <a:solidFill>
                  <a:srgbClr val="FFFFFF"/>
                </a:solidFill>
                <a:latin typeface="Cambria" pitchFamily="18" charset="0"/>
              </a:rPr>
              <a:t>ие</a:t>
            </a:r>
            <a:endParaRPr lang="ru-RU" sz="2600" dirty="0" smtClean="0">
              <a:solidFill>
                <a:srgbClr val="FFFFFF"/>
              </a:solidFill>
              <a:latin typeface="Cambria" pitchFamily="18" charset="0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smtClean="0">
                <a:solidFill>
                  <a:srgbClr val="FFFFFF"/>
                </a:solidFill>
                <a:latin typeface="Cambria" pitchFamily="18" charset="0"/>
              </a:rPr>
              <a:t>и </a:t>
            </a:r>
            <a:r>
              <a:rPr sz="2600">
                <a:solidFill>
                  <a:srgbClr val="FFFFFF"/>
                </a:solidFill>
                <a:latin typeface="Cambria" pitchFamily="18" charset="0"/>
              </a:rPr>
              <a:t>поведение в поликультурном мире</a:t>
            </a:r>
          </a:p>
        </p:txBody>
      </p:sp>
      <p:sp>
        <p:nvSpPr>
          <p:cNvPr id="77" name="Shape 77"/>
          <p:cNvSpPr/>
          <p:nvPr/>
        </p:nvSpPr>
        <p:spPr>
          <a:xfrm>
            <a:off x="162306" y="6937060"/>
            <a:ext cx="4054077" cy="17464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4"/>
          </a:blipFill>
          <a:ln w="12700">
            <a:solid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defRPr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Cambria" pitchFamily="18" charset="0"/>
              </a:rPr>
              <a:t>мировоззрение, основанное на диалоге культур</a:t>
            </a:r>
          </a:p>
        </p:txBody>
      </p:sp>
      <p:sp>
        <p:nvSpPr>
          <p:cNvPr id="78" name="Shape 78"/>
          <p:cNvSpPr/>
          <p:nvPr/>
        </p:nvSpPr>
        <p:spPr>
          <a:xfrm>
            <a:off x="275572" y="2076774"/>
            <a:ext cx="5803901" cy="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275572" y="2178812"/>
            <a:ext cx="5803901" cy="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xfrm>
            <a:off x="355600" y="-158623"/>
            <a:ext cx="12293600" cy="20447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  <a:latin typeface="Cambria" pitchFamily="18" charset="0"/>
              </a:rPr>
              <a:t>Решение проблемы</a:t>
            </a:r>
          </a:p>
        </p:txBody>
      </p:sp>
      <p:pic>
        <p:nvPicPr>
          <p:cNvPr id="82" name="pasted-image.png"/>
          <p:cNvPicPr/>
          <p:nvPr/>
        </p:nvPicPr>
        <p:blipFill>
          <a:blip r:embed="rId2">
            <a:extLst/>
          </a:blip>
          <a:srcRect l="27172" r="27172"/>
          <a:stretch>
            <a:fillRect/>
          </a:stretch>
        </p:blipFill>
        <p:spPr>
          <a:xfrm>
            <a:off x="5378003" y="3028932"/>
            <a:ext cx="2207490" cy="4432161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83"/>
          <p:cNvSpPr/>
          <p:nvPr/>
        </p:nvSpPr>
        <p:spPr>
          <a:xfrm>
            <a:off x="406399" y="1773693"/>
            <a:ext cx="12192002" cy="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Cambria" pitchFamily="18" charset="0"/>
            </a:endParaRPr>
          </a:p>
        </p:txBody>
      </p:sp>
      <p:grpSp>
        <p:nvGrpSpPr>
          <p:cNvPr id="86" name="Group 86"/>
          <p:cNvGrpSpPr/>
          <p:nvPr/>
        </p:nvGrpSpPr>
        <p:grpSpPr>
          <a:xfrm>
            <a:off x="373211" y="2389199"/>
            <a:ext cx="4749801" cy="1900084"/>
            <a:chOff x="-25399" y="-25399"/>
            <a:chExt cx="4749800" cy="1900083"/>
          </a:xfrm>
        </p:grpSpPr>
        <p:sp>
          <p:nvSpPr>
            <p:cNvPr id="85" name="Shape 85"/>
            <p:cNvSpPr/>
            <p:nvPr/>
          </p:nvSpPr>
          <p:spPr>
            <a:xfrm>
              <a:off x="0" y="0"/>
              <a:ext cx="4699001" cy="1849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sz="2600">
                  <a:solidFill>
                    <a:srgbClr val="4D76A4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600">
                  <a:solidFill>
                    <a:srgbClr val="4D76A4"/>
                  </a:solidFill>
                  <a:latin typeface="Cambria" pitchFamily="18" charset="0"/>
                </a:rPr>
                <a:t>знает англоязычные нормы речевого поведения</a:t>
              </a:r>
            </a:p>
          </p:txBody>
        </p:sp>
        <p:pic>
          <p:nvPicPr>
            <p:cNvPr id="84" name="Рисунок 83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5400" y="-25400"/>
              <a:ext cx="4749801" cy="1900084"/>
            </a:xfrm>
            <a:prstGeom prst="rect">
              <a:avLst/>
            </a:prstGeom>
            <a:effectLst/>
          </p:spPr>
        </p:pic>
      </p:grpSp>
      <p:grpSp>
        <p:nvGrpSpPr>
          <p:cNvPr id="89" name="Group 89"/>
          <p:cNvGrpSpPr/>
          <p:nvPr/>
        </p:nvGrpSpPr>
        <p:grpSpPr>
          <a:xfrm>
            <a:off x="373210" y="4792403"/>
            <a:ext cx="4749802" cy="1900086"/>
            <a:chOff x="-25400" y="-25400"/>
            <a:chExt cx="4749801" cy="1900084"/>
          </a:xfrm>
        </p:grpSpPr>
        <p:sp>
          <p:nvSpPr>
            <p:cNvPr id="88" name="Shape 88"/>
            <p:cNvSpPr/>
            <p:nvPr/>
          </p:nvSpPr>
          <p:spPr>
            <a:xfrm>
              <a:off x="0" y="0"/>
              <a:ext cx="4699001" cy="1849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600">
                  <a:solidFill>
                    <a:srgbClr val="4D76A4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600">
                  <a:solidFill>
                    <a:srgbClr val="4D76A4"/>
                  </a:solidFill>
                  <a:latin typeface="Cambria" pitchFamily="18" charset="0"/>
                </a:rPr>
                <a:t>ориентируется в ситуациях межкультурного речевого взаимодействия</a:t>
              </a:r>
            </a:p>
          </p:txBody>
        </p:sp>
        <p:pic>
          <p:nvPicPr>
            <p:cNvPr id="87" name="Рисунок 86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5400" y="-25400"/>
              <a:ext cx="4749801" cy="1900084"/>
            </a:xfrm>
            <a:prstGeom prst="rect">
              <a:avLst/>
            </a:prstGeom>
            <a:effectLst/>
          </p:spPr>
        </p:pic>
      </p:grpSp>
      <p:grpSp>
        <p:nvGrpSpPr>
          <p:cNvPr id="92" name="Group 92"/>
          <p:cNvGrpSpPr/>
          <p:nvPr/>
        </p:nvGrpSpPr>
        <p:grpSpPr>
          <a:xfrm>
            <a:off x="7840413" y="4792404"/>
            <a:ext cx="4749801" cy="1900085"/>
            <a:chOff x="-25399" y="-25399"/>
            <a:chExt cx="4749800" cy="1900083"/>
          </a:xfrm>
        </p:grpSpPr>
        <p:sp>
          <p:nvSpPr>
            <p:cNvPr id="91" name="Shape 91"/>
            <p:cNvSpPr/>
            <p:nvPr/>
          </p:nvSpPr>
          <p:spPr>
            <a:xfrm>
              <a:off x="0" y="0"/>
              <a:ext cx="4699001" cy="1849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indent="269875" defTabSz="449580">
                <a:defRPr sz="2400">
                  <a:solidFill>
                    <a:srgbClr val="4D76A4"/>
                  </a:solidFill>
                  <a:uFill>
                    <a:solidFill/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2400">
                  <a:solidFill>
                    <a:srgbClr val="4D76A4"/>
                  </a:solidFill>
                  <a:uFill>
                    <a:solidFill/>
                  </a:uFill>
                  <a:latin typeface="Cambria" pitchFamily="18" charset="0"/>
                </a:rPr>
                <a:t>знает факты из истории и культуры родной страны и англоязычных стран</a:t>
              </a:r>
            </a:p>
          </p:txBody>
        </p:sp>
        <p:pic>
          <p:nvPicPr>
            <p:cNvPr id="90" name="Рисунок 89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5400" y="-25400"/>
              <a:ext cx="4749801" cy="1900084"/>
            </a:xfrm>
            <a:prstGeom prst="rect">
              <a:avLst/>
            </a:prstGeom>
            <a:effectLst/>
          </p:spPr>
        </p:pic>
      </p:grpSp>
      <p:grpSp>
        <p:nvGrpSpPr>
          <p:cNvPr id="95" name="Group 95"/>
          <p:cNvGrpSpPr/>
          <p:nvPr/>
        </p:nvGrpSpPr>
        <p:grpSpPr>
          <a:xfrm>
            <a:off x="7859722" y="2361645"/>
            <a:ext cx="4749802" cy="1914910"/>
            <a:chOff x="-6090" y="0"/>
            <a:chExt cx="4749801" cy="1914909"/>
          </a:xfrm>
        </p:grpSpPr>
        <p:sp>
          <p:nvSpPr>
            <p:cNvPr id="94" name="Shape 94"/>
            <p:cNvSpPr/>
            <p:nvPr/>
          </p:nvSpPr>
          <p:spPr>
            <a:xfrm>
              <a:off x="0" y="0"/>
              <a:ext cx="4699001" cy="1849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449580">
                <a:defRPr sz="2400">
                  <a:solidFill>
                    <a:srgbClr val="4D76A4"/>
                  </a:solidFill>
                  <a:uFill>
                    <a:solidFill/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2400">
                  <a:solidFill>
                    <a:srgbClr val="4D76A4"/>
                  </a:solidFill>
                  <a:uFill>
                    <a:solidFill/>
                  </a:uFill>
                  <a:latin typeface="Cambria" pitchFamily="18" charset="0"/>
                </a:rPr>
                <a:t>видит </a:t>
              </a:r>
              <a:r>
                <a:rPr sz="2400" smtClean="0">
                  <a:solidFill>
                    <a:srgbClr val="4D76A4"/>
                  </a:solidFill>
                  <a:uFill>
                    <a:solidFill/>
                  </a:uFill>
                  <a:latin typeface="Cambria" pitchFamily="18" charset="0"/>
                </a:rPr>
                <a:t>различия</a:t>
              </a:r>
              <a:endParaRPr lang="en-US" sz="2400" dirty="0" smtClean="0">
                <a:solidFill>
                  <a:srgbClr val="4D76A4"/>
                </a:solidFill>
                <a:uFill>
                  <a:solidFill/>
                </a:uFill>
                <a:latin typeface="Cambria" pitchFamily="18" charset="0"/>
              </a:endParaRPr>
            </a:p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2400" smtClean="0">
                  <a:solidFill>
                    <a:srgbClr val="4D76A4"/>
                  </a:solidFill>
                  <a:uFill>
                    <a:solidFill/>
                  </a:uFill>
                  <a:latin typeface="Cambria" pitchFamily="18" charset="0"/>
                </a:rPr>
                <a:t>в </a:t>
              </a:r>
              <a:r>
                <a:rPr sz="2400">
                  <a:solidFill>
                    <a:srgbClr val="4D76A4"/>
                  </a:solidFill>
                  <a:uFill>
                    <a:solidFill/>
                  </a:uFill>
                  <a:latin typeface="Cambria" pitchFamily="18" charset="0"/>
                </a:rPr>
                <a:t>употреблении языковых единиц родного </a:t>
              </a:r>
              <a:r>
                <a:rPr sz="2400" smtClean="0">
                  <a:solidFill>
                    <a:srgbClr val="4D76A4"/>
                  </a:solidFill>
                  <a:uFill>
                    <a:solidFill/>
                  </a:uFill>
                  <a:latin typeface="Cambria" pitchFamily="18" charset="0"/>
                </a:rPr>
                <a:t>и</a:t>
              </a:r>
              <a:endParaRPr lang="en-US" sz="2400" dirty="0" smtClean="0">
                <a:solidFill>
                  <a:srgbClr val="4D76A4"/>
                </a:solidFill>
                <a:uFill>
                  <a:solidFill/>
                </a:uFill>
                <a:latin typeface="Cambria" pitchFamily="18" charset="0"/>
              </a:endParaRPr>
            </a:p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2400" smtClean="0">
                  <a:solidFill>
                    <a:srgbClr val="4D76A4"/>
                  </a:solidFill>
                  <a:uFill>
                    <a:solidFill/>
                  </a:uFill>
                  <a:latin typeface="Cambria" pitchFamily="18" charset="0"/>
                </a:rPr>
                <a:t>иностранного </a:t>
              </a:r>
              <a:r>
                <a:rPr sz="2400">
                  <a:solidFill>
                    <a:srgbClr val="4D76A4"/>
                  </a:solidFill>
                  <a:uFill>
                    <a:solidFill/>
                  </a:uFill>
                  <a:latin typeface="Cambria" pitchFamily="18" charset="0"/>
                </a:rPr>
                <a:t>языков</a:t>
              </a:r>
            </a:p>
          </p:txBody>
        </p:sp>
        <p:pic>
          <p:nvPicPr>
            <p:cNvPr id="93" name="Рисунок 92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6090" y="14825"/>
              <a:ext cx="4749801" cy="1900084"/>
            </a:xfrm>
            <a:prstGeom prst="rect">
              <a:avLst/>
            </a:prstGeom>
            <a:effectLst/>
          </p:spPr>
        </p:pic>
      </p:grpSp>
      <p:sp>
        <p:nvSpPr>
          <p:cNvPr id="96" name="Shape 96"/>
          <p:cNvSpPr/>
          <p:nvPr/>
        </p:nvSpPr>
        <p:spPr>
          <a:xfrm>
            <a:off x="406399" y="1879600"/>
            <a:ext cx="12192002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Cambria" pitchFamily="18" charset="0"/>
            </a:endParaRPr>
          </a:p>
        </p:txBody>
      </p:sp>
      <p:sp>
        <p:nvSpPr>
          <p:cNvPr id="97" name="Shape 97"/>
          <p:cNvSpPr>
            <a:spLocks noGrp="1"/>
          </p:cNvSpPr>
          <p:nvPr>
            <p:ph type="body" idx="4294967295"/>
          </p:nvPr>
        </p:nvSpPr>
        <p:spPr>
          <a:xfrm>
            <a:off x="1858930" y="7591444"/>
            <a:ext cx="10787138" cy="169769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269875" algn="ctr" defTabSz="44958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314864"/>
                </a:solidFill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000">
                <a:solidFill>
                  <a:srgbClr val="314864"/>
                </a:solidFill>
                <a:uFill>
                  <a:solidFill/>
                </a:uFill>
                <a:latin typeface="Cambria" pitchFamily="18" charset="0"/>
              </a:rPr>
              <a:t>Достойный представитель родной культуры в условиях международного общения</a:t>
            </a:r>
          </a:p>
        </p:txBody>
      </p:sp>
      <p:sp>
        <p:nvSpPr>
          <p:cNvPr id="98" name="Shape 98"/>
          <p:cNvSpPr/>
          <p:nvPr/>
        </p:nvSpPr>
        <p:spPr>
          <a:xfrm>
            <a:off x="296272" y="7648812"/>
            <a:ext cx="1428154" cy="1195313"/>
          </a:xfrm>
          <a:prstGeom prst="rightArrow">
            <a:avLst>
              <a:gd name="adj1" fmla="val 36005"/>
              <a:gd name="adj2" fmla="val 69406"/>
            </a:avLst>
          </a:prstGeom>
          <a:blipFill>
            <a:blip r:embed="rId4"/>
          </a:blipFill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>
              <a:latin typeface="Cambria" pitchFamily="18" charset="0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5287831" y="2032109"/>
            <a:ext cx="2429138" cy="8507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4"/>
          </a:blipFill>
          <a:ln w="12700">
            <a:solid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>
                <a:solidFill>
                  <a:srgbClr val="FFFFFF"/>
                </a:solidFill>
                <a:latin typeface="Cambria" pitchFamily="18" charset="0"/>
              </a:rPr>
              <a:t>Ученик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342900" y="342900"/>
            <a:ext cx="5816600" cy="20447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defRPr sz="1800" spc="0">
                <a:solidFill>
                  <a:srgbClr val="000000"/>
                </a:solidFill>
              </a:defRPr>
            </a:pPr>
            <a:r>
              <a:rPr sz="4400" spc="-100">
                <a:solidFill>
                  <a:srgbClr val="314864"/>
                </a:solidFill>
                <a:latin typeface="Cambria" pitchFamily="18" charset="0"/>
              </a:rPr>
              <a:t>Технология</a:t>
            </a:r>
          </a:p>
          <a:p>
            <a:pPr lvl="0" algn="ctr">
              <a:defRPr sz="1800" spc="0">
                <a:solidFill>
                  <a:srgbClr val="000000"/>
                </a:solidFill>
              </a:defRPr>
            </a:pPr>
            <a:r>
              <a:rPr sz="4400" spc="-100">
                <a:solidFill>
                  <a:srgbClr val="314864"/>
                </a:solidFill>
                <a:latin typeface="Cambria" pitchFamily="18" charset="0"/>
              </a:rPr>
              <a:t>“Диалог культур”</a:t>
            </a:r>
          </a:p>
        </p:txBody>
      </p:sp>
      <p:pic>
        <p:nvPicPr>
          <p:cNvPr id="102" name="pasted-image.png"/>
          <p:cNvPicPr/>
          <p:nvPr/>
        </p:nvPicPr>
        <p:blipFill>
          <a:blip r:embed="rId2">
            <a:extLst/>
          </a:blip>
          <a:srcRect l="1393" r="1393"/>
          <a:stretch>
            <a:fillRect/>
          </a:stretch>
        </p:blipFill>
        <p:spPr>
          <a:xfrm>
            <a:off x="314701" y="2844926"/>
            <a:ext cx="1810681" cy="2580784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hape 103"/>
          <p:cNvSpPr/>
          <p:nvPr/>
        </p:nvSpPr>
        <p:spPr>
          <a:xfrm>
            <a:off x="101404" y="5883131"/>
            <a:ext cx="2421435" cy="587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spcBef>
                <a:spcPts val="1000"/>
              </a:spcBef>
              <a:defRPr sz="2400" i="1">
                <a:solidFill>
                  <a:srgbClr val="5C86B9"/>
                </a:solidFill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800" i="1">
                <a:solidFill>
                  <a:srgbClr val="5C86B9"/>
                </a:solidFill>
                <a:latin typeface="Cambria" pitchFamily="18" charset="0"/>
              </a:rPr>
              <a:t>М.М. Бахтин</a:t>
            </a:r>
          </a:p>
        </p:txBody>
      </p:sp>
      <p:grpSp>
        <p:nvGrpSpPr>
          <p:cNvPr id="106" name="Group 106"/>
          <p:cNvGrpSpPr/>
          <p:nvPr/>
        </p:nvGrpSpPr>
        <p:grpSpPr>
          <a:xfrm>
            <a:off x="2494547" y="2743326"/>
            <a:ext cx="3484564" cy="2281785"/>
            <a:chOff x="-25400" y="-25400"/>
            <a:chExt cx="3484562" cy="2281783"/>
          </a:xfrm>
        </p:grpSpPr>
        <p:sp>
          <p:nvSpPr>
            <p:cNvPr id="105" name="Shape 105"/>
            <p:cNvSpPr/>
            <p:nvPr/>
          </p:nvSpPr>
          <p:spPr>
            <a:xfrm>
              <a:off x="0" y="0"/>
              <a:ext cx="3433763" cy="2230984"/>
            </a:xfrm>
            <a:prstGeom prst="roundRect">
              <a:avLst>
                <a:gd name="adj" fmla="val 13406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49580">
                <a:defRPr sz="1800">
                  <a:solidFill>
                    <a:srgbClr val="000000"/>
                  </a:solidFill>
                </a:defRPr>
              </a:pPr>
              <a:r>
                <a:rPr sz="3000">
                  <a:solidFill>
                    <a:srgbClr val="4D76A4"/>
                  </a:solidFill>
                  <a:uFill>
                    <a:solidFill/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Диалог - это </a:t>
              </a:r>
              <a:r>
                <a:rPr sz="3000">
                  <a:solidFill>
                    <a:srgbClr val="4D76A4"/>
                  </a:solidFill>
                  <a:uFill>
                    <a:solidFill>
                      <a:srgbClr val="323232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постоянное взаимодействие, взаимопонимание</a:t>
              </a:r>
            </a:p>
          </p:txBody>
        </p:sp>
        <p:pic>
          <p:nvPicPr>
            <p:cNvPr id="104" name="Рисунок 103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5400" y="-25401"/>
              <a:ext cx="3484563" cy="2281785"/>
            </a:xfrm>
            <a:prstGeom prst="rect">
              <a:avLst/>
            </a:prstGeom>
            <a:effectLst/>
          </p:spPr>
        </p:pic>
      </p:grpSp>
      <p:grpSp>
        <p:nvGrpSpPr>
          <p:cNvPr id="109" name="Group 109"/>
          <p:cNvGrpSpPr/>
          <p:nvPr/>
        </p:nvGrpSpPr>
        <p:grpSpPr>
          <a:xfrm>
            <a:off x="2494547" y="5380837"/>
            <a:ext cx="3484564" cy="2281784"/>
            <a:chOff x="-25400" y="-25400"/>
            <a:chExt cx="3484562" cy="2281783"/>
          </a:xfrm>
        </p:grpSpPr>
        <p:sp>
          <p:nvSpPr>
            <p:cNvPr id="108" name="Shape 108"/>
            <p:cNvSpPr/>
            <p:nvPr/>
          </p:nvSpPr>
          <p:spPr>
            <a:xfrm>
              <a:off x="0" y="0"/>
              <a:ext cx="3433763" cy="2230984"/>
            </a:xfrm>
            <a:prstGeom prst="roundRect">
              <a:avLst>
                <a:gd name="adj" fmla="val 13406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49580">
                <a:defRPr>
                  <a:solidFill>
                    <a:srgbClr val="4D76A4"/>
                  </a:solidFill>
                  <a:uFill>
                    <a:solidFill>
                      <a:srgbClr val="323232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3000">
                  <a:solidFill>
                    <a:srgbClr val="4D76A4"/>
                  </a:solidFill>
                  <a:uFill>
                    <a:solidFill>
                      <a:srgbClr val="323232"/>
                    </a:solidFill>
                  </a:uFill>
                </a:rPr>
                <a:t>Диалог - это сохранение своего мнения</a:t>
              </a:r>
            </a:p>
          </p:txBody>
        </p:sp>
        <p:pic>
          <p:nvPicPr>
            <p:cNvPr id="107" name="Рисунок 106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5400" y="-25401"/>
              <a:ext cx="3484563" cy="2281785"/>
            </a:xfrm>
            <a:prstGeom prst="rect">
              <a:avLst/>
            </a:prstGeom>
            <a:effectLst/>
          </p:spPr>
        </p:pic>
      </p:grpSp>
      <p:grpSp>
        <p:nvGrpSpPr>
          <p:cNvPr id="112" name="Group 112"/>
          <p:cNvGrpSpPr/>
          <p:nvPr/>
        </p:nvGrpSpPr>
        <p:grpSpPr>
          <a:xfrm>
            <a:off x="457200" y="7827847"/>
            <a:ext cx="5588000" cy="1302892"/>
            <a:chOff x="-25400" y="-25400"/>
            <a:chExt cx="5588000" cy="1302891"/>
          </a:xfrm>
        </p:grpSpPr>
        <p:sp>
          <p:nvSpPr>
            <p:cNvPr id="111" name="Shape 111"/>
            <p:cNvSpPr/>
            <p:nvPr/>
          </p:nvSpPr>
          <p:spPr>
            <a:xfrm>
              <a:off x="0" y="0"/>
              <a:ext cx="5537200" cy="1252092"/>
            </a:xfrm>
            <a:prstGeom prst="roundRect">
              <a:avLst>
                <a:gd name="adj" fmla="val 23887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49580">
                <a:defRPr>
                  <a:solidFill>
                    <a:srgbClr val="4D76A4"/>
                  </a:solidFill>
                  <a:uFill>
                    <a:solidFill>
                      <a:srgbClr val="323232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3000">
                  <a:solidFill>
                    <a:srgbClr val="4D76A4"/>
                  </a:solidFill>
                  <a:uFill>
                    <a:solidFill>
                      <a:srgbClr val="323232"/>
                    </a:solidFill>
                  </a:uFill>
                </a:rPr>
                <a:t>Культура есть диалог</a:t>
              </a:r>
            </a:p>
          </p:txBody>
        </p:sp>
        <p:pic>
          <p:nvPicPr>
            <p:cNvPr id="110" name="Рисунок 109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5400" y="-25401"/>
              <a:ext cx="5588000" cy="1302893"/>
            </a:xfrm>
            <a:prstGeom prst="rect">
              <a:avLst/>
            </a:prstGeom>
            <a:effectLst/>
          </p:spPr>
        </p:pic>
      </p:grpSp>
      <p:sp>
        <p:nvSpPr>
          <p:cNvPr id="113" name="Shape 113"/>
          <p:cNvSpPr/>
          <p:nvPr/>
        </p:nvSpPr>
        <p:spPr>
          <a:xfrm>
            <a:off x="6845300" y="342900"/>
            <a:ext cx="5816600" cy="204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defTabSz="432308">
              <a:defRPr sz="4736" spc="-94">
                <a:solidFill>
                  <a:srgbClr val="314864"/>
                </a:solid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400" spc="-94">
                <a:solidFill>
                  <a:srgbClr val="314864"/>
                </a:solidFill>
                <a:latin typeface="Cambria" pitchFamily="18" charset="0"/>
              </a:rPr>
              <a:t>Содержание обучения английскому языку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xfrm>
            <a:off x="6432504" y="2305032"/>
            <a:ext cx="6572296" cy="76572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 defTabSz="496570">
              <a:spcBef>
                <a:spcPts val="800"/>
              </a:spcBef>
              <a:buClrTx/>
              <a:buSzTx/>
              <a:buFontTx/>
              <a:buNone/>
              <a:defRPr sz="2550" i="1">
                <a:solidFill>
                  <a:srgbClr val="5C86B9"/>
                </a:solidFill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800" i="1">
                <a:solidFill>
                  <a:srgbClr val="5C86B9"/>
                </a:solidFill>
                <a:latin typeface="Cambria" pitchFamily="18" charset="0"/>
              </a:rPr>
              <a:t>с учётом технологии “Диалог культур”</a:t>
            </a:r>
          </a:p>
        </p:txBody>
      </p:sp>
      <p:sp>
        <p:nvSpPr>
          <p:cNvPr id="115" name="Shape 115"/>
          <p:cNvSpPr/>
          <p:nvPr/>
        </p:nvSpPr>
        <p:spPr>
          <a:xfrm>
            <a:off x="6788152" y="3805230"/>
            <a:ext cx="5816600" cy="5363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marL="381000" lvl="0" indent="-381000" algn="l">
              <a:spcBef>
                <a:spcPts val="1500"/>
              </a:spcBef>
              <a:buClr>
                <a:srgbClr val="5C86B9"/>
              </a:buClr>
              <a:buSzPct val="70000"/>
              <a:buFont typeface="Zapf Dingbats"/>
              <a:buChar char="✤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D76A4"/>
                </a:solidFill>
                <a:uFill>
                  <a:solidFill>
                    <a:srgbClr val="323232"/>
                  </a:solidFill>
                </a:uFill>
                <a:latin typeface="Cambria" pitchFamily="18" charset="0"/>
              </a:rPr>
              <a:t>познание иноязычной культуры</a:t>
            </a:r>
          </a:p>
          <a:p>
            <a:pPr marL="381000" lvl="0" indent="-381000" algn="l">
              <a:spcBef>
                <a:spcPts val="1500"/>
              </a:spcBef>
              <a:buClr>
                <a:srgbClr val="5C86B9"/>
              </a:buClr>
              <a:buSzPct val="70000"/>
              <a:buFont typeface="Zapf Dingbats"/>
              <a:buChar char="✤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D76A4"/>
                </a:solidFill>
                <a:uFill>
                  <a:solidFill>
                    <a:srgbClr val="323232"/>
                  </a:solidFill>
                </a:uFill>
                <a:latin typeface="Cambria" pitchFamily="18" charset="0"/>
              </a:rPr>
              <a:t>осознание себя как субъекта родной культуры в международном взаимодействии</a:t>
            </a:r>
          </a:p>
          <a:p>
            <a:pPr marL="381000" lvl="0" indent="-381000" algn="l">
              <a:spcBef>
                <a:spcPts val="1500"/>
              </a:spcBef>
              <a:buClr>
                <a:srgbClr val="5C86B9"/>
              </a:buClr>
              <a:buSzPct val="70000"/>
              <a:buFont typeface="Zapf Dingbats"/>
              <a:buChar char="✤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D76A4"/>
                </a:solidFill>
                <a:uFill>
                  <a:solidFill>
                    <a:srgbClr val="323232"/>
                  </a:solidFill>
                </a:uFill>
                <a:latin typeface="Cambria" pitchFamily="18" charset="0"/>
              </a:rPr>
              <a:t>развитие соответствующих коммуникативных умений</a:t>
            </a:r>
          </a:p>
        </p:txBody>
      </p:sp>
      <p:sp>
        <p:nvSpPr>
          <p:cNvPr id="116" name="Shape 116"/>
          <p:cNvSpPr/>
          <p:nvPr/>
        </p:nvSpPr>
        <p:spPr>
          <a:xfrm>
            <a:off x="7150100" y="3334373"/>
            <a:ext cx="5816600" cy="1302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14864"/>
                </a:solidFill>
                <a:latin typeface="Cambria" pitchFamily="18" charset="0"/>
              </a:rPr>
              <a:t>Виды деятельности,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14864"/>
                </a:solidFill>
                <a:latin typeface="Cambria" pitchFamily="18" charset="0"/>
              </a:rPr>
              <a:t>направленные на: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355600" y="-158623"/>
            <a:ext cx="12293600" cy="20447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  <a:latin typeface="Cambria" pitchFamily="18" charset="0"/>
              </a:rPr>
              <a:t>ИГРА</a:t>
            </a:r>
          </a:p>
        </p:txBody>
      </p:sp>
      <p:sp>
        <p:nvSpPr>
          <p:cNvPr id="119" name="Shape 119"/>
          <p:cNvSpPr/>
          <p:nvPr/>
        </p:nvSpPr>
        <p:spPr>
          <a:xfrm>
            <a:off x="406399" y="1773693"/>
            <a:ext cx="12192002" cy="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Cambria" pitchFamily="18" charset="0"/>
            </a:endParaRPr>
          </a:p>
        </p:txBody>
      </p:sp>
      <p:grpSp>
        <p:nvGrpSpPr>
          <p:cNvPr id="122" name="Group 122"/>
          <p:cNvGrpSpPr/>
          <p:nvPr/>
        </p:nvGrpSpPr>
        <p:grpSpPr>
          <a:xfrm>
            <a:off x="355341" y="2359513"/>
            <a:ext cx="4749802" cy="1904370"/>
            <a:chOff x="-43269" y="-55085"/>
            <a:chExt cx="4749801" cy="1904369"/>
          </a:xfrm>
        </p:grpSpPr>
        <p:sp>
          <p:nvSpPr>
            <p:cNvPr id="121" name="Shape 121"/>
            <p:cNvSpPr/>
            <p:nvPr/>
          </p:nvSpPr>
          <p:spPr>
            <a:xfrm>
              <a:off x="0" y="0"/>
              <a:ext cx="4699001" cy="1849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indent="269875" defTabSz="449580">
                <a:defRPr>
                  <a:solidFill>
                    <a:srgbClr val="4D76A4"/>
                  </a:solidFill>
                  <a:uFill>
                    <a:solidFill>
                      <a:srgbClr val="323232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3000">
                  <a:solidFill>
                    <a:srgbClr val="4D76A4"/>
                  </a:solidFill>
                  <a:uFill>
                    <a:solidFill>
                      <a:srgbClr val="323232"/>
                    </a:solidFill>
                  </a:uFill>
                  <a:latin typeface="Cambria" pitchFamily="18" charset="0"/>
                </a:rPr>
                <a:t>средство </a:t>
              </a:r>
              <a:r>
                <a:rPr sz="3000" smtClean="0">
                  <a:solidFill>
                    <a:srgbClr val="4D76A4"/>
                  </a:solidFill>
                  <a:uFill>
                    <a:solidFill>
                      <a:srgbClr val="323232"/>
                    </a:solidFill>
                  </a:uFill>
                  <a:latin typeface="Cambria" pitchFamily="18" charset="0"/>
                </a:rPr>
                <a:t>развития</a:t>
              </a:r>
              <a:r>
                <a:rPr lang="en-US" sz="3000" dirty="0" smtClean="0">
                  <a:solidFill>
                    <a:srgbClr val="4D76A4"/>
                  </a:solidFill>
                  <a:uFill>
                    <a:solidFill>
                      <a:srgbClr val="323232"/>
                    </a:solidFill>
                  </a:uFill>
                  <a:latin typeface="Cambria" pitchFamily="18" charset="0"/>
                </a:rPr>
                <a:t> </a:t>
              </a:r>
              <a:r>
                <a:rPr sz="3000" smtClean="0">
                  <a:solidFill>
                    <a:srgbClr val="4D76A4"/>
                  </a:solidFill>
                  <a:uFill>
                    <a:solidFill>
                      <a:srgbClr val="323232"/>
                    </a:solidFill>
                  </a:uFill>
                  <a:latin typeface="Cambria" pitchFamily="18" charset="0"/>
                </a:rPr>
                <a:t>произвольного</a:t>
              </a:r>
              <a:endParaRPr lang="en-US" sz="3000" dirty="0" smtClean="0">
                <a:solidFill>
                  <a:srgbClr val="4D76A4"/>
                </a:solidFill>
                <a:uFill>
                  <a:solidFill>
                    <a:srgbClr val="323232"/>
                  </a:solidFill>
                </a:uFill>
                <a:latin typeface="Cambria" pitchFamily="18" charset="0"/>
              </a:endParaRPr>
            </a:p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3000" smtClean="0">
                  <a:solidFill>
                    <a:srgbClr val="4D76A4"/>
                  </a:solidFill>
                  <a:uFill>
                    <a:solidFill>
                      <a:srgbClr val="323232"/>
                    </a:solidFill>
                  </a:uFill>
                  <a:latin typeface="Cambria" pitchFamily="18" charset="0"/>
                </a:rPr>
                <a:t>поведения</a:t>
              </a:r>
              <a:endParaRPr sz="3000">
                <a:solidFill>
                  <a:srgbClr val="4D76A4"/>
                </a:solidFill>
                <a:uFill>
                  <a:solidFill>
                    <a:srgbClr val="323232"/>
                  </a:solidFill>
                </a:uFill>
                <a:latin typeface="Cambria" pitchFamily="18" charset="0"/>
              </a:endParaRPr>
            </a:p>
          </p:txBody>
        </p:sp>
        <p:pic>
          <p:nvPicPr>
            <p:cNvPr id="120" name="Рисунок 119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43269" y="-55085"/>
              <a:ext cx="4749801" cy="1900084"/>
            </a:xfrm>
            <a:prstGeom prst="rect">
              <a:avLst/>
            </a:prstGeom>
            <a:effectLst/>
          </p:spPr>
        </p:pic>
      </p:grpSp>
      <p:grpSp>
        <p:nvGrpSpPr>
          <p:cNvPr id="125" name="Group 125"/>
          <p:cNvGrpSpPr/>
          <p:nvPr/>
        </p:nvGrpSpPr>
        <p:grpSpPr>
          <a:xfrm>
            <a:off x="398610" y="4817803"/>
            <a:ext cx="4781362" cy="1959083"/>
            <a:chOff x="0" y="0"/>
            <a:chExt cx="4781361" cy="1959081"/>
          </a:xfrm>
        </p:grpSpPr>
        <p:sp>
          <p:nvSpPr>
            <p:cNvPr id="124" name="Shape 124"/>
            <p:cNvSpPr/>
            <p:nvPr/>
          </p:nvSpPr>
          <p:spPr>
            <a:xfrm>
              <a:off x="0" y="0"/>
              <a:ext cx="4699001" cy="1849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indent="269875" defTabSz="449580">
                <a:defRPr>
                  <a:solidFill>
                    <a:srgbClr val="4D76A4"/>
                  </a:solidFill>
                  <a:uFill>
                    <a:solidFill>
                      <a:srgbClr val="323232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2900">
                  <a:solidFill>
                    <a:srgbClr val="4D76A4"/>
                  </a:solidFill>
                  <a:uFill>
                    <a:solidFill>
                      <a:srgbClr val="323232"/>
                    </a:solidFill>
                  </a:uFill>
                  <a:latin typeface="Cambria" pitchFamily="18" charset="0"/>
                </a:rPr>
                <a:t>средство развития мотивационно- потребностной сферы</a:t>
              </a:r>
            </a:p>
          </p:txBody>
        </p:sp>
        <p:pic>
          <p:nvPicPr>
            <p:cNvPr id="123" name="Рисунок 122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1560" y="58997"/>
              <a:ext cx="4749801" cy="1900084"/>
            </a:xfrm>
            <a:prstGeom prst="rect">
              <a:avLst/>
            </a:prstGeom>
            <a:effectLst/>
          </p:spPr>
        </p:pic>
      </p:grpSp>
      <p:grpSp>
        <p:nvGrpSpPr>
          <p:cNvPr id="128" name="Group 128"/>
          <p:cNvGrpSpPr/>
          <p:nvPr/>
        </p:nvGrpSpPr>
        <p:grpSpPr>
          <a:xfrm>
            <a:off x="7980950" y="4792404"/>
            <a:ext cx="4749801" cy="1900085"/>
            <a:chOff x="-25399" y="-25399"/>
            <a:chExt cx="4749800" cy="1900083"/>
          </a:xfrm>
        </p:grpSpPr>
        <p:sp>
          <p:nvSpPr>
            <p:cNvPr id="127" name="Shape 127"/>
            <p:cNvSpPr/>
            <p:nvPr/>
          </p:nvSpPr>
          <p:spPr>
            <a:xfrm>
              <a:off x="0" y="0"/>
              <a:ext cx="4699001" cy="1849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indent="269875" defTabSz="449580">
                <a:defRPr>
                  <a:solidFill>
                    <a:srgbClr val="4D76A4"/>
                  </a:solidFill>
                  <a:uFill>
                    <a:solidFill>
                      <a:srgbClr val="323232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3000">
                  <a:solidFill>
                    <a:srgbClr val="4D76A4"/>
                  </a:solidFill>
                  <a:uFill>
                    <a:solidFill>
                      <a:srgbClr val="323232"/>
                    </a:solidFill>
                  </a:uFill>
                  <a:latin typeface="Cambria" pitchFamily="18" charset="0"/>
                </a:rPr>
                <a:t>средство развития умственных действий</a:t>
              </a:r>
            </a:p>
          </p:txBody>
        </p:sp>
        <p:pic>
          <p:nvPicPr>
            <p:cNvPr id="126" name="Рисунок 125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5400" y="-25400"/>
              <a:ext cx="4749801" cy="1900084"/>
            </a:xfrm>
            <a:prstGeom prst="rect">
              <a:avLst/>
            </a:prstGeom>
            <a:effectLst/>
          </p:spPr>
        </p:pic>
      </p:grpSp>
      <p:grpSp>
        <p:nvGrpSpPr>
          <p:cNvPr id="131" name="Group 131"/>
          <p:cNvGrpSpPr/>
          <p:nvPr/>
        </p:nvGrpSpPr>
        <p:grpSpPr>
          <a:xfrm>
            <a:off x="7980950" y="2336246"/>
            <a:ext cx="4749801" cy="1900084"/>
            <a:chOff x="-25399" y="-25399"/>
            <a:chExt cx="4749800" cy="1900083"/>
          </a:xfrm>
        </p:grpSpPr>
        <p:sp>
          <p:nvSpPr>
            <p:cNvPr id="130" name="Shape 130"/>
            <p:cNvSpPr/>
            <p:nvPr/>
          </p:nvSpPr>
          <p:spPr>
            <a:xfrm>
              <a:off x="0" y="0"/>
              <a:ext cx="4699001" cy="1849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indent="269875" defTabSz="449580">
                <a:defRPr>
                  <a:solidFill>
                    <a:srgbClr val="4D76A4"/>
                  </a:solidFill>
                  <a:uFill>
                    <a:solidFill>
                      <a:srgbClr val="323232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3000">
                  <a:solidFill>
                    <a:srgbClr val="4D76A4"/>
                  </a:solidFill>
                  <a:uFill>
                    <a:solidFill>
                      <a:srgbClr val="323232"/>
                    </a:solidFill>
                  </a:uFill>
                  <a:latin typeface="Cambria" pitchFamily="18" charset="0"/>
                </a:rPr>
                <a:t>средство познания</a:t>
              </a:r>
            </a:p>
          </p:txBody>
        </p:sp>
        <p:pic>
          <p:nvPicPr>
            <p:cNvPr id="129" name="Рисунок 128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5400" y="-25400"/>
              <a:ext cx="4749801" cy="1900084"/>
            </a:xfrm>
            <a:prstGeom prst="rect">
              <a:avLst/>
            </a:prstGeom>
            <a:effectLst/>
          </p:spPr>
        </p:pic>
      </p:grpSp>
      <p:sp>
        <p:nvSpPr>
          <p:cNvPr id="132" name="Shape 132"/>
          <p:cNvSpPr/>
          <p:nvPr/>
        </p:nvSpPr>
        <p:spPr>
          <a:xfrm>
            <a:off x="406399" y="1879600"/>
            <a:ext cx="12192002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Cambria" pitchFamily="18" charset="0"/>
            </a:endParaRPr>
          </a:p>
        </p:txBody>
      </p:sp>
      <p:sp>
        <p:nvSpPr>
          <p:cNvPr id="133" name="Shape 133"/>
          <p:cNvSpPr>
            <a:spLocks noGrp="1"/>
          </p:cNvSpPr>
          <p:nvPr>
            <p:ph type="body" idx="4294967295"/>
          </p:nvPr>
        </p:nvSpPr>
        <p:spPr>
          <a:xfrm>
            <a:off x="1573178" y="7671399"/>
            <a:ext cx="10930013" cy="169769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lvl="0" indent="234791" algn="ctr" defTabSz="391134">
              <a:spcBef>
                <a:spcPts val="0"/>
              </a:spcBef>
              <a:buClrTx/>
              <a:buSzTx/>
              <a:buFontTx/>
              <a:buNone/>
              <a:defRPr sz="1800"/>
            </a:pPr>
            <a:r>
              <a:rPr sz="4000">
                <a:solidFill>
                  <a:srgbClr val="314864"/>
                </a:solidFill>
                <a:uFill>
                  <a:solidFill/>
                </a:uFill>
                <a:latin typeface="Cambria" pitchFamily="18" charset="0"/>
                <a:ea typeface="Times New Roman"/>
                <a:cs typeface="Times New Roman"/>
                <a:sym typeface="Times New Roman"/>
              </a:rPr>
              <a:t>Способ </a:t>
            </a:r>
            <a:r>
              <a:rPr sz="4000">
                <a:solidFill>
                  <a:srgbClr val="314864"/>
                </a:solidFill>
                <a:uFill>
                  <a:solidFill>
                    <a:srgbClr val="323232"/>
                  </a:solidFill>
                </a:uFill>
                <a:latin typeface="Cambria" pitchFamily="18" charset="0"/>
                <a:ea typeface="Times New Roman"/>
                <a:cs typeface="Times New Roman"/>
                <a:sym typeface="Times New Roman"/>
              </a:rPr>
              <a:t>успешной реализации технологии “Диалог культур” на уроках английского языка</a:t>
            </a:r>
          </a:p>
        </p:txBody>
      </p:sp>
      <p:pic>
        <p:nvPicPr>
          <p:cNvPr id="134" name="Рисунок 133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0872" y="7599210"/>
            <a:ext cx="1497009" cy="1294518"/>
          </a:xfrm>
          <a:prstGeom prst="rect">
            <a:avLst/>
          </a:prstGeom>
        </p:spPr>
      </p:pic>
      <p:pic>
        <p:nvPicPr>
          <p:cNvPr id="136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88014" y="3056066"/>
            <a:ext cx="2327935" cy="3445344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5291683" y="6792543"/>
            <a:ext cx="2421434" cy="587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spcBef>
                <a:spcPts val="1000"/>
              </a:spcBef>
              <a:defRPr sz="2400" i="1">
                <a:solidFill>
                  <a:srgbClr val="5C86B9"/>
                </a:solidFill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800" i="1">
                <a:solidFill>
                  <a:srgbClr val="5C86B9"/>
                </a:solidFill>
                <a:latin typeface="Cambria" pitchFamily="18" charset="0"/>
              </a:rPr>
              <a:t>Д.Б. Эльконин</a:t>
            </a:r>
          </a:p>
        </p:txBody>
      </p:sp>
      <p:sp>
        <p:nvSpPr>
          <p:cNvPr id="21" name="Shape 98"/>
          <p:cNvSpPr/>
          <p:nvPr/>
        </p:nvSpPr>
        <p:spPr>
          <a:xfrm>
            <a:off x="296272" y="7648812"/>
            <a:ext cx="1428154" cy="1195313"/>
          </a:xfrm>
          <a:prstGeom prst="rightArrow">
            <a:avLst>
              <a:gd name="adj1" fmla="val 36005"/>
              <a:gd name="adj2" fmla="val 69406"/>
            </a:avLst>
          </a:prstGeom>
          <a:blipFill>
            <a:blip r:embed="rId5"/>
          </a:blipFill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>
              <a:latin typeface="Cambr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4765402" y="-51966"/>
            <a:ext cx="3854996" cy="1900084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  <a:latin typeface="Cambria" pitchFamily="18" charset="0"/>
              </a:rPr>
              <a:t>ИГРА</a:t>
            </a:r>
          </a:p>
        </p:txBody>
      </p:sp>
      <p:sp>
        <p:nvSpPr>
          <p:cNvPr id="140" name="Shape 140"/>
          <p:cNvSpPr/>
          <p:nvPr/>
        </p:nvSpPr>
        <p:spPr>
          <a:xfrm>
            <a:off x="406399" y="1664997"/>
            <a:ext cx="12192002" cy="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Cambria" pitchFamily="18" charset="0"/>
            </a:endParaRPr>
          </a:p>
        </p:txBody>
      </p:sp>
      <p:grpSp>
        <p:nvGrpSpPr>
          <p:cNvPr id="143" name="Group 143"/>
          <p:cNvGrpSpPr/>
          <p:nvPr/>
        </p:nvGrpSpPr>
        <p:grpSpPr>
          <a:xfrm>
            <a:off x="233511" y="2109799"/>
            <a:ext cx="4431954" cy="1495470"/>
            <a:chOff x="-25399" y="-25399"/>
            <a:chExt cx="4431952" cy="1495469"/>
          </a:xfrm>
        </p:grpSpPr>
        <p:sp>
          <p:nvSpPr>
            <p:cNvPr id="142" name="Shape 142"/>
            <p:cNvSpPr/>
            <p:nvPr/>
          </p:nvSpPr>
          <p:spPr>
            <a:xfrm>
              <a:off x="0" y="0"/>
              <a:ext cx="4381153" cy="1444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indent="269875" defTabSz="449580">
                <a:defRPr sz="2600">
                  <a:solidFill>
                    <a:srgbClr val="4D76A4"/>
                  </a:solidFill>
                  <a:uFill>
                    <a:solidFill>
                      <a:srgbClr val="323232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2600">
                  <a:solidFill>
                    <a:srgbClr val="4D76A4"/>
                  </a:solidFill>
                  <a:uFill>
                    <a:solidFill>
                      <a:srgbClr val="323232"/>
                    </a:solidFill>
                  </a:uFill>
                  <a:latin typeface="Cambria" pitchFamily="18" charset="0"/>
                </a:rPr>
                <a:t>средство развития произвольного поведения</a:t>
              </a:r>
            </a:p>
          </p:txBody>
        </p:sp>
        <p:pic>
          <p:nvPicPr>
            <p:cNvPr id="141" name="Рисунок 140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5400" y="-25400"/>
              <a:ext cx="4431953" cy="1495470"/>
            </a:xfrm>
            <a:prstGeom prst="rect">
              <a:avLst/>
            </a:prstGeom>
            <a:effectLst/>
          </p:spPr>
        </p:pic>
      </p:grpSp>
      <p:grpSp>
        <p:nvGrpSpPr>
          <p:cNvPr id="146" name="Group 146"/>
          <p:cNvGrpSpPr/>
          <p:nvPr/>
        </p:nvGrpSpPr>
        <p:grpSpPr>
          <a:xfrm>
            <a:off x="4138080" y="7736296"/>
            <a:ext cx="4749801" cy="1495470"/>
            <a:chOff x="-25399" y="-25399"/>
            <a:chExt cx="4749800" cy="1495469"/>
          </a:xfrm>
        </p:grpSpPr>
        <p:sp>
          <p:nvSpPr>
            <p:cNvPr id="145" name="Shape 145"/>
            <p:cNvSpPr/>
            <p:nvPr/>
          </p:nvSpPr>
          <p:spPr>
            <a:xfrm>
              <a:off x="0" y="0"/>
              <a:ext cx="4699001" cy="1444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indent="269875" defTabSz="449580">
                <a:defRPr sz="2500">
                  <a:solidFill>
                    <a:srgbClr val="4D76A4"/>
                  </a:solidFill>
                  <a:uFill>
                    <a:solidFill>
                      <a:srgbClr val="323232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2500">
                  <a:solidFill>
                    <a:srgbClr val="4D76A4"/>
                  </a:solidFill>
                  <a:uFill>
                    <a:solidFill>
                      <a:srgbClr val="323232"/>
                    </a:solidFill>
                  </a:uFill>
                  <a:latin typeface="Cambria" pitchFamily="18" charset="0"/>
                </a:rPr>
                <a:t>средство развития мотивационно-потребностной сферы</a:t>
              </a:r>
            </a:p>
          </p:txBody>
        </p:sp>
        <p:pic>
          <p:nvPicPr>
            <p:cNvPr id="144" name="Рисунок 143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5400" y="-25400"/>
              <a:ext cx="4749801" cy="1495470"/>
            </a:xfrm>
            <a:prstGeom prst="rect">
              <a:avLst/>
            </a:prstGeom>
            <a:effectLst/>
          </p:spPr>
        </p:pic>
      </p:grpSp>
      <p:grpSp>
        <p:nvGrpSpPr>
          <p:cNvPr id="149" name="Group 149"/>
          <p:cNvGrpSpPr/>
          <p:nvPr/>
        </p:nvGrpSpPr>
        <p:grpSpPr>
          <a:xfrm>
            <a:off x="4297004" y="3243452"/>
            <a:ext cx="4431953" cy="1495470"/>
            <a:chOff x="-25399" y="-25399"/>
            <a:chExt cx="4431952" cy="1495469"/>
          </a:xfrm>
        </p:grpSpPr>
        <p:sp>
          <p:nvSpPr>
            <p:cNvPr id="148" name="Shape 148"/>
            <p:cNvSpPr/>
            <p:nvPr/>
          </p:nvSpPr>
          <p:spPr>
            <a:xfrm>
              <a:off x="0" y="0"/>
              <a:ext cx="4381153" cy="1444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indent="269875" defTabSz="449580">
                <a:defRPr sz="2600">
                  <a:solidFill>
                    <a:srgbClr val="4D76A4"/>
                  </a:solidFill>
                  <a:uFill>
                    <a:solidFill>
                      <a:srgbClr val="323232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2600">
                  <a:solidFill>
                    <a:srgbClr val="4D76A4"/>
                  </a:solidFill>
                  <a:uFill>
                    <a:solidFill>
                      <a:srgbClr val="323232"/>
                    </a:solidFill>
                  </a:uFill>
                  <a:latin typeface="Cambria" pitchFamily="18" charset="0"/>
                </a:rPr>
                <a:t>средство развития умственных действий</a:t>
              </a:r>
            </a:p>
          </p:txBody>
        </p:sp>
        <p:pic>
          <p:nvPicPr>
            <p:cNvPr id="147" name="Рисунок 146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5400" y="-25400"/>
              <a:ext cx="4431953" cy="1495470"/>
            </a:xfrm>
            <a:prstGeom prst="rect">
              <a:avLst/>
            </a:prstGeom>
            <a:effectLst/>
          </p:spPr>
        </p:pic>
      </p:grpSp>
      <p:grpSp>
        <p:nvGrpSpPr>
          <p:cNvPr id="152" name="Group 152"/>
          <p:cNvGrpSpPr/>
          <p:nvPr/>
        </p:nvGrpSpPr>
        <p:grpSpPr>
          <a:xfrm>
            <a:off x="8488512" y="2109799"/>
            <a:ext cx="4431953" cy="1495470"/>
            <a:chOff x="-25399" y="-25399"/>
            <a:chExt cx="4431952" cy="1495469"/>
          </a:xfrm>
        </p:grpSpPr>
        <p:sp>
          <p:nvSpPr>
            <p:cNvPr id="151" name="Shape 151"/>
            <p:cNvSpPr/>
            <p:nvPr/>
          </p:nvSpPr>
          <p:spPr>
            <a:xfrm>
              <a:off x="0" y="0"/>
              <a:ext cx="4381153" cy="1444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indent="269875" defTabSz="449580">
                <a:defRPr sz="2600">
                  <a:solidFill>
                    <a:srgbClr val="4D76A4"/>
                  </a:solidFill>
                  <a:uFill>
                    <a:solidFill>
                      <a:srgbClr val="323232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2600">
                  <a:solidFill>
                    <a:srgbClr val="4D76A4"/>
                  </a:solidFill>
                  <a:uFill>
                    <a:solidFill>
                      <a:srgbClr val="323232"/>
                    </a:solidFill>
                  </a:uFill>
                  <a:latin typeface="Cambria" pitchFamily="18" charset="0"/>
                </a:rPr>
                <a:t>средство познания</a:t>
              </a:r>
            </a:p>
          </p:txBody>
        </p:sp>
        <p:pic>
          <p:nvPicPr>
            <p:cNvPr id="150" name="Рисунок 149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5400" y="-25400"/>
              <a:ext cx="4431953" cy="1495470"/>
            </a:xfrm>
            <a:prstGeom prst="rect">
              <a:avLst/>
            </a:prstGeom>
            <a:effectLst/>
          </p:spPr>
        </p:pic>
      </p:grpSp>
      <p:sp>
        <p:nvSpPr>
          <p:cNvPr id="153" name="Shape 153"/>
          <p:cNvSpPr/>
          <p:nvPr/>
        </p:nvSpPr>
        <p:spPr>
          <a:xfrm>
            <a:off x="406399" y="1754574"/>
            <a:ext cx="12192002" cy="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Cambria" pitchFamily="18" charset="0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254177" y="4377104"/>
            <a:ext cx="4381154" cy="16939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  <a:uFill>
                  <a:solidFill>
                    <a:srgbClr val="323232"/>
                  </a:solidFill>
                </a:uFill>
                <a:latin typeface="Cambria" pitchFamily="18" charset="0"/>
              </a:rPr>
              <a:t>средство развития произвольного </a:t>
            </a:r>
            <a:r>
              <a:rPr sz="2600" b="1">
                <a:solidFill>
                  <a:srgbClr val="FFFFFF"/>
                </a:solidFill>
                <a:uFill>
                  <a:solidFill>
                    <a:srgbClr val="323232"/>
                  </a:solidFill>
                </a:uFill>
                <a:latin typeface="Cambria" pitchFamily="18" charset="0"/>
              </a:rPr>
              <a:t>РЕЧЕВОГО</a:t>
            </a:r>
            <a:r>
              <a:rPr sz="2600">
                <a:solidFill>
                  <a:srgbClr val="FFFFFF"/>
                </a:solidFill>
                <a:uFill>
                  <a:solidFill>
                    <a:srgbClr val="323232"/>
                  </a:solidFill>
                </a:uFill>
                <a:latin typeface="Cambria" pitchFamily="18" charset="0"/>
              </a:rPr>
              <a:t> поведения</a:t>
            </a:r>
          </a:p>
        </p:txBody>
      </p:sp>
      <p:sp>
        <p:nvSpPr>
          <p:cNvPr id="155" name="Shape 155"/>
          <p:cNvSpPr/>
          <p:nvPr/>
        </p:nvSpPr>
        <p:spPr>
          <a:xfrm>
            <a:off x="8513912" y="4319599"/>
            <a:ext cx="4381153" cy="1693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  <a:uFill>
                  <a:solidFill>
                    <a:srgbClr val="323232"/>
                  </a:solidFill>
                </a:uFill>
                <a:latin typeface="Cambria" pitchFamily="18" charset="0"/>
              </a:rPr>
              <a:t>средство </a:t>
            </a:r>
            <a:r>
              <a:rPr sz="2600" b="1">
                <a:solidFill>
                  <a:srgbClr val="FFFFFF"/>
                </a:solidFill>
                <a:uFill>
                  <a:solidFill>
                    <a:srgbClr val="323232"/>
                  </a:solidFill>
                </a:uFill>
                <a:latin typeface="Cambria" pitchFamily="18" charset="0"/>
              </a:rPr>
              <a:t>ЧУВСТВЕННОГО</a:t>
            </a:r>
            <a:r>
              <a:rPr sz="2600">
                <a:solidFill>
                  <a:srgbClr val="FFFFFF"/>
                </a:solidFill>
                <a:uFill>
                  <a:solidFill>
                    <a:srgbClr val="323232"/>
                  </a:solidFill>
                </a:uFill>
                <a:latin typeface="Cambria" pitchFamily="18" charset="0"/>
              </a:rPr>
              <a:t> познания</a:t>
            </a:r>
          </a:p>
        </p:txBody>
      </p:sp>
      <p:sp>
        <p:nvSpPr>
          <p:cNvPr id="156" name="Shape 156"/>
          <p:cNvSpPr/>
          <p:nvPr/>
        </p:nvSpPr>
        <p:spPr>
          <a:xfrm>
            <a:off x="287294" y="6842848"/>
            <a:ext cx="3856033" cy="1462976"/>
          </a:xfrm>
          <a:prstGeom prst="roundRect">
            <a:avLst>
              <a:gd name="adj" fmla="val 20703"/>
            </a:avLst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>
                <a:solidFill>
                  <a:srgbClr val="FFFFFF"/>
                </a:solidFill>
                <a:latin typeface="Cambria" pitchFamily="18" charset="0"/>
              </a:rPr>
              <a:t>Коммуникативные игры</a:t>
            </a:r>
          </a:p>
        </p:txBody>
      </p:sp>
      <p:sp>
        <p:nvSpPr>
          <p:cNvPr id="157" name="Shape 157"/>
          <p:cNvSpPr/>
          <p:nvPr/>
        </p:nvSpPr>
        <p:spPr>
          <a:xfrm>
            <a:off x="4656113" y="5541577"/>
            <a:ext cx="3917989" cy="1444670"/>
          </a:xfrm>
          <a:prstGeom prst="roundRect">
            <a:avLst>
              <a:gd name="adj" fmla="val 20703"/>
            </a:avLst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>
                <a:solidFill>
                  <a:srgbClr val="FFFFFF"/>
                </a:solidFill>
                <a:latin typeface="Cambria" pitchFamily="18" charset="0"/>
              </a:rPr>
              <a:t>Интеллектуальные игры</a:t>
            </a:r>
          </a:p>
        </p:txBody>
      </p:sp>
      <p:sp>
        <p:nvSpPr>
          <p:cNvPr id="158" name="Shape 158"/>
          <p:cNvSpPr/>
          <p:nvPr/>
        </p:nvSpPr>
        <p:spPr>
          <a:xfrm>
            <a:off x="8916963" y="6842848"/>
            <a:ext cx="3800543" cy="1444670"/>
          </a:xfrm>
          <a:prstGeom prst="roundRect">
            <a:avLst>
              <a:gd name="adj" fmla="val 20703"/>
            </a:avLst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>
                <a:solidFill>
                  <a:srgbClr val="FFFFFF"/>
                </a:solidFill>
                <a:latin typeface="Cambria" pitchFamily="18" charset="0"/>
              </a:rPr>
              <a:t>Сенсорные игры</a:t>
            </a:r>
          </a:p>
        </p:txBody>
      </p:sp>
      <p:pic>
        <p:nvPicPr>
          <p:cNvPr id="159" name="Рисунок 158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 rot="5400000">
            <a:off x="10367823" y="3881871"/>
            <a:ext cx="673330" cy="246564"/>
          </a:xfrm>
          <a:prstGeom prst="rect">
            <a:avLst/>
          </a:prstGeom>
        </p:spPr>
      </p:pic>
      <p:pic>
        <p:nvPicPr>
          <p:cNvPr id="161" name="Рисунок 160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 rot="5400000">
            <a:off x="2105110" y="3881871"/>
            <a:ext cx="679288" cy="246564"/>
          </a:xfrm>
          <a:prstGeom prst="rect">
            <a:avLst/>
          </a:prstGeom>
        </p:spPr>
      </p:pic>
      <p:pic>
        <p:nvPicPr>
          <p:cNvPr id="163" name="Рисунок 162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 rot="5400000">
            <a:off x="2106144" y="6349584"/>
            <a:ext cx="677221" cy="246564"/>
          </a:xfrm>
          <a:prstGeom prst="rect">
            <a:avLst/>
          </a:prstGeom>
        </p:spPr>
      </p:pic>
      <p:pic>
        <p:nvPicPr>
          <p:cNvPr id="165" name="Рисунок 164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 rot="5400000">
            <a:off x="6163790" y="5057237"/>
            <a:ext cx="677221" cy="246564"/>
          </a:xfrm>
          <a:prstGeom prst="rect">
            <a:avLst/>
          </a:prstGeom>
        </p:spPr>
      </p:pic>
      <p:pic>
        <p:nvPicPr>
          <p:cNvPr id="167" name="Рисунок 166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 rot="5400000">
            <a:off x="10365878" y="6255006"/>
            <a:ext cx="677221" cy="246564"/>
          </a:xfrm>
          <a:prstGeom prst="rect">
            <a:avLst/>
          </a:prstGeom>
        </p:spPr>
      </p:pic>
      <p:pic>
        <p:nvPicPr>
          <p:cNvPr id="169" name="Рисунок 168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 rot="5400000">
            <a:off x="6163790" y="7251955"/>
            <a:ext cx="677221" cy="246565"/>
          </a:xfrm>
          <a:prstGeom prst="rect">
            <a:avLst/>
          </a:prstGeom>
        </p:spPr>
      </p:pic>
      <p:pic>
        <p:nvPicPr>
          <p:cNvPr id="171" name="Рисунок 170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 rot="2700000">
            <a:off x="4057934" y="7722810"/>
            <a:ext cx="571942" cy="246564"/>
          </a:xfrm>
          <a:prstGeom prst="rect">
            <a:avLst/>
          </a:prstGeom>
        </p:spPr>
      </p:pic>
      <p:pic>
        <p:nvPicPr>
          <p:cNvPr id="173" name="Рисунок 172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 rot="8100000">
            <a:off x="8300673" y="7722751"/>
            <a:ext cx="689103" cy="24656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title"/>
          </p:nvPr>
        </p:nvSpPr>
        <p:spPr>
          <a:xfrm>
            <a:off x="355600" y="292100"/>
            <a:ext cx="12293600" cy="2044700"/>
          </a:xfrm>
          <a:prstGeom prst="rect">
            <a:avLst/>
          </a:prstGeom>
        </p:spPr>
        <p:txBody>
          <a:bodyPr/>
          <a:lstStyle>
            <a:lvl1pPr algn="ctr" defTabSz="549148">
              <a:defRPr sz="6016" spc="-120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016" spc="-120">
                <a:solidFill>
                  <a:srgbClr val="314864"/>
                </a:solidFill>
                <a:latin typeface="Cambria" pitchFamily="18" charset="0"/>
              </a:rPr>
              <a:t>Игры в </a:t>
            </a:r>
            <a:r>
              <a:rPr sz="6016" spc="-120" smtClean="0">
                <a:solidFill>
                  <a:srgbClr val="314864"/>
                </a:solidFill>
                <a:latin typeface="Cambria" pitchFamily="18" charset="0"/>
              </a:rPr>
              <a:t>технологии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sz="6016" spc="-120" smtClean="0">
                <a:solidFill>
                  <a:srgbClr val="314864"/>
                </a:solidFill>
                <a:latin typeface="Cambria" pitchFamily="18" charset="0"/>
              </a:rPr>
              <a:t>“Диалог </a:t>
            </a:r>
            <a:r>
              <a:rPr sz="6016" spc="-120">
                <a:solidFill>
                  <a:srgbClr val="314864"/>
                </a:solidFill>
                <a:latin typeface="Cambria" pitchFamily="18" charset="0"/>
              </a:rPr>
              <a:t>культур”</a:t>
            </a:r>
          </a:p>
        </p:txBody>
      </p:sp>
      <p:pic>
        <p:nvPicPr>
          <p:cNvPr id="17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76900" y="3409819"/>
            <a:ext cx="2085975" cy="2632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0250" y="3514675"/>
            <a:ext cx="2521050" cy="2521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95785" y="2886075"/>
            <a:ext cx="3423247" cy="3449887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hape 183"/>
          <p:cNvSpPr/>
          <p:nvPr/>
        </p:nvSpPr>
        <p:spPr>
          <a:xfrm>
            <a:off x="406399" y="2274597"/>
            <a:ext cx="12192002" cy="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406399" y="2364174"/>
            <a:ext cx="12192002" cy="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" name="Shape 156"/>
          <p:cNvSpPr/>
          <p:nvPr/>
        </p:nvSpPr>
        <p:spPr>
          <a:xfrm>
            <a:off x="430170" y="6448436"/>
            <a:ext cx="3856033" cy="1785950"/>
          </a:xfrm>
          <a:prstGeom prst="roundRect">
            <a:avLst>
              <a:gd name="adj" fmla="val 20703"/>
            </a:avLst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>
                <a:solidFill>
                  <a:srgbClr val="FFFFFF"/>
                </a:solidFill>
                <a:latin typeface="Cambria" pitchFamily="18" charset="0"/>
              </a:rPr>
              <a:t>Коммуникативные игры</a:t>
            </a:r>
          </a:p>
        </p:txBody>
      </p:sp>
      <p:sp>
        <p:nvSpPr>
          <p:cNvPr id="12" name="Shape 157"/>
          <p:cNvSpPr/>
          <p:nvPr/>
        </p:nvSpPr>
        <p:spPr>
          <a:xfrm>
            <a:off x="4645012" y="6448436"/>
            <a:ext cx="3917989" cy="1785950"/>
          </a:xfrm>
          <a:prstGeom prst="roundRect">
            <a:avLst>
              <a:gd name="adj" fmla="val 20703"/>
            </a:avLst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>
                <a:solidFill>
                  <a:srgbClr val="FFFFFF"/>
                </a:solidFill>
                <a:latin typeface="Cambria" pitchFamily="18" charset="0"/>
              </a:rPr>
              <a:t>Интеллектуальные игры</a:t>
            </a:r>
          </a:p>
        </p:txBody>
      </p:sp>
      <p:sp>
        <p:nvSpPr>
          <p:cNvPr id="13" name="Shape 158"/>
          <p:cNvSpPr/>
          <p:nvPr/>
        </p:nvSpPr>
        <p:spPr>
          <a:xfrm>
            <a:off x="8931292" y="6448436"/>
            <a:ext cx="3800543" cy="1785950"/>
          </a:xfrm>
          <a:prstGeom prst="roundRect">
            <a:avLst>
              <a:gd name="adj" fmla="val 20703"/>
            </a:avLst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>
                <a:solidFill>
                  <a:srgbClr val="FFFFFF"/>
                </a:solidFill>
                <a:latin typeface="Cambria" pitchFamily="18" charset="0"/>
              </a:rPr>
              <a:t>Сенсорные игры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pasted-image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850172" y="1128366"/>
            <a:ext cx="1602262" cy="1602262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hape 187"/>
          <p:cNvSpPr/>
          <p:nvPr/>
        </p:nvSpPr>
        <p:spPr>
          <a:xfrm>
            <a:off x="1377950" y="3300543"/>
            <a:ext cx="10546706" cy="1429053"/>
          </a:xfrm>
          <a:prstGeom prst="roundRect">
            <a:avLst>
              <a:gd name="adj" fmla="val 20929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9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900">
                <a:solidFill>
                  <a:srgbClr val="FFFFFF"/>
                </a:solidFill>
                <a:latin typeface="Cambria" pitchFamily="18" charset="0"/>
              </a:rPr>
              <a:t>Коммуникативные игры</a:t>
            </a:r>
          </a:p>
        </p:txBody>
      </p:sp>
      <p:grpSp>
        <p:nvGrpSpPr>
          <p:cNvPr id="190" name="Group 190"/>
          <p:cNvGrpSpPr/>
          <p:nvPr/>
        </p:nvGrpSpPr>
        <p:grpSpPr>
          <a:xfrm>
            <a:off x="487511" y="661958"/>
            <a:ext cx="4898143" cy="1822000"/>
            <a:chOff x="0" y="-29112"/>
            <a:chExt cx="4898141" cy="1821999"/>
          </a:xfrm>
        </p:grpSpPr>
        <p:sp>
          <p:nvSpPr>
            <p:cNvPr id="189" name="Shape 189"/>
            <p:cNvSpPr/>
            <p:nvPr/>
          </p:nvSpPr>
          <p:spPr>
            <a:xfrm>
              <a:off x="0" y="0"/>
              <a:ext cx="4761806" cy="177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indent="269875" defTabSz="449580">
                <a:defRPr sz="1800">
                  <a:solidFill>
                    <a:srgbClr val="000000"/>
                  </a:solidFill>
                </a:defRPr>
              </a:pPr>
              <a:r>
                <a:rPr sz="2600" i="1">
                  <a:solidFill>
                    <a:srgbClr val="4D76A4"/>
                  </a:solidFill>
                  <a:uFill>
                    <a:solidFill/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Цель для ученика</a:t>
              </a:r>
              <a:r>
                <a:rPr sz="2600">
                  <a:solidFill>
                    <a:srgbClr val="4D76A4"/>
                  </a:solidFill>
                  <a:uFill>
                    <a:solidFill/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600" dirty="0" smtClean="0">
                  <a:solidFill>
                    <a:srgbClr val="4D76A4"/>
                  </a:solidFill>
                  <a:uFill>
                    <a:solidFill/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-</a:t>
              </a:r>
              <a:r>
                <a:rPr sz="2600" smtClean="0">
                  <a:solidFill>
                    <a:srgbClr val="4D76A4"/>
                  </a:solidFill>
                  <a:uFill>
                    <a:solidFill>
                      <a:srgbClr val="323232"/>
                    </a:solidFill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реализовать коммуникативное</a:t>
              </a:r>
              <a:endParaRPr lang="en-US" sz="2600" dirty="0" smtClean="0">
                <a:solidFill>
                  <a:srgbClr val="4D76A4"/>
                </a:solidFill>
                <a:uFill>
                  <a:solidFill>
                    <a:srgbClr val="323232"/>
                  </a:solidFill>
                </a:uFill>
                <a:latin typeface="Cambria" pitchFamily="18" charset="0"/>
                <a:ea typeface="Times New Roman"/>
                <a:cs typeface="Times New Roman"/>
                <a:sym typeface="Times New Roman"/>
              </a:endParaRPr>
            </a:p>
            <a:p>
              <a:pPr lvl="0" indent="269875" defTabSz="449580">
                <a:defRPr sz="1800">
                  <a:solidFill>
                    <a:srgbClr val="000000"/>
                  </a:solidFill>
                </a:defRPr>
              </a:pPr>
              <a:r>
                <a:rPr sz="2600" smtClean="0">
                  <a:solidFill>
                    <a:srgbClr val="4D76A4"/>
                  </a:solidFill>
                  <a:uFill>
                    <a:solidFill>
                      <a:srgbClr val="323232"/>
                    </a:solidFill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намерение</a:t>
              </a:r>
              <a:endParaRPr sz="2600">
                <a:solidFill>
                  <a:srgbClr val="4D76A4"/>
                </a:solidFill>
                <a:uFill>
                  <a:solidFill>
                    <a:srgbClr val="323232"/>
                  </a:solidFill>
                </a:uFill>
                <a:latin typeface="Cambria" pitchFamily="18" charset="0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88" name="Рисунок 187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5535" y="-29112"/>
              <a:ext cx="4812606" cy="1821999"/>
            </a:xfrm>
            <a:prstGeom prst="rect">
              <a:avLst/>
            </a:prstGeom>
            <a:effectLst/>
          </p:spPr>
        </p:pic>
      </p:grpSp>
      <p:grpSp>
        <p:nvGrpSpPr>
          <p:cNvPr id="193" name="Group 193"/>
          <p:cNvGrpSpPr/>
          <p:nvPr/>
        </p:nvGrpSpPr>
        <p:grpSpPr>
          <a:xfrm>
            <a:off x="7788284" y="590520"/>
            <a:ext cx="5061578" cy="1871750"/>
            <a:chOff x="-16073" y="-100550"/>
            <a:chExt cx="5061577" cy="1871749"/>
          </a:xfrm>
        </p:grpSpPr>
        <p:sp>
          <p:nvSpPr>
            <p:cNvPr id="192" name="Shape 192"/>
            <p:cNvSpPr/>
            <p:nvPr/>
          </p:nvSpPr>
          <p:spPr>
            <a:xfrm>
              <a:off x="0" y="0"/>
              <a:ext cx="5010777" cy="177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indent="269875" defTabSz="44958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600" i="1">
                  <a:solidFill>
                    <a:srgbClr val="4D76A4"/>
                  </a:solidFill>
                  <a:uFill>
                    <a:solidFill/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Цель для учителя</a:t>
              </a:r>
              <a:r>
                <a:rPr sz="2600">
                  <a:solidFill>
                    <a:srgbClr val="4D76A4"/>
                  </a:solidFill>
                  <a:uFill>
                    <a:solidFill/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2600" dirty="0" smtClean="0">
                  <a:solidFill>
                    <a:srgbClr val="4D76A4"/>
                  </a:solidFill>
                  <a:uFill>
                    <a:solidFill/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–</a:t>
              </a:r>
              <a:r>
                <a:rPr sz="2600" smtClean="0">
                  <a:solidFill>
                    <a:srgbClr val="4D76A4"/>
                  </a:solidFill>
                  <a:uFill>
                    <a:solidFill/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 развить</a:t>
              </a:r>
              <a:endParaRPr lang="en-US" sz="2600" dirty="0" smtClean="0">
                <a:solidFill>
                  <a:srgbClr val="4D76A4"/>
                </a:solidFill>
                <a:uFill>
                  <a:solidFill/>
                </a:uFill>
                <a:latin typeface="Cambria" pitchFamily="18" charset="0"/>
                <a:ea typeface="Times New Roman"/>
                <a:cs typeface="Times New Roman"/>
                <a:sym typeface="Times New Roman"/>
              </a:endParaRPr>
            </a:p>
            <a:p>
              <a:pPr lvl="0" indent="269875" defTabSz="44958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600" smtClean="0">
                  <a:solidFill>
                    <a:srgbClr val="4D76A4"/>
                  </a:solidFill>
                  <a:uFill>
                    <a:solidFill/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у </a:t>
              </a:r>
              <a:r>
                <a:rPr sz="2600">
                  <a:solidFill>
                    <a:srgbClr val="4D76A4"/>
                  </a:solidFill>
                  <a:uFill>
                    <a:solidFill/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детей коммуникативно-речевые умения</a:t>
              </a:r>
            </a:p>
          </p:txBody>
        </p:sp>
        <p:pic>
          <p:nvPicPr>
            <p:cNvPr id="191" name="Рисунок 190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6073" y="-100550"/>
              <a:ext cx="5061577" cy="1821999"/>
            </a:xfrm>
            <a:prstGeom prst="rect">
              <a:avLst/>
            </a:prstGeom>
            <a:effectLst/>
          </p:spPr>
        </p:pic>
      </p:grpSp>
      <p:grpSp>
        <p:nvGrpSpPr>
          <p:cNvPr id="196" name="Group 196"/>
          <p:cNvGrpSpPr/>
          <p:nvPr/>
        </p:nvGrpSpPr>
        <p:grpSpPr>
          <a:xfrm>
            <a:off x="398610" y="5689208"/>
            <a:ext cx="4534953" cy="1866849"/>
            <a:chOff x="0" y="0"/>
            <a:chExt cx="4534951" cy="1866847"/>
          </a:xfrm>
        </p:grpSpPr>
        <p:sp>
          <p:nvSpPr>
            <p:cNvPr id="195" name="Shape 195"/>
            <p:cNvSpPr/>
            <p:nvPr/>
          </p:nvSpPr>
          <p:spPr>
            <a:xfrm>
              <a:off x="0" y="0"/>
              <a:ext cx="4381153" cy="177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indent="269875" defTabSz="449580">
                <a:defRPr sz="1800">
                  <a:solidFill>
                    <a:srgbClr val="000000"/>
                  </a:solidFill>
                </a:defRPr>
              </a:pPr>
              <a:r>
                <a:rPr sz="2600" i="1">
                  <a:solidFill>
                    <a:srgbClr val="4D76A4"/>
                  </a:solidFill>
                  <a:uFill>
                    <a:solidFill/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Средство -</a:t>
              </a:r>
            </a:p>
            <a:p>
              <a:pPr lvl="0" indent="269875" defTabSz="449580">
                <a:defRPr sz="1800">
                  <a:solidFill>
                    <a:srgbClr val="000000"/>
                  </a:solidFill>
                </a:defRPr>
              </a:pPr>
              <a:r>
                <a:rPr sz="2600">
                  <a:solidFill>
                    <a:srgbClr val="4D76A4"/>
                  </a:solidFill>
                  <a:uFill>
                    <a:solidFill/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речевые модели-опоры</a:t>
              </a:r>
            </a:p>
          </p:txBody>
        </p:sp>
        <p:pic>
          <p:nvPicPr>
            <p:cNvPr id="194" name="Рисунок 193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2998" y="44848"/>
              <a:ext cx="4431953" cy="1821999"/>
            </a:xfrm>
            <a:prstGeom prst="rect">
              <a:avLst/>
            </a:prstGeom>
            <a:effectLst/>
          </p:spPr>
        </p:pic>
      </p:grpSp>
      <p:grpSp>
        <p:nvGrpSpPr>
          <p:cNvPr id="199" name="Group 199"/>
          <p:cNvGrpSpPr/>
          <p:nvPr/>
        </p:nvGrpSpPr>
        <p:grpSpPr>
          <a:xfrm>
            <a:off x="8323412" y="5714608"/>
            <a:ext cx="4431953" cy="1822000"/>
            <a:chOff x="-25399" y="-25400"/>
            <a:chExt cx="4431952" cy="1821998"/>
          </a:xfrm>
        </p:grpSpPr>
        <p:sp>
          <p:nvSpPr>
            <p:cNvPr id="198" name="Shape 198"/>
            <p:cNvSpPr/>
            <p:nvPr/>
          </p:nvSpPr>
          <p:spPr>
            <a:xfrm>
              <a:off x="0" y="0"/>
              <a:ext cx="4381153" cy="177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4958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600" i="1">
                  <a:solidFill>
                    <a:srgbClr val="A53234"/>
                  </a:solidFill>
                  <a:uFill>
                    <a:solidFill/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Результат - </a:t>
              </a:r>
            </a:p>
            <a:p>
              <a:pPr lvl="0" defTabSz="449580">
                <a:lnSpc>
                  <a:spcPct val="9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600">
                  <a:solidFill>
                    <a:srgbClr val="A53234"/>
                  </a:solidFill>
                  <a:uFill>
                    <a:solidFill/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развитие межкультурной компетенции</a:t>
              </a:r>
            </a:p>
          </p:txBody>
        </p:sp>
        <p:pic>
          <p:nvPicPr>
            <p:cNvPr id="197" name="Рисунок 196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25400" y="-25400"/>
              <a:ext cx="4431953" cy="1821999"/>
            </a:xfrm>
            <a:prstGeom prst="rect">
              <a:avLst/>
            </a:prstGeom>
            <a:effectLst/>
          </p:spPr>
        </p:pic>
      </p:grpSp>
      <p:sp>
        <p:nvSpPr>
          <p:cNvPr id="200" name="Shape 200"/>
          <p:cNvSpPr/>
          <p:nvPr/>
        </p:nvSpPr>
        <p:spPr>
          <a:xfrm>
            <a:off x="1787492" y="4998731"/>
            <a:ext cx="9572692" cy="587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defTabSz="362204">
              <a:spcBef>
                <a:spcPts val="600"/>
              </a:spcBef>
              <a:defRPr sz="2480" i="1">
                <a:solidFill>
                  <a:srgbClr val="5C86B9"/>
                </a:solidFill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800" i="1">
                <a:solidFill>
                  <a:srgbClr val="5C86B9"/>
                </a:solidFill>
                <a:latin typeface="Cambria" pitchFamily="18" charset="0"/>
              </a:rPr>
              <a:t>Технология организации на уроках английского языка</a:t>
            </a:r>
          </a:p>
        </p:txBody>
      </p:sp>
      <p:grpSp>
        <p:nvGrpSpPr>
          <p:cNvPr id="203" name="Group 203"/>
          <p:cNvGrpSpPr/>
          <p:nvPr/>
        </p:nvGrpSpPr>
        <p:grpSpPr>
          <a:xfrm>
            <a:off x="4096097" y="6894427"/>
            <a:ext cx="4812606" cy="1821999"/>
            <a:chOff x="-25400" y="-25400"/>
            <a:chExt cx="4812605" cy="1821998"/>
          </a:xfrm>
        </p:grpSpPr>
        <p:sp>
          <p:nvSpPr>
            <p:cNvPr id="202" name="Shape 202"/>
            <p:cNvSpPr/>
            <p:nvPr/>
          </p:nvSpPr>
          <p:spPr>
            <a:xfrm>
              <a:off x="0" y="0"/>
              <a:ext cx="4761806" cy="177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indent="269875" defTabSz="449580">
                <a:defRPr sz="1800">
                  <a:solidFill>
                    <a:srgbClr val="000000"/>
                  </a:solidFill>
                </a:defRPr>
              </a:pPr>
              <a:r>
                <a:rPr sz="2600" i="1">
                  <a:solidFill>
                    <a:srgbClr val="4D76A4"/>
                  </a:solidFill>
                  <a:uFill>
                    <a:solidFill/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Условие</a:t>
              </a:r>
              <a:r>
                <a:rPr sz="2600">
                  <a:solidFill>
                    <a:srgbClr val="4D76A4"/>
                  </a:solidFill>
                  <a:uFill>
                    <a:solidFill/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 -</a:t>
              </a:r>
            </a:p>
            <a:p>
              <a:pPr lvl="0" indent="269875" defTabSz="449580">
                <a:defRPr sz="1800">
                  <a:solidFill>
                    <a:srgbClr val="000000"/>
                  </a:solidFill>
                </a:defRPr>
              </a:pPr>
              <a:r>
                <a:rPr sz="2600">
                  <a:solidFill>
                    <a:srgbClr val="4D76A4"/>
                  </a:solidFill>
                  <a:uFill>
                    <a:solidFill/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близкая к </a:t>
              </a:r>
              <a:r>
                <a:rPr sz="2600">
                  <a:solidFill>
                    <a:srgbClr val="4D76A4"/>
                  </a:solidFill>
                  <a:uFill>
                    <a:solidFill>
                      <a:srgbClr val="323232"/>
                    </a:solidFill>
                  </a:uFill>
                  <a:latin typeface="Cambria" pitchFamily="18" charset="0"/>
                  <a:ea typeface="Times New Roman"/>
                  <a:cs typeface="Times New Roman"/>
                  <a:sym typeface="Times New Roman"/>
                </a:rPr>
                <a:t>реальной коммуникативная ситуация, роли</a:t>
              </a:r>
            </a:p>
          </p:txBody>
        </p:sp>
        <p:pic>
          <p:nvPicPr>
            <p:cNvPr id="201" name="Рисунок 200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5400" y="-25400"/>
              <a:ext cx="4812606" cy="182199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7996B9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7996B9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1489</Words>
  <PresentationFormat>Произвольный</PresentationFormat>
  <Paragraphs>328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Editorial</vt:lpstr>
      <vt:lpstr>Игра как способ реализации технологии “Диалог культур” на уроках английского языка</vt:lpstr>
      <vt:lpstr>Проблема в обучении английскому языку</vt:lpstr>
      <vt:lpstr>Требования ФГОС</vt:lpstr>
      <vt:lpstr>Решение проблемы</vt:lpstr>
      <vt:lpstr>Технология “Диалог культур”</vt:lpstr>
      <vt:lpstr>ИГРА</vt:lpstr>
      <vt:lpstr>ИГРА</vt:lpstr>
      <vt:lpstr>Игры в технологии “Диалог культур”</vt:lpstr>
      <vt:lpstr>Слайд 9</vt:lpstr>
      <vt:lpstr>“Travel Agency”</vt:lpstr>
      <vt:lpstr>Слайд 11</vt:lpstr>
      <vt:lpstr>“Christmas Carol”</vt:lpstr>
      <vt:lpstr>Слайд 13</vt:lpstr>
      <vt:lpstr>Сенсорные игры</vt:lpstr>
      <vt:lpstr>Технологическая карта игры</vt:lpstr>
      <vt:lpstr>Рефлексия игры</vt:lpstr>
      <vt:lpstr>Результативность</vt:lpstr>
      <vt:lpstr>Результативность</vt:lpstr>
      <vt:lpstr>Слайд 19</vt:lpstr>
      <vt:lpstr>Список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как способ реализации технологии “Диалог культур” на уроках английского языка</dc:title>
  <dc:creator>Лена</dc:creator>
  <cp:lastModifiedBy>User</cp:lastModifiedBy>
  <cp:revision>22</cp:revision>
  <dcterms:modified xsi:type="dcterms:W3CDTF">2015-08-15T20:04:22Z</dcterms:modified>
</cp:coreProperties>
</file>