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ppt" ContentType="application/vnd.ms-powerpoi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22"/>
  </p:notesMasterIdLst>
  <p:sldIdLst>
    <p:sldId id="256" r:id="rId2"/>
    <p:sldId id="390" r:id="rId3"/>
    <p:sldId id="379" r:id="rId4"/>
    <p:sldId id="332" r:id="rId5"/>
    <p:sldId id="338" r:id="rId6"/>
    <p:sldId id="339" r:id="rId7"/>
    <p:sldId id="340" r:id="rId8"/>
    <p:sldId id="387" r:id="rId9"/>
    <p:sldId id="308" r:id="rId10"/>
    <p:sldId id="391" r:id="rId11"/>
    <p:sldId id="309" r:id="rId12"/>
    <p:sldId id="271" r:id="rId13"/>
    <p:sldId id="314" r:id="rId14"/>
    <p:sldId id="322" r:id="rId15"/>
    <p:sldId id="321" r:id="rId16"/>
    <p:sldId id="325" r:id="rId17"/>
    <p:sldId id="327" r:id="rId18"/>
    <p:sldId id="335" r:id="rId19"/>
    <p:sldId id="389" r:id="rId20"/>
    <p:sldId id="374" r:id="rId21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FFCC99"/>
    <a:srgbClr val="BA06BE"/>
    <a:srgbClr val="43DDCE"/>
    <a:srgbClr val="DFD72D"/>
    <a:srgbClr val="5D44C8"/>
    <a:srgbClr val="F0211C"/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565" autoAdjust="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34B28-7543-4089-B8F5-FAB024F69A3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4F1DEB-7D9D-44E7-9F7C-DCE31A04A8CC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C00000"/>
              </a:solidFill>
            </a:rPr>
            <a:t>Вызовы </a:t>
          </a:r>
        </a:p>
        <a:p>
          <a:r>
            <a:rPr lang="ru-RU" sz="1000" b="1" dirty="0" smtClean="0">
              <a:solidFill>
                <a:srgbClr val="C00000"/>
              </a:solidFill>
            </a:rPr>
            <a:t>времени</a:t>
          </a:r>
          <a:endParaRPr lang="ru-RU" sz="1000" b="1" dirty="0">
            <a:solidFill>
              <a:srgbClr val="C00000"/>
            </a:solidFill>
          </a:endParaRPr>
        </a:p>
      </dgm:t>
    </dgm:pt>
    <dgm:pt modelId="{42BB4CDE-0F2B-4A05-ABA5-29A3928459F5}" type="parTrans" cxnId="{08A8A5A8-28F2-4F0A-9251-E67ECF789E90}">
      <dgm:prSet/>
      <dgm:spPr/>
      <dgm:t>
        <a:bodyPr/>
        <a:lstStyle/>
        <a:p>
          <a:endParaRPr lang="ru-RU"/>
        </a:p>
      </dgm:t>
    </dgm:pt>
    <dgm:pt modelId="{F1D0B8C5-5F96-4E21-821B-A6A21E7A32AD}" type="sibTrans" cxnId="{08A8A5A8-28F2-4F0A-9251-E67ECF789E90}">
      <dgm:prSet/>
      <dgm:spPr/>
      <dgm:t>
        <a:bodyPr/>
        <a:lstStyle/>
        <a:p>
          <a:endParaRPr lang="ru-RU"/>
        </a:p>
      </dgm:t>
    </dgm:pt>
    <dgm:pt modelId="{347B08A7-C7AA-4842-BDDC-505800FE0BAF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C00000"/>
              </a:solidFill>
            </a:rPr>
            <a:t>1.Изменение нормативно-правовой базы</a:t>
          </a:r>
          <a:endParaRPr lang="ru-RU" sz="600" dirty="0" smtClean="0">
            <a:solidFill>
              <a:schemeClr val="tx1"/>
            </a:solidFill>
          </a:endParaRPr>
        </a:p>
        <a:p>
          <a:r>
            <a:rPr lang="ru-RU" sz="600" b="1" dirty="0" smtClean="0">
              <a:solidFill>
                <a:schemeClr val="tx1"/>
              </a:solidFill>
            </a:rPr>
            <a:t>(Федеральный закон от 29 декабря 2012 г. N 273-ФЗ</a:t>
          </a:r>
          <a:br>
            <a:rPr lang="ru-RU" sz="600" b="1" dirty="0" smtClean="0">
              <a:solidFill>
                <a:schemeClr val="tx1"/>
              </a:solidFill>
            </a:rPr>
          </a:br>
          <a:r>
            <a:rPr lang="ru-RU" sz="600" b="1" dirty="0" smtClean="0">
              <a:solidFill>
                <a:schemeClr val="tx1"/>
              </a:solidFill>
            </a:rPr>
            <a:t>"Об образовании в Российской Федерации, ФГОС )</a:t>
          </a:r>
        </a:p>
        <a:p>
          <a:endParaRPr lang="ru-RU" sz="1000" b="1" dirty="0" smtClean="0">
            <a:solidFill>
              <a:srgbClr val="C00000"/>
            </a:solidFill>
          </a:endParaRPr>
        </a:p>
        <a:p>
          <a:r>
            <a:rPr lang="ru-RU" sz="1000" b="1" dirty="0" smtClean="0">
              <a:solidFill>
                <a:srgbClr val="C00000"/>
              </a:solidFill>
            </a:rPr>
            <a:t>2. Опыт передовых учителей</a:t>
          </a:r>
        </a:p>
        <a:p>
          <a:endParaRPr lang="ru-RU" sz="1000" b="1" dirty="0" smtClean="0">
            <a:solidFill>
              <a:srgbClr val="C00000"/>
            </a:solidFill>
          </a:endParaRPr>
        </a:p>
        <a:p>
          <a:r>
            <a:rPr lang="ru-RU" sz="1000" b="1" dirty="0" smtClean="0">
              <a:solidFill>
                <a:srgbClr val="C00000"/>
              </a:solidFill>
            </a:rPr>
            <a:t>3. Курсовая подготовка</a:t>
          </a:r>
        </a:p>
        <a:p>
          <a:endParaRPr lang="ru-RU" sz="1000" b="1" dirty="0" smtClean="0">
            <a:solidFill>
              <a:srgbClr val="C00000"/>
            </a:solidFill>
          </a:endParaRPr>
        </a:p>
        <a:p>
          <a:r>
            <a:rPr lang="ru-RU" sz="1000" b="1" dirty="0" smtClean="0">
              <a:solidFill>
                <a:srgbClr val="C00000"/>
              </a:solidFill>
            </a:rPr>
            <a:t>4. Желание работать </a:t>
          </a:r>
        </a:p>
        <a:p>
          <a:r>
            <a:rPr lang="ru-RU" sz="1000" b="1" dirty="0" smtClean="0">
              <a:solidFill>
                <a:srgbClr val="C00000"/>
              </a:solidFill>
            </a:rPr>
            <a:t>по-новому</a:t>
          </a:r>
        </a:p>
      </dgm:t>
    </dgm:pt>
    <dgm:pt modelId="{F49D8FEE-0C32-402C-8851-555856195026}" type="parTrans" cxnId="{260657F5-B947-4EAC-B0C7-7DAA18B670A5}">
      <dgm:prSet/>
      <dgm:spPr/>
      <dgm:t>
        <a:bodyPr/>
        <a:lstStyle/>
        <a:p>
          <a:endParaRPr lang="ru-RU"/>
        </a:p>
      </dgm:t>
    </dgm:pt>
    <dgm:pt modelId="{2D7618B9-7C83-4C63-A04A-4FD23428D9A8}" type="sibTrans" cxnId="{260657F5-B947-4EAC-B0C7-7DAA18B670A5}">
      <dgm:prSet/>
      <dgm:spPr/>
      <dgm:t>
        <a:bodyPr/>
        <a:lstStyle/>
        <a:p>
          <a:endParaRPr lang="ru-RU"/>
        </a:p>
      </dgm:t>
    </dgm:pt>
    <dgm:pt modelId="{132ACE1A-7A3F-46A8-BAA9-60EE3E52523F}">
      <dgm:prSet phldrT="[Текст]" custT="1"/>
      <dgm:spPr/>
      <dgm:t>
        <a:bodyPr/>
        <a:lstStyle/>
        <a:p>
          <a:endParaRPr lang="ru-RU" sz="500" dirty="0" smtClean="0"/>
        </a:p>
        <a:p>
          <a:endParaRPr lang="ru-RU" sz="500" dirty="0" smtClean="0"/>
        </a:p>
        <a:p>
          <a:r>
            <a:rPr lang="ru-RU" sz="1000" b="1" dirty="0" smtClean="0">
              <a:solidFill>
                <a:srgbClr val="C00000"/>
              </a:solidFill>
            </a:rPr>
            <a:t>Противоречие</a:t>
          </a:r>
        </a:p>
        <a:p>
          <a:endParaRPr lang="ru-RU" sz="800" b="1" dirty="0" smtClean="0">
            <a:solidFill>
              <a:schemeClr val="tx1"/>
            </a:solidFill>
          </a:endParaRPr>
        </a:p>
        <a:p>
          <a:r>
            <a:rPr lang="ru-RU" sz="800" b="1" dirty="0" smtClean="0">
              <a:solidFill>
                <a:schemeClr val="tx1"/>
              </a:solidFill>
            </a:rPr>
            <a:t>между необходимостью духовно-нравственного развития  и воспитания личности ученика,  с  выходом в режим саморазвития и самовоспитания и  преобладанием на практике репродуктивной деятельности,  направленной на усвоение «готовых»  ценностей и образцов поведения, значительно снижающей </a:t>
          </a:r>
          <a:r>
            <a:rPr lang="ru-RU" sz="800" b="1" i="1" dirty="0" smtClean="0">
              <a:solidFill>
                <a:schemeClr val="tx1"/>
              </a:solidFill>
            </a:rPr>
            <a:t> </a:t>
          </a:r>
          <a:r>
            <a:rPr lang="ru-RU" sz="800" b="1" dirty="0" smtClean="0">
              <a:solidFill>
                <a:schemeClr val="tx1"/>
              </a:solidFill>
            </a:rPr>
            <a:t>потребность в личностном саморазвитии.</a:t>
          </a:r>
          <a:endParaRPr lang="ru-RU" sz="800" dirty="0">
            <a:solidFill>
              <a:schemeClr val="tx1"/>
            </a:solidFill>
          </a:endParaRPr>
        </a:p>
      </dgm:t>
    </dgm:pt>
    <dgm:pt modelId="{11507E04-9250-4D1F-9760-774D09964F22}" type="parTrans" cxnId="{0A17B73A-A9F9-4AC8-95AF-E9073D3CC9C6}">
      <dgm:prSet/>
      <dgm:spPr/>
      <dgm:t>
        <a:bodyPr/>
        <a:lstStyle/>
        <a:p>
          <a:endParaRPr lang="ru-RU"/>
        </a:p>
      </dgm:t>
    </dgm:pt>
    <dgm:pt modelId="{30060436-25A0-40FA-A3E1-BB9FA32A959B}" type="sibTrans" cxnId="{0A17B73A-A9F9-4AC8-95AF-E9073D3CC9C6}">
      <dgm:prSet/>
      <dgm:spPr/>
      <dgm:t>
        <a:bodyPr/>
        <a:lstStyle/>
        <a:p>
          <a:endParaRPr lang="ru-RU"/>
        </a:p>
      </dgm:t>
    </dgm:pt>
    <dgm:pt modelId="{433A4769-69F7-42F0-93A5-0850C6ACDA50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C00000"/>
              </a:solidFill>
            </a:rPr>
            <a:t>Проблема</a:t>
          </a:r>
        </a:p>
        <a:p>
          <a:endParaRPr lang="ru-RU" sz="900" dirty="0" smtClean="0">
            <a:solidFill>
              <a:schemeClr val="tx1"/>
            </a:solidFill>
          </a:endParaRPr>
        </a:p>
        <a:p>
          <a:r>
            <a:rPr lang="ru-RU" sz="900" dirty="0" smtClean="0">
              <a:solidFill>
                <a:schemeClr val="tx1"/>
              </a:solidFill>
            </a:rPr>
            <a:t> </a:t>
          </a:r>
          <a:r>
            <a:rPr lang="ru-RU" sz="900" b="1" dirty="0" smtClean="0">
              <a:solidFill>
                <a:schemeClr val="tx1"/>
              </a:solidFill>
            </a:rPr>
            <a:t>каковы возможности личностно- </a:t>
          </a:r>
          <a:r>
            <a:rPr lang="ru-RU" sz="900" b="1" dirty="0" err="1" smtClean="0">
              <a:solidFill>
                <a:schemeClr val="tx1"/>
              </a:solidFill>
            </a:rPr>
            <a:t>ориентированых</a:t>
          </a:r>
          <a:r>
            <a:rPr lang="ru-RU" sz="900" b="1" dirty="0" smtClean="0">
              <a:solidFill>
                <a:schemeClr val="tx1"/>
              </a:solidFill>
            </a:rPr>
            <a:t>  технологий   для    духовно-нравственного развития   и воспитания  личности     обучающихся</a:t>
          </a:r>
          <a:endParaRPr lang="ru-RU" sz="900" dirty="0">
            <a:solidFill>
              <a:schemeClr val="tx1"/>
            </a:solidFill>
          </a:endParaRPr>
        </a:p>
      </dgm:t>
    </dgm:pt>
    <dgm:pt modelId="{0500E9E6-424A-4351-82C3-CE37E12C1E25}" type="parTrans" cxnId="{F9EA5151-BE75-4CD9-971C-C5C72D6C2A63}">
      <dgm:prSet/>
      <dgm:spPr/>
      <dgm:t>
        <a:bodyPr/>
        <a:lstStyle/>
        <a:p>
          <a:endParaRPr lang="ru-RU"/>
        </a:p>
      </dgm:t>
    </dgm:pt>
    <dgm:pt modelId="{74E59CA9-75DD-47D3-9D1D-FA48C27BAB0B}" type="sibTrans" cxnId="{F9EA5151-BE75-4CD9-971C-C5C72D6C2A63}">
      <dgm:prSet/>
      <dgm:spPr/>
      <dgm:t>
        <a:bodyPr/>
        <a:lstStyle/>
        <a:p>
          <a:endParaRPr lang="ru-RU"/>
        </a:p>
      </dgm:t>
    </dgm:pt>
    <dgm:pt modelId="{7EFE02B4-A249-48A9-A8C9-0478E1159FC7}">
      <dgm:prSet custT="1"/>
      <dgm:spPr/>
      <dgm:t>
        <a:bodyPr/>
        <a:lstStyle/>
        <a:p>
          <a:endParaRPr lang="ru-RU" sz="1300" b="1" i="1" dirty="0" smtClean="0">
            <a:solidFill>
              <a:srgbClr val="C00000"/>
            </a:solidFill>
          </a:endParaRPr>
        </a:p>
        <a:p>
          <a:r>
            <a:rPr lang="ru-RU" sz="1100" b="1" i="1" dirty="0" smtClean="0">
              <a:solidFill>
                <a:srgbClr val="C00000"/>
              </a:solidFill>
            </a:rPr>
            <a:t>Опыт духовно-нравственного  развития  и воспитания  личности   обучающихся   при изучении истории и обществознания</a:t>
          </a:r>
        </a:p>
        <a:p>
          <a:endParaRPr lang="ru-RU" sz="1300" dirty="0"/>
        </a:p>
      </dgm:t>
    </dgm:pt>
    <dgm:pt modelId="{3C5627AE-9BAC-48F8-BED9-8253FA63A9EF}" type="parTrans" cxnId="{6057CCAF-1FDB-450C-90FC-5AE0E45FA6A8}">
      <dgm:prSet/>
      <dgm:spPr/>
      <dgm:t>
        <a:bodyPr/>
        <a:lstStyle/>
        <a:p>
          <a:endParaRPr lang="ru-RU"/>
        </a:p>
      </dgm:t>
    </dgm:pt>
    <dgm:pt modelId="{4BEC375F-8B1F-493E-A556-B1812C2C302E}" type="sibTrans" cxnId="{6057CCAF-1FDB-450C-90FC-5AE0E45FA6A8}">
      <dgm:prSet/>
      <dgm:spPr/>
      <dgm:t>
        <a:bodyPr/>
        <a:lstStyle/>
        <a:p>
          <a:endParaRPr lang="ru-RU"/>
        </a:p>
      </dgm:t>
    </dgm:pt>
    <dgm:pt modelId="{8CED5C2E-CC27-4DF2-B5D2-3A163393354D}" type="pres">
      <dgm:prSet presAssocID="{32F34B28-7543-4089-B8F5-FAB024F69A3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ADF781-30D6-42E6-88F0-AAC1B2D5D10E}" type="pres">
      <dgm:prSet presAssocID="{32F34B28-7543-4089-B8F5-FAB024F69A35}" presName="arrow" presStyleLbl="bgShp" presStyleIdx="0" presStyleCnt="1" custScaleX="117351" custLinFactNeighborX="-1328"/>
      <dgm:spPr>
        <a:solidFill>
          <a:srgbClr val="43DDCE"/>
        </a:solidFill>
      </dgm:spPr>
    </dgm:pt>
    <dgm:pt modelId="{88F4BC16-B34A-48D8-849E-0A41E3A09DD2}" type="pres">
      <dgm:prSet presAssocID="{32F34B28-7543-4089-B8F5-FAB024F69A35}" presName="linearProcess" presStyleCnt="0"/>
      <dgm:spPr/>
    </dgm:pt>
    <dgm:pt modelId="{2E7C31A1-1037-4C56-AD5D-03D10ADC5093}" type="pres">
      <dgm:prSet presAssocID="{CF4F1DEB-7D9D-44E7-9F7C-DCE31A04A8CC}" presName="textNode" presStyleLbl="node1" presStyleIdx="0" presStyleCnt="5" custScaleX="23686" custScaleY="151379" custLinFactX="-14133" custLinFactNeighborX="-100000" custLinFactNeighborY="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64A09-51E6-4DCE-BD42-D29BEDD1C209}" type="pres">
      <dgm:prSet presAssocID="{F1D0B8C5-5F96-4E21-821B-A6A21E7A32AD}" presName="sibTrans" presStyleCnt="0"/>
      <dgm:spPr/>
    </dgm:pt>
    <dgm:pt modelId="{D9EA0FEE-3C05-43EC-834E-773CE7E53BF1}" type="pres">
      <dgm:prSet presAssocID="{347B08A7-C7AA-4842-BDDC-505800FE0BAF}" presName="textNode" presStyleLbl="node1" presStyleIdx="1" presStyleCnt="5" custScaleX="39123" custScaleY="154610" custLinFactX="-716" custLinFactNeighborX="-100000" custLinFactNeighborY="2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1E4AB-C312-44BF-9AA1-BDC16DD4BCC1}" type="pres">
      <dgm:prSet presAssocID="{2D7618B9-7C83-4C63-A04A-4FD23428D9A8}" presName="sibTrans" presStyleCnt="0"/>
      <dgm:spPr/>
    </dgm:pt>
    <dgm:pt modelId="{D7861FC5-5CC9-4217-BFD8-B3728E33203F}" type="pres">
      <dgm:prSet presAssocID="{132ACE1A-7A3F-46A8-BAA9-60EE3E52523F}" presName="textNode" presStyleLbl="node1" presStyleIdx="2" presStyleCnt="5" custScaleX="36966" custScaleY="157069" custLinFactX="-8895" custLinFactNeighborX="-100000" custLinFactNeighborY="3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F488E-279F-4144-B817-3CDF17AF448E}" type="pres">
      <dgm:prSet presAssocID="{30060436-25A0-40FA-A3E1-BB9FA32A959B}" presName="sibTrans" presStyleCnt="0"/>
      <dgm:spPr/>
    </dgm:pt>
    <dgm:pt modelId="{BAF2EF64-B711-498B-90A6-59FFB7F74CAB}" type="pres">
      <dgm:prSet presAssocID="{433A4769-69F7-42F0-93A5-0850C6ACDA50}" presName="textNode" presStyleLbl="node1" presStyleIdx="3" presStyleCnt="5" custScaleX="29293" custScaleY="157069" custLinFactX="-16764" custLinFactNeighborX="-100000" custLinFactNeighborY="3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6014C-E299-4335-B75F-FA7A9DC21AC5}" type="pres">
      <dgm:prSet presAssocID="{74E59CA9-75DD-47D3-9D1D-FA48C27BAB0B}" presName="sibTrans" presStyleCnt="0"/>
      <dgm:spPr/>
    </dgm:pt>
    <dgm:pt modelId="{F1CA9186-4421-4083-B1C8-8FD408AB23D1}" type="pres">
      <dgm:prSet presAssocID="{7EFE02B4-A249-48A9-A8C9-0478E1159FC7}" presName="textNode" presStyleLbl="node1" presStyleIdx="4" presStyleCnt="5" custScaleX="37234" custScaleY="163003" custLinFactX="-24686" custLinFactNeighborX="-100000" custLinFactNeighborY="2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A7E4CE-8171-4AF1-A1E3-4B1C4A33924A}" type="presOf" srcId="{132ACE1A-7A3F-46A8-BAA9-60EE3E52523F}" destId="{D7861FC5-5CC9-4217-BFD8-B3728E33203F}" srcOrd="0" destOrd="0" presId="urn:microsoft.com/office/officeart/2005/8/layout/hProcess9"/>
    <dgm:cxn modelId="{0A17B73A-A9F9-4AC8-95AF-E9073D3CC9C6}" srcId="{32F34B28-7543-4089-B8F5-FAB024F69A35}" destId="{132ACE1A-7A3F-46A8-BAA9-60EE3E52523F}" srcOrd="2" destOrd="0" parTransId="{11507E04-9250-4D1F-9760-774D09964F22}" sibTransId="{30060436-25A0-40FA-A3E1-BB9FA32A959B}"/>
    <dgm:cxn modelId="{260657F5-B947-4EAC-B0C7-7DAA18B670A5}" srcId="{32F34B28-7543-4089-B8F5-FAB024F69A35}" destId="{347B08A7-C7AA-4842-BDDC-505800FE0BAF}" srcOrd="1" destOrd="0" parTransId="{F49D8FEE-0C32-402C-8851-555856195026}" sibTransId="{2D7618B9-7C83-4C63-A04A-4FD23428D9A8}"/>
    <dgm:cxn modelId="{08A8A5A8-28F2-4F0A-9251-E67ECF789E90}" srcId="{32F34B28-7543-4089-B8F5-FAB024F69A35}" destId="{CF4F1DEB-7D9D-44E7-9F7C-DCE31A04A8CC}" srcOrd="0" destOrd="0" parTransId="{42BB4CDE-0F2B-4A05-ABA5-29A3928459F5}" sibTransId="{F1D0B8C5-5F96-4E21-821B-A6A21E7A32AD}"/>
    <dgm:cxn modelId="{F9EA5151-BE75-4CD9-971C-C5C72D6C2A63}" srcId="{32F34B28-7543-4089-B8F5-FAB024F69A35}" destId="{433A4769-69F7-42F0-93A5-0850C6ACDA50}" srcOrd="3" destOrd="0" parTransId="{0500E9E6-424A-4351-82C3-CE37E12C1E25}" sibTransId="{74E59CA9-75DD-47D3-9D1D-FA48C27BAB0B}"/>
    <dgm:cxn modelId="{D91CF016-26C6-435E-ABCE-CE907EFD62F3}" type="presOf" srcId="{433A4769-69F7-42F0-93A5-0850C6ACDA50}" destId="{BAF2EF64-B711-498B-90A6-59FFB7F74CAB}" srcOrd="0" destOrd="0" presId="urn:microsoft.com/office/officeart/2005/8/layout/hProcess9"/>
    <dgm:cxn modelId="{F7CE42EF-145A-468A-A61D-2693EBB7BE7D}" type="presOf" srcId="{347B08A7-C7AA-4842-BDDC-505800FE0BAF}" destId="{D9EA0FEE-3C05-43EC-834E-773CE7E53BF1}" srcOrd="0" destOrd="0" presId="urn:microsoft.com/office/officeart/2005/8/layout/hProcess9"/>
    <dgm:cxn modelId="{21D2E657-8B41-42F0-B233-0827F82D5C87}" type="presOf" srcId="{CF4F1DEB-7D9D-44E7-9F7C-DCE31A04A8CC}" destId="{2E7C31A1-1037-4C56-AD5D-03D10ADC5093}" srcOrd="0" destOrd="0" presId="urn:microsoft.com/office/officeart/2005/8/layout/hProcess9"/>
    <dgm:cxn modelId="{6057CCAF-1FDB-450C-90FC-5AE0E45FA6A8}" srcId="{32F34B28-7543-4089-B8F5-FAB024F69A35}" destId="{7EFE02B4-A249-48A9-A8C9-0478E1159FC7}" srcOrd="4" destOrd="0" parTransId="{3C5627AE-9BAC-48F8-BED9-8253FA63A9EF}" sibTransId="{4BEC375F-8B1F-493E-A556-B1812C2C302E}"/>
    <dgm:cxn modelId="{C26471D5-7523-47B8-80E4-E2653BFFCA65}" type="presOf" srcId="{32F34B28-7543-4089-B8F5-FAB024F69A35}" destId="{8CED5C2E-CC27-4DF2-B5D2-3A163393354D}" srcOrd="0" destOrd="0" presId="urn:microsoft.com/office/officeart/2005/8/layout/hProcess9"/>
    <dgm:cxn modelId="{3021210E-876A-4848-A0C1-2178317FA9F0}" type="presOf" srcId="{7EFE02B4-A249-48A9-A8C9-0478E1159FC7}" destId="{F1CA9186-4421-4083-B1C8-8FD408AB23D1}" srcOrd="0" destOrd="0" presId="urn:microsoft.com/office/officeart/2005/8/layout/hProcess9"/>
    <dgm:cxn modelId="{FC0A0F18-39DE-49DC-8512-CA2D06F8A473}" type="presParOf" srcId="{8CED5C2E-CC27-4DF2-B5D2-3A163393354D}" destId="{47ADF781-30D6-42E6-88F0-AAC1B2D5D10E}" srcOrd="0" destOrd="0" presId="urn:microsoft.com/office/officeart/2005/8/layout/hProcess9"/>
    <dgm:cxn modelId="{EC6C9B68-FB76-472A-833F-4189A1DA955B}" type="presParOf" srcId="{8CED5C2E-CC27-4DF2-B5D2-3A163393354D}" destId="{88F4BC16-B34A-48D8-849E-0A41E3A09DD2}" srcOrd="1" destOrd="0" presId="urn:microsoft.com/office/officeart/2005/8/layout/hProcess9"/>
    <dgm:cxn modelId="{D4756826-3DF1-4B39-8F93-C3724A5405CB}" type="presParOf" srcId="{88F4BC16-B34A-48D8-849E-0A41E3A09DD2}" destId="{2E7C31A1-1037-4C56-AD5D-03D10ADC5093}" srcOrd="0" destOrd="0" presId="urn:microsoft.com/office/officeart/2005/8/layout/hProcess9"/>
    <dgm:cxn modelId="{175F7999-7631-4C47-9AAF-55EE97BCCF2D}" type="presParOf" srcId="{88F4BC16-B34A-48D8-849E-0A41E3A09DD2}" destId="{EAD64A09-51E6-4DCE-BD42-D29BEDD1C209}" srcOrd="1" destOrd="0" presId="urn:microsoft.com/office/officeart/2005/8/layout/hProcess9"/>
    <dgm:cxn modelId="{CBC8F9D6-B8E4-480E-8E40-3989CBB5B286}" type="presParOf" srcId="{88F4BC16-B34A-48D8-849E-0A41E3A09DD2}" destId="{D9EA0FEE-3C05-43EC-834E-773CE7E53BF1}" srcOrd="2" destOrd="0" presId="urn:microsoft.com/office/officeart/2005/8/layout/hProcess9"/>
    <dgm:cxn modelId="{B0E49205-FADD-4254-9E24-ED1DE032A73A}" type="presParOf" srcId="{88F4BC16-B34A-48D8-849E-0A41E3A09DD2}" destId="{05B1E4AB-C312-44BF-9AA1-BDC16DD4BCC1}" srcOrd="3" destOrd="0" presId="urn:microsoft.com/office/officeart/2005/8/layout/hProcess9"/>
    <dgm:cxn modelId="{EFDC4C79-8BDE-43CC-9211-3B39A1A62DA9}" type="presParOf" srcId="{88F4BC16-B34A-48D8-849E-0A41E3A09DD2}" destId="{D7861FC5-5CC9-4217-BFD8-B3728E33203F}" srcOrd="4" destOrd="0" presId="urn:microsoft.com/office/officeart/2005/8/layout/hProcess9"/>
    <dgm:cxn modelId="{3F676A4B-6A5B-42A0-AC78-6287F5D85180}" type="presParOf" srcId="{88F4BC16-B34A-48D8-849E-0A41E3A09DD2}" destId="{959F488E-279F-4144-B817-3CDF17AF448E}" srcOrd="5" destOrd="0" presId="urn:microsoft.com/office/officeart/2005/8/layout/hProcess9"/>
    <dgm:cxn modelId="{C9F84866-7F43-47D7-9D92-3A2F575239CA}" type="presParOf" srcId="{88F4BC16-B34A-48D8-849E-0A41E3A09DD2}" destId="{BAF2EF64-B711-498B-90A6-59FFB7F74CAB}" srcOrd="6" destOrd="0" presId="urn:microsoft.com/office/officeart/2005/8/layout/hProcess9"/>
    <dgm:cxn modelId="{E746D4E0-5642-4670-B2A0-2E4B711D7C7F}" type="presParOf" srcId="{88F4BC16-B34A-48D8-849E-0A41E3A09DD2}" destId="{81F6014C-E299-4335-B75F-FA7A9DC21AC5}" srcOrd="7" destOrd="0" presId="urn:microsoft.com/office/officeart/2005/8/layout/hProcess9"/>
    <dgm:cxn modelId="{31329915-6DC5-49BB-BD7C-2710AFA320BB}" type="presParOf" srcId="{88F4BC16-B34A-48D8-849E-0A41E3A09DD2}" destId="{F1CA9186-4421-4083-B1C8-8FD408AB23D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DF781-30D6-42E6-88F0-AAC1B2D5D10E}">
      <dsp:nvSpPr>
        <dsp:cNvPr id="0" name=""/>
        <dsp:cNvSpPr/>
      </dsp:nvSpPr>
      <dsp:spPr>
        <a:xfrm>
          <a:off x="0" y="0"/>
          <a:ext cx="8762868" cy="3850495"/>
        </a:xfrm>
        <a:prstGeom prst="rightArrow">
          <a:avLst/>
        </a:prstGeom>
        <a:solidFill>
          <a:srgbClr val="43DDC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C31A1-1037-4C56-AD5D-03D10ADC5093}">
      <dsp:nvSpPr>
        <dsp:cNvPr id="0" name=""/>
        <dsp:cNvSpPr/>
      </dsp:nvSpPr>
      <dsp:spPr>
        <a:xfrm>
          <a:off x="0" y="768658"/>
          <a:ext cx="986258" cy="23315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Вызовы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времени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48145" y="816803"/>
        <a:ext cx="889968" cy="2235246"/>
      </dsp:txXfrm>
    </dsp:sp>
    <dsp:sp modelId="{D9EA0FEE-3C05-43EC-834E-773CE7E53BF1}">
      <dsp:nvSpPr>
        <dsp:cNvPr id="0" name=""/>
        <dsp:cNvSpPr/>
      </dsp:nvSpPr>
      <dsp:spPr>
        <a:xfrm>
          <a:off x="1008119" y="768666"/>
          <a:ext cx="1629038" cy="2381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1.Изменение нормативно-правовой базы</a:t>
          </a:r>
          <a:endParaRPr lang="ru-RU" sz="600" kern="1200" dirty="0" smtClean="0">
            <a:solidFill>
              <a:schemeClr val="tx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>
              <a:solidFill>
                <a:schemeClr val="tx1"/>
              </a:solidFill>
            </a:rPr>
            <a:t>(Федеральный закон от 29 декабря 2012 г. N 273-ФЗ</a:t>
          </a:r>
          <a:br>
            <a:rPr lang="ru-RU" sz="600" b="1" kern="1200" dirty="0" smtClean="0">
              <a:solidFill>
                <a:schemeClr val="tx1"/>
              </a:solidFill>
            </a:rPr>
          </a:br>
          <a:r>
            <a:rPr lang="ru-RU" sz="600" b="1" kern="1200" dirty="0" smtClean="0">
              <a:solidFill>
                <a:schemeClr val="tx1"/>
              </a:solidFill>
            </a:rPr>
            <a:t>"Об образовании в Российской Федерации, ФГОС 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rgbClr val="C00000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2. Опыт передовых учителей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rgbClr val="C00000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3. Курсовая подготовка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rgbClr val="C00000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4. Желание работать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по-новому</a:t>
          </a:r>
        </a:p>
      </dsp:txBody>
      <dsp:txXfrm>
        <a:off x="1087642" y="848189"/>
        <a:ext cx="1469992" cy="2222254"/>
      </dsp:txXfrm>
    </dsp:sp>
    <dsp:sp modelId="{D7861FC5-5CC9-4217-BFD8-B3728E33203F}">
      <dsp:nvSpPr>
        <dsp:cNvPr id="0" name=""/>
        <dsp:cNvSpPr/>
      </dsp:nvSpPr>
      <dsp:spPr>
        <a:xfrm>
          <a:off x="2735842" y="768658"/>
          <a:ext cx="1539223" cy="2419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Противоречие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>
            <a:solidFill>
              <a:schemeClr val="tx1"/>
            </a:solidFill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между необходимостью духовно-нравственного развития  и воспитания личности ученика,  с  выходом в режим саморазвития и самовоспитания и  преобладанием на практике репродуктивной деятельности,  направленной на усвоение «готовых»  ценностей и образцов поведения, значительно снижающей </a:t>
          </a:r>
          <a:r>
            <a:rPr lang="ru-RU" sz="800" b="1" i="1" kern="1200" dirty="0" smtClean="0">
              <a:solidFill>
                <a:schemeClr val="tx1"/>
              </a:solidFill>
            </a:rPr>
            <a:t> </a:t>
          </a:r>
          <a:r>
            <a:rPr lang="ru-RU" sz="800" b="1" kern="1200" dirty="0" smtClean="0">
              <a:solidFill>
                <a:schemeClr val="tx1"/>
              </a:solidFill>
            </a:rPr>
            <a:t>потребность в личностном саморазвитии.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2810981" y="843797"/>
        <a:ext cx="1388945" cy="2268895"/>
      </dsp:txXfrm>
    </dsp:sp>
    <dsp:sp modelId="{BAF2EF64-B711-498B-90A6-59FFB7F74CAB}">
      <dsp:nvSpPr>
        <dsp:cNvPr id="0" name=""/>
        <dsp:cNvSpPr/>
      </dsp:nvSpPr>
      <dsp:spPr>
        <a:xfrm>
          <a:off x="4386658" y="768658"/>
          <a:ext cx="1219728" cy="2419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Проблема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>
            <a:solidFill>
              <a:schemeClr val="tx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 </a:t>
          </a:r>
          <a:r>
            <a:rPr lang="ru-RU" sz="900" b="1" kern="1200" dirty="0" smtClean="0">
              <a:solidFill>
                <a:schemeClr val="tx1"/>
              </a:solidFill>
            </a:rPr>
            <a:t>каковы возможности личностно- </a:t>
          </a:r>
          <a:r>
            <a:rPr lang="ru-RU" sz="900" b="1" kern="1200" dirty="0" err="1" smtClean="0">
              <a:solidFill>
                <a:schemeClr val="tx1"/>
              </a:solidFill>
            </a:rPr>
            <a:t>ориентированых</a:t>
          </a:r>
          <a:r>
            <a:rPr lang="ru-RU" sz="900" b="1" kern="1200" dirty="0" smtClean="0">
              <a:solidFill>
                <a:schemeClr val="tx1"/>
              </a:solidFill>
            </a:rPr>
            <a:t>  технологий   для    духовно-нравственного развития   и воспитания  личности     обучающихся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4446200" y="828200"/>
        <a:ext cx="1100644" cy="2300089"/>
      </dsp:txXfrm>
    </dsp:sp>
    <dsp:sp modelId="{F1CA9186-4421-4083-B1C8-8FD408AB23D1}">
      <dsp:nvSpPr>
        <dsp:cNvPr id="0" name=""/>
        <dsp:cNvSpPr/>
      </dsp:nvSpPr>
      <dsp:spPr>
        <a:xfrm>
          <a:off x="5715772" y="701660"/>
          <a:ext cx="1550382" cy="25105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i="1" kern="1200" dirty="0" smtClean="0">
            <a:solidFill>
              <a:srgbClr val="C00000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solidFill>
                <a:srgbClr val="C00000"/>
              </a:solidFill>
            </a:rPr>
            <a:t>Опыт духовно-нравственного  развития  и воспитания  личности   обучающихся   при изучении истории и обществознания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5791455" y="777343"/>
        <a:ext cx="1399016" cy="2359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4" Type="http://schemas.openxmlformats.org/officeDocument/2006/relationships/image" Target="../media/image5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Relationship Id="rId4" Type="http://schemas.openxmlformats.org/officeDocument/2006/relationships/image" Target="../media/image5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CE079E6-E19B-460A-B80B-3DFB41361E71}" type="datetimeFigureOut">
              <a:rPr lang="ru-RU"/>
              <a:pPr>
                <a:defRPr/>
              </a:pPr>
              <a:t>15.08.2015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D53C0480-DE50-4F0B-80E3-FBF99F15B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950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C0480-DE50-4F0B-80E3-FBF99F15BE6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2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C0480-DE50-4F0B-80E3-FBF99F15BE6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93D5-6E1E-4E8F-9465-3588ABF46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D7247-F992-4DF4-A7D5-651263577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CE37A-7BC5-4E00-AB82-105AF0F364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90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2"/>
          <p:cNvSpPr>
            <a:spLocks noGrp="1"/>
          </p:cNvSpPr>
          <p:nvPr>
            <p:ph type="dt" sz="half" idx="2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F350A1-F719-4A2D-A152-B552B47F4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8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12007.edu35.ru/" TargetMode="External"/><Relationship Id="rId2" Type="http://schemas.openxmlformats.org/officeDocument/2006/relationships/hyperlink" Target="http://historiarudina.jimdo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historiarudina.jimdo.com/&#1084;&#1077;&#1090;&#1086;&#1076;&#1080;&#1095;&#1077;&#1089;&#1082;&#1072;&#1103;-&#1082;&#1086;&#1087;&#1080;&#1083;&#1082;&#1072;/&#1096;&#1082;&#1086;&#1083;&#1100;&#1085;&#1099;&#1081;-&#1084;&#1091;&#1079;&#1077;&#1081;/" TargetMode="External"/><Relationship Id="rId3" Type="http://schemas.openxmlformats.org/officeDocument/2006/relationships/oleObject" Target="../embeddings/oleObject1.bin"/><Relationship Id="rId7" Type="http://schemas.openxmlformats.org/officeDocument/2006/relationships/hyperlink" Target="http://historiarudina.jimdo.com/&#1076;&#1083;&#1103;-&#1074;&#1072;&#1089;-&#1088;&#1077;&#1073;&#1103;&#1090;&#1072;/&#1086;&#1073;&#1088;&#1072;&#1079;&#1094;&#1099;-&#1091;&#1095;&#1077;&#1073;&#1085;&#1086;-&#1080;&#1089;&#1089;&#1083;&#1077;&#1076;&#1086;&#1074;&#1072;&#1090;&#1077;&#1083;&#1100;&#1089;&#1082;&#1080;&#1093;-&#1087;&#1088;&#1086;&#1077;&#1082;&#1090;&#1086;&#1074;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booksite.ru/fulltext/15voisk/izv/3.htm" TargetMode="Externa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PowerPoint_97-2003_Presentation1.ppt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5.jpeg"/><Relationship Id="rId18" Type="http://schemas.openxmlformats.org/officeDocument/2006/relationships/image" Target="../media/image38.jpeg"/><Relationship Id="rId3" Type="http://schemas.openxmlformats.org/officeDocument/2006/relationships/image" Target="../media/image26.jpeg"/><Relationship Id="rId21" Type="http://schemas.openxmlformats.org/officeDocument/2006/relationships/image" Target="../media/image40.jpeg"/><Relationship Id="rId7" Type="http://schemas.openxmlformats.org/officeDocument/2006/relationships/image" Target="../media/image30.jpeg"/><Relationship Id="rId12" Type="http://schemas.openxmlformats.org/officeDocument/2006/relationships/image" Target="../media/image34.jpeg"/><Relationship Id="rId17" Type="http://schemas.microsoft.com/office/2007/relationships/hdphoto" Target="../media/hdphoto4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7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5" Type="http://schemas.microsoft.com/office/2007/relationships/hdphoto" Target="../media/hdphoto3.wdp"/><Relationship Id="rId10" Type="http://schemas.microsoft.com/office/2007/relationships/hdphoto" Target="../media/hdphoto2.wdp"/><Relationship Id="rId19" Type="http://schemas.microsoft.com/office/2007/relationships/hdphoto" Target="../media/hdphoto5.wdp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6.jpeg"/><Relationship Id="rId22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hyperlink" Target="http://historiarudina.jimdo.com/&#1084;&#1077;&#1090;&#1086;&#1076;&#1080;&#1095;&#1077;&#1089;&#1082;&#1072;&#1103;-&#1082;&#1086;&#1087;&#1080;&#1083;&#1082;&#1072;/&#1088;&#1077;&#1079;&#1091;&#1083;&#1100;&#1090;&#1072;&#1090;&#1080;&#1074;&#1085;&#1086;&#1089;&#1090;&#1100;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historiarudina.jimdo.com/&#1084;&#1077;&#1090;&#1086;&#1076;&#1080;&#1095;&#1077;&#1089;&#1082;&#1072;&#1103;-&#1082;&#1086;&#1087;&#1080;&#1083;&#1082;&#1072;/&#1084;&#1077;&#1090;&#1086;&#1076;&#1080;&#1082;&#1080;-&#1076;&#1080;&#1072;&#1075;&#1085;&#1086;&#1089;&#1090;&#1080;&#1082;&#1080;-&#1091;&#1088;&#1086;&#1074;&#1085;&#1103;-&#1088;&#1072;&#1079;&#1074;&#1080;&#1090;&#1080;&#1103;-&#1083;&#1080;&#1095;&#1085;&#1086;&#1089;&#1090;&#1080;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4.png"/><Relationship Id="rId5" Type="http://schemas.openxmlformats.org/officeDocument/2006/relationships/image" Target="../media/image42.png"/><Relationship Id="rId10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Microsoft_Excel_97-2003_Worksheet2.xls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47.emf"/><Relationship Id="rId5" Type="http://schemas.openxmlformats.org/officeDocument/2006/relationships/image" Target="../media/image45.emf"/><Relationship Id="rId10" Type="http://schemas.openxmlformats.org/officeDocument/2006/relationships/oleObject" Target="../embeddings/Microsoft_Excel_97-2003_Worksheet7.xls"/><Relationship Id="rId4" Type="http://schemas.openxmlformats.org/officeDocument/2006/relationships/oleObject" Target="../embeddings/Microsoft_Excel_97-2003_Worksheet5.xls"/><Relationship Id="rId9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oleObject" Target="../embeddings/Microsoft_Excel_97-2003_Worksheet11.xls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Microsoft_Excel_97-2003_Worksheet9.xls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50.emf"/><Relationship Id="rId5" Type="http://schemas.openxmlformats.org/officeDocument/2006/relationships/image" Target="../media/image48.emf"/><Relationship Id="rId10" Type="http://schemas.openxmlformats.org/officeDocument/2006/relationships/oleObject" Target="../embeddings/Microsoft_Excel_97-2003_Worksheet10.xls"/><Relationship Id="rId4" Type="http://schemas.openxmlformats.org/officeDocument/2006/relationships/oleObject" Target="../embeddings/Microsoft_Excel_97-2003_Worksheet8.xls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5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oleObject" Target="../embeddings/Microsoft_Excel_97-2003_Worksheet15.xls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Microsoft_Excel_97-2003_Worksheet13.xls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54.png"/><Relationship Id="rId5" Type="http://schemas.openxmlformats.org/officeDocument/2006/relationships/image" Target="../media/image52.png"/><Relationship Id="rId10" Type="http://schemas.openxmlformats.org/officeDocument/2006/relationships/oleObject" Target="../embeddings/Microsoft_Excel_97-2003_Worksheet14.xls"/><Relationship Id="rId4" Type="http://schemas.openxmlformats.org/officeDocument/2006/relationships/oleObject" Target="../embeddings/Microsoft_Excel_97-2003_Worksheet12.xls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5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6.jpeg"/><Relationship Id="rId3" Type="http://schemas.openxmlformats.org/officeDocument/2006/relationships/image" Target="../media/image60.jpeg"/><Relationship Id="rId7" Type="http://schemas.openxmlformats.org/officeDocument/2006/relationships/image" Target="../media/image62.jpeg"/><Relationship Id="rId12" Type="http://schemas.openxmlformats.org/officeDocument/2006/relationships/image" Target="../media/image65.jpeg"/><Relationship Id="rId2" Type="http://schemas.openxmlformats.org/officeDocument/2006/relationships/hyperlink" Target="http://premier.region35.ru/gazeta/np647/s2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rassever.ru/articles/information/support/42724/" TargetMode="External"/><Relationship Id="rId11" Type="http://schemas.openxmlformats.org/officeDocument/2006/relationships/hyperlink" Target="http://vologod.er.ru/news/2012/11/7/pobeditelej-konkursa-agrarnye-dinastii-chestvovali-v-vologodskom-kremle/" TargetMode="External"/><Relationship Id="rId5" Type="http://schemas.openxmlformats.org/officeDocument/2006/relationships/image" Target="../media/image61.jpeg"/><Relationship Id="rId10" Type="http://schemas.openxmlformats.org/officeDocument/2006/relationships/image" Target="../media/image64.jpeg"/><Relationship Id="rId4" Type="http://schemas.openxmlformats.org/officeDocument/2006/relationships/hyperlink" Target="http://www.tv7vologda.ru/news/2008/6/4/534/" TargetMode="External"/><Relationship Id="rId9" Type="http://schemas.openxmlformats.org/officeDocument/2006/relationships/hyperlink" Target="http://www.severinform.ru/?page=newsfull&amp;date=09-05-2013&amp;newsid=18536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vologod.er.ru/news/2012/11/7/pobeditelej-konkursa-agrarnye-dinastii-chestvovali-v-vologodskom-kremle/" TargetMode="External"/><Relationship Id="rId3" Type="http://schemas.openxmlformats.org/officeDocument/2006/relationships/hyperlink" Target="http://www.krassever.ru/articles/information/support/42724/" TargetMode="External"/><Relationship Id="rId7" Type="http://schemas.openxmlformats.org/officeDocument/2006/relationships/hyperlink" Target="http://www.krassever.ru/articles/society/interesting/42720/" TargetMode="External"/><Relationship Id="rId2" Type="http://schemas.openxmlformats.org/officeDocument/2006/relationships/hyperlink" Target="http://historiarudina.jimd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verinform.ru/?page=newsfull&amp;date=09-05-2013&amp;newsid=185365" TargetMode="External"/><Relationship Id="rId11" Type="http://schemas.openxmlformats.org/officeDocument/2006/relationships/hyperlink" Target="https://yandex.ru/images/search?img_url=http://www.gina-perry.com/wp-content/uploads/2013/11/kohlberg-50x50.jpg&amp;_=1439624384000&amp;text=&#1082;&#1086;&#1083;&#1100;&#1073;&#1077;&#1088;&#1075;%20&#1083;&#1086;&#1088;&#1077;&#1085;&#1089;&amp;redircnt=1439624345.1&amp;noreask=1&amp;pos=0&amp;rpt=simage&amp;lr=21" TargetMode="External"/><Relationship Id="rId5" Type="http://schemas.openxmlformats.org/officeDocument/2006/relationships/hyperlink" Target="http://www.tv7vologda.ru/news/2008/6/4/534/" TargetMode="External"/><Relationship Id="rId10" Type="http://schemas.openxmlformats.org/officeDocument/2006/relationships/hyperlink" Target="http://psycabi.net/testy/694-dilemmy-l-kolberga-teoriya-nravstvennogo-razvitiya-diagnostika-moralnogo-soznaniya" TargetMode="External"/><Relationship Id="rId4" Type="http://schemas.openxmlformats.org/officeDocument/2006/relationships/hyperlink" Target="http://premier.region35.ru/gazeta/np647/s23.html" TargetMode="External"/><Relationship Id="rId9" Type="http://schemas.openxmlformats.org/officeDocument/2006/relationships/hyperlink" Target="http://www.persev.ru/piazhe-zha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historiarudina.jimdo.com/&#1084;&#1077;&#1090;&#1086;&#1076;&#1080;&#1095;&#1077;&#1089;&#1082;&#1072;&#1103;-&#1082;&#1086;&#1087;&#1080;&#1083;&#1082;&#1072;/&#1074;&#1086;&#1079;&#1088;&#1072;&#1089;&#1090;&#1085;&#1099;&#1077;-&#1086;&#1089;&#1086;&#1073;&#1077;&#1085;&#1085;&#1086;&#1089;&#1090;&#1080;/" TargetMode="External"/><Relationship Id="rId3" Type="http://schemas.openxmlformats.org/officeDocument/2006/relationships/hyperlink" Target="http://historiarudina.jimdo.com/&#1084;&#1077;&#1090;&#1086;&#1076;&#1080;&#1095;&#1077;&#1089;&#1082;&#1072;&#1103;-&#1082;&#1086;&#1087;&#1080;&#1083;&#1082;&#1072;/&#1080;&#1089;&#1090;&#1086;&#1088;&#1080;&#1095;&#1077;&#1089;&#1082;&#1086;&#1077;-&#1082;&#1088;&#1072;&#1077;&#1074;&#1077;&#1076;&#1077;&#1085;&#1080;&#1077;/" TargetMode="External"/><Relationship Id="rId7" Type="http://schemas.openxmlformats.org/officeDocument/2006/relationships/hyperlink" Target="http://historiarudina.jimdo.com/&#1084;&#1077;&#1090;&#1086;&#1076;&#1080;&#1095;&#1077;&#1089;&#1082;&#1072;&#1103;-&#1082;&#1086;&#1087;&#1080;&#1083;&#1082;&#1072;/&#1089;&#1086;&#1094;&#1080;&#1072;&#1083;&#1100;&#1085;&#1086;-&#1087;&#1077;&#1076;&#1072;&#1075;&#1086;&#1075;&#1080;&#1095;&#1077;&#1089;&#1082;&#1086;&#1077;-&#1087;&#1072;&#1088;&#1090;&#1085;&#1077;&#1088;&#1089;&#1090;&#1074;&#1086;/" TargetMode="External"/><Relationship Id="rId2" Type="http://schemas.openxmlformats.org/officeDocument/2006/relationships/hyperlink" Target="http://historiarudina.jimdo.com/&#1084;&#1077;&#1090;&#1086;&#1076;&#1080;&#1095;&#1077;&#1089;&#1082;&#1072;&#1103;-&#1082;&#1086;&#1087;&#1080;&#1083;&#1082;&#1072;/&#1088;&#1072;&#1073;&#1086;&#1095;&#1080;&#1077;-&#1087;&#1088;&#1086;&#1075;&#1088;&#1072;&#1084;&#1084;&#1099;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historiarudina.jimdo.com/&#1084;&#1077;&#1090;&#1086;&#1076;&#1080;&#1095;&#1077;&#1089;&#1082;&#1072;&#1103;-&#1082;&#1086;&#1087;&#1080;&#1083;&#1082;&#1072;/&#1090;&#1077;&#1093;&#1085;&#1086;&#1083;&#1086;&#1075;&#1080;&#1103;-&#1087;&#1088;&#1086;&#1077;&#1082;&#1090;&#1085;&#1086;&#1075;&#1086;-&#1086;&#1073;&#1091;&#1095;&#1077;&#1085;&#1080;&#1103;/" TargetMode="External"/><Relationship Id="rId5" Type="http://schemas.openxmlformats.org/officeDocument/2006/relationships/hyperlink" Target="http://historiarudina.jimdo.com/&#1084;&#1077;&#1090;&#1086;&#1076;&#1080;&#1095;&#1077;&#1089;&#1082;&#1072;&#1103;-&#1082;&#1086;&#1087;&#1080;&#1083;&#1082;&#1072;/&#1090;&#1077;&#1093;&#1085;&#1086;&#1083;&#1086;&#1075;&#1080;&#1103;-&#1087;&#1077;&#1076;&#1072;&#1075;&#1086;&#1075;&#1080;&#1095;&#1077;&#1089;&#1082;&#1072;&#1103;-&#1084;&#1072;&#1089;&#1090;&#1077;&#1088;&#1089;&#1082;&#1072;&#1103;/" TargetMode="External"/><Relationship Id="rId4" Type="http://schemas.openxmlformats.org/officeDocument/2006/relationships/hyperlink" Target="http://historiarudina.jimdo.com/&#1084;&#1077;&#1090;&#1086;&#1076;&#1080;&#1095;&#1077;&#1089;&#1082;&#1072;&#1103;-&#1082;&#1086;&#1087;&#1080;&#1083;&#1082;&#1072;/&#1084;&#1077;&#1090;&#1086;&#1076;&#1080;&#1082;&#1080;-&#1076;&#1080;&#1072;&#1075;&#1085;&#1086;&#1089;&#1090;&#1080;&#1082;&#1080;-&#1091;&#1088;&#1086;&#1074;&#1085;&#1103;-&#1088;&#1072;&#1079;&#1074;&#1080;&#1090;&#1080;&#1103;-&#1083;&#1080;&#1095;&#1085;&#1086;&#1089;&#1090;&#1080;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istoriarudina.jimdo.com/&#1084;&#1077;&#1090;&#1086;&#1076;&#1080;&#1095;&#1077;&#1089;&#1082;&#1072;&#1103;-&#1082;&#1086;&#1087;&#1080;&#1083;&#1082;&#1072;/&#1090;&#1077;&#1093;&#1085;&#1086;&#1083;&#1086;&#1075;&#1080;&#1103;-&#1087;&#1077;&#1076;&#1072;&#1075;&#1086;&#1075;&#1080;&#1095;&#1077;&#1089;&#1082;&#1072;&#1103;-&#1084;&#1072;&#1089;&#1090;&#1077;&#1088;&#1089;&#1082;&#1072;&#1103;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hyperlink" Target="http://historiarudina.jimdo.com/&#1084;&#1077;&#1090;&#1086;&#1076;&#1080;&#1095;&#1077;&#1089;&#1082;&#1072;&#1103;-&#1082;&#1086;&#1087;&#1080;&#1083;&#1082;&#1072;/&#1078;&#1080;&#1074;&#1072;&#1103;-&#1074;&#1086;&#1076;&#1072;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71600" y="2132856"/>
            <a:ext cx="7128792" cy="271690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atin typeface="Calibri" pitchFamily="34" charset="0"/>
              </a:rPr>
              <a:t/>
            </a:r>
            <a:br>
              <a:rPr lang="ru-RU" sz="2400" b="1" dirty="0" smtClean="0"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«Духовно-нравственное  </a:t>
            </a:r>
            <a:r>
              <a:rPr lang="ru-RU" sz="2400" b="1" i="1" dirty="0">
                <a:solidFill>
                  <a:srgbClr val="C00000"/>
                </a:solidFill>
              </a:rPr>
              <a:t>развитие  и воспитание  личности   обучающихся   при изучении истории и </a:t>
            </a:r>
            <a:r>
              <a:rPr lang="ru-RU" sz="2400" b="1" i="1" dirty="0" smtClean="0">
                <a:solidFill>
                  <a:srgbClr val="C00000"/>
                </a:solidFill>
              </a:rPr>
              <a:t>обществознания»</a:t>
            </a:r>
            <a:r>
              <a:rPr lang="ru-RU" sz="2400" b="1" i="1" dirty="0">
                <a:solidFill>
                  <a:srgbClr val="C00000"/>
                </a:solidFill>
              </a:rPr>
              <a:t/>
            </a:r>
            <a:br>
              <a:rPr lang="ru-RU" sz="2400" b="1" i="1" dirty="0">
                <a:solidFill>
                  <a:srgbClr val="C00000"/>
                </a:solidFill>
              </a:rPr>
            </a:br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098" name="Прямоугольник 4"/>
          <p:cNvSpPr>
            <a:spLocks noChangeArrowheads="1"/>
          </p:cNvSpPr>
          <p:nvPr/>
        </p:nvSpPr>
        <p:spPr bwMode="auto">
          <a:xfrm>
            <a:off x="5220071" y="4941168"/>
            <a:ext cx="3808437" cy="129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rgbClr val="FF0000"/>
                </a:solidFill>
                <a:hlinkClick r:id="rId2"/>
              </a:rPr>
              <a:t>Рудина </a:t>
            </a:r>
            <a:r>
              <a:rPr lang="ru-RU" b="1" i="1" dirty="0">
                <a:solidFill>
                  <a:srgbClr val="FF0000"/>
                </a:solidFill>
                <a:hlinkClick r:id="rId2"/>
              </a:rPr>
              <a:t>Татьяна Анатольевна </a:t>
            </a:r>
            <a:r>
              <a:rPr lang="ru-RU" b="1" i="1" dirty="0">
                <a:hlinkClick r:id="rId2"/>
              </a:rPr>
              <a:t>–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dirty="0">
                <a:hlinkClick r:id="rId2"/>
              </a:rPr>
              <a:t>учитель истории и </a:t>
            </a:r>
            <a:r>
              <a:rPr lang="ru-RU" sz="1600" i="1" dirty="0" smtClean="0">
                <a:hlinkClick r:id="rId2"/>
              </a:rPr>
              <a:t>обществознания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dirty="0" smtClean="0">
                <a:hlinkClick r:id="rId2"/>
              </a:rPr>
              <a:t> </a:t>
            </a:r>
            <a:endParaRPr lang="ru-RU" sz="1600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dirty="0" smtClean="0">
                <a:hlinkClick r:id="rId3"/>
              </a:rPr>
              <a:t>МБОУ  </a:t>
            </a:r>
            <a:r>
              <a:rPr lang="ru-RU" sz="1600" i="1" dirty="0">
                <a:hlinkClick r:id="rId3"/>
              </a:rPr>
              <a:t>« Комьянская </a:t>
            </a:r>
            <a:r>
              <a:rPr lang="ru-RU" sz="1600" i="1" dirty="0" smtClean="0">
                <a:hlinkClick r:id="rId3"/>
              </a:rPr>
              <a:t>школа</a:t>
            </a:r>
            <a:r>
              <a:rPr lang="ru-RU" sz="1600" i="1" dirty="0">
                <a:hlinkClick r:id="rId3"/>
              </a:rPr>
              <a:t>»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dirty="0">
                <a:hlinkClick r:id="rId3"/>
              </a:rPr>
              <a:t> </a:t>
            </a:r>
            <a:r>
              <a:rPr lang="ru-RU" sz="1600" i="1" dirty="0" err="1">
                <a:hlinkClick r:id="rId3"/>
              </a:rPr>
              <a:t>Грязовецкого</a:t>
            </a:r>
            <a:r>
              <a:rPr lang="ru-RU" sz="1600" i="1" dirty="0">
                <a:hlinkClick r:id="rId3"/>
              </a:rPr>
              <a:t>  муниципального </a:t>
            </a:r>
            <a:r>
              <a:rPr lang="ru-RU" sz="1600" i="1" dirty="0" smtClean="0">
                <a:hlinkClick r:id="rId3"/>
              </a:rPr>
              <a:t>района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dirty="0" smtClean="0">
                <a:hlinkClick r:id="rId3"/>
              </a:rPr>
              <a:t> Вологодской области </a:t>
            </a:r>
            <a:endParaRPr lang="ru-RU" sz="1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567177" y="458669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ВСЕРОССИЙСКИЙ  КОНКУРС </a:t>
            </a:r>
          </a:p>
          <a:p>
            <a:pPr algn="ctr"/>
            <a:r>
              <a:rPr lang="ru-RU" sz="2800" b="1" i="1" dirty="0" smtClean="0"/>
              <a:t>«УЧИТЕЛЬ ГОДА РОССИИ – 2015»</a:t>
            </a:r>
            <a:endParaRPr lang="ru-RU" sz="2800" b="1" i="1" dirty="0"/>
          </a:p>
        </p:txBody>
      </p:sp>
      <p:pic>
        <p:nvPicPr>
          <p:cNvPr id="50179" name="Picture 3" descr="C:\Users\Комья\Desktop\m648869d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" y="45889"/>
            <a:ext cx="2520280" cy="183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144534"/>
              </p:ext>
            </p:extLst>
          </p:nvPr>
        </p:nvGraphicFramePr>
        <p:xfrm>
          <a:off x="0" y="2380551"/>
          <a:ext cx="5622401" cy="4216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Презентация" r:id="rId4" imgW="4572180" imgH="3428972" progId="PowerPoint.Show.8">
                  <p:embed/>
                </p:oleObj>
              </mc:Choice>
              <mc:Fallback>
                <p:oleObj name="Презентация" r:id="rId4" imgW="4572180" imgH="3428972" progId="PowerPoint.Show.8">
                  <p:embed/>
                  <p:pic>
                    <p:nvPicPr>
                      <p:cNvPr id="0" name="Объект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80551"/>
                        <a:ext cx="5622401" cy="421680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Горизонтальный свиток 6"/>
          <p:cNvSpPr/>
          <p:nvPr/>
        </p:nvSpPr>
        <p:spPr>
          <a:xfrm>
            <a:off x="5892768" y="2564904"/>
            <a:ext cx="3168353" cy="2088232"/>
          </a:xfrm>
          <a:prstGeom prst="horizontalScroll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  <a:hlinkClick r:id="rId6"/>
              </a:rPr>
              <a:t>Публикация  учебно-исследовательского  проекта </a:t>
            </a:r>
          </a:p>
          <a:p>
            <a:endParaRPr lang="ru-RU" sz="1100" b="1" dirty="0">
              <a:solidFill>
                <a:schemeClr val="tx1"/>
              </a:solidFill>
              <a:hlinkClick r:id="rId6"/>
            </a:endParaRPr>
          </a:p>
          <a:p>
            <a:r>
              <a:rPr lang="ru-RU" sz="1100" b="1" dirty="0" smtClean="0">
                <a:solidFill>
                  <a:schemeClr val="tx1"/>
                </a:solidFill>
                <a:hlinkClick r:id="rId6"/>
              </a:rPr>
              <a:t>ЖИЗНЬ </a:t>
            </a:r>
            <a:r>
              <a:rPr lang="ru-RU" sz="1100" b="1" dirty="0">
                <a:solidFill>
                  <a:schemeClr val="tx1"/>
                </a:solidFill>
                <a:hlinkClick r:id="rId6"/>
              </a:rPr>
              <a:t>ДЛИНОЮ В ТРИ СТОЛЕТИЯ</a:t>
            </a:r>
            <a:endParaRPr lang="ru-RU" sz="1100" dirty="0">
              <a:solidFill>
                <a:schemeClr val="tx1"/>
              </a:solidFill>
              <a:hlinkClick r:id="rId6"/>
            </a:endParaRPr>
          </a:p>
          <a:p>
            <a:r>
              <a:rPr lang="ru-RU" sz="1100" b="1" dirty="0">
                <a:solidFill>
                  <a:schemeClr val="tx1"/>
                </a:solidFill>
                <a:hlinkClick r:id="rId6"/>
              </a:rPr>
              <a:t>(история сельца </a:t>
            </a:r>
            <a:r>
              <a:rPr lang="ru-RU" sz="1100" b="1" dirty="0" err="1">
                <a:solidFill>
                  <a:schemeClr val="tx1"/>
                </a:solidFill>
                <a:hlinkClick r:id="rId6"/>
              </a:rPr>
              <a:t>Алсуфьева</a:t>
            </a:r>
            <a:r>
              <a:rPr lang="ru-RU" sz="1100" b="1" dirty="0">
                <a:solidFill>
                  <a:schemeClr val="tx1"/>
                </a:solidFill>
                <a:hlinkClick r:id="rId6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hlinkClick r:id="rId6"/>
              </a:rPr>
              <a:t>Грязовецкого</a:t>
            </a:r>
            <a:r>
              <a:rPr lang="ru-RU" sz="1100" b="1" dirty="0">
                <a:solidFill>
                  <a:schemeClr val="tx1"/>
                </a:solidFill>
                <a:hlinkClick r:id="rId6"/>
              </a:rPr>
              <a:t> района)</a:t>
            </a:r>
            <a:r>
              <a:rPr lang="ru-RU" sz="1100" dirty="0">
                <a:solidFill>
                  <a:schemeClr val="tx1"/>
                </a:solidFill>
                <a:hlinkClick r:id="rId6"/>
              </a:rPr>
              <a:t> 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842311" y="116632"/>
            <a:ext cx="3168353" cy="2232248"/>
          </a:xfrm>
          <a:prstGeom prst="horizontalScroll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="1" dirty="0" smtClean="0">
              <a:solidFill>
                <a:schemeClr val="tx1"/>
              </a:solidFill>
              <a:hlinkClick r:id="rId7"/>
            </a:endParaRPr>
          </a:p>
          <a:p>
            <a:r>
              <a:rPr lang="ru-RU" sz="1100" b="1" dirty="0" smtClean="0">
                <a:solidFill>
                  <a:schemeClr val="tx1"/>
                </a:solidFill>
                <a:hlinkClick r:id="rId7"/>
              </a:rPr>
              <a:t>Учебно-исследовательский проект </a:t>
            </a:r>
            <a:endParaRPr lang="ru-RU" sz="1100" b="1" dirty="0">
              <a:solidFill>
                <a:schemeClr val="tx1"/>
              </a:solidFill>
              <a:hlinkClick r:id="rId7"/>
            </a:endParaRPr>
          </a:p>
          <a:p>
            <a:r>
              <a:rPr lang="ru-RU" sz="1100" b="1" dirty="0" smtClean="0">
                <a:solidFill>
                  <a:schemeClr val="tx1"/>
                </a:solidFill>
                <a:hlinkClick r:id="rId7"/>
              </a:rPr>
              <a:t>«Различия </a:t>
            </a:r>
            <a:r>
              <a:rPr lang="ru-RU" sz="1100" b="1" dirty="0">
                <a:solidFill>
                  <a:schemeClr val="tx1"/>
                </a:solidFill>
                <a:hlinkClick r:id="rId7"/>
              </a:rPr>
              <a:t>в интерьере </a:t>
            </a:r>
            <a:endParaRPr lang="ru-RU" sz="1100" dirty="0">
              <a:solidFill>
                <a:schemeClr val="tx1"/>
              </a:solidFill>
              <a:hlinkClick r:id="rId7"/>
            </a:endParaRPr>
          </a:p>
          <a:p>
            <a:r>
              <a:rPr lang="ru-RU" sz="1100" b="1" dirty="0">
                <a:solidFill>
                  <a:schemeClr val="tx1"/>
                </a:solidFill>
                <a:hlinkClick r:id="rId7"/>
              </a:rPr>
              <a:t>дворянского дома в губернском центре </a:t>
            </a:r>
            <a:r>
              <a:rPr lang="ru-RU" sz="1100" b="1" dirty="0" smtClean="0">
                <a:solidFill>
                  <a:schemeClr val="tx1"/>
                </a:solidFill>
                <a:hlinkClick r:id="rId7"/>
              </a:rPr>
              <a:t>и  </a:t>
            </a:r>
            <a:r>
              <a:rPr lang="ru-RU" sz="1100" b="1" dirty="0">
                <a:solidFill>
                  <a:schemeClr val="tx1"/>
                </a:solidFill>
                <a:hlinkClick r:id="rId7"/>
              </a:rPr>
              <a:t>в провинции </a:t>
            </a:r>
            <a:endParaRPr lang="ru-RU" sz="1100" dirty="0">
              <a:solidFill>
                <a:schemeClr val="tx1"/>
              </a:solidFill>
              <a:hlinkClick r:id="rId7"/>
            </a:endParaRPr>
          </a:p>
          <a:p>
            <a:r>
              <a:rPr lang="ru-RU" sz="1100" b="1" i="1" dirty="0">
                <a:solidFill>
                  <a:schemeClr val="tx1"/>
                </a:solidFill>
                <a:hlinkClick r:id="rId7"/>
              </a:rPr>
              <a:t>(сравнительный анализ</a:t>
            </a:r>
            <a:r>
              <a:rPr lang="ru-RU" sz="1100" dirty="0">
                <a:solidFill>
                  <a:schemeClr val="tx1"/>
                </a:solidFill>
                <a:hlinkClick r:id="rId7"/>
              </a:rPr>
              <a:t> </a:t>
            </a:r>
            <a:r>
              <a:rPr lang="ru-RU" sz="1100" b="1" i="1" dirty="0">
                <a:solidFill>
                  <a:schemeClr val="tx1"/>
                </a:solidFill>
                <a:hlinkClick r:id="rId7"/>
              </a:rPr>
              <a:t>описей </a:t>
            </a:r>
            <a:endParaRPr lang="ru-RU" sz="1100" dirty="0">
              <a:solidFill>
                <a:schemeClr val="tx1"/>
              </a:solidFill>
              <a:hlinkClick r:id="rId7"/>
            </a:endParaRPr>
          </a:p>
          <a:p>
            <a:r>
              <a:rPr lang="ru-RU" sz="1100" b="1" i="1" dirty="0">
                <a:solidFill>
                  <a:schemeClr val="tx1"/>
                </a:solidFill>
                <a:hlinkClick r:id="rId7"/>
              </a:rPr>
              <a:t>имущества</a:t>
            </a:r>
            <a:r>
              <a:rPr lang="ru-RU" sz="1100" b="1" dirty="0">
                <a:solidFill>
                  <a:schemeClr val="tx1"/>
                </a:solidFill>
                <a:hlinkClick r:id="rId7"/>
              </a:rPr>
              <a:t> </a:t>
            </a:r>
            <a:r>
              <a:rPr lang="ru-RU" sz="1100" b="1" i="1" dirty="0">
                <a:solidFill>
                  <a:schemeClr val="tx1"/>
                </a:solidFill>
                <a:hlinkClick r:id="rId7"/>
              </a:rPr>
              <a:t>помещика </a:t>
            </a:r>
            <a:r>
              <a:rPr lang="ru-RU" sz="1100" b="1" i="1" dirty="0" err="1">
                <a:solidFill>
                  <a:schemeClr val="tx1"/>
                </a:solidFill>
                <a:hlinkClick r:id="rId7"/>
              </a:rPr>
              <a:t>А.Д.Петрова</a:t>
            </a:r>
            <a:endParaRPr lang="ru-RU" sz="1100" dirty="0">
              <a:solidFill>
                <a:schemeClr val="tx1"/>
              </a:solidFill>
              <a:hlinkClick r:id="rId7"/>
            </a:endParaRPr>
          </a:p>
          <a:p>
            <a:r>
              <a:rPr lang="ru-RU" sz="1100" b="1" i="1" dirty="0">
                <a:solidFill>
                  <a:schemeClr val="tx1"/>
                </a:solidFill>
                <a:hlinkClick r:id="rId7"/>
              </a:rPr>
              <a:t> в городе Вологда и в сельце </a:t>
            </a:r>
            <a:r>
              <a:rPr lang="ru-RU" sz="1100" b="1" i="1" dirty="0" err="1">
                <a:solidFill>
                  <a:schemeClr val="tx1"/>
                </a:solidFill>
                <a:hlinkClick r:id="rId7"/>
              </a:rPr>
              <a:t>Чагрино</a:t>
            </a:r>
            <a:r>
              <a:rPr lang="ru-RU" sz="1100" b="1" i="1" dirty="0">
                <a:solidFill>
                  <a:schemeClr val="tx1"/>
                </a:solidFill>
                <a:hlinkClick r:id="rId7"/>
              </a:rPr>
              <a:t> </a:t>
            </a:r>
            <a:r>
              <a:rPr lang="ru-RU" sz="1100" b="1" i="1" dirty="0" err="1">
                <a:solidFill>
                  <a:schemeClr val="tx1"/>
                </a:solidFill>
                <a:hlinkClick r:id="rId7"/>
              </a:rPr>
              <a:t>Грязовецкого</a:t>
            </a:r>
            <a:r>
              <a:rPr lang="ru-RU" sz="1100" b="1" i="1" dirty="0">
                <a:solidFill>
                  <a:schemeClr val="tx1"/>
                </a:solidFill>
                <a:hlinkClick r:id="rId7"/>
              </a:rPr>
              <a:t> уезда</a:t>
            </a:r>
            <a:r>
              <a:rPr lang="ru-RU" sz="1100" b="1" i="1" dirty="0" smtClean="0">
                <a:solidFill>
                  <a:schemeClr val="tx1"/>
                </a:solidFill>
                <a:hlinkClick r:id="rId7"/>
              </a:rPr>
              <a:t>)»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3568" y="2578511"/>
            <a:ext cx="3965612" cy="50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Календарный план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79512" y="332656"/>
            <a:ext cx="5400600" cy="1575602"/>
          </a:xfrm>
          <a:prstGeom prst="horizontalScroll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80000"/>
              </a:lnSpc>
              <a:buNone/>
            </a:pPr>
            <a:endParaRPr lang="ru-RU" sz="11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100" b="1" dirty="0">
                <a:solidFill>
                  <a:schemeClr val="tx1"/>
                </a:solidFill>
              </a:rPr>
              <a:t>Проект – специально организованный учителем комплекс действий, в котором учащийся самым непосредственным образом включен в активный познавательный  и творческий </a:t>
            </a:r>
            <a:r>
              <a:rPr lang="ru-RU" sz="1100" b="1" dirty="0" smtClean="0">
                <a:solidFill>
                  <a:schemeClr val="tx1"/>
                </a:solidFill>
              </a:rPr>
              <a:t>процесс* </a:t>
            </a:r>
          </a:p>
          <a:p>
            <a:pPr>
              <a:lnSpc>
                <a:spcPct val="80000"/>
              </a:lnSpc>
            </a:pPr>
            <a:endParaRPr lang="ru-RU" sz="11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100" b="1" dirty="0" smtClean="0">
                <a:solidFill>
                  <a:srgbClr val="0000FF"/>
                </a:solidFill>
              </a:rPr>
              <a:t>*</a:t>
            </a:r>
            <a:r>
              <a:rPr lang="ru-RU" sz="1100" b="1" dirty="0" err="1" smtClean="0">
                <a:solidFill>
                  <a:srgbClr val="0000FF"/>
                </a:solidFill>
              </a:rPr>
              <a:t>Арцев</a:t>
            </a:r>
            <a:r>
              <a:rPr lang="ru-RU" sz="1100" b="1" dirty="0" smtClean="0">
                <a:solidFill>
                  <a:srgbClr val="0000FF"/>
                </a:solidFill>
              </a:rPr>
              <a:t> </a:t>
            </a:r>
            <a:r>
              <a:rPr lang="ru-RU" sz="1100" b="1" dirty="0">
                <a:solidFill>
                  <a:srgbClr val="0000FF"/>
                </a:solidFill>
              </a:rPr>
              <a:t>М.Н. Учебно-исследовательская работа учащихся // Завуч.-2005.-№6 .-С.4-29</a:t>
            </a:r>
            <a:r>
              <a:rPr lang="ru-RU" sz="1100" dirty="0"/>
              <a:t>.</a:t>
            </a:r>
          </a:p>
          <a:p>
            <a:pPr>
              <a:lnSpc>
                <a:spcPct val="80000"/>
              </a:lnSpc>
            </a:pP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5842311" y="4797152"/>
            <a:ext cx="3168353" cy="1800200"/>
          </a:xfrm>
          <a:prstGeom prst="horizontalScroll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80000"/>
              </a:lnSpc>
              <a:buNone/>
            </a:pPr>
            <a:r>
              <a:rPr lang="ru-RU" sz="1400" b="1" dirty="0" smtClean="0">
                <a:solidFill>
                  <a:schemeClr val="tx1"/>
                </a:solidFill>
                <a:hlinkClick r:id="rId8"/>
              </a:rPr>
              <a:t>Социальный проект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400" b="1" dirty="0" smtClean="0">
                <a:solidFill>
                  <a:schemeClr val="tx1"/>
                </a:solidFill>
                <a:hlinkClick r:id="rId8"/>
              </a:rPr>
              <a:t>«Школьный музей»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3913"/>
            <a:ext cx="4752528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Социальные проекты 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9" name="Picture 3" descr="P417007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" y="188640"/>
            <a:ext cx="2070643" cy="15520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4" descr="PA010811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4" cstate="print">
            <a:lum bright="7000" contrast="25000"/>
          </a:blip>
          <a:srcRect l="-1" r="6164"/>
          <a:stretch/>
        </p:blipFill>
        <p:spPr>
          <a:xfrm>
            <a:off x="0" y="3717033"/>
            <a:ext cx="1956515" cy="1512168"/>
          </a:xfrm>
        </p:spPr>
      </p:pic>
      <p:pic>
        <p:nvPicPr>
          <p:cNvPr id="18436" name="Picture 5" descr="PA01083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lum contrast="42000"/>
          </a:blip>
          <a:srcRect t="4309" r="7258"/>
          <a:stretch>
            <a:fillRect/>
          </a:stretch>
        </p:blipFill>
        <p:spPr>
          <a:xfrm>
            <a:off x="6630988" y="0"/>
            <a:ext cx="2513012" cy="1844675"/>
          </a:xfrm>
        </p:spPr>
      </p:pic>
      <p:pic>
        <p:nvPicPr>
          <p:cNvPr id="12" name="Picture 2" descr="D:\Рисунок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lum bright="16000" contrast="43000"/>
          </a:blip>
          <a:srcRect/>
          <a:stretch>
            <a:fillRect/>
          </a:stretch>
        </p:blipFill>
        <p:spPr bwMode="auto">
          <a:xfrm>
            <a:off x="0" y="1975976"/>
            <a:ext cx="2070643" cy="1556336"/>
          </a:xfrm>
          <a:prstGeom prst="rect">
            <a:avLst/>
          </a:prstGeom>
          <a:noFill/>
        </p:spPr>
      </p:pic>
      <p:pic>
        <p:nvPicPr>
          <p:cNvPr id="10" name="Picture 3" descr="P417006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585" y="5517232"/>
            <a:ext cx="1916589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78" name="Picture 2" descr="C:\Users\Комья\Desktop\ФОТОГР\x_512fe1c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" b="2651"/>
          <a:stretch/>
        </p:blipFill>
        <p:spPr bwMode="auto">
          <a:xfrm>
            <a:off x="6588224" y="3038761"/>
            <a:ext cx="2555776" cy="183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P52102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1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>
            <a:off x="4446345" y="1947696"/>
            <a:ext cx="1872207" cy="24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P5030143"/>
          <p:cNvPicPr>
            <a:picLocks noChangeAspect="1" noChangeArrowheads="1"/>
          </p:cNvPicPr>
          <p:nvPr/>
        </p:nvPicPr>
        <p:blipFill>
          <a:blip r:embed="rId11" cstate="print">
            <a:lum contrast="4000"/>
          </a:blip>
          <a:srcRect/>
          <a:stretch>
            <a:fillRect/>
          </a:stretch>
        </p:blipFill>
        <p:spPr bwMode="auto">
          <a:xfrm rot="16200000">
            <a:off x="4409987" y="4021759"/>
            <a:ext cx="1232163" cy="171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P5030150"/>
          <p:cNvPicPr>
            <a:picLocks noChangeAspect="1" noChangeArrowheads="1"/>
          </p:cNvPicPr>
          <p:nvPr/>
        </p:nvPicPr>
        <p:blipFill>
          <a:blip r:embed="rId12" cstate="print">
            <a:lum contrast="29000"/>
          </a:blip>
          <a:srcRect/>
          <a:stretch>
            <a:fillRect/>
          </a:stretch>
        </p:blipFill>
        <p:spPr bwMode="auto">
          <a:xfrm rot="16200000">
            <a:off x="4766720" y="5129842"/>
            <a:ext cx="1456195" cy="194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C:\Users\Комья\Desktop\ФОТОГР\5aTPN_WsrGs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 t="-392" r="6896" b="13854"/>
          <a:stretch/>
        </p:blipFill>
        <p:spPr bwMode="auto">
          <a:xfrm>
            <a:off x="1893996" y="3584813"/>
            <a:ext cx="2056045" cy="142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ADMIN\Мои документы\Мои рисунки\Разные мои\ПАМЯТНИК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153676" y="4798669"/>
            <a:ext cx="1690048" cy="2079222"/>
          </a:xfrm>
          <a:prstGeom prst="rect">
            <a:avLst/>
          </a:prstGeom>
          <a:noFill/>
        </p:spPr>
      </p:pic>
      <p:pic>
        <p:nvPicPr>
          <p:cNvPr id="17" name="Picture 6" descr="P521024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" contrast="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>
            <a:off x="2396918" y="1928085"/>
            <a:ext cx="159597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P521023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" contrast="3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>
            <a:off x="2615701" y="454575"/>
            <a:ext cx="1429596" cy="190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PA30007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21" y="660833"/>
            <a:ext cx="2048483" cy="153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 descr="C:\Users\Комья\Desktop\ФОТОГР\A-74zUyeu88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317" y="1838344"/>
            <a:ext cx="1893590" cy="135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C:\Users\Комья\Desktop\ФОТОГР\Ir0Mcmx1kq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76406"/>
            <a:ext cx="2262100" cy="168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5619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hlink"/>
                </a:solidFill>
                <a:cs typeface="Times New Roman" pitchFamily="18" charset="0"/>
              </a:rPr>
              <a:t>Научная основа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14312" y="981074"/>
            <a:ext cx="8786844" cy="5734073"/>
          </a:xfrm>
        </p:spPr>
        <p:txBody>
          <a:bodyPr rtlCol="0">
            <a:normAutofit fontScale="55000" lnSpcReduction="20000"/>
          </a:bodyPr>
          <a:lstStyle/>
          <a:p>
            <a:pPr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+mn-lt"/>
              </a:rPr>
              <a:t>Психолого-педагогическая основа -</a:t>
            </a:r>
            <a:r>
              <a:rPr lang="ru-RU" b="1" dirty="0" smtClean="0">
                <a:latin typeface="+mn-lt"/>
              </a:rPr>
              <a:t> </a:t>
            </a:r>
            <a:endParaRPr lang="ru-RU" dirty="0" smtClean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latin typeface="+mn-lt"/>
              </a:rPr>
              <a:t>идеи  И.С. </a:t>
            </a:r>
            <a:r>
              <a:rPr lang="ru-RU" b="1" dirty="0" err="1" smtClean="0">
                <a:latin typeface="+mn-lt"/>
              </a:rPr>
              <a:t>Якиманской</a:t>
            </a:r>
            <a:r>
              <a:rPr lang="ru-RU" b="1" dirty="0" smtClean="0">
                <a:latin typeface="+mn-lt"/>
              </a:rPr>
              <a:t> о  сущности личностно-ориентированного образования 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latin typeface="+mn-lt"/>
              </a:rPr>
              <a:t>педагогическая концепция  духовно-нравственного воспитания   В.А. Сухомлинского;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latin typeface="+mn-lt"/>
              </a:rPr>
              <a:t>идеи гуманизма  и </a:t>
            </a:r>
            <a:r>
              <a:rPr lang="ru-RU" b="1" dirty="0" err="1" smtClean="0">
                <a:latin typeface="+mn-lt"/>
              </a:rPr>
              <a:t>психологизации</a:t>
            </a:r>
            <a:r>
              <a:rPr lang="ru-RU" b="1" dirty="0" smtClean="0">
                <a:latin typeface="+mn-lt"/>
              </a:rPr>
              <a:t>  образовательного процесса     Л.С. </a:t>
            </a:r>
            <a:r>
              <a:rPr lang="ru-RU" b="1" dirty="0" err="1" smtClean="0">
                <a:latin typeface="+mn-lt"/>
              </a:rPr>
              <a:t>Выготского</a:t>
            </a:r>
            <a:r>
              <a:rPr lang="ru-RU" b="1" dirty="0" smtClean="0">
                <a:latin typeface="+mn-lt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endParaRPr lang="ru-RU" b="1" dirty="0" smtClean="0">
              <a:latin typeface="+mn-lt"/>
            </a:endParaRPr>
          </a:p>
          <a:p>
            <a:pPr>
              <a:buFont typeface="Arial" pitchFamily="34" charset="0"/>
              <a:buNone/>
              <a:defRPr/>
            </a:pPr>
            <a:r>
              <a:rPr lang="ru-RU" dirty="0" smtClean="0">
                <a:latin typeface="+mn-lt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Философская  основа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   – </a:t>
            </a:r>
            <a:r>
              <a:rPr lang="ru-RU" b="1" dirty="0" smtClean="0">
                <a:latin typeface="+mn-lt"/>
              </a:rPr>
              <a:t>идеи свободного воспитания   Ж.-Ж.Руссо, Л.Н.Толстого</a:t>
            </a:r>
          </a:p>
          <a:p>
            <a:pPr>
              <a:buFont typeface="Arial" pitchFamily="34" charset="0"/>
              <a:buNone/>
              <a:defRPr/>
            </a:pPr>
            <a:r>
              <a:rPr lang="ru-RU" b="1" dirty="0" smtClean="0">
                <a:latin typeface="+mn-lt"/>
              </a:rPr>
              <a:t>                          </a:t>
            </a:r>
          </a:p>
          <a:p>
            <a:pPr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+mn-lt"/>
              </a:rPr>
              <a:t> Методическая основа -</a:t>
            </a:r>
            <a:endParaRPr lang="ru-RU" dirty="0" smtClean="0">
              <a:solidFill>
                <a:srgbClr val="FF000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latin typeface="+mn-lt"/>
              </a:rPr>
              <a:t>Идеи французской группы нового образования (воспитания)  - П. Ланжевен, А. Валлон, Ж. Пиаже  (20-е гг.  XX века);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latin typeface="+mn-lt"/>
              </a:rPr>
              <a:t>Концепция свободного воспитания личности на основе выбора жизнедеятельности   (Д. </a:t>
            </a:r>
            <a:r>
              <a:rPr lang="ru-RU" b="1" dirty="0" err="1" smtClean="0">
                <a:latin typeface="+mn-lt"/>
              </a:rPr>
              <a:t>Дьюи</a:t>
            </a:r>
            <a:r>
              <a:rPr lang="ru-RU" b="1" dirty="0" smtClean="0">
                <a:latin typeface="+mn-lt"/>
              </a:rPr>
              <a:t> , Е. </a:t>
            </a:r>
            <a:r>
              <a:rPr lang="ru-RU" b="1" dirty="0" err="1" smtClean="0">
                <a:latin typeface="+mn-lt"/>
              </a:rPr>
              <a:t>Пархерст</a:t>
            </a:r>
            <a:r>
              <a:rPr lang="ru-RU" b="1" dirty="0" smtClean="0">
                <a:latin typeface="+mn-lt"/>
              </a:rPr>
              <a:t> , В. </a:t>
            </a:r>
            <a:r>
              <a:rPr lang="ru-RU" b="1" dirty="0" err="1" smtClean="0">
                <a:latin typeface="+mn-lt"/>
              </a:rPr>
              <a:t>Килпатрик</a:t>
            </a:r>
            <a:r>
              <a:rPr lang="ru-RU" b="1" dirty="0" smtClean="0">
                <a:latin typeface="+mn-lt"/>
              </a:rPr>
              <a:t>, </a:t>
            </a:r>
            <a:r>
              <a:rPr lang="ru-RU" b="1" dirty="0" err="1" smtClean="0">
                <a:latin typeface="+mn-lt"/>
              </a:rPr>
              <a:t>С.Т.Шацкий</a:t>
            </a:r>
            <a:r>
              <a:rPr lang="ru-RU" b="1" dirty="0" smtClean="0">
                <a:latin typeface="+mn-lt"/>
              </a:rPr>
              <a:t> )</a:t>
            </a:r>
            <a:r>
              <a:rPr lang="ru-RU" dirty="0"/>
              <a:t> </a:t>
            </a:r>
            <a:r>
              <a:rPr lang="ru-RU" b="1" dirty="0"/>
              <a:t>лежит в основе технологии проектного обучения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endParaRPr lang="ru-RU" b="1" dirty="0" smtClean="0">
              <a:solidFill>
                <a:srgbClr val="FF000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latin typeface="+mn-lt"/>
              </a:rPr>
              <a:t>Методологическая основа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обобщения опыта- </a:t>
            </a:r>
            <a:r>
              <a:rPr lang="ru-RU" b="1" dirty="0" smtClean="0">
                <a:latin typeface="+mn-lt"/>
              </a:rPr>
              <a:t>Концепция духовно-нравственного развития и воспитания личности гражданина России (Данилюк  А.Я, Кондаков А.М., </a:t>
            </a:r>
            <a:r>
              <a:rPr lang="ru-RU" b="1" dirty="0" err="1" smtClean="0">
                <a:latin typeface="+mn-lt"/>
              </a:rPr>
              <a:t>Тишков</a:t>
            </a:r>
            <a:r>
              <a:rPr lang="ru-RU" b="1" dirty="0" smtClean="0">
                <a:latin typeface="+mn-lt"/>
              </a:rPr>
              <a:t> В.А.)</a:t>
            </a:r>
          </a:p>
          <a:p>
            <a:pPr>
              <a:buFont typeface="Arial" pitchFamily="34" charset="0"/>
              <a:buChar char="•"/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4294967295"/>
          </p:nvPr>
        </p:nvSpPr>
        <p:spPr>
          <a:xfrm>
            <a:off x="0" y="146"/>
            <a:ext cx="9144000" cy="6813230"/>
          </a:xfrm>
        </p:spPr>
        <p:txBody>
          <a:bodyPr/>
          <a:lstStyle/>
          <a:p>
            <a:pPr marL="457200" indent="-457200" algn="just" eaLnBrk="1" hangingPunct="1">
              <a:lnSpc>
                <a:spcPct val="90000"/>
              </a:lnSpc>
              <a:buNone/>
            </a:pPr>
            <a:r>
              <a:rPr lang="ru-RU" sz="1400" dirty="0" smtClean="0"/>
              <a:t>                                                                      </a:t>
            </a:r>
          </a:p>
          <a:p>
            <a:pPr marL="457200" indent="-457200" algn="just" eaLnBrk="1" hangingPunct="1">
              <a:lnSpc>
                <a:spcPct val="90000"/>
              </a:lnSpc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</a:t>
            </a:r>
            <a:r>
              <a:rPr lang="ru-RU" sz="2800" b="1" dirty="0" smtClean="0">
                <a:solidFill>
                  <a:srgbClr val="0000FF"/>
                </a:solidFill>
              </a:rPr>
              <a:t>Результаты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                              1.  </a:t>
            </a:r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Предметные</a:t>
            </a:r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 marL="457200" indent="-457200" algn="just" eaLnBrk="1" hangingPunct="1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                              2.   </a:t>
            </a:r>
            <a:r>
              <a:rPr lang="ru-RU" sz="24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Метапредметные</a:t>
            </a:r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just" eaLnBrk="1" hangingPunct="1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                              3.   Личностные              </a:t>
            </a:r>
            <a:endParaRPr lang="ru-RU" sz="24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lnSpc>
                <a:spcPct val="90000"/>
              </a:lnSpc>
              <a:buNone/>
            </a:pPr>
            <a:r>
              <a:rPr lang="ru-RU" sz="1200" b="1" dirty="0">
                <a:solidFill>
                  <a:srgbClr val="FF0000"/>
                </a:solidFill>
                <a:latin typeface="Calibri" pitchFamily="34" charset="0"/>
              </a:rPr>
              <a:t>                 </a:t>
            </a: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</a:rPr>
              <a:t>                                    </a:t>
            </a:r>
            <a:endParaRPr lang="ru-RU" sz="1200" b="1" dirty="0">
              <a:latin typeface="Calibri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1400" b="1" dirty="0" smtClean="0">
                <a:solidFill>
                  <a:srgbClr val="0000FF"/>
                </a:solidFill>
              </a:rPr>
              <a:t>         </a:t>
            </a:r>
            <a:r>
              <a:rPr lang="ru-RU" sz="1400" b="1" dirty="0" smtClean="0">
                <a:solidFill>
                  <a:srgbClr val="0000FF"/>
                </a:solidFill>
                <a:hlinkClick r:id="rId4"/>
              </a:rPr>
              <a:t>Методики </a:t>
            </a:r>
            <a:r>
              <a:rPr lang="ru-RU" sz="1400" b="1" dirty="0">
                <a:solidFill>
                  <a:srgbClr val="0000FF"/>
                </a:solidFill>
                <a:hlinkClick r:id="rId4"/>
              </a:rPr>
              <a:t>диагностики  личностного развития</a:t>
            </a:r>
            <a:endParaRPr lang="ru-RU" sz="1400" b="1" dirty="0">
              <a:solidFill>
                <a:srgbClr val="0000FF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Методика для изучения 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социализированности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личности учащегося   </a:t>
            </a:r>
            <a:r>
              <a:rPr lang="ru-RU" sz="1400" b="1" i="1" dirty="0" smtClean="0">
                <a:latin typeface="Calibri" pitchFamily="34" charset="0"/>
              </a:rPr>
              <a:t>(разработана  М.И.Рожковым) </a:t>
            </a:r>
          </a:p>
          <a:p>
            <a:pPr marL="0" indent="0">
              <a:buNone/>
            </a:pPr>
            <a:r>
              <a:rPr lang="ru-RU" sz="1400" b="1" i="1" dirty="0" smtClean="0">
                <a:latin typeface="Calibri" pitchFamily="34" charset="0"/>
              </a:rPr>
              <a:t>                </a:t>
            </a:r>
            <a:r>
              <a:rPr lang="ru-RU" sz="1400" b="1" dirty="0" smtClean="0">
                <a:latin typeface="Calibri" pitchFamily="34" charset="0"/>
              </a:rPr>
              <a:t>Цель: Выявить уровень социальной </a:t>
            </a:r>
            <a:r>
              <a:rPr lang="ru-RU" sz="1400" b="1" dirty="0" err="1" smtClean="0">
                <a:latin typeface="Calibri" pitchFamily="34" charset="0"/>
              </a:rPr>
              <a:t>адаптированности</a:t>
            </a:r>
            <a:r>
              <a:rPr lang="ru-RU" sz="1400" b="1" dirty="0" smtClean="0">
                <a:latin typeface="Calibri" pitchFamily="34" charset="0"/>
              </a:rPr>
              <a:t>, автономности и нравственной</a:t>
            </a:r>
          </a:p>
          <a:p>
            <a:pPr marL="0" indent="0">
              <a:buNone/>
            </a:pPr>
            <a:r>
              <a:rPr lang="ru-RU" sz="1400" b="1" dirty="0">
                <a:latin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</a:rPr>
              <a:t>                            воспитанности учащихся. </a:t>
            </a:r>
          </a:p>
          <a:p>
            <a:endParaRPr lang="ru-RU" sz="1400" b="1" dirty="0" smtClean="0">
              <a:latin typeface="Calibri" pitchFamily="34" charset="0"/>
            </a:endParaRPr>
          </a:p>
          <a:p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Методика «Пословицы»  </a:t>
            </a:r>
            <a:r>
              <a:rPr lang="ru-RU" sz="1400" b="1" i="1" dirty="0" smtClean="0">
                <a:latin typeface="Calibri" pitchFamily="34" charset="0"/>
              </a:rPr>
              <a:t>(разработана   С.М.Петровой) </a:t>
            </a:r>
          </a:p>
          <a:p>
            <a:pPr marL="0" indent="0">
              <a:buNone/>
            </a:pPr>
            <a:r>
              <a:rPr lang="ru-RU" sz="1400" b="1" i="1" dirty="0" smtClean="0">
                <a:latin typeface="Calibri" pitchFamily="34" charset="0"/>
              </a:rPr>
              <a:t>             Цель:</a:t>
            </a:r>
            <a:r>
              <a:rPr lang="ru-RU" sz="1400" b="1" dirty="0" smtClean="0">
                <a:latin typeface="Calibri" pitchFamily="34" charset="0"/>
              </a:rPr>
              <a:t> определить уровень нравственной воспитанности учащихся и выяснить особенности ценностных  </a:t>
            </a:r>
          </a:p>
          <a:p>
            <a:pPr marL="0" indent="0">
              <a:buNone/>
            </a:pPr>
            <a:r>
              <a:rPr lang="ru-RU" sz="1400" b="1" dirty="0">
                <a:latin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</a:rPr>
              <a:t>                          отношений к жизни, к людям, к самим себе.</a:t>
            </a:r>
          </a:p>
          <a:p>
            <a:pPr>
              <a:buFont typeface="Arial" charset="0"/>
              <a:buNone/>
            </a:pPr>
            <a:endParaRPr lang="ru-RU" sz="1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Методика  «Размышляем о жизненном опыте»  </a:t>
            </a:r>
            <a:r>
              <a:rPr lang="ru-RU" sz="1400" b="1" i="1" dirty="0" smtClean="0">
                <a:latin typeface="Calibri" pitchFamily="34" charset="0"/>
              </a:rPr>
              <a:t>(разработана  Н. Е. </a:t>
            </a:r>
            <a:r>
              <a:rPr lang="ru-RU" sz="1400" b="1" i="1" dirty="0" err="1" smtClean="0">
                <a:latin typeface="Calibri" pitchFamily="34" charset="0"/>
              </a:rPr>
              <a:t>Щурковой</a:t>
            </a:r>
            <a:r>
              <a:rPr lang="ru-RU" sz="1400" b="1" i="1" dirty="0" smtClean="0">
                <a:latin typeface="Calibri" pitchFamily="34" charset="0"/>
              </a:rPr>
              <a:t>)</a:t>
            </a:r>
            <a:r>
              <a:rPr lang="ru-RU" sz="1400" b="1" dirty="0" smtClean="0">
                <a:latin typeface="Calibri" pitchFamily="34" charset="0"/>
              </a:rPr>
              <a:t>	</a:t>
            </a:r>
          </a:p>
          <a:p>
            <a:pPr marL="457200" indent="-457200" algn="just" eaLnBrk="1" hangingPunct="1">
              <a:lnSpc>
                <a:spcPct val="90000"/>
              </a:lnSpc>
              <a:buNone/>
            </a:pPr>
            <a:r>
              <a:rPr lang="ru-RU" sz="1400" b="1" dirty="0" smtClean="0">
                <a:latin typeface="Calibri" pitchFamily="34" charset="0"/>
              </a:rPr>
              <a:t>             Цель: выявить нравственную воспитанность учащихся</a:t>
            </a:r>
          </a:p>
          <a:p>
            <a:pPr marL="457200" indent="-457200" algn="just" eaLnBrk="1" hangingPunct="1">
              <a:lnSpc>
                <a:spcPct val="90000"/>
              </a:lnSpc>
              <a:buNone/>
            </a:pPr>
            <a:endParaRPr lang="ru-RU" sz="1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indent="-457200" algn="just" eaLnBrk="1" hangingPunct="1">
              <a:lnSpc>
                <a:spcPct val="90000"/>
              </a:lnSpc>
              <a:buNone/>
            </a:pPr>
            <a:r>
              <a:rPr lang="ru-RU" sz="1400" b="1" dirty="0" smtClean="0">
                <a:solidFill>
                  <a:srgbClr val="0000FF"/>
                </a:solidFill>
                <a:latin typeface="Calibri" pitchFamily="34" charset="0"/>
              </a:rPr>
              <a:t>                                                                Критерии     результативности: 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b="1" dirty="0" smtClean="0">
                <a:latin typeface="Calibri" pitchFamily="34" charset="0"/>
              </a:rPr>
              <a:t>                      Позитивная динамика уровня нравственной воспитанности обучающихся.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b="1" dirty="0" smtClean="0">
                <a:latin typeface="Calibri" pitchFamily="34" charset="0"/>
              </a:rPr>
              <a:t>                      Позитивная </a:t>
            </a:r>
            <a:r>
              <a:rPr lang="ru-RU" sz="1400" b="1" dirty="0">
                <a:latin typeface="Calibri" pitchFamily="34" charset="0"/>
              </a:rPr>
              <a:t>динамика уровня развития  личностных качеств обучающихся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b="1" dirty="0" smtClean="0">
                <a:latin typeface="Calibri" pitchFamily="34" charset="0"/>
              </a:rPr>
              <a:t>                      Позитивная </a:t>
            </a:r>
            <a:r>
              <a:rPr lang="ru-RU" sz="1400" b="1" dirty="0">
                <a:latin typeface="Calibri" pitchFamily="34" charset="0"/>
              </a:rPr>
              <a:t>динамика уровня творческой и социальной активности</a:t>
            </a:r>
          </a:p>
          <a:p>
            <a:endParaRPr lang="ru-RU" sz="1400" b="1" dirty="0" smtClean="0">
              <a:latin typeface="Calibri" pitchFamily="34" charset="0"/>
            </a:endParaRPr>
          </a:p>
          <a:p>
            <a:pPr marL="457200" indent="-457200" algn="just" eaLnBrk="1" hangingPunct="1">
              <a:lnSpc>
                <a:spcPct val="90000"/>
              </a:lnSpc>
              <a:buNone/>
            </a:pPr>
            <a:r>
              <a:rPr lang="ru-RU" sz="1400" i="1" dirty="0" smtClean="0"/>
              <a:t>                       </a:t>
            </a:r>
            <a:endParaRPr lang="ru-RU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20688"/>
            <a:ext cx="4680833" cy="671984"/>
          </a:xfrm>
        </p:spPr>
        <p:txBody>
          <a:bodyPr/>
          <a:lstStyle/>
          <a:p>
            <a:r>
              <a:rPr lang="ru-RU" sz="1200" b="1" dirty="0" smtClean="0">
                <a:latin typeface="Calibri" pitchFamily="34" charset="0"/>
              </a:rPr>
              <a:t>Диаграмма №1. Исходное состояние уровня устойчивости желательных ценностных отношений учащихся (2008-2009уч. год)</a:t>
            </a: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ru-RU" sz="12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40963" name="Содержимое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50393404"/>
              </p:ext>
            </p:extLst>
          </p:nvPr>
        </p:nvGraphicFramePr>
        <p:xfrm>
          <a:off x="31831" y="1171624"/>
          <a:ext cx="4536504" cy="2617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1" r:id="rId4" imgW="8815580" imgH="5102794" progId="Excel.Sheet.8">
                  <p:embed/>
                </p:oleObj>
              </mc:Choice>
              <mc:Fallback>
                <p:oleObj r:id="rId4" imgW="8815580" imgH="5102794" progId="Excel.Sheet.8">
                  <p:embed/>
                  <p:pic>
                    <p:nvPicPr>
                      <p:cNvPr id="0" name="Содержимое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31" y="1171624"/>
                        <a:ext cx="4536504" cy="26174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700832" y="747684"/>
            <a:ext cx="4589682" cy="54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b="1" dirty="0" smtClean="0"/>
              <a:t>Диаграмма №1а.    Уровень устойчивости желательных ценностных отношений учащихся  (</a:t>
            </a:r>
            <a:r>
              <a:rPr lang="ru-RU" sz="1200" b="1" dirty="0" smtClean="0">
                <a:latin typeface="Calibri" pitchFamily="34" charset="0"/>
              </a:rPr>
              <a:t>2011-2012 уч. год )</a:t>
            </a:r>
            <a:br>
              <a:rPr lang="ru-RU" sz="1200" b="1" dirty="0" smtClean="0">
                <a:latin typeface="Calibri" pitchFamily="34" charset="0"/>
              </a:rPr>
            </a:br>
            <a:endParaRPr lang="ru-RU" sz="12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054181"/>
              </p:ext>
            </p:extLst>
          </p:nvPr>
        </p:nvGraphicFramePr>
        <p:xfrm>
          <a:off x="4682181" y="1187278"/>
          <a:ext cx="4337050" cy="2616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2" r:id="rId7" imgW="8815580" imgH="5102794" progId="Excel.Sheet.8">
                  <p:embed/>
                </p:oleObj>
              </mc:Choice>
              <mc:Fallback>
                <p:oleObj r:id="rId7" imgW="8815580" imgH="5102794" progId="Excel.Sheet.8">
                  <p:embed/>
                  <p:pic>
                    <p:nvPicPr>
                      <p:cNvPr id="0" name="Содержимое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2181" y="1187278"/>
                        <a:ext cx="4337050" cy="26168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95736" y="3809644"/>
            <a:ext cx="4779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Диаграмма №1б.    Уровень устойчивости желательных ценностных отношений учащихся   (</a:t>
            </a:r>
            <a:r>
              <a:rPr lang="ru-RU" sz="1200" b="1" dirty="0" smtClean="0"/>
              <a:t>2013-  2014 уч</a:t>
            </a:r>
            <a:r>
              <a:rPr lang="ru-RU" sz="1200" b="1" dirty="0"/>
              <a:t>. год)</a:t>
            </a:r>
            <a:br>
              <a:rPr lang="ru-RU" sz="1200" b="1" dirty="0"/>
            </a:br>
            <a:endParaRPr lang="ru-RU" sz="1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758303"/>
              </p:ext>
            </p:extLst>
          </p:nvPr>
        </p:nvGraphicFramePr>
        <p:xfrm>
          <a:off x="2165561" y="4351031"/>
          <a:ext cx="4840288" cy="247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3" r:id="rId10" imgW="8815580" imgH="5102794" progId="Excel.Sheet.8">
                  <p:embed/>
                </p:oleObj>
              </mc:Choice>
              <mc:Fallback>
                <p:oleObj r:id="rId10" imgW="8815580" imgH="5102794" progId="Excel.Sheet.8">
                  <p:embed/>
                  <p:pic>
                    <p:nvPicPr>
                      <p:cNvPr id="0" name="Содержимое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561" y="4351031"/>
                        <a:ext cx="4840288" cy="247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3940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Уровень  устойчивости желательных ценностных отношений учащихся   </a:t>
            </a:r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                                           по </a:t>
            </a:r>
            <a:r>
              <a:rPr lang="ru-RU" b="1" dirty="0">
                <a:solidFill>
                  <a:srgbClr val="0000FF"/>
                </a:solidFill>
              </a:rPr>
              <a:t>методике «Пословицы»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FF"/>
                </a:solidFill>
                <a:latin typeface="Calibri" pitchFamily="34" charset="0"/>
              </a:rPr>
              <a:t>Уровень  устойчивости желательных ценностных отношений учащихся   по методике «Пословицы»</a:t>
            </a:r>
            <a:endParaRPr lang="ru-RU" sz="2000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graphicFrame>
        <p:nvGraphicFramePr>
          <p:cNvPr id="44034" name="Содержимое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32228104"/>
              </p:ext>
            </p:extLst>
          </p:nvPr>
        </p:nvGraphicFramePr>
        <p:xfrm>
          <a:off x="107950" y="1411288"/>
          <a:ext cx="4248150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5" name="Лист" r:id="rId4" imgW="5676833" imgH="2600240" progId="Excel.Sheet.8">
                  <p:embed/>
                </p:oleObj>
              </mc:Choice>
              <mc:Fallback>
                <p:oleObj name="Лист" r:id="rId4" imgW="5676833" imgH="2600240" progId="Excel.Sheet.8">
                  <p:embed/>
                  <p:pic>
                    <p:nvPicPr>
                      <p:cNvPr id="0" name="Содержимое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411288"/>
                        <a:ext cx="4248150" cy="1946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Содержимое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805310"/>
              </p:ext>
            </p:extLst>
          </p:nvPr>
        </p:nvGraphicFramePr>
        <p:xfrm>
          <a:off x="4787900" y="1349375"/>
          <a:ext cx="3706813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6" name="Лист" r:id="rId7" imgW="4105359" imgH="2743166" progId="Excel.Sheet.8">
                  <p:embed/>
                </p:oleObj>
              </mc:Choice>
              <mc:Fallback>
                <p:oleObj name="Лист" r:id="rId7" imgW="4105359" imgH="2743166" progId="Excel.Sheet.8">
                  <p:embed/>
                  <p:pic>
                    <p:nvPicPr>
                      <p:cNvPr id="0" name="Содержимое 14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349375"/>
                        <a:ext cx="3706813" cy="20939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217993"/>
              </p:ext>
            </p:extLst>
          </p:nvPr>
        </p:nvGraphicFramePr>
        <p:xfrm>
          <a:off x="179388" y="3827463"/>
          <a:ext cx="4314825" cy="274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7" name="Лист" r:id="rId10" imgW="4314943" imgH="2743166" progId="Excel.Sheet.8">
                  <p:embed/>
                </p:oleObj>
              </mc:Choice>
              <mc:Fallback>
                <p:oleObj name="Лист" r:id="rId10" imgW="4314943" imgH="2743166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827463"/>
                        <a:ext cx="4314825" cy="2744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908720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Диаграмма №2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318170" y="98072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Диаграмма №2а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1181" y="3458648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Диаграмма №2б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3573016"/>
            <a:ext cx="424847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Для определения уровня духовно-нравственного развития и воспитания личности обучающихся  в качестве диагностического  средства </a:t>
            </a:r>
            <a:r>
              <a:rPr lang="ru-RU" sz="1100" b="1" dirty="0" smtClean="0"/>
              <a:t>применялась методика </a:t>
            </a:r>
            <a:r>
              <a:rPr lang="ru-RU" sz="1100" b="1" dirty="0"/>
              <a:t>    кандидата  психологических  наук  </a:t>
            </a:r>
            <a:r>
              <a:rPr lang="ru-RU" sz="1100" b="1" dirty="0" err="1"/>
              <a:t>С.М.Петровой</a:t>
            </a:r>
            <a:r>
              <a:rPr lang="ru-RU" sz="1100" b="1" dirty="0"/>
              <a:t> «Пословицы»  .  Методика   выявила позитивную динамику  уровня  устойчивости желательных ценностных ориентаций  в  отношениях к  жизни, себе, саморазвитию, самоопределению, ответственности, знаниям, обществу, коллективу, людям, дружбе, труду, деньгам, законам, традициям.   В </a:t>
            </a:r>
            <a:r>
              <a:rPr lang="ru-RU" sz="1100" b="1" dirty="0" smtClean="0"/>
              <a:t>2008 -2009 </a:t>
            </a:r>
            <a:r>
              <a:rPr lang="ru-RU" sz="1100" b="1" dirty="0"/>
              <a:t>учебном угоду у 27% обучающихся был выявлен низкий, а у 53% средний уровень устойчивости  желательных ценностных отношений   и устойчивое положительное отношение к базисным нравственным ценностям  было  свойственно 20%  обучающихся , то в </a:t>
            </a:r>
            <a:r>
              <a:rPr lang="ru-RU" sz="1100" b="1" dirty="0" smtClean="0"/>
              <a:t>2011-2012, </a:t>
            </a:r>
            <a:r>
              <a:rPr lang="ru-RU" sz="1100" b="1" dirty="0"/>
              <a:t>и в </a:t>
            </a:r>
            <a:r>
              <a:rPr lang="ru-RU" sz="1100" b="1" dirty="0" smtClean="0"/>
              <a:t>2013-2014 </a:t>
            </a:r>
            <a:r>
              <a:rPr lang="ru-RU" sz="1100" b="1" dirty="0"/>
              <a:t>году  у   80% ребят  был выявлен высокий уровень желательных ценностных отношений.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62766"/>
            <a:ext cx="8229600" cy="51117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00FF"/>
                </a:solidFill>
                <a:latin typeface="Calibri" pitchFamily="34" charset="0"/>
              </a:rPr>
              <a:t>У</a:t>
            </a:r>
            <a:r>
              <a:rPr lang="ru-RU" sz="1600" dirty="0" smtClean="0">
                <a:solidFill>
                  <a:srgbClr val="0000FF"/>
                </a:solidFill>
              </a:rPr>
              <a:t>ровень  нравственного  развития обучающихся</a:t>
            </a:r>
            <a:br>
              <a:rPr lang="ru-RU" sz="1600" dirty="0" smtClean="0">
                <a:solidFill>
                  <a:srgbClr val="0000FF"/>
                </a:solidFill>
              </a:rPr>
            </a:br>
            <a:r>
              <a:rPr lang="ru-RU" sz="1600" dirty="0" smtClean="0">
                <a:solidFill>
                  <a:srgbClr val="0000FF"/>
                </a:solidFill>
              </a:rPr>
              <a:t> (тест </a:t>
            </a:r>
            <a:r>
              <a:rPr lang="ru-RU" sz="1600" b="1" dirty="0" smtClean="0">
                <a:solidFill>
                  <a:srgbClr val="0000FF"/>
                </a:solidFill>
                <a:latin typeface="Calibri" pitchFamily="34" charset="0"/>
              </a:rPr>
              <a:t>«Размышляем о жизненном опыте»)</a:t>
            </a:r>
            <a:endParaRPr lang="ru-RU" sz="1600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graphicFrame>
        <p:nvGraphicFramePr>
          <p:cNvPr id="47106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899693"/>
              </p:ext>
            </p:extLst>
          </p:nvPr>
        </p:nvGraphicFramePr>
        <p:xfrm>
          <a:off x="34925" y="836613"/>
          <a:ext cx="2660650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3" name="Лист" r:id="rId4" imgW="5734016" imgH="2971741" progId="Excel.Sheet.8">
                  <p:embed/>
                </p:oleObj>
              </mc:Choice>
              <mc:Fallback>
                <p:oleObj name="Лист" r:id="rId4" imgW="5734016" imgH="2971741" progId="Excel.Sheet.8">
                  <p:embed/>
                  <p:pic>
                    <p:nvPicPr>
                      <p:cNvPr id="0" name="Содержимое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836613"/>
                        <a:ext cx="2660650" cy="1660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Содержимое 1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79375545"/>
              </p:ext>
            </p:extLst>
          </p:nvPr>
        </p:nvGraphicFramePr>
        <p:xfrm>
          <a:off x="3322638" y="836613"/>
          <a:ext cx="2282825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4" name="Лист" r:id="rId7" imgW="4314943" imgH="3105211" progId="Excel.Sheet.8">
                  <p:embed/>
                </p:oleObj>
              </mc:Choice>
              <mc:Fallback>
                <p:oleObj name="Лист" r:id="rId7" imgW="4314943" imgH="3105211" progId="Excel.Sheet.8">
                  <p:embed/>
                  <p:pic>
                    <p:nvPicPr>
                      <p:cNvPr id="0" name="Содержимое 1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836613"/>
                        <a:ext cx="2282825" cy="1643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19517311"/>
              </p:ext>
            </p:extLst>
          </p:nvPr>
        </p:nvGraphicFramePr>
        <p:xfrm>
          <a:off x="6470650" y="912813"/>
          <a:ext cx="2282825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5" name="Лист" r:id="rId10" imgW="4457633" imgH="3105211" progId="Excel.Sheet.8">
                  <p:embed/>
                </p:oleObj>
              </mc:Choice>
              <mc:Fallback>
                <p:oleObj name="Лист" r:id="rId10" imgW="4457633" imgH="3105211" progId="Excel.Sheet.8">
                  <p:embed/>
                  <p:pic>
                    <p:nvPicPr>
                      <p:cNvPr id="0" name="Picture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0650" y="912813"/>
                        <a:ext cx="2282825" cy="15906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404664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Диаграмма №4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476672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Диаграмма №4а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476672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Диаграмма №4б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63691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Используемый в качестве дополнительного  диагностического средства определения нравственной  воспитанности учащихся тест «Размышляем о жизненном опыте», разработанный  Н. Е. </a:t>
            </a:r>
            <a:r>
              <a:rPr lang="ru-RU" b="1" dirty="0" err="1"/>
              <a:t>Щурковой</a:t>
            </a:r>
            <a:r>
              <a:rPr lang="ru-RU" b="1" dirty="0"/>
              <a:t>   </a:t>
            </a:r>
            <a:r>
              <a:rPr lang="ru-RU" b="1" dirty="0" smtClean="0"/>
              <a:t>подтвердил  </a:t>
            </a:r>
            <a:r>
              <a:rPr lang="ru-RU" b="1" dirty="0"/>
              <a:t>эти результаты.  </a:t>
            </a: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3254" y="3786737"/>
            <a:ext cx="5582424" cy="44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Диаграмма № 5.     Динамика  уровня  устойчивости желательных ценностных отношений учащихся</a:t>
            </a:r>
            <a:endParaRPr lang="ru-RU" sz="1600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4696" y="4653136"/>
            <a:ext cx="50588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Следует отметить, что высокий уровень желательных  ценностных отношений достигается уже к окончанию 9 класса (см. Диаграмма №5), а  высокий уровень адаптивности, автономности и активности который позволяет  установить методика   </a:t>
            </a:r>
            <a:r>
              <a:rPr lang="ru-RU" sz="1600" b="1" dirty="0" err="1"/>
              <a:t>М.И.Рожкова</a:t>
            </a:r>
            <a:r>
              <a:rPr lang="ru-RU" sz="1600" b="1" dirty="0"/>
              <a:t>   лишь к  окончанию 11 класса ( см. Диаграмма №3а и Диаграмма №3б).  </a:t>
            </a:r>
          </a:p>
          <a:p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487541"/>
              </p:ext>
            </p:extLst>
          </p:nvPr>
        </p:nvGraphicFramePr>
        <p:xfrm>
          <a:off x="107504" y="4471888"/>
          <a:ext cx="3672136" cy="2278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6" name="Лист" r:id="rId13" imgW="8077200" imgH="5019727" progId="Excel.Sheet.8">
                  <p:embed/>
                </p:oleObj>
              </mc:Choice>
              <mc:Fallback>
                <p:oleObj name="Лист" r:id="rId13" imgW="8077200" imgH="5019727" progId="Excel.Sheet.8">
                  <p:embed/>
                  <p:pic>
                    <p:nvPicPr>
                      <p:cNvPr id="0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471888"/>
                        <a:ext cx="3672136" cy="22781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8880" y="80353"/>
            <a:ext cx="8229600" cy="65405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FF"/>
                </a:solidFill>
                <a:latin typeface="Calibri" pitchFamily="34" charset="0"/>
              </a:rPr>
              <a:t>Уровень социальной </a:t>
            </a:r>
            <a:r>
              <a:rPr lang="ru-RU" sz="2000" b="1" dirty="0" err="1" smtClean="0">
                <a:solidFill>
                  <a:srgbClr val="0000FF"/>
                </a:solidFill>
                <a:latin typeface="Calibri" pitchFamily="34" charset="0"/>
              </a:rPr>
              <a:t>адаптированности</a:t>
            </a:r>
            <a:r>
              <a:rPr lang="ru-RU" sz="2000" b="1" dirty="0" smtClean="0">
                <a:solidFill>
                  <a:srgbClr val="0000FF"/>
                </a:solidFill>
                <a:latin typeface="Calibri" pitchFamily="34" charset="0"/>
              </a:rPr>
              <a:t>, автономности, активности  и нравственной воспитанности учащихся ( Методика  Рожкова )</a:t>
            </a:r>
            <a:r>
              <a:rPr lang="ru-RU" sz="2000" dirty="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Calibri" pitchFamily="34" charset="0"/>
              </a:rPr>
            </a:br>
            <a:endParaRPr lang="ru-RU" sz="2000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graphicFrame>
        <p:nvGraphicFramePr>
          <p:cNvPr id="46082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223043"/>
              </p:ext>
            </p:extLst>
          </p:nvPr>
        </p:nvGraphicFramePr>
        <p:xfrm>
          <a:off x="3059832" y="1211174"/>
          <a:ext cx="1872208" cy="2799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98" r:id="rId4" imgW="2816596" imgH="5029636" progId="Excel.Sheet.8">
                  <p:embed/>
                </p:oleObj>
              </mc:Choice>
              <mc:Fallback>
                <p:oleObj r:id="rId4" imgW="2816596" imgH="5029636" progId="Excel.Sheet.8">
                  <p:embed/>
                  <p:pic>
                    <p:nvPicPr>
                      <p:cNvPr id="0" name="Содержимое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211174"/>
                        <a:ext cx="1872208" cy="27994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TextBox 7"/>
          <p:cNvSpPr txBox="1">
            <a:spLocks noChangeArrowheads="1"/>
          </p:cNvSpPr>
          <p:nvPr/>
        </p:nvSpPr>
        <p:spPr bwMode="auto">
          <a:xfrm>
            <a:off x="3059832" y="611010"/>
            <a:ext cx="207455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charset="0"/>
              </a:rPr>
              <a:t>Диаграмма  №3а</a:t>
            </a:r>
          </a:p>
          <a:p>
            <a:r>
              <a:rPr lang="ru-RU" sz="1100" dirty="0" smtClean="0">
                <a:latin typeface="Arial" charset="0"/>
              </a:rPr>
              <a:t>Промежуточный </a:t>
            </a:r>
            <a:r>
              <a:rPr lang="ru-RU" sz="1100" dirty="0">
                <a:latin typeface="Arial" charset="0"/>
              </a:rPr>
              <a:t>результат</a:t>
            </a:r>
          </a:p>
          <a:p>
            <a:r>
              <a:rPr lang="ru-RU" sz="1100" dirty="0">
                <a:latin typeface="Arial" charset="0"/>
              </a:rPr>
              <a:t> </a:t>
            </a:r>
            <a:r>
              <a:rPr lang="ru-RU" sz="1100" dirty="0" smtClean="0">
                <a:latin typeface="Arial" charset="0"/>
              </a:rPr>
              <a:t>( 2011-  2012 </a:t>
            </a:r>
            <a:r>
              <a:rPr lang="ru-RU" sz="1100" dirty="0">
                <a:latin typeface="Arial" charset="0"/>
              </a:rPr>
              <a:t>уч. </a:t>
            </a:r>
            <a:r>
              <a:rPr lang="ru-RU" sz="1100" dirty="0" smtClean="0">
                <a:latin typeface="Arial" charset="0"/>
              </a:rPr>
              <a:t>год)</a:t>
            </a:r>
            <a:endParaRPr lang="ru-RU" sz="1100" dirty="0">
              <a:latin typeface="Arial" charset="0"/>
            </a:endParaRPr>
          </a:p>
        </p:txBody>
      </p:sp>
      <p:graphicFrame>
        <p:nvGraphicFramePr>
          <p:cNvPr id="46084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945042"/>
              </p:ext>
            </p:extLst>
          </p:nvPr>
        </p:nvGraphicFramePr>
        <p:xfrm>
          <a:off x="186269" y="1222763"/>
          <a:ext cx="1937459" cy="2782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99" r:id="rId7" imgW="2670279" imgH="5029636" progId="Excel.Sheet.8">
                  <p:embed/>
                </p:oleObj>
              </mc:Choice>
              <mc:Fallback>
                <p:oleObj r:id="rId7" imgW="2670279" imgH="5029636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69" y="1222763"/>
                        <a:ext cx="1937459" cy="27823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TextBox 10"/>
          <p:cNvSpPr txBox="1">
            <a:spLocks noChangeArrowheads="1"/>
          </p:cNvSpPr>
          <p:nvPr/>
        </p:nvSpPr>
        <p:spPr bwMode="auto">
          <a:xfrm>
            <a:off x="228022" y="611010"/>
            <a:ext cx="22860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 smtClean="0">
                <a:latin typeface="Arial" charset="0"/>
              </a:rPr>
              <a:t>Диаграмма  №3 Исходное </a:t>
            </a:r>
            <a:r>
              <a:rPr lang="ru-RU" sz="1100" dirty="0">
                <a:latin typeface="Arial" charset="0"/>
              </a:rPr>
              <a:t>состояние    </a:t>
            </a:r>
          </a:p>
          <a:p>
            <a:r>
              <a:rPr lang="ru-RU" sz="1100" dirty="0">
                <a:latin typeface="Arial" charset="0"/>
              </a:rPr>
              <a:t>(</a:t>
            </a:r>
            <a:r>
              <a:rPr lang="ru-RU" sz="1100" dirty="0" smtClean="0">
                <a:latin typeface="Arial" charset="0"/>
              </a:rPr>
              <a:t>2008 - 2009 </a:t>
            </a:r>
            <a:r>
              <a:rPr lang="ru-RU" sz="1100" dirty="0">
                <a:latin typeface="Arial" charset="0"/>
              </a:rPr>
              <a:t>уч. год </a:t>
            </a:r>
            <a:r>
              <a:rPr lang="ru-RU" sz="1100" dirty="0" smtClean="0">
                <a:latin typeface="Arial" charset="0"/>
              </a:rPr>
              <a:t>) </a:t>
            </a:r>
            <a:endParaRPr lang="ru-RU" sz="1100" dirty="0">
              <a:latin typeface="Arial" charset="0"/>
            </a:endParaRPr>
          </a:p>
          <a:p>
            <a:r>
              <a:rPr lang="ru-RU" dirty="0">
                <a:latin typeface="Arial" charset="0"/>
              </a:rPr>
              <a:t>   </a:t>
            </a:r>
          </a:p>
        </p:txBody>
      </p:sp>
      <p:graphicFrame>
        <p:nvGraphicFramePr>
          <p:cNvPr id="46086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620735"/>
              </p:ext>
            </p:extLst>
          </p:nvPr>
        </p:nvGraphicFramePr>
        <p:xfrm>
          <a:off x="5892018" y="1211174"/>
          <a:ext cx="2094223" cy="2799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00" r:id="rId10" imgW="3316511" imgH="5029636" progId="Excel.Sheet.8">
                  <p:embed/>
                </p:oleObj>
              </mc:Choice>
              <mc:Fallback>
                <p:oleObj r:id="rId10" imgW="3316511" imgH="5029636" progId="Excel.Sheet.8">
                  <p:embed/>
                  <p:pic>
                    <p:nvPicPr>
                      <p:cNvPr id="0" name="Содержимое 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018" y="1211174"/>
                        <a:ext cx="2094223" cy="27994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0" name="TextBox 7"/>
          <p:cNvSpPr txBox="1">
            <a:spLocks noChangeArrowheads="1"/>
          </p:cNvSpPr>
          <p:nvPr/>
        </p:nvSpPr>
        <p:spPr bwMode="auto">
          <a:xfrm>
            <a:off x="5872219" y="641181"/>
            <a:ext cx="28574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charset="0"/>
              </a:rPr>
              <a:t>Диаграмма  №3б.</a:t>
            </a:r>
          </a:p>
          <a:p>
            <a:r>
              <a:rPr lang="ru-RU" sz="1100" dirty="0" smtClean="0">
                <a:latin typeface="Arial" charset="0"/>
              </a:rPr>
              <a:t>Результат</a:t>
            </a:r>
            <a:r>
              <a:rPr lang="ru-RU" sz="1100" dirty="0">
                <a:latin typeface="Arial" charset="0"/>
              </a:rPr>
              <a:t> </a:t>
            </a:r>
            <a:r>
              <a:rPr lang="ru-RU" sz="1100" dirty="0" smtClean="0">
                <a:latin typeface="Arial" charset="0"/>
              </a:rPr>
              <a:t>  (2013-  2014 </a:t>
            </a:r>
            <a:r>
              <a:rPr lang="ru-RU" sz="1100" dirty="0">
                <a:latin typeface="Arial" charset="0"/>
              </a:rPr>
              <a:t>уч. </a:t>
            </a:r>
            <a:r>
              <a:rPr lang="ru-RU" sz="1100" dirty="0" smtClean="0">
                <a:latin typeface="Arial" charset="0"/>
              </a:rPr>
              <a:t>год)</a:t>
            </a:r>
            <a:endParaRPr lang="ru-RU" sz="1100" dirty="0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5" y="4077072"/>
            <a:ext cx="55446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В  </a:t>
            </a:r>
            <a:r>
              <a:rPr lang="ru-RU" sz="1200" b="1" dirty="0" smtClean="0"/>
              <a:t>2008- 20069 учебном году13</a:t>
            </a:r>
            <a:r>
              <a:rPr lang="ru-RU" sz="1200" b="1" dirty="0"/>
              <a:t>% учащихся имеют низкий, а 80% средний уровень социальной  </a:t>
            </a:r>
            <a:r>
              <a:rPr lang="ru-RU" sz="1200" b="1" dirty="0" err="1"/>
              <a:t>адаптированности</a:t>
            </a:r>
            <a:r>
              <a:rPr lang="ru-RU" sz="1200" b="1" dirty="0"/>
              <a:t>.  У 73 % учеников низкий уровень автономности.  высокий уровень  социальной активности  был выявлен у  20 % шестиклассников </a:t>
            </a:r>
          </a:p>
          <a:p>
            <a:r>
              <a:rPr lang="ru-RU" sz="1200" b="1" dirty="0"/>
              <a:t>По итогам </a:t>
            </a:r>
            <a:r>
              <a:rPr lang="ru-RU" sz="1200" b="1" dirty="0" smtClean="0"/>
              <a:t>промежуточной    </a:t>
            </a:r>
            <a:r>
              <a:rPr lang="ru-RU" sz="1200" b="1" dirty="0"/>
              <a:t>диагностики  </a:t>
            </a:r>
            <a:r>
              <a:rPr lang="ru-RU" sz="1200" b="1" dirty="0" smtClean="0"/>
              <a:t>преобладал  </a:t>
            </a:r>
            <a:r>
              <a:rPr lang="ru-RU" sz="1200" b="1" dirty="0"/>
              <a:t>средний  уровень социальной  </a:t>
            </a:r>
            <a:r>
              <a:rPr lang="ru-RU" sz="1200" b="1" dirty="0" err="1" smtClean="0"/>
              <a:t>адаптированности</a:t>
            </a:r>
            <a:r>
              <a:rPr lang="ru-RU" sz="1200" b="1" dirty="0" smtClean="0"/>
              <a:t>            </a:t>
            </a:r>
            <a:r>
              <a:rPr lang="ru-RU" sz="1200" b="1" dirty="0"/>
              <a:t>( 60%),  автономности( 73%),  </a:t>
            </a:r>
            <a:r>
              <a:rPr lang="ru-RU" sz="1200" b="1" dirty="0" err="1"/>
              <a:t>адаптированности</a:t>
            </a:r>
            <a:r>
              <a:rPr lang="ru-RU" sz="1200" b="1" dirty="0"/>
              <a:t> (60). И резкое увеличение этих показателей происходит  к моменту итоговой диагностики. У  90%  выпускников 11 класса  был диагностирован высокий уровень социальной адаптивности, у 80% высокий уровень автономности, у 70% высокий уровень активности.                                                                                                                      </a:t>
            </a:r>
          </a:p>
          <a:p>
            <a:r>
              <a:rPr lang="ru-RU" sz="1200" b="1" dirty="0"/>
              <a:t>  Этот результат  непосредственно связан  с повышением  уровня  творческой и социальной активности ,  углублением  и расширением процесса социализации  старшеклассников путем включением их в проектно-исследовательскую и социальную деятельность (см. Диаграмма №6).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755525" y="4005064"/>
            <a:ext cx="3280601" cy="6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b="1" dirty="0" smtClean="0">
                <a:solidFill>
                  <a:srgbClr val="C00000"/>
                </a:solidFill>
              </a:rPr>
              <a:t>Диаграмма №6. Уровень самостоятельной творческой и социальной активности</a:t>
            </a:r>
            <a:r>
              <a:rPr lang="ru-RU" sz="1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23935700"/>
              </p:ext>
            </p:extLst>
          </p:nvPr>
        </p:nvGraphicFramePr>
        <p:xfrm>
          <a:off x="6061940" y="4761953"/>
          <a:ext cx="2974186" cy="199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01" name="Лист" r:id="rId13" imgW="6724751" imgH="4505299" progId="Excel.Sheet.8">
                  <p:embed/>
                </p:oleObj>
              </mc:Choice>
              <mc:Fallback>
                <p:oleObj name="Лист" r:id="rId13" imgW="6724751" imgH="4505299" progId="Excel.Sheet.8">
                  <p:embed/>
                  <p:pic>
                    <p:nvPicPr>
                      <p:cNvPr id="0" name="Объект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940" y="4761953"/>
                        <a:ext cx="2974186" cy="1992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15369"/>
            <a:ext cx="6624736" cy="549335"/>
          </a:xfrm>
        </p:spPr>
        <p:txBody>
          <a:bodyPr/>
          <a:lstStyle/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2000" b="1" dirty="0" smtClean="0">
                <a:solidFill>
                  <a:srgbClr val="0000FF"/>
                </a:solidFill>
              </a:rPr>
              <a:t>Метапредметные  результаты 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66565" name="Picture 5" descr="Архивы_0002"/>
          <p:cNvPicPr>
            <a:picLocks noChangeAspect="1" noChangeArrowheads="1"/>
          </p:cNvPicPr>
          <p:nvPr/>
        </p:nvPicPr>
        <p:blipFill rotWithShape="1">
          <a:blip r:embed="rId2" cstate="print"/>
          <a:srcRect l="22900" t="8615" r="687" b="-119"/>
          <a:stretch/>
        </p:blipFill>
        <p:spPr bwMode="auto">
          <a:xfrm>
            <a:off x="7065430" y="1844824"/>
            <a:ext cx="2108335" cy="1737009"/>
          </a:xfrm>
          <a:prstGeom prst="rect">
            <a:avLst/>
          </a:prstGeom>
          <a:noFill/>
        </p:spPr>
      </p:pic>
      <p:pic>
        <p:nvPicPr>
          <p:cNvPr id="66566" name="Picture 6" descr="Архивы_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7668" y="3773888"/>
            <a:ext cx="2016459" cy="1326448"/>
          </a:xfrm>
          <a:prstGeom prst="rect">
            <a:avLst/>
          </a:prstGeom>
          <a:noFill/>
        </p:spPr>
      </p:pic>
      <p:pic>
        <p:nvPicPr>
          <p:cNvPr id="66568" name="Picture 8" descr="Архивы_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5430" y="105481"/>
            <a:ext cx="2078570" cy="1468258"/>
          </a:xfrm>
          <a:prstGeom prst="rect">
            <a:avLst/>
          </a:prstGeom>
          <a:noFill/>
        </p:spPr>
      </p:pic>
      <p:pic>
        <p:nvPicPr>
          <p:cNvPr id="9" name="Picture 2" descr="P41400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39071"/>
            <a:ext cx="2024385" cy="151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764" y="2709367"/>
            <a:ext cx="695408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>
                <a:solidFill>
                  <a:srgbClr val="FF0000"/>
                </a:solidFill>
              </a:rPr>
              <a:t>В сфере  деятельности </a:t>
            </a:r>
            <a:r>
              <a:rPr lang="ru-RU" sz="1000" b="1" dirty="0"/>
              <a:t>происходит  расширение видов деятельности , ориентировка в системе каждого вида деятельности, т.е. выделение главного в ней, </a:t>
            </a:r>
            <a:r>
              <a:rPr lang="ru-RU" sz="1000" b="1" dirty="0" smtClean="0"/>
              <a:t> </a:t>
            </a:r>
            <a:r>
              <a:rPr lang="ru-RU" sz="1000" b="1" dirty="0"/>
              <a:t>ее осмысление и т.д.</a:t>
            </a:r>
            <a:endParaRPr lang="ru-RU" sz="1000" dirty="0"/>
          </a:p>
          <a:p>
            <a:pPr lvl="0"/>
            <a:r>
              <a:rPr lang="ru-RU" sz="1000" b="1" dirty="0"/>
              <a:t>В ходе экскурсий, экспедиций, работы с источниками в архивах и библиотеках старшеклассники осваивают специфические формы деятельности, которыми должны обладать студенты ВУЗов с профилирующими предметами история </a:t>
            </a:r>
            <a:r>
              <a:rPr lang="ru-RU" sz="1000" b="1" dirty="0" smtClean="0"/>
              <a:t>и социально-политические дисциплины, </a:t>
            </a:r>
            <a:r>
              <a:rPr lang="ru-RU" sz="1000" b="1" dirty="0"/>
              <a:t>учителя истории, педагоги </a:t>
            </a:r>
            <a:r>
              <a:rPr lang="ru-RU" sz="1000" b="1" dirty="0" smtClean="0"/>
              <a:t> дополнительного </a:t>
            </a:r>
            <a:r>
              <a:rPr lang="ru-RU" sz="1000" b="1" dirty="0"/>
              <a:t>образования, музейные работники и работники культуры, а также ученые историки и краеведы.  Формируется</a:t>
            </a:r>
            <a:r>
              <a:rPr lang="ru-RU" sz="1000" b="1" i="1" dirty="0"/>
              <a:t> </a:t>
            </a:r>
            <a:r>
              <a:rPr lang="ru-RU" sz="1000" b="1" dirty="0"/>
              <a:t>исследовательское поведение, которое в современной педагогике и психологии рассматривается  не как узкоспециализированная деятельность, характерная для небольшой профессиональной группы научных работников, а как неотъемлемая характеристика личности, входящая в структуру представлений о профессионализме в любой сфере деятельности. И даже шире – как стиль жизни современного человека. </a:t>
            </a:r>
            <a:endParaRPr lang="ru-RU" sz="1000" dirty="0"/>
          </a:p>
          <a:p>
            <a:pPr lvl="0"/>
            <a:r>
              <a:rPr lang="ru-RU" sz="1000" b="1" dirty="0">
                <a:solidFill>
                  <a:srgbClr val="FF0000"/>
                </a:solidFill>
              </a:rPr>
              <a:t>В сфере общения </a:t>
            </a:r>
            <a:r>
              <a:rPr lang="ru-RU" sz="1000" b="1" dirty="0"/>
              <a:t>идет обогащение круга общения человека , углубление его содержания, развитие навыков общения.</a:t>
            </a:r>
            <a:r>
              <a:rPr lang="ru-RU" sz="1000" b="1" i="1" dirty="0"/>
              <a:t> </a:t>
            </a:r>
            <a:r>
              <a:rPr lang="ru-RU" sz="1000" b="1" dirty="0"/>
              <a:t>Общение с работниками архивов, музеев, ведущими преподавателями исторического факультета дает учащимся определенное представление о профессиональных компетенциях этих людей, способствует осознанному выбору профессии. В то же время, полученные  навыки  по выполнению и презентации исследовательского проекта пригодятся учащемуся и в том случае, если он выберет профессию не связанную с историческим краеведением.  </a:t>
            </a:r>
          </a:p>
          <a:p>
            <a:pPr lvl="0"/>
            <a:endParaRPr lang="ru-RU" sz="1000" dirty="0"/>
          </a:p>
          <a:p>
            <a:pPr lvl="0"/>
            <a:r>
              <a:rPr lang="ru-RU" sz="1000" b="1" dirty="0"/>
              <a:t>Кроме того, историческое краеведение является действенным инструментом </a:t>
            </a:r>
            <a:r>
              <a:rPr lang="ru-RU" sz="1000" b="1" dirty="0" smtClean="0"/>
              <a:t> воспитания </a:t>
            </a:r>
            <a:r>
              <a:rPr lang="ru-RU" sz="1000" b="1" dirty="0"/>
              <a:t>патриотизма, любви к родной земле и людям, живущим на ней. Причем любви не созерцательной, а действенной, так как,  учащиеся увековечивают память о трудовых и боевых подвигах земляков, популяризируют знания о героических и трагических страницах истории малой родины. Историческое краеведение способствует формированию у учащихся системы ценностей, основанной на традиционных социокультурных  ценностях. Ребята чувствуют важность своей работы по одобрительным отзывам посетителей музея. Это способствует формированию  позитивного образа собственного «Я»  ,  осознания себя   активным  субъектом деятельности, осмысление своей социальной принадлежности, социальной роли, формирование  положительной самооценки.  А это и есть не что иное как содержание социализации в </a:t>
            </a:r>
            <a:r>
              <a:rPr lang="ru-RU" sz="1000" b="1" dirty="0">
                <a:solidFill>
                  <a:srgbClr val="FF0000"/>
                </a:solidFill>
              </a:rPr>
              <a:t>сфере самосознания.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51283" y="527086"/>
            <a:ext cx="6841647" cy="2093305"/>
          </a:xfrm>
          <a:prstGeom prst="horizontalScroll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100" b="1" dirty="0">
                <a:solidFill>
                  <a:srgbClr val="FF0000"/>
                </a:solidFill>
              </a:rPr>
              <a:t>Технология проектного обучения </a:t>
            </a:r>
            <a:r>
              <a:rPr lang="ru-RU" sz="1100" b="1" dirty="0">
                <a:solidFill>
                  <a:schemeClr val="tx1"/>
                </a:solidFill>
              </a:rPr>
              <a:t>– это педагогическая технология, ориентированная    на  применение фактических знаний и приобретение новых знаний в тесной связи с реальной жизненной практикой, на формирование у учащихся специфических умений и навыков посредством системной организации проблемно-ориентированного учебного поиска. </a:t>
            </a:r>
            <a:endParaRPr lang="ru-RU" sz="11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sz="11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100" b="1" dirty="0">
                <a:solidFill>
                  <a:srgbClr val="FF0000"/>
                </a:solidFill>
              </a:rPr>
              <a:t>Учебно-исследовательская деятельность </a:t>
            </a:r>
            <a:r>
              <a:rPr lang="ru-RU" sz="1100" b="1" dirty="0">
                <a:solidFill>
                  <a:schemeClr val="tx1"/>
                </a:solidFill>
              </a:rPr>
              <a:t>– это деятельность, главной целью которой является образовательный результат, она направлена на обучение учащихся и развитие у них исследовательского типа мышления .</a:t>
            </a:r>
          </a:p>
          <a:p>
            <a:pPr marL="0" indent="0">
              <a:lnSpc>
                <a:spcPct val="80000"/>
              </a:lnSpc>
              <a:buNone/>
            </a:pPr>
            <a:endParaRPr lang="ru-RU" sz="1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143" y="116632"/>
            <a:ext cx="5346856" cy="796950"/>
          </a:xfrm>
        </p:spPr>
        <p:txBody>
          <a:bodyPr/>
          <a:lstStyle/>
          <a:p>
            <a:r>
              <a:rPr lang="ru-RU" dirty="0">
                <a:solidFill>
                  <a:srgbClr val="0000FF"/>
                </a:solidFill>
              </a:rPr>
              <a:t>и</a:t>
            </a:r>
            <a:r>
              <a:rPr lang="ru-RU" dirty="0" smtClean="0">
                <a:solidFill>
                  <a:srgbClr val="0000FF"/>
                </a:solidFill>
              </a:rPr>
              <a:t> о выпускниках …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9154" name="Picture 2" descr="C:\Users\Комья\Desktop\ФОТОГР\647_21_Apteka_b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704" y="191813"/>
            <a:ext cx="1647056" cy="24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C:\Users\Комья\Desktop\ФОТОГР\GilkReTnSSU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" t="733" r="1375" b="10806"/>
          <a:stretch/>
        </p:blipFill>
        <p:spPr bwMode="auto">
          <a:xfrm>
            <a:off x="53630" y="116632"/>
            <a:ext cx="1800000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C:\Users\Комья\Desktop\ФОТОГР\qZ_2lh19Vn8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63" y="3332084"/>
            <a:ext cx="1944216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C:\Users\Комья\Desktop\ФОТОГР\doyar-pobeditel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705" r="-302" b="1834"/>
          <a:stretch/>
        </p:blipFill>
        <p:spPr bwMode="auto">
          <a:xfrm>
            <a:off x="233142" y="3346683"/>
            <a:ext cx="2591745" cy="169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142" y="5924371"/>
            <a:ext cx="891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b="1" i="1" dirty="0">
                <a:solidFill>
                  <a:srgbClr val="C00000"/>
                </a:solidFill>
              </a:rPr>
              <a:t>«Первоочередная задача школы состоит в том,  чтобы открыть в каждом человеке творца, поста­вить его на путь самобытно-творческого интеллектуально пол­нокровного нравственного  </a:t>
            </a:r>
            <a:r>
              <a:rPr lang="ru-RU" b="1" i="1" dirty="0" smtClean="0">
                <a:solidFill>
                  <a:srgbClr val="C00000"/>
                </a:solidFill>
              </a:rPr>
              <a:t>труда»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  В. А. Сухомлинский 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0179" name="Picture 3" descr="C:\Users\Комья\Desktop\200x200_08309_sila2 (1)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29000"/>
            <a:ext cx="2304256" cy="171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C:\Users\Комья\Desktop\3b5fe37c1438c7896032c13a57559f6d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46339"/>
            <a:ext cx="2729880" cy="18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142" y="2770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/>
              </a:rPr>
              <a:t>Усов Сергей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278529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dirty="0" smtClean="0">
                <a:hlinkClick r:id="rId2"/>
              </a:rPr>
              <a:t>Недбайло Наталья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732240" y="5301208"/>
            <a:ext cx="236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9"/>
              </a:rPr>
              <a:t>Розанов Илья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530120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/>
              </a:rPr>
              <a:t>Павлов Павел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28529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hlinkClick r:id="rId11"/>
              </a:rPr>
              <a:t>Узорова Светлана</a:t>
            </a:r>
            <a:endParaRPr lang="ru-RU" dirty="0"/>
          </a:p>
        </p:txBody>
      </p:sp>
      <p:pic>
        <p:nvPicPr>
          <p:cNvPr id="50178" name="Picture 2" descr="C:\Users\Комья\Desktop\ФОТОГР\XMySkZoa-cQ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71" y="4358583"/>
            <a:ext cx="1036169" cy="138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5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233595"/>
              </p:ext>
            </p:extLst>
          </p:nvPr>
        </p:nvGraphicFramePr>
        <p:xfrm>
          <a:off x="251520" y="10553"/>
          <a:ext cx="8784976" cy="3850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Горизонтальный свиток 5"/>
          <p:cNvSpPr/>
          <p:nvPr/>
        </p:nvSpPr>
        <p:spPr>
          <a:xfrm>
            <a:off x="125799" y="3429000"/>
            <a:ext cx="8928992" cy="3429000"/>
          </a:xfrm>
          <a:prstGeom prst="horizontalScroll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i="1" dirty="0">
                <a:solidFill>
                  <a:srgbClr val="C00000"/>
                </a:solidFill>
                <a:latin typeface="Calibri" pitchFamily="34" charset="0"/>
              </a:rPr>
              <a:t> Духовно-нравственное развитие</a:t>
            </a:r>
            <a:r>
              <a:rPr lang="ru-RU" sz="1200" dirty="0">
                <a:solidFill>
                  <a:srgbClr val="C00000"/>
                </a:solidFill>
                <a:latin typeface="Calibri" pitchFamily="34" charset="0"/>
              </a:rPr>
              <a:t> – </a:t>
            </a:r>
            <a:r>
              <a:rPr lang="ru-RU" sz="1200" b="1" dirty="0">
                <a:solidFill>
                  <a:schemeClr val="tx1"/>
                </a:solidFill>
                <a:latin typeface="Calibri" pitchFamily="34" charset="0"/>
              </a:rPr>
              <a:t>осуществляемое в процессе социализации последовательное расширение и укрепление ценностно-смысловой сферы личности, формирование способности человека оценивать и сознательно выстраивать на основе традиционных моральных норм и нравственных идеалов отношения к себе, другим людям, обществу, государству, Отечеству, миру в целом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r>
              <a:rPr lang="ru-RU" sz="1200" b="1" i="1" dirty="0" smtClean="0">
                <a:solidFill>
                  <a:srgbClr val="C00000"/>
                </a:solidFill>
                <a:latin typeface="Calibri" pitchFamily="34" charset="0"/>
              </a:rPr>
              <a:t>Духовно-нравственное </a:t>
            </a:r>
            <a:r>
              <a:rPr lang="ru-RU" sz="1200" b="1" i="1" dirty="0">
                <a:solidFill>
                  <a:srgbClr val="C00000"/>
                </a:solidFill>
                <a:latin typeface="Calibri" pitchFamily="34" charset="0"/>
              </a:rPr>
              <a:t>воспитание</a:t>
            </a:r>
            <a:r>
              <a:rPr lang="ru-RU" sz="1200" dirty="0">
                <a:solidFill>
                  <a:srgbClr val="C00000"/>
                </a:solidFill>
                <a:latin typeface="Calibri" pitchFamily="34" charset="0"/>
              </a:rPr>
              <a:t> – </a:t>
            </a:r>
            <a:r>
              <a:rPr lang="ru-RU" sz="1200" b="1" dirty="0">
                <a:solidFill>
                  <a:schemeClr val="tx1"/>
                </a:solidFill>
                <a:latin typeface="Calibri" pitchFamily="34" charset="0"/>
              </a:rPr>
              <a:t>педагогически организованный процесс усвоения и принятия обучающимся базовых национальных ценностей, освоение системы общечеловеческих ценностей и культурных, духовных и нравственных ценностей многонационального народа Российской Федерации. </a:t>
            </a:r>
          </a:p>
          <a:p>
            <a:pPr>
              <a:buNone/>
            </a:pPr>
            <a:r>
              <a:rPr lang="ru-RU" sz="1200" b="1" i="1" dirty="0" smtClean="0">
                <a:solidFill>
                  <a:srgbClr val="C00000"/>
                </a:solidFill>
                <a:latin typeface="Calibri" pitchFamily="34" charset="0"/>
              </a:rPr>
              <a:t>Общая </a:t>
            </a:r>
            <a:r>
              <a:rPr lang="ru-RU" sz="1200" b="1" i="1" dirty="0">
                <a:solidFill>
                  <a:srgbClr val="C00000"/>
                </a:solidFill>
                <a:latin typeface="Calibri" pitchFamily="34" charset="0"/>
              </a:rPr>
              <a:t>цель:</a:t>
            </a:r>
            <a:r>
              <a:rPr lang="ru-RU" sz="1200" i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ru-RU" sz="1200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sz="1200" i="1" dirty="0">
                <a:solidFill>
                  <a:schemeClr val="tx1"/>
                </a:solidFill>
                <a:latin typeface="Calibri" pitchFamily="34" charset="0"/>
              </a:rPr>
              <a:t>      </a:t>
            </a:r>
            <a:r>
              <a:rPr lang="ru-RU" sz="1200" b="1" i="1" dirty="0">
                <a:solidFill>
                  <a:schemeClr val="tx1"/>
                </a:solidFill>
                <a:latin typeface="Calibri" pitchFamily="34" charset="0"/>
              </a:rPr>
              <a:t>воспитание  инициативной, патриотической, творчески свободной, коммуникативной,  духовно - нравственной  личности, способной  к самореализации,   стремящейся  к самопознанию и  саморазвитию. </a:t>
            </a:r>
            <a:r>
              <a:rPr lang="ru-RU" sz="1200" b="1" i="1" dirty="0" smtClean="0">
                <a:solidFill>
                  <a:schemeClr val="tx1"/>
                </a:solidFill>
                <a:latin typeface="Calibri" pitchFamily="34" charset="0"/>
              </a:rPr>
              <a:t>*</a:t>
            </a:r>
            <a:endParaRPr lang="ru-RU" sz="1200" b="1" i="1" dirty="0">
              <a:solidFill>
                <a:schemeClr val="tx1"/>
              </a:solidFill>
              <a:latin typeface="Calibri" pitchFamily="34" charset="0"/>
            </a:endParaRPr>
          </a:p>
          <a:p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rgbClr val="0000FF"/>
                </a:solidFill>
              </a:rPr>
              <a:t>*</a:t>
            </a:r>
            <a:r>
              <a:rPr lang="ru-RU" sz="1200" b="1" dirty="0" smtClean="0">
                <a:solidFill>
                  <a:schemeClr val="tx1"/>
                </a:solidFill>
              </a:rPr>
              <a:t>  </a:t>
            </a:r>
            <a:r>
              <a:rPr lang="ru-RU" sz="1100" b="1" dirty="0">
                <a:solidFill>
                  <a:srgbClr val="0000FF"/>
                </a:solidFill>
              </a:rPr>
              <a:t>Концепция духовно-нравственного развития и воспитания личности гражданина России (Данилюк  А.Я, Кондаков А.М., Тишков В.А</a:t>
            </a:r>
            <a:r>
              <a:rPr lang="ru-RU" sz="1100" b="1" dirty="0" smtClean="0">
                <a:solidFill>
                  <a:srgbClr val="0000FF"/>
                </a:solidFill>
              </a:rPr>
              <a:t>.)</a:t>
            </a:r>
            <a:endParaRPr lang="ru-RU" sz="1100" dirty="0">
              <a:solidFill>
                <a:schemeClr val="tx1"/>
              </a:solidFill>
              <a:latin typeface="Calibri" pitchFamily="34" charset="0"/>
            </a:endParaRPr>
          </a:p>
          <a:p>
            <a:endParaRPr lang="ru-RU" sz="1100" b="1" i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11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altLang="ru-RU" sz="4000" dirty="0" smtClean="0">
                <a:solidFill>
                  <a:srgbClr val="0000FF"/>
                </a:solidFill>
                <a:latin typeface="Arial" pitchFamily="34" charset="0"/>
              </a:rPr>
              <a:t>Информационные  ресурсы:</a:t>
            </a:r>
            <a:br>
              <a:rPr lang="ru-RU" altLang="ru-RU" sz="4000" dirty="0" smtClean="0">
                <a:solidFill>
                  <a:srgbClr val="0000FF"/>
                </a:solidFill>
                <a:latin typeface="Arial" pitchFamily="34" charset="0"/>
              </a:rPr>
            </a:br>
            <a:endParaRPr lang="ru-RU" altLang="ru-RU" sz="4000" dirty="0" smtClean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8928992" cy="4525963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ru-RU" sz="1000" dirty="0" err="1" smtClean="0"/>
              <a:t>Арцев</a:t>
            </a:r>
            <a:r>
              <a:rPr lang="ru-RU" sz="1000" dirty="0" smtClean="0"/>
              <a:t> </a:t>
            </a:r>
            <a:r>
              <a:rPr lang="ru-RU" sz="1000" dirty="0"/>
              <a:t>М.Н. Учебно-исследовательская работа учащихся // Завуч.-2005.-№6 .-С.4-29.</a:t>
            </a:r>
          </a:p>
          <a:p>
            <a:pPr lvl="0">
              <a:buFont typeface="+mj-lt"/>
              <a:buAutoNum type="arabicPeriod"/>
            </a:pPr>
            <a:r>
              <a:rPr lang="ru-RU" sz="1000" dirty="0" err="1"/>
              <a:t>Байбородова</a:t>
            </a:r>
            <a:r>
              <a:rPr lang="ru-RU" sz="1000" dirty="0"/>
              <a:t> Л.В., </a:t>
            </a:r>
            <a:r>
              <a:rPr lang="ru-RU" sz="1000" dirty="0" err="1"/>
              <a:t>Паладъев</a:t>
            </a:r>
            <a:r>
              <a:rPr lang="ru-RU" sz="1000" dirty="0"/>
              <a:t> С.Л., Степанов Е.Н. Изучение эффективности воспитательной системы школы. Псков,   1994.</a:t>
            </a:r>
          </a:p>
          <a:p>
            <a:pPr lvl="0">
              <a:buFont typeface="+mj-lt"/>
              <a:buAutoNum type="arabicPeriod"/>
            </a:pPr>
            <a:r>
              <a:rPr lang="ru-RU" sz="1000" dirty="0"/>
              <a:t>Германова Е.А. Стимулирование учащихся к духовному развитию// Воспитание школьников. – 2012. - № 3. – С. 27-31.</a:t>
            </a:r>
          </a:p>
          <a:p>
            <a:pPr lvl="0">
              <a:buFont typeface="+mj-lt"/>
              <a:buAutoNum type="arabicPeriod"/>
            </a:pPr>
            <a:r>
              <a:rPr lang="ru-RU" sz="1000" dirty="0"/>
              <a:t>Белкин А.С. Ситуация успеха. Как ее создать. М.: Просвещение. 1991.</a:t>
            </a:r>
          </a:p>
          <a:p>
            <a:pPr lvl="0">
              <a:buFont typeface="+mj-lt"/>
              <a:buAutoNum type="arabicPeriod"/>
            </a:pPr>
            <a:r>
              <a:rPr lang="ru-RU" sz="1000" dirty="0"/>
              <a:t>Белова Н.И. Урок-мастерская: приглашение к поиску // Частная школа. – 1997.-№1.</a:t>
            </a:r>
          </a:p>
          <a:p>
            <a:pPr lvl="0">
              <a:buFont typeface="+mj-lt"/>
              <a:buAutoNum type="arabicPeriod"/>
            </a:pPr>
            <a:r>
              <a:rPr lang="ru-RU" sz="1000" dirty="0"/>
              <a:t>Вишневская С.Ю., </a:t>
            </a:r>
            <a:r>
              <a:rPr lang="ru-RU" sz="1000" dirty="0" err="1"/>
              <a:t>Либерман</a:t>
            </a:r>
            <a:r>
              <a:rPr lang="ru-RU" sz="1000" dirty="0"/>
              <a:t> А.А., </a:t>
            </a:r>
            <a:r>
              <a:rPr lang="ru-RU" sz="1000" dirty="0" err="1"/>
              <a:t>Патракеева</a:t>
            </a:r>
            <a:r>
              <a:rPr lang="ru-RU" sz="1000" dirty="0"/>
              <a:t> В.А., Репина О.К. Создание развивающего  пространства  для подростков . М.: Сентябрь. 2006. С.25-28.</a:t>
            </a:r>
          </a:p>
          <a:p>
            <a:pPr lvl="0">
              <a:buFont typeface="+mj-lt"/>
              <a:buAutoNum type="arabicPeriod"/>
            </a:pPr>
            <a:r>
              <a:rPr lang="ru-RU" sz="1000" dirty="0" err="1"/>
              <a:t>Горкунова</a:t>
            </a:r>
            <a:r>
              <a:rPr lang="ru-RU" sz="1000" dirty="0"/>
              <a:t> И. М. Инновации в образовании. Современные педагогические технологии //http://nsportal.ru</a:t>
            </a:r>
          </a:p>
          <a:p>
            <a:pPr lvl="0">
              <a:buFont typeface="+mj-lt"/>
              <a:buAutoNum type="arabicPeriod"/>
            </a:pPr>
            <a:r>
              <a:rPr lang="ru-RU" sz="1000" dirty="0" err="1"/>
              <a:t>Гузеев</a:t>
            </a:r>
            <a:r>
              <a:rPr lang="ru-RU" sz="1000" dirty="0"/>
              <a:t> В.В. Инновационные идеи в современном образовании // Школьные технологии.-1997.- №1.-С.3-10.</a:t>
            </a:r>
          </a:p>
          <a:p>
            <a:pPr lvl="0">
              <a:buFont typeface="+mj-lt"/>
              <a:buAutoNum type="arabicPeriod"/>
            </a:pPr>
            <a:r>
              <a:rPr lang="ru-RU" sz="1000" dirty="0" err="1"/>
              <a:t>Гузеев</a:t>
            </a:r>
            <a:r>
              <a:rPr lang="ru-RU" sz="1000" dirty="0"/>
              <a:t> В.В. Планирование результатов образования и образовательная технология,-М.,   -2001.- 238 с.</a:t>
            </a:r>
          </a:p>
          <a:p>
            <a:pPr lvl="0">
              <a:buFont typeface="+mj-lt"/>
              <a:buAutoNum type="arabicPeriod"/>
            </a:pPr>
            <a:r>
              <a:rPr lang="ru-RU" sz="1000" dirty="0"/>
              <a:t>Крылова Н.Б., Александрова Е.А. Организация индивидуального образования в школе ( теория  и практика ). М.,2005..</a:t>
            </a:r>
          </a:p>
          <a:p>
            <a:pPr lvl="0">
              <a:buFont typeface="+mj-lt"/>
              <a:buAutoNum type="arabicPeriod"/>
            </a:pPr>
            <a:r>
              <a:rPr lang="ru-RU" sz="1000" dirty="0" err="1"/>
              <a:t>Мейдер</a:t>
            </a:r>
            <a:r>
              <a:rPr lang="ru-RU" sz="1000" dirty="0"/>
              <a:t> В. Личность педагога в образовательном пространстве // Здравый смысл.-2007.-№3 .</a:t>
            </a:r>
          </a:p>
          <a:p>
            <a:pPr lvl="0">
              <a:buFont typeface="+mj-lt"/>
              <a:buAutoNum type="arabicPeriod"/>
            </a:pPr>
            <a:r>
              <a:rPr lang="ru-RU" sz="1000" dirty="0"/>
              <a:t>Мухин М.И. Перевод воспитания в процесс непрерывного самовоспитания// Воспитание школьников. – 2012. - № 3. – С. 3-13.</a:t>
            </a:r>
          </a:p>
          <a:p>
            <a:pPr lvl="0">
              <a:buFont typeface="+mj-lt"/>
              <a:buAutoNum type="arabicPeriod"/>
            </a:pPr>
            <a:r>
              <a:rPr lang="ru-RU" sz="1000" dirty="0"/>
              <a:t>Окунев А.А. Урок? Мастерская? Или… - М., Просвещение. – 2001.</a:t>
            </a:r>
          </a:p>
          <a:p>
            <a:pPr lvl="0">
              <a:buFont typeface="+mj-lt"/>
              <a:buAutoNum type="arabicPeriod"/>
            </a:pPr>
            <a:r>
              <a:rPr lang="ru-RU" sz="1000" dirty="0"/>
              <a:t>Пахомова Н.Ю. Проектное обучение – что это? // Методист.-2004.-№1.-С.39-46.</a:t>
            </a:r>
          </a:p>
          <a:p>
            <a:pPr lvl="0">
              <a:buFont typeface="+mj-lt"/>
              <a:buAutoNum type="arabicPeriod"/>
            </a:pPr>
            <a:r>
              <a:rPr lang="ru-RU" sz="1000" dirty="0"/>
              <a:t>Педагогические мастерские: интеграция отечественного и зарубежного опыта. – </a:t>
            </a:r>
            <a:r>
              <a:rPr lang="ru-RU" sz="1000" dirty="0" err="1"/>
              <a:t>Спб</a:t>
            </a:r>
            <a:r>
              <a:rPr lang="ru-RU" sz="1000" dirty="0"/>
              <a:t>., 1999.</a:t>
            </a:r>
          </a:p>
          <a:p>
            <a:pPr lvl="0">
              <a:buFont typeface="+mj-lt"/>
              <a:buAutoNum type="arabicPeriod"/>
            </a:pPr>
            <a:r>
              <a:rPr lang="ru-RU" sz="1000" dirty="0"/>
              <a:t>Практическая психология образования под ред. Дубровиной И.В.,М.2000.</a:t>
            </a:r>
          </a:p>
          <a:p>
            <a:pPr lvl="0">
              <a:buFont typeface="+mj-lt"/>
              <a:buAutoNum type="arabicPeriod"/>
            </a:pPr>
            <a:r>
              <a:rPr lang="ru-RU" sz="1000" dirty="0"/>
              <a:t>Рыбина О. Проектная деятельность учащихся в современной школе // Образование в современной школе.-2003.-№9.-С.20-23.</a:t>
            </a:r>
          </a:p>
          <a:p>
            <a:pPr lvl="0">
              <a:buFont typeface="+mj-lt"/>
              <a:buAutoNum type="arabicPeriod"/>
            </a:pPr>
            <a:r>
              <a:rPr lang="ru-RU" sz="1000" dirty="0"/>
              <a:t>Савенков А.И. Виды исследований школьников // Одаренный ребенок.-2005.-№2.-С.84-106.</a:t>
            </a:r>
          </a:p>
          <a:p>
            <a:pPr lvl="0">
              <a:buFont typeface="+mj-lt"/>
              <a:buAutoNum type="arabicPeriod"/>
            </a:pPr>
            <a:r>
              <a:rPr lang="ru-RU" sz="1000" dirty="0" err="1" smtClean="0"/>
              <a:t>Селевко</a:t>
            </a:r>
            <a:r>
              <a:rPr lang="ru-RU" sz="1000" dirty="0" smtClean="0"/>
              <a:t> </a:t>
            </a:r>
            <a:r>
              <a:rPr lang="ru-RU" sz="1000" dirty="0"/>
              <a:t>Г.К. Современные образовательные технологии. - М.: Народное образование, 1998. - 255 с.</a:t>
            </a:r>
          </a:p>
          <a:p>
            <a:pPr lvl="0">
              <a:buFont typeface="+mj-lt"/>
              <a:buAutoNum type="arabicPeriod"/>
            </a:pPr>
            <a:r>
              <a:rPr lang="ru-RU" sz="1000" dirty="0" err="1"/>
              <a:t>Файн</a:t>
            </a:r>
            <a:r>
              <a:rPr lang="ru-RU" sz="1000" dirty="0"/>
              <a:t> Т.А. Поэтапные действия по формированию исследовательской культуры школьников //Практика административной работы в школе.-2004.-№1.-С.42-47.</a:t>
            </a:r>
          </a:p>
          <a:p>
            <a:pPr lvl="0">
              <a:buFont typeface="+mj-lt"/>
              <a:buAutoNum type="arabicPeriod"/>
            </a:pPr>
            <a:r>
              <a:rPr lang="ru-RU" sz="1000" dirty="0" err="1"/>
              <a:t>Чечель</a:t>
            </a:r>
            <a:r>
              <a:rPr lang="ru-RU" sz="1000" dirty="0"/>
              <a:t> И.Д. Исследовательские проекты в практике обучения // Практика административной  работы в школе.-2004.-№1.-С.24-29.</a:t>
            </a:r>
          </a:p>
          <a:p>
            <a:pPr lvl="0">
              <a:buFont typeface="+mj-lt"/>
              <a:buAutoNum type="arabicPeriod"/>
            </a:pPr>
            <a:r>
              <a:rPr lang="ru-RU" sz="1000" dirty="0" err="1"/>
              <a:t>Якиманская</a:t>
            </a:r>
            <a:r>
              <a:rPr lang="ru-RU" sz="1000" dirty="0"/>
              <a:t> И.С. Технология личностно-ориентированного образования. М.: Сентябрь.2000</a:t>
            </a:r>
            <a:r>
              <a:rPr lang="ru-RU" sz="1000" dirty="0" smtClean="0"/>
              <a:t>.</a:t>
            </a:r>
            <a:endParaRPr lang="ru-RU" sz="1000" b="1" dirty="0" smtClean="0"/>
          </a:p>
          <a:p>
            <a:pPr>
              <a:lnSpc>
                <a:spcPct val="80000"/>
              </a:lnSpc>
            </a:pPr>
            <a:r>
              <a:rPr lang="ru-RU" sz="1000" b="1" dirty="0" smtClean="0"/>
              <a:t>Интернет-ресурсы  использованные в презентации: </a:t>
            </a:r>
          </a:p>
          <a:p>
            <a:pPr>
              <a:lnSpc>
                <a:spcPct val="80000"/>
              </a:lnSpc>
            </a:pPr>
            <a:r>
              <a:rPr lang="en-US" sz="1000" b="1" dirty="0" smtClean="0">
                <a:hlinkClick r:id="rId2"/>
              </a:rPr>
              <a:t>http</a:t>
            </a:r>
            <a:r>
              <a:rPr lang="en-US" sz="1000" b="1" dirty="0">
                <a:hlinkClick r:id="rId2"/>
              </a:rPr>
              <a:t>://</a:t>
            </a:r>
            <a:r>
              <a:rPr lang="en-US" sz="1000" b="1" dirty="0" smtClean="0">
                <a:hlinkClick r:id="rId2"/>
              </a:rPr>
              <a:t>historiarudina.jimdo.com</a:t>
            </a:r>
            <a:endParaRPr lang="ru-RU" sz="1000" b="1" dirty="0" smtClean="0"/>
          </a:p>
          <a:p>
            <a:pPr>
              <a:lnSpc>
                <a:spcPct val="80000"/>
              </a:lnSpc>
            </a:pPr>
            <a:r>
              <a:rPr lang="en-US" sz="1000" b="1" dirty="0">
                <a:hlinkClick r:id="rId3"/>
              </a:rPr>
              <a:t>http://www.krassever.ru/articles/information/support/42724</a:t>
            </a:r>
            <a:r>
              <a:rPr lang="en-US" sz="1000" b="1" dirty="0" smtClean="0">
                <a:hlinkClick r:id="rId3"/>
              </a:rPr>
              <a:t>/</a:t>
            </a:r>
            <a:endParaRPr lang="ru-RU" sz="1000" b="1" dirty="0" smtClean="0"/>
          </a:p>
          <a:p>
            <a:pPr>
              <a:lnSpc>
                <a:spcPct val="80000"/>
              </a:lnSpc>
            </a:pPr>
            <a:r>
              <a:rPr lang="en-US" sz="1000" b="1" dirty="0">
                <a:hlinkClick r:id="rId4"/>
              </a:rPr>
              <a:t>http://</a:t>
            </a:r>
            <a:r>
              <a:rPr lang="en-US" sz="1000" b="1" dirty="0" smtClean="0">
                <a:hlinkClick r:id="rId4"/>
              </a:rPr>
              <a:t>premier.region35.ru/gazeta/np647/s23.html</a:t>
            </a:r>
            <a:endParaRPr lang="ru-RU" sz="1000" b="1" dirty="0" smtClean="0"/>
          </a:p>
          <a:p>
            <a:pPr>
              <a:lnSpc>
                <a:spcPct val="80000"/>
              </a:lnSpc>
            </a:pPr>
            <a:r>
              <a:rPr lang="en-US" sz="1000" b="1" dirty="0">
                <a:hlinkClick r:id="rId5"/>
              </a:rPr>
              <a:t>http://www.tv7vologda.ru/news/2008/6/4/534</a:t>
            </a:r>
            <a:r>
              <a:rPr lang="en-US" sz="1000" b="1" dirty="0" smtClean="0">
                <a:hlinkClick r:id="rId5"/>
              </a:rPr>
              <a:t>/</a:t>
            </a:r>
            <a:endParaRPr lang="ru-RU" sz="1000" b="1" dirty="0" smtClean="0"/>
          </a:p>
          <a:p>
            <a:pPr>
              <a:lnSpc>
                <a:spcPct val="80000"/>
              </a:lnSpc>
            </a:pPr>
            <a:r>
              <a:rPr lang="en-US" sz="1000" b="1" dirty="0">
                <a:hlinkClick r:id="rId6"/>
              </a:rPr>
              <a:t>http://www.severinform.ru/?page=newsfull&amp;date=09-05-2013&amp;newsid=185365</a:t>
            </a:r>
            <a:r>
              <a:rPr lang="en-US" sz="1000" b="1" dirty="0" smtClean="0">
                <a:hlinkClick r:id="rId6"/>
              </a:rPr>
              <a:t>#</a:t>
            </a:r>
            <a:endParaRPr lang="ru-RU" sz="1000" b="1" dirty="0" smtClean="0"/>
          </a:p>
          <a:p>
            <a:pPr>
              <a:lnSpc>
                <a:spcPct val="80000"/>
              </a:lnSpc>
            </a:pPr>
            <a:r>
              <a:rPr lang="en-US" sz="1000" b="1" dirty="0">
                <a:hlinkClick r:id="rId7"/>
              </a:rPr>
              <a:t>http://www.krassever.ru/articles/society/interesting/42720</a:t>
            </a:r>
            <a:r>
              <a:rPr lang="en-US" sz="1000" b="1" dirty="0" smtClean="0">
                <a:hlinkClick r:id="rId7"/>
              </a:rPr>
              <a:t>/</a:t>
            </a:r>
            <a:endParaRPr lang="ru-RU" sz="1000" b="1" dirty="0" smtClean="0"/>
          </a:p>
          <a:p>
            <a:pPr>
              <a:lnSpc>
                <a:spcPct val="80000"/>
              </a:lnSpc>
            </a:pPr>
            <a:r>
              <a:rPr lang="en-US" sz="1000" b="1" dirty="0">
                <a:hlinkClick r:id="rId8"/>
              </a:rPr>
              <a:t>http://vologod.er.ru/news/2012/11/7/pobeditelej-konkursa-agrarnye-dinastii-chestvovali-v-vologodskom-kremle</a:t>
            </a:r>
            <a:r>
              <a:rPr lang="en-US" sz="1000" b="1" dirty="0" smtClean="0">
                <a:hlinkClick r:id="rId8"/>
              </a:rPr>
              <a:t>/</a:t>
            </a:r>
            <a:endParaRPr lang="ru-RU" sz="1000" b="1" dirty="0" smtClean="0"/>
          </a:p>
          <a:p>
            <a:pPr>
              <a:lnSpc>
                <a:spcPct val="80000"/>
              </a:lnSpc>
            </a:pPr>
            <a:r>
              <a:rPr lang="en-US" altLang="ru-RU" sz="1000" dirty="0" smtClean="0">
                <a:latin typeface="Arial" pitchFamily="34" charset="0"/>
                <a:hlinkClick r:id="rId9"/>
              </a:rPr>
              <a:t>http</a:t>
            </a:r>
            <a:r>
              <a:rPr lang="en-US" altLang="ru-RU" sz="1000" dirty="0">
                <a:latin typeface="Arial" pitchFamily="34" charset="0"/>
                <a:hlinkClick r:id="rId9"/>
              </a:rPr>
              <a:t>://</a:t>
            </a:r>
            <a:r>
              <a:rPr lang="en-US" altLang="ru-RU" sz="1000" dirty="0" smtClean="0">
                <a:latin typeface="Arial" pitchFamily="34" charset="0"/>
                <a:hlinkClick r:id="rId9"/>
              </a:rPr>
              <a:t>www.persev.ru/piazhe-zhan</a:t>
            </a:r>
            <a:endParaRPr lang="ru-RU" sz="1000" b="1" dirty="0" smtClean="0">
              <a:hlinkClick r:id="rId10"/>
            </a:endParaRPr>
          </a:p>
          <a:p>
            <a:pPr>
              <a:lnSpc>
                <a:spcPct val="80000"/>
              </a:lnSpc>
            </a:pPr>
            <a:r>
              <a:rPr lang="en-US" sz="1000" b="1" dirty="0" smtClean="0">
                <a:hlinkClick r:id="rId10"/>
              </a:rPr>
              <a:t>http</a:t>
            </a:r>
            <a:r>
              <a:rPr lang="en-US" sz="1000" b="1" dirty="0">
                <a:hlinkClick r:id="rId10"/>
              </a:rPr>
              <a:t>://</a:t>
            </a:r>
            <a:r>
              <a:rPr lang="en-US" sz="1000" b="1" dirty="0" smtClean="0">
                <a:hlinkClick r:id="rId10"/>
              </a:rPr>
              <a:t>psycabi.net/testy/694-dilemmy-l-kolberga-teoriya-nravstvennogo-razvitiya-diagnostika-moralnogo-soznaniya</a:t>
            </a:r>
            <a:endParaRPr lang="ru-RU" sz="1000" b="1" dirty="0"/>
          </a:p>
          <a:p>
            <a:pPr>
              <a:lnSpc>
                <a:spcPct val="80000"/>
              </a:lnSpc>
            </a:pPr>
            <a:r>
              <a:rPr lang="en-US" sz="1000" b="1" dirty="0">
                <a:hlinkClick r:id="rId11"/>
              </a:rPr>
              <a:t>https://yandex.ru/images/search?img_url=http%3A%2F%2Fwww.gina-perry.com%2Fwp-content%2Fuploads%2F2013%2F11%2Fkohlberg-50x50.jpg&amp;_=1439624384000&amp;text=</a:t>
            </a:r>
            <a:r>
              <a:rPr lang="ru-RU" sz="1000" b="1" dirty="0">
                <a:hlinkClick r:id="rId11"/>
              </a:rPr>
              <a:t>кольберг%20лоренс&amp;</a:t>
            </a:r>
            <a:r>
              <a:rPr lang="en-US" sz="1000" b="1" dirty="0" err="1" smtClean="0">
                <a:hlinkClick r:id="rId11"/>
              </a:rPr>
              <a:t>redircnt</a:t>
            </a:r>
            <a:r>
              <a:rPr lang="en-US" sz="1000" b="1" dirty="0" smtClean="0">
                <a:hlinkClick r:id="rId11"/>
              </a:rPr>
              <a:t>=1439624345.1&amp;noreask=1&amp;pos=0&amp;rpt=</a:t>
            </a:r>
            <a:r>
              <a:rPr lang="en-US" sz="1000" b="1" dirty="0" err="1" smtClean="0">
                <a:hlinkClick r:id="rId11"/>
              </a:rPr>
              <a:t>simage&amp;lr</a:t>
            </a:r>
            <a:r>
              <a:rPr lang="en-US" sz="1000" b="1" dirty="0" smtClean="0">
                <a:hlinkClick r:id="rId11"/>
              </a:rPr>
              <a:t>=21</a:t>
            </a:r>
            <a:endParaRPr lang="ru-RU" sz="1000" b="1" dirty="0" smtClean="0"/>
          </a:p>
          <a:p>
            <a:pPr marL="0" indent="0">
              <a:lnSpc>
                <a:spcPct val="80000"/>
              </a:lnSpc>
              <a:buNone/>
            </a:pPr>
            <a:endParaRPr lang="ru-RU" sz="1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1000" dirty="0"/>
              <a:t> </a:t>
            </a:r>
            <a:endParaRPr lang="ru-RU" sz="1000" dirty="0" smtClean="0"/>
          </a:p>
          <a:p>
            <a:pPr>
              <a:lnSpc>
                <a:spcPct val="80000"/>
              </a:lnSpc>
            </a:pPr>
            <a:endParaRPr lang="ru-RU" sz="1000" dirty="0" smtClean="0"/>
          </a:p>
          <a:p>
            <a:pPr>
              <a:lnSpc>
                <a:spcPct val="80000"/>
              </a:lnSpc>
            </a:pPr>
            <a:endParaRPr lang="ru-RU" sz="1000" dirty="0" smtClean="0"/>
          </a:p>
          <a:p>
            <a:pPr>
              <a:lnSpc>
                <a:spcPct val="80000"/>
              </a:lnSpc>
            </a:pPr>
            <a:endParaRPr lang="ru-RU" sz="1000" b="1" dirty="0"/>
          </a:p>
          <a:p>
            <a:pPr>
              <a:lnSpc>
                <a:spcPct val="80000"/>
              </a:lnSpc>
            </a:pPr>
            <a:endParaRPr lang="ru-RU" sz="1000" b="1" dirty="0"/>
          </a:p>
          <a:p>
            <a:pPr>
              <a:lnSpc>
                <a:spcPct val="80000"/>
              </a:lnSpc>
            </a:pPr>
            <a:endParaRPr lang="ru-RU" sz="1000" b="1" dirty="0" smtClean="0"/>
          </a:p>
          <a:p>
            <a:pPr>
              <a:lnSpc>
                <a:spcPct val="80000"/>
              </a:lnSpc>
            </a:pPr>
            <a:endParaRPr lang="ru-RU" sz="1000" b="1" dirty="0" smtClean="0"/>
          </a:p>
          <a:p>
            <a:pPr>
              <a:lnSpc>
                <a:spcPct val="80000"/>
              </a:lnSpc>
            </a:pPr>
            <a:endParaRPr lang="ru-RU" sz="1000" b="1" dirty="0"/>
          </a:p>
          <a:p>
            <a:pPr>
              <a:lnSpc>
                <a:spcPct val="80000"/>
              </a:lnSpc>
            </a:pPr>
            <a:endParaRPr lang="ru-RU" alt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2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729721"/>
            <a:ext cx="2304256" cy="754478"/>
          </a:xfrm>
        </p:spPr>
        <p:txBody>
          <a:bodyPr/>
          <a:lstStyle/>
          <a:p>
            <a:endParaRPr lang="ru-RU" sz="1200" dirty="0"/>
          </a:p>
          <a:p>
            <a:pPr marL="0" indent="0">
              <a:buNone/>
            </a:pPr>
            <a:r>
              <a:rPr lang="ru-RU" sz="1100" b="1" dirty="0"/>
              <a:t>Лев  Семенович </a:t>
            </a:r>
            <a:r>
              <a:rPr lang="ru-RU" sz="1100" b="1" dirty="0" smtClean="0"/>
              <a:t>Выготский </a:t>
            </a:r>
          </a:p>
          <a:p>
            <a:pPr marL="0" indent="0">
              <a:buNone/>
            </a:pPr>
            <a:r>
              <a:rPr lang="ru-RU" sz="1100" b="1" dirty="0" smtClean="0"/>
              <a:t>            (1896—</a:t>
            </a:r>
            <a:r>
              <a:rPr lang="ru-RU" sz="1100" b="1" dirty="0"/>
              <a:t> </a:t>
            </a:r>
            <a:r>
              <a:rPr lang="ru-RU" sz="1100" b="1" dirty="0" smtClean="0"/>
              <a:t>1934) </a:t>
            </a:r>
            <a:endParaRPr lang="ru-RU" sz="1100" b="1" dirty="0"/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619672" y="98200"/>
            <a:ext cx="5942637" cy="3866910"/>
          </a:xfrm>
          <a:prstGeom prst="horizontalScroll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1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  <a:endParaRPr lang="ru-RU" sz="1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Жан  </a:t>
            </a:r>
            <a:r>
              <a:rPr lang="ru-RU" sz="1100" dirty="0">
                <a:solidFill>
                  <a:schemeClr val="tx1"/>
                </a:solidFill>
                <a:cs typeface="Times New Roman" panose="02020603050405020304" pitchFamily="18" charset="0"/>
              </a:rPr>
              <a:t>Пиаже однозначно полагал, что смена стадий морального развития связана с общими когнитив­ными возрастными изменениями, моральный уровень человека определяется  уровнем  интеллектуального развития. </a:t>
            </a:r>
          </a:p>
          <a:p>
            <a:r>
              <a:rPr lang="ru-RU" sz="1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Л</a:t>
            </a:r>
            <a:r>
              <a:rPr lang="ru-RU" sz="1100" dirty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  <a:r>
              <a:rPr lang="ru-RU" sz="11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Кольберг</a:t>
            </a:r>
            <a:r>
              <a:rPr lang="ru-RU" sz="1100" dirty="0">
                <a:solidFill>
                  <a:schemeClr val="tx1"/>
                </a:solidFill>
                <a:cs typeface="Times New Roman" panose="02020603050405020304" pitchFamily="18" charset="0"/>
              </a:rPr>
              <a:t>, уточняя и детализируя концепцию Ж. Пиаже, выде­ляет три уровня моральных суждений: </a:t>
            </a:r>
            <a:r>
              <a:rPr lang="ru-RU" sz="11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предконвенциональный</a:t>
            </a:r>
            <a:r>
              <a:rPr lang="ru-RU" sz="1100" dirty="0">
                <a:solidFill>
                  <a:schemeClr val="tx1"/>
                </a:solidFill>
                <a:cs typeface="Times New Roman" panose="02020603050405020304" pitchFamily="18" charset="0"/>
              </a:rPr>
              <a:t>, кон­венциональный и </a:t>
            </a:r>
            <a:r>
              <a:rPr lang="ru-RU" sz="11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постконвенциональный</a:t>
            </a:r>
            <a:r>
              <a:rPr lang="ru-RU" sz="1100" b="1" dirty="0">
                <a:solidFill>
                  <a:schemeClr val="tx1"/>
                </a:solidFill>
                <a:cs typeface="Times New Roman" panose="02020603050405020304" pitchFamily="18" charset="0"/>
              </a:rPr>
              <a:t>. Описанные Ж. Пиаже и Л. </a:t>
            </a:r>
            <a:r>
              <a:rPr lang="ru-RU" sz="11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Кольбергом</a:t>
            </a:r>
            <a:r>
              <a:rPr lang="ru-RU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стадии соответствуют определенным уровням умственного развития</a:t>
            </a:r>
            <a:r>
              <a:rPr lang="ru-RU" sz="1100" dirty="0">
                <a:solidFill>
                  <a:schemeClr val="tx1"/>
                </a:solidFill>
                <a:cs typeface="Times New Roman" panose="02020603050405020304" pitchFamily="18" charset="0"/>
              </a:rPr>
              <a:t>, достижение кото­рых является необходимым условием перехода на следующий уро­вень морального развития</a:t>
            </a:r>
            <a:r>
              <a:rPr lang="ru-RU" sz="1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endParaRPr lang="ru-RU" sz="1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cs typeface="Times New Roman" panose="02020603050405020304" pitchFamily="18" charset="0"/>
              </a:rPr>
              <a:t>Однако, как признает сам </a:t>
            </a:r>
            <a:r>
              <a:rPr lang="ru-RU" sz="11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Колберг</a:t>
            </a:r>
            <a:r>
              <a:rPr lang="ru-RU" sz="1100" b="1" dirty="0">
                <a:solidFill>
                  <a:schemeClr val="tx1"/>
                </a:solidFill>
                <a:cs typeface="Times New Roman" panose="02020603050405020304" pitchFamily="18" charset="0"/>
              </a:rPr>
              <a:t>, од­ного этого условия недостаточно</a:t>
            </a:r>
            <a:r>
              <a:rPr lang="ru-RU" sz="1100" dirty="0">
                <a:solidFill>
                  <a:schemeClr val="tx1"/>
                </a:solidFill>
                <a:cs typeface="Times New Roman" panose="02020603050405020304" pitchFamily="18" charset="0"/>
              </a:rPr>
              <a:t>, так как многие люди, несмотря на адекватный уровень умственного развития, все же не достигают </a:t>
            </a:r>
            <a:r>
              <a:rPr lang="ru-RU" sz="11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постконвенциональных</a:t>
            </a:r>
            <a:r>
              <a:rPr lang="ru-RU" sz="1100" dirty="0">
                <a:solidFill>
                  <a:schemeClr val="tx1"/>
                </a:solidFill>
                <a:cs typeface="Times New Roman" panose="02020603050405020304" pitchFamily="18" charset="0"/>
              </a:rPr>
              <a:t> стадий. При этом его концепция не дает ответа на вопрос, что же в таком случае является механизмом раз­вития моральных ценностей. </a:t>
            </a:r>
          </a:p>
        </p:txBody>
      </p:sp>
      <p:pic>
        <p:nvPicPr>
          <p:cNvPr id="49155" name="Picture 3" descr="C:\Users\Комья\Desktop\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1" r="28818"/>
          <a:stretch/>
        </p:blipFill>
        <p:spPr bwMode="auto">
          <a:xfrm>
            <a:off x="7362154" y="2289419"/>
            <a:ext cx="1222471" cy="161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C:\Users\Комья\Desktop\jean-piaget-figure-portra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390" y="76562"/>
            <a:ext cx="1111628" cy="169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98956" y="3965110"/>
            <a:ext cx="1348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Лоренс </a:t>
            </a:r>
            <a:r>
              <a:rPr lang="ru-RU" sz="1200" b="1" dirty="0" err="1"/>
              <a:t>Кольберг</a:t>
            </a:r>
            <a:r>
              <a:rPr lang="ru-RU" sz="1200" b="1" dirty="0"/>
              <a:t> </a:t>
            </a:r>
            <a:endParaRPr lang="ru-RU" sz="1200" b="1" dirty="0" smtClean="0"/>
          </a:p>
          <a:p>
            <a:r>
              <a:rPr lang="ru-RU" sz="1200" b="1" dirty="0" smtClean="0"/>
              <a:t>      (</a:t>
            </a:r>
            <a:r>
              <a:rPr lang="en-US" sz="1200" b="1" dirty="0" smtClean="0"/>
              <a:t>1927—1987</a:t>
            </a:r>
            <a:r>
              <a:rPr lang="ru-RU" sz="1200" b="1" dirty="0" smtClean="0"/>
              <a:t>)</a:t>
            </a:r>
            <a:endParaRPr lang="ru-RU" sz="1200" b="1" dirty="0"/>
          </a:p>
        </p:txBody>
      </p:sp>
      <p:pic>
        <p:nvPicPr>
          <p:cNvPr id="49157" name="Picture 5" descr="C:\Users\Комья\Desktop\img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0" y="1941364"/>
            <a:ext cx="1323419" cy="195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8809" y="6371190"/>
            <a:ext cx="1836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Игорь </a:t>
            </a:r>
            <a:r>
              <a:rPr lang="ru-RU" sz="1200" b="1" dirty="0"/>
              <a:t>Семёнович </a:t>
            </a:r>
            <a:r>
              <a:rPr lang="ru-RU" sz="1200" b="1" dirty="0" smtClean="0"/>
              <a:t>Кон</a:t>
            </a:r>
          </a:p>
          <a:p>
            <a:r>
              <a:rPr lang="ru-RU" sz="1200" b="1" dirty="0"/>
              <a:t> </a:t>
            </a:r>
            <a:r>
              <a:rPr lang="ru-RU" sz="1200" b="1" dirty="0" smtClean="0"/>
              <a:t>(1928-  2011)</a:t>
            </a:r>
            <a:endParaRPr lang="ru-RU" sz="1200" b="1" dirty="0"/>
          </a:p>
        </p:txBody>
      </p:sp>
      <p:pic>
        <p:nvPicPr>
          <p:cNvPr id="49158" name="Picture 6" descr="C:\Users\Комья\Desktop\0_5a1c4_32cbc8a2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94" y="4564949"/>
            <a:ext cx="1293493" cy="184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Горизонтальный свиток 12"/>
          <p:cNvSpPr/>
          <p:nvPr/>
        </p:nvSpPr>
        <p:spPr>
          <a:xfrm>
            <a:off x="2081778" y="4195943"/>
            <a:ext cx="6984776" cy="2636912"/>
          </a:xfrm>
          <a:prstGeom prst="horizontalScroll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ru-RU" sz="12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i="1" dirty="0" smtClean="0">
                <a:solidFill>
                  <a:schemeClr val="tx1"/>
                </a:solidFill>
              </a:rPr>
              <a:t>Тео</a:t>
            </a:r>
            <a:r>
              <a:rPr lang="ru-RU" sz="1200" dirty="0" smtClean="0">
                <a:solidFill>
                  <a:schemeClr val="tx1"/>
                </a:solidFill>
              </a:rPr>
              <a:t>ретические </a:t>
            </a:r>
            <a:r>
              <a:rPr lang="ru-RU" sz="1200" dirty="0">
                <a:solidFill>
                  <a:schemeClr val="tx1"/>
                </a:solidFill>
              </a:rPr>
              <a:t>представления Ж. Пиаже и его последователей критикуются многими авторами, начиная с Л. С. Выготского, за не­достаточное внимание к социальным аспектам личностного разви­тия. </a:t>
            </a:r>
            <a:r>
              <a:rPr lang="ru-RU" sz="1200" b="1" dirty="0">
                <a:solidFill>
                  <a:schemeClr val="tx1"/>
                </a:solidFill>
              </a:rPr>
              <a:t>Как </a:t>
            </a:r>
            <a:r>
              <a:rPr lang="ru-RU" sz="1200" b="1" dirty="0" smtClean="0">
                <a:solidFill>
                  <a:schemeClr val="tx1"/>
                </a:solidFill>
              </a:rPr>
              <a:t>отмечает </a:t>
            </a:r>
            <a:r>
              <a:rPr lang="ru-RU" sz="1200" b="1" dirty="0">
                <a:solidFill>
                  <a:schemeClr val="tx1"/>
                </a:solidFill>
              </a:rPr>
              <a:t>И. С. Кон, в процессе формирования моральных понятий и нравственных чувств решающее значение имеют социальный опыт личности, ее деятельность. </a:t>
            </a:r>
            <a:r>
              <a:rPr lang="ru-RU" sz="1200" dirty="0">
                <a:solidFill>
                  <a:schemeClr val="tx1"/>
                </a:solidFill>
              </a:rPr>
              <a:t>По его словам, система ценностей личности формируется в результате совмест­ного расширения круга действий и ответственности, развития ин­теллекта, эмоций и воли, происходящих в ходе практической дея­тельности ребенка и его общения с другими </a:t>
            </a:r>
            <a:r>
              <a:rPr lang="ru-RU" sz="1200" dirty="0" smtClean="0">
                <a:solidFill>
                  <a:schemeClr val="tx1"/>
                </a:solidFill>
              </a:rPr>
              <a:t>людьми.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2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99811" y="1798424"/>
            <a:ext cx="1185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cs typeface="Times New Roman" panose="02020603050405020304" pitchFamily="18" charset="0"/>
              </a:rPr>
              <a:t>Жан  </a:t>
            </a:r>
            <a:r>
              <a:rPr lang="ru-RU" sz="1200" b="1" dirty="0" smtClean="0">
                <a:cs typeface="Times New Roman" panose="02020603050405020304" pitchFamily="18" charset="0"/>
              </a:rPr>
              <a:t>Пиаже</a:t>
            </a:r>
          </a:p>
          <a:p>
            <a:r>
              <a:rPr lang="ru-RU" sz="1200" b="1" dirty="0" smtClean="0">
                <a:cs typeface="Times New Roman" panose="02020603050405020304" pitchFamily="18" charset="0"/>
              </a:rPr>
              <a:t> ( 1896-1980) </a:t>
            </a:r>
            <a:endParaRPr lang="ru-RU" sz="1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7432" y="76562"/>
            <a:ext cx="3672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0000FF"/>
                </a:solidFill>
                <a:latin typeface="+mn-lt"/>
              </a:rPr>
              <a:t>Из истории </a:t>
            </a:r>
            <a:r>
              <a:rPr lang="ru-RU" sz="2000" b="1" dirty="0" smtClean="0">
                <a:solidFill>
                  <a:srgbClr val="0000FF"/>
                </a:solidFill>
                <a:latin typeface="+mn-lt"/>
              </a:rPr>
              <a:t>проблемы …</a:t>
            </a:r>
            <a:endParaRPr lang="ru-RU" sz="1100" b="1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66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3"/>
          <p:cNvSpPr>
            <a:spLocks noChangeArrowheads="1"/>
          </p:cNvSpPr>
          <p:nvPr/>
        </p:nvSpPr>
        <p:spPr bwMode="auto">
          <a:xfrm>
            <a:off x="1330672" y="692150"/>
            <a:ext cx="7252941" cy="720725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Цель:</a:t>
            </a:r>
            <a:r>
              <a:rPr lang="ru-RU" sz="1400" i="1" dirty="0">
                <a:latin typeface="Times New Roman" pitchFamily="18" charset="0"/>
              </a:rPr>
              <a:t>  </a:t>
            </a:r>
            <a:r>
              <a:rPr lang="ru-RU" sz="1400" dirty="0">
                <a:latin typeface="Times New Roman" pitchFamily="18" charset="0"/>
              </a:rPr>
              <a:t>Воспитание     высоконравственной  личности,   имеющей опыт самостоятельной  творческой</a:t>
            </a:r>
            <a:r>
              <a:rPr lang="ru-RU" sz="1400" i="1" dirty="0">
                <a:latin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</a:rPr>
              <a:t> и общественной      деятельности  на основе  базисных ценностей общества </a:t>
            </a:r>
          </a:p>
        </p:txBody>
      </p:sp>
      <p:sp>
        <p:nvSpPr>
          <p:cNvPr id="9218" name="Rectangle 15"/>
          <p:cNvSpPr>
            <a:spLocks noChangeArrowheads="1"/>
          </p:cNvSpPr>
          <p:nvPr/>
        </p:nvSpPr>
        <p:spPr bwMode="auto">
          <a:xfrm>
            <a:off x="453507" y="1700213"/>
            <a:ext cx="2984500" cy="2736899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Содержание</a:t>
            </a:r>
            <a:endParaRPr lang="ru-RU" sz="1400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hlinkClick r:id="rId2"/>
              </a:rPr>
              <a:t>С</a:t>
            </a:r>
            <a:r>
              <a:rPr lang="ru-RU" sz="1400" dirty="0" smtClean="0">
                <a:latin typeface="Times New Roman" pitchFamily="18" charset="0"/>
                <a:hlinkClick r:id="rId2"/>
              </a:rPr>
              <a:t>одержание </a:t>
            </a:r>
            <a:endParaRPr lang="ru-RU" sz="1400" dirty="0">
              <a:latin typeface="Times New Roman" pitchFamily="18" charset="0"/>
              <a:hlinkClick r:id="rId2"/>
            </a:endParaRPr>
          </a:p>
          <a:p>
            <a:r>
              <a:rPr lang="ru-RU" sz="1400" dirty="0">
                <a:latin typeface="Times New Roman" pitchFamily="18" charset="0"/>
                <a:hlinkClick r:id="rId2"/>
              </a:rPr>
              <a:t>учебных программ по истории и обществознанию; </a:t>
            </a:r>
            <a:endParaRPr lang="ru-RU" sz="1400" dirty="0" smtClean="0">
              <a:latin typeface="Times New Roman" pitchFamily="18" charset="0"/>
            </a:endParaRPr>
          </a:p>
          <a:p>
            <a:endParaRPr lang="ru-RU" sz="1400" dirty="0">
              <a:latin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</a:rPr>
              <a:t>Личный   опыт учащихся </a:t>
            </a:r>
            <a:r>
              <a:rPr lang="ru-RU" sz="1400" dirty="0" smtClean="0">
                <a:latin typeface="Times New Roman" pitchFamily="18" charset="0"/>
              </a:rPr>
              <a:t>;</a:t>
            </a:r>
          </a:p>
          <a:p>
            <a:endParaRPr lang="ru-RU" sz="1400" dirty="0">
              <a:latin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hlinkClick r:id="rId3"/>
              </a:rPr>
              <a:t>Материалы исторического краеведения </a:t>
            </a:r>
            <a:r>
              <a:rPr lang="ru-RU" sz="1400" dirty="0" smtClean="0">
                <a:latin typeface="Times New Roman" pitchFamily="18" charset="0"/>
                <a:hlinkClick r:id="rId3"/>
              </a:rPr>
              <a:t>;</a:t>
            </a:r>
            <a:endParaRPr lang="ru-RU" sz="1400" dirty="0" smtClean="0">
              <a:latin typeface="Times New Roman" pitchFamily="18" charset="0"/>
            </a:endParaRPr>
          </a:p>
          <a:p>
            <a:endParaRPr lang="ru-RU" sz="1400" dirty="0">
              <a:latin typeface="Times New Roman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   отечественной и мировой культуры </a:t>
            </a:r>
          </a:p>
          <a:p>
            <a:endParaRPr lang="ru-RU" sz="1400" dirty="0" smtClean="0"/>
          </a:p>
          <a:p>
            <a:endParaRPr lang="ru-RU" sz="1400" dirty="0" smtClean="0">
              <a:latin typeface="Times New Roman" pitchFamily="18" charset="0"/>
            </a:endParaRPr>
          </a:p>
        </p:txBody>
      </p:sp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464274" y="4584752"/>
            <a:ext cx="2984500" cy="2232248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Диагностируемый   результат</a:t>
            </a:r>
            <a:r>
              <a:rPr lang="ru-RU" sz="1200" dirty="0">
                <a:latin typeface="Times New Roman" pitchFamily="18" charset="0"/>
              </a:rPr>
              <a:t> </a:t>
            </a:r>
          </a:p>
          <a:p>
            <a:endParaRPr lang="ru-RU" sz="1200" dirty="0">
              <a:latin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</a:rPr>
              <a:t>1уровень:</a:t>
            </a:r>
            <a:r>
              <a:rPr lang="ru-RU" sz="1400" dirty="0">
                <a:latin typeface="Times New Roman" pitchFamily="18" charset="0"/>
              </a:rPr>
              <a:t> Позитивное отношение к базисным ценностям общества </a:t>
            </a:r>
          </a:p>
          <a:p>
            <a:endParaRPr lang="ru-RU" sz="1400" b="1" dirty="0" smtClean="0">
              <a:latin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</a:rPr>
              <a:t>2  </a:t>
            </a:r>
            <a:r>
              <a:rPr lang="ru-RU" sz="1400" b="1" dirty="0">
                <a:latin typeface="Times New Roman" pitchFamily="18" charset="0"/>
              </a:rPr>
              <a:t>уровень:</a:t>
            </a:r>
            <a:r>
              <a:rPr lang="ru-RU" sz="1400" dirty="0">
                <a:latin typeface="Times New Roman" pitchFamily="18" charset="0"/>
              </a:rPr>
              <a:t>  Опыт  самостоятельного творческого и общественного действия</a:t>
            </a:r>
          </a:p>
          <a:p>
            <a:r>
              <a:rPr lang="ru-RU" sz="1400" dirty="0">
                <a:latin typeface="Times New Roman" pitchFamily="18" charset="0"/>
              </a:rPr>
              <a:t>на основе  базисных ценностей общества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900" dirty="0">
              <a:latin typeface="Arial" charset="0"/>
            </a:endParaRPr>
          </a:p>
          <a:p>
            <a:pPr eaLnBrk="0" hangingPunct="0"/>
            <a:endParaRPr lang="ru-RU" dirty="0">
              <a:latin typeface="Arial" charset="0"/>
            </a:endParaRPr>
          </a:p>
        </p:txBody>
      </p:sp>
      <p:sp>
        <p:nvSpPr>
          <p:cNvPr id="9220" name="AutoShape 13"/>
          <p:cNvSpPr>
            <a:spLocks noChangeArrowheads="1"/>
          </p:cNvSpPr>
          <p:nvPr/>
        </p:nvSpPr>
        <p:spPr bwMode="auto">
          <a:xfrm rot="10800000">
            <a:off x="3334749" y="6165850"/>
            <a:ext cx="428625" cy="1905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43DDC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>
              <a:latin typeface="Arial" charset="0"/>
            </a:endParaRPr>
          </a:p>
        </p:txBody>
      </p:sp>
      <p:sp>
        <p:nvSpPr>
          <p:cNvPr id="9221" name="AutoShape 22"/>
          <p:cNvSpPr>
            <a:spLocks noChangeArrowheads="1"/>
          </p:cNvSpPr>
          <p:nvPr/>
        </p:nvSpPr>
        <p:spPr bwMode="auto">
          <a:xfrm rot="5400000">
            <a:off x="3523564" y="4741359"/>
            <a:ext cx="257175" cy="488950"/>
          </a:xfrm>
          <a:prstGeom prst="upDownArrow">
            <a:avLst>
              <a:gd name="adj1" fmla="val 50000"/>
              <a:gd name="adj2" fmla="val 38025"/>
            </a:avLst>
          </a:prstGeom>
          <a:solidFill>
            <a:srgbClr val="2DF3C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Arial" charset="0"/>
            </a:endParaRPr>
          </a:p>
        </p:txBody>
      </p:sp>
      <p:sp>
        <p:nvSpPr>
          <p:cNvPr id="9222" name="Rectangle 10"/>
          <p:cNvSpPr>
            <a:spLocks noChangeArrowheads="1"/>
          </p:cNvSpPr>
          <p:nvPr/>
        </p:nvSpPr>
        <p:spPr bwMode="auto">
          <a:xfrm>
            <a:off x="3652152" y="1700213"/>
            <a:ext cx="5312462" cy="381635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b="1">
                <a:latin typeface="Times New Roman" pitchFamily="18" charset="0"/>
              </a:rPr>
              <a:t>                          </a:t>
            </a:r>
            <a:r>
              <a:rPr lang="ru-RU" sz="1400" b="1">
                <a:solidFill>
                  <a:srgbClr val="FF0000"/>
                </a:solidFill>
                <a:latin typeface="Times New Roman" pitchFamily="18" charset="0"/>
              </a:rPr>
              <a:t>Технологическая   процедура</a:t>
            </a:r>
            <a:r>
              <a:rPr lang="ru-RU">
                <a:solidFill>
                  <a:srgbClr val="FF0000"/>
                </a:solidFill>
                <a:latin typeface="Arial" charset="0"/>
              </a:rPr>
              <a:t> </a:t>
            </a:r>
            <a:endParaRPr lang="ru-RU" sz="900">
              <a:solidFill>
                <a:srgbClr val="FF0000"/>
              </a:solidFill>
              <a:latin typeface="Arial" charset="0"/>
            </a:endParaRPr>
          </a:p>
          <a:p>
            <a:pPr eaLnBrk="0" hangingPunct="0"/>
            <a:endParaRPr lang="ru-RU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223" name="Rectangle 19"/>
          <p:cNvSpPr>
            <a:spLocks noChangeArrowheads="1"/>
          </p:cNvSpPr>
          <p:nvPr/>
        </p:nvSpPr>
        <p:spPr bwMode="auto">
          <a:xfrm>
            <a:off x="7380288" y="2060575"/>
            <a:ext cx="1511300" cy="3313113"/>
          </a:xfrm>
          <a:prstGeom prst="rect">
            <a:avLst/>
          </a:prstGeom>
          <a:solidFill>
            <a:srgbClr val="FFFF99">
              <a:alpha val="92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Управление процедурой</a:t>
            </a:r>
          </a:p>
          <a:p>
            <a:pPr algn="ctr"/>
            <a:endParaRPr lang="ru-RU" sz="1400" b="1" dirty="0">
              <a:latin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hlinkClick r:id="rId4"/>
              </a:rPr>
              <a:t>Диагностика:</a:t>
            </a:r>
            <a:endParaRPr lang="ru-RU" sz="1400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</a:rPr>
              <a:t>первичная,</a:t>
            </a:r>
          </a:p>
          <a:p>
            <a:pPr algn="ctr"/>
            <a:r>
              <a:rPr lang="ru-RU" sz="1400" dirty="0">
                <a:latin typeface="Times New Roman" pitchFamily="18" charset="0"/>
              </a:rPr>
              <a:t>поурочная, промежуточная,</a:t>
            </a:r>
          </a:p>
          <a:p>
            <a:pPr algn="ctr"/>
            <a:r>
              <a:rPr lang="ru-RU" sz="1400" dirty="0">
                <a:latin typeface="Times New Roman" pitchFamily="18" charset="0"/>
              </a:rPr>
              <a:t>итоговая</a:t>
            </a:r>
          </a:p>
          <a:p>
            <a:pPr algn="ctr"/>
            <a:endParaRPr lang="ru-RU" sz="1400" b="1" dirty="0">
              <a:latin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Взаимодействие  субъектов обучения:</a:t>
            </a:r>
            <a:endParaRPr lang="ru-RU" sz="1400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</a:rPr>
              <a:t>субъект - субъектные отношения</a:t>
            </a: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3924300" y="2060575"/>
            <a:ext cx="3311525" cy="3313113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>
                <a:solidFill>
                  <a:srgbClr val="FF0000"/>
                </a:solidFill>
                <a:latin typeface="Times New Roman" pitchFamily="18" charset="0"/>
              </a:rPr>
              <a:t>оследовательность деятельности</a:t>
            </a:r>
          </a:p>
        </p:txBody>
      </p:sp>
      <p:sp>
        <p:nvSpPr>
          <p:cNvPr id="9225" name="AutoShape 18"/>
          <p:cNvSpPr>
            <a:spLocks noChangeArrowheads="1"/>
          </p:cNvSpPr>
          <p:nvPr/>
        </p:nvSpPr>
        <p:spPr bwMode="auto">
          <a:xfrm>
            <a:off x="3334749" y="2633474"/>
            <a:ext cx="428625" cy="1905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43DDC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Arial" charset="0"/>
            </a:endParaRPr>
          </a:p>
        </p:txBody>
      </p:sp>
      <p:sp>
        <p:nvSpPr>
          <p:cNvPr id="9226" name="AutoShape 8"/>
          <p:cNvSpPr>
            <a:spLocks noChangeArrowheads="1"/>
          </p:cNvSpPr>
          <p:nvPr/>
        </p:nvSpPr>
        <p:spPr bwMode="auto">
          <a:xfrm rot="5400000">
            <a:off x="7307056" y="3072738"/>
            <a:ext cx="193675" cy="455613"/>
          </a:xfrm>
          <a:prstGeom prst="upDownArrow">
            <a:avLst>
              <a:gd name="adj1" fmla="val 50000"/>
              <a:gd name="adj2" fmla="val 47049"/>
            </a:avLst>
          </a:prstGeom>
          <a:solidFill>
            <a:srgbClr val="2DF3C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Arial" charset="0"/>
            </a:endParaRPr>
          </a:p>
        </p:txBody>
      </p:sp>
      <p:sp>
        <p:nvSpPr>
          <p:cNvPr id="9227" name="Rectangle 7"/>
          <p:cNvSpPr>
            <a:spLocks noChangeArrowheads="1"/>
          </p:cNvSpPr>
          <p:nvPr/>
        </p:nvSpPr>
        <p:spPr bwMode="auto">
          <a:xfrm>
            <a:off x="3995738" y="4076700"/>
            <a:ext cx="2881312" cy="122396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6-9 классы:</a:t>
            </a:r>
            <a:r>
              <a:rPr lang="ru-RU" sz="1200" b="1" dirty="0">
                <a:latin typeface="Times New Roman" pitchFamily="18" charset="0"/>
              </a:rPr>
              <a:t>    </a:t>
            </a:r>
            <a:r>
              <a:rPr lang="ru-RU" sz="1200" dirty="0">
                <a:latin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hlinkClick r:id="rId5"/>
              </a:rPr>
              <a:t>Формирование  ценностных    ориентаций   подростков    на    основе технологии  «Педагогическая мастерская»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9228" name="Rectangle 6"/>
          <p:cNvSpPr>
            <a:spLocks noChangeArrowheads="1"/>
          </p:cNvSpPr>
          <p:nvPr/>
        </p:nvSpPr>
        <p:spPr bwMode="auto">
          <a:xfrm>
            <a:off x="4286248" y="2571744"/>
            <a:ext cx="2881312" cy="122396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latin typeface="Arial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</a:rPr>
              <a:t>8-11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классы  :</a:t>
            </a:r>
            <a:r>
              <a:rPr lang="ru-RU" sz="1200" b="1" dirty="0">
                <a:latin typeface="Times New Roman" pitchFamily="18" charset="0"/>
              </a:rPr>
              <a:t> </a:t>
            </a:r>
            <a:r>
              <a:rPr lang="ru-RU" sz="1200" b="1" i="1" dirty="0">
                <a:latin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hlinkClick r:id="rId6"/>
              </a:rPr>
              <a:t>Применение технологии  проектного обучения</a:t>
            </a:r>
            <a:r>
              <a:rPr lang="ru-RU" sz="1400" b="1" dirty="0">
                <a:latin typeface="Times New Roman" pitchFamily="18" charset="0"/>
                <a:hlinkClick r:id="rId6"/>
              </a:rPr>
              <a:t>   </a:t>
            </a:r>
            <a:r>
              <a:rPr lang="ru-RU" sz="1400" dirty="0" smtClean="0">
                <a:latin typeface="Times New Roman" pitchFamily="18" charset="0"/>
                <a:hlinkClick r:id="rId6"/>
              </a:rPr>
              <a:t>во внеурочной  деятельности </a:t>
            </a: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30" name="AutoShape 4"/>
          <p:cNvSpPr>
            <a:spLocks noChangeArrowheads="1"/>
          </p:cNvSpPr>
          <p:nvPr/>
        </p:nvSpPr>
        <p:spPr bwMode="auto">
          <a:xfrm rot="-5400000">
            <a:off x="6448425" y="3784601"/>
            <a:ext cx="369887" cy="233362"/>
          </a:xfrm>
          <a:prstGeom prst="rightArrow">
            <a:avLst>
              <a:gd name="adj1" fmla="val 50000"/>
              <a:gd name="adj2" fmla="val 39626"/>
            </a:avLst>
          </a:prstGeom>
          <a:solidFill>
            <a:srgbClr val="2DF3C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>
              <a:latin typeface="Arial" charset="0"/>
            </a:endParaRPr>
          </a:p>
        </p:txBody>
      </p:sp>
      <p:sp>
        <p:nvSpPr>
          <p:cNvPr id="9231" name="Rectangle 26"/>
          <p:cNvSpPr>
            <a:spLocks noChangeArrowheads="1"/>
          </p:cNvSpPr>
          <p:nvPr/>
        </p:nvSpPr>
        <p:spPr bwMode="auto">
          <a:xfrm>
            <a:off x="306388" y="889000"/>
            <a:ext cx="2222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90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32" name="Rectangle 28"/>
          <p:cNvSpPr>
            <a:spLocks noChangeArrowheads="1"/>
          </p:cNvSpPr>
          <p:nvPr/>
        </p:nvSpPr>
        <p:spPr bwMode="auto">
          <a:xfrm>
            <a:off x="395288" y="2166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9233" name="Rectangle 35"/>
          <p:cNvSpPr>
            <a:spLocks noChangeArrowheads="1"/>
          </p:cNvSpPr>
          <p:nvPr/>
        </p:nvSpPr>
        <p:spPr bwMode="auto">
          <a:xfrm>
            <a:off x="1547813" y="2093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9234" name="Rectangle 39"/>
          <p:cNvSpPr>
            <a:spLocks noChangeArrowheads="1"/>
          </p:cNvSpPr>
          <p:nvPr/>
        </p:nvSpPr>
        <p:spPr bwMode="auto">
          <a:xfrm>
            <a:off x="3549061" y="5661025"/>
            <a:ext cx="2177843" cy="1152351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</a:rPr>
              <a:t>Условия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ru-RU" sz="1400" b="1" dirty="0">
                <a:latin typeface="Times New Roman" pitchFamily="18" charset="0"/>
              </a:rPr>
              <a:t>    </a:t>
            </a:r>
            <a:r>
              <a:rPr lang="ru-RU" sz="1200" dirty="0" smtClean="0">
                <a:latin typeface="Times New Roman" pitchFamily="18" charset="0"/>
                <a:hlinkClick r:id="rId7"/>
              </a:rPr>
              <a:t>социально-педагогическое  </a:t>
            </a:r>
            <a:r>
              <a:rPr lang="ru-RU" sz="1200" dirty="0">
                <a:latin typeface="Times New Roman" pitchFamily="18" charset="0"/>
                <a:hlinkClick r:id="rId7"/>
              </a:rPr>
              <a:t>партнерство</a:t>
            </a:r>
            <a:r>
              <a:rPr lang="ru-RU" sz="1200" dirty="0">
                <a:latin typeface="Times New Roman" pitchFamily="18" charset="0"/>
              </a:rPr>
              <a:t>; </a:t>
            </a:r>
            <a:r>
              <a:rPr lang="ru-RU" sz="1200" dirty="0" smtClean="0">
                <a:latin typeface="Times New Roman" pitchFamily="18" charset="0"/>
              </a:rPr>
              <a:t>интеграция урочной и внеурочной деятельности; </a:t>
            </a:r>
            <a:r>
              <a:rPr lang="ru-RU" sz="1200" b="1" dirty="0" smtClean="0">
                <a:latin typeface="Times New Roman" pitchFamily="18" charset="0"/>
              </a:rPr>
              <a:t>    </a:t>
            </a:r>
            <a:r>
              <a:rPr lang="ru-RU" sz="1200" dirty="0">
                <a:latin typeface="Times New Roman" pitchFamily="18" charset="0"/>
              </a:rPr>
              <a:t>личный пример </a:t>
            </a:r>
            <a:r>
              <a:rPr lang="ru-RU" sz="1200" dirty="0" smtClean="0">
                <a:latin typeface="Times New Roman" pitchFamily="18" charset="0"/>
              </a:rPr>
              <a:t>учителя</a:t>
            </a:r>
            <a:r>
              <a:rPr lang="ru-RU" sz="1200" b="1" dirty="0" smtClean="0">
                <a:latin typeface="Times New Roman" pitchFamily="18" charset="0"/>
              </a:rPr>
              <a:t>      </a:t>
            </a:r>
            <a:r>
              <a:rPr lang="ru-RU" sz="1400" b="1" dirty="0" smtClean="0">
                <a:latin typeface="Times New Roman" pitchFamily="18" charset="0"/>
              </a:rPr>
              <a:t>                                                                                                   </a:t>
            </a:r>
            <a:endParaRPr lang="ru-RU" sz="1400" b="1" dirty="0">
              <a:latin typeface="Times New Roman" pitchFamily="18" charset="0"/>
            </a:endParaRPr>
          </a:p>
          <a:p>
            <a:endParaRPr lang="ru-RU" sz="1200" b="1" dirty="0">
              <a:latin typeface="Times New Roman" pitchFamily="18" charset="0"/>
            </a:endParaRPr>
          </a:p>
          <a:p>
            <a:endParaRPr lang="ru-RU" sz="1200" b="1" dirty="0">
              <a:latin typeface="Times New Roman" pitchFamily="18" charset="0"/>
            </a:endParaRPr>
          </a:p>
          <a:p>
            <a:endParaRPr lang="ru-RU" sz="1200" b="1" dirty="0">
              <a:latin typeface="Times New Roman" pitchFamily="18" charset="0"/>
            </a:endParaRPr>
          </a:p>
          <a:p>
            <a:endParaRPr lang="ru-RU" sz="1200" b="1" dirty="0">
              <a:latin typeface="Times New Roman" pitchFamily="18" charset="0"/>
            </a:endParaRPr>
          </a:p>
          <a:p>
            <a:endParaRPr lang="ru-RU" sz="1200" b="1" dirty="0">
              <a:latin typeface="Times New Roman" pitchFamily="18" charset="0"/>
            </a:endParaRPr>
          </a:p>
          <a:p>
            <a:endParaRPr lang="ru-RU" dirty="0">
              <a:latin typeface="Arial" charset="0"/>
            </a:endParaRPr>
          </a:p>
        </p:txBody>
      </p:sp>
      <p:sp>
        <p:nvSpPr>
          <p:cNvPr id="9235" name="AutoShape 40"/>
          <p:cNvSpPr>
            <a:spLocks noChangeArrowheads="1"/>
          </p:cNvSpPr>
          <p:nvPr/>
        </p:nvSpPr>
        <p:spPr bwMode="auto">
          <a:xfrm>
            <a:off x="4829968" y="5373688"/>
            <a:ext cx="327025" cy="363537"/>
          </a:xfrm>
          <a:prstGeom prst="upDownArrow">
            <a:avLst>
              <a:gd name="adj1" fmla="val 50000"/>
              <a:gd name="adj2" fmla="val 22233"/>
            </a:avLst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Arial" charset="0"/>
            </a:endParaRPr>
          </a:p>
        </p:txBody>
      </p:sp>
      <p:sp>
        <p:nvSpPr>
          <p:cNvPr id="9236" name="Text Box 41"/>
          <p:cNvSpPr txBox="1">
            <a:spLocks noChangeArrowheads="1"/>
          </p:cNvSpPr>
          <p:nvPr/>
        </p:nvSpPr>
        <p:spPr bwMode="auto">
          <a:xfrm>
            <a:off x="2197100" y="45819"/>
            <a:ext cx="4679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5047C5"/>
                </a:solidFill>
                <a:latin typeface="Times New Roman" pitchFamily="18" charset="0"/>
              </a:rPr>
              <a:t>             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</a:rPr>
              <a:t>Система работы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237" name="AutoShape 33"/>
          <p:cNvSpPr>
            <a:spLocks noChangeArrowheads="1"/>
          </p:cNvSpPr>
          <p:nvPr/>
        </p:nvSpPr>
        <p:spPr bwMode="auto">
          <a:xfrm>
            <a:off x="199578" y="981075"/>
            <a:ext cx="1131094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2DF3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8" name="AutoShape 34"/>
          <p:cNvSpPr>
            <a:spLocks noChangeArrowheads="1"/>
          </p:cNvSpPr>
          <p:nvPr/>
        </p:nvSpPr>
        <p:spPr bwMode="auto">
          <a:xfrm>
            <a:off x="34276" y="1052512"/>
            <a:ext cx="287338" cy="3816350"/>
          </a:xfrm>
          <a:prstGeom prst="upArrow">
            <a:avLst>
              <a:gd name="adj1" fmla="val 50000"/>
              <a:gd name="adj2" fmla="val 332044"/>
            </a:avLst>
          </a:prstGeom>
          <a:solidFill>
            <a:srgbClr val="2DF3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9" name="AutoShape 35"/>
          <p:cNvSpPr>
            <a:spLocks noChangeArrowheads="1"/>
          </p:cNvSpPr>
          <p:nvPr/>
        </p:nvSpPr>
        <p:spPr bwMode="auto">
          <a:xfrm>
            <a:off x="199578" y="4688681"/>
            <a:ext cx="294857" cy="217488"/>
          </a:xfrm>
          <a:prstGeom prst="leftArrow">
            <a:avLst>
              <a:gd name="adj1" fmla="val 50000"/>
              <a:gd name="adj2" fmla="val 41423"/>
            </a:avLst>
          </a:prstGeom>
          <a:solidFill>
            <a:srgbClr val="2DF3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0" name="AutoShape 36"/>
          <p:cNvSpPr>
            <a:spLocks noChangeArrowheads="1"/>
          </p:cNvSpPr>
          <p:nvPr/>
        </p:nvSpPr>
        <p:spPr bwMode="auto">
          <a:xfrm rot="4084295">
            <a:off x="2956719" y="1234282"/>
            <a:ext cx="225425" cy="719137"/>
          </a:xfrm>
          <a:prstGeom prst="downArrow">
            <a:avLst>
              <a:gd name="adj1" fmla="val 50000"/>
              <a:gd name="adj2" fmla="val 79753"/>
            </a:avLst>
          </a:prstGeom>
          <a:solidFill>
            <a:srgbClr val="2DF3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1" name="AutoShape 37"/>
          <p:cNvSpPr>
            <a:spLocks noChangeArrowheads="1"/>
          </p:cNvSpPr>
          <p:nvPr/>
        </p:nvSpPr>
        <p:spPr bwMode="auto">
          <a:xfrm rot="-3949251">
            <a:off x="6450806" y="1189832"/>
            <a:ext cx="246063" cy="692150"/>
          </a:xfrm>
          <a:prstGeom prst="downArrow">
            <a:avLst>
              <a:gd name="adj1" fmla="val 50000"/>
              <a:gd name="adj2" fmla="val 70322"/>
            </a:avLst>
          </a:prstGeom>
          <a:solidFill>
            <a:srgbClr val="2DF3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5796136" y="5661024"/>
            <a:ext cx="3354141" cy="1152351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</a:rPr>
              <a:t>Принципы:</a:t>
            </a:r>
            <a:endParaRPr lang="ru-RU" sz="1400" dirty="0"/>
          </a:p>
          <a:p>
            <a:pPr>
              <a:lnSpc>
                <a:spcPct val="9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себя в познании, учебной деятельности,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поведении ;возможность учащимся  проявить избирательность к предметному материалу, его виду и форме; </a:t>
            </a:r>
          </a:p>
          <a:p>
            <a:pPr>
              <a:lnSpc>
                <a:spcPct val="9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учет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возрастных особенностей</a:t>
            </a:r>
            <a:r>
              <a:rPr lang="ru-RU" sz="1200" dirty="0" smtClean="0">
                <a:latin typeface="Times New Roman" pitchFamily="18" charset="0"/>
                <a:cs typeface="Times New Roman" panose="02020603050405020304" pitchFamily="18" charset="0"/>
                <a:hlinkClick r:id="rId8"/>
              </a:rPr>
              <a:t>    </a:t>
            </a:r>
            <a:endParaRPr lang="ru-RU" sz="12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latin typeface="Times New Roman" pitchFamily="18" charset="0"/>
              </a:rPr>
              <a:t>                                        </a:t>
            </a:r>
            <a:r>
              <a:rPr lang="ru-RU" sz="1400" b="1" dirty="0" smtClean="0">
                <a:latin typeface="Times New Roman" pitchFamily="18" charset="0"/>
              </a:rPr>
              <a:t>                                                         </a:t>
            </a:r>
            <a:endParaRPr lang="ru-RU" sz="1400" b="1" dirty="0">
              <a:latin typeface="Times New Roman" pitchFamily="18" charset="0"/>
            </a:endParaRPr>
          </a:p>
          <a:p>
            <a:endParaRPr lang="ru-RU" sz="1200" b="1" dirty="0">
              <a:latin typeface="Times New Roman" pitchFamily="18" charset="0"/>
            </a:endParaRPr>
          </a:p>
          <a:p>
            <a:endParaRPr lang="ru-RU" sz="1200" b="1" dirty="0">
              <a:latin typeface="Times New Roman" pitchFamily="18" charset="0"/>
            </a:endParaRPr>
          </a:p>
          <a:p>
            <a:endParaRPr lang="ru-RU" sz="1200" b="1" dirty="0">
              <a:latin typeface="Times New Roman" pitchFamily="18" charset="0"/>
            </a:endParaRPr>
          </a:p>
          <a:p>
            <a:endParaRPr lang="ru-RU" sz="1200" b="1" dirty="0">
              <a:latin typeface="Times New Roman" pitchFamily="18" charset="0"/>
            </a:endParaRPr>
          </a:p>
          <a:p>
            <a:endParaRPr lang="ru-RU" sz="1200" b="1" dirty="0">
              <a:latin typeface="Times New Roman" pitchFamily="18" charset="0"/>
            </a:endParaRPr>
          </a:p>
          <a:p>
            <a:endParaRPr lang="ru-RU" dirty="0">
              <a:latin typeface="Arial" charset="0"/>
            </a:endParaRPr>
          </a:p>
        </p:txBody>
      </p:sp>
      <p:sp>
        <p:nvSpPr>
          <p:cNvPr id="28" name="AutoShape 40"/>
          <p:cNvSpPr>
            <a:spLocks noChangeArrowheads="1"/>
          </p:cNvSpPr>
          <p:nvPr/>
        </p:nvSpPr>
        <p:spPr bwMode="auto">
          <a:xfrm>
            <a:off x="7056365" y="5373688"/>
            <a:ext cx="327025" cy="363537"/>
          </a:xfrm>
          <a:prstGeom prst="upDownArrow">
            <a:avLst>
              <a:gd name="adj1" fmla="val 50000"/>
              <a:gd name="adj2" fmla="val 22233"/>
            </a:avLst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543" y="11266"/>
            <a:ext cx="8858312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Алгоритм урока по технологии </a:t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 «Педагогическая мастерская»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214422"/>
            <a:ext cx="9001156" cy="5329238"/>
          </a:xfrm>
        </p:spPr>
        <p:txBody>
          <a:bodyPr/>
          <a:lstStyle/>
          <a:p>
            <a:pPr marL="571500" indent="-571500">
              <a:lnSpc>
                <a:spcPct val="80000"/>
              </a:lnSpc>
              <a:buAutoNum type="romanUcPeriod"/>
            </a:pPr>
            <a:r>
              <a:rPr lang="ru-RU" b="1" dirty="0" smtClean="0">
                <a:solidFill>
                  <a:srgbClr val="FF0000"/>
                </a:solidFill>
              </a:rPr>
              <a:t>Индуктор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/>
              <a:t>– </a:t>
            </a:r>
            <a:r>
              <a:rPr lang="ru-RU" sz="1600" dirty="0" smtClean="0"/>
              <a:t> </a:t>
            </a:r>
          </a:p>
          <a:p>
            <a:pPr marL="571500" indent="-571500">
              <a:lnSpc>
                <a:spcPct val="80000"/>
              </a:lnSpc>
              <a:buNone/>
            </a:pPr>
            <a:r>
              <a:rPr lang="ru-RU" sz="1600" dirty="0" smtClean="0"/>
              <a:t> </a:t>
            </a:r>
            <a:r>
              <a:rPr lang="ru-RU" sz="1800" dirty="0" smtClean="0"/>
              <a:t>“</a:t>
            </a:r>
            <a:r>
              <a:rPr lang="ru-RU" sz="1800" dirty="0"/>
              <a:t>наведение на проблему”, </a:t>
            </a:r>
            <a:r>
              <a:rPr lang="ru-RU" sz="1800" dirty="0" smtClean="0"/>
              <a:t> свернутый </a:t>
            </a:r>
            <a:r>
              <a:rPr lang="ru-RU" sz="1800" dirty="0"/>
              <a:t>смысл темы. </a:t>
            </a:r>
            <a:endParaRPr lang="ru-RU" sz="1800" dirty="0" smtClean="0"/>
          </a:p>
          <a:p>
            <a:pPr>
              <a:lnSpc>
                <a:spcPct val="80000"/>
              </a:lnSpc>
            </a:pPr>
            <a:endParaRPr lang="ru-RU" sz="1600" i="1" dirty="0"/>
          </a:p>
          <a:p>
            <a:pPr>
              <a:lnSpc>
                <a:spcPct val="80000"/>
              </a:lnSpc>
              <a:buNone/>
            </a:pPr>
            <a:r>
              <a:rPr lang="ru-RU" sz="1800" i="1" dirty="0" smtClean="0"/>
              <a:t>          </a:t>
            </a:r>
            <a:endParaRPr lang="ru-RU" sz="1800" dirty="0" smtClean="0"/>
          </a:p>
          <a:p>
            <a:pPr>
              <a:lnSpc>
                <a:spcPct val="80000"/>
              </a:lnSpc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Требования:</a:t>
            </a:r>
            <a:r>
              <a:rPr lang="ru-RU" sz="1800" b="1" dirty="0" smtClean="0"/>
              <a:t> </a:t>
            </a:r>
            <a:endParaRPr lang="ru-RU" sz="18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800" dirty="0" smtClean="0"/>
              <a:t>Актуализация личного жизненного опыта каждого </a:t>
            </a:r>
          </a:p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       ученика.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18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800" dirty="0" smtClean="0"/>
              <a:t>Доступность, “</a:t>
            </a:r>
            <a:r>
              <a:rPr lang="ru-RU" sz="1800" dirty="0" err="1" smtClean="0"/>
              <a:t>нетрудность</a:t>
            </a:r>
            <a:r>
              <a:rPr lang="ru-RU" sz="1800" dirty="0" smtClean="0"/>
              <a:t>” задания, снимающая внутренние</a:t>
            </a:r>
          </a:p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     препятствия для включения в деятельность по его выполнению</a:t>
            </a:r>
          </a:p>
          <a:p>
            <a:pPr>
              <a:lnSpc>
                <a:spcPct val="80000"/>
              </a:lnSpc>
              <a:buNone/>
            </a:pPr>
            <a:endParaRPr lang="ru-RU" sz="18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800" dirty="0" smtClean="0"/>
              <a:t>“Открытость” задания, предполагающая возможность выбора вариантов</a:t>
            </a:r>
          </a:p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       его выполнения</a:t>
            </a:r>
          </a:p>
          <a:p>
            <a:pPr>
              <a:lnSpc>
                <a:spcPct val="80000"/>
              </a:lnSpc>
              <a:buNone/>
            </a:pPr>
            <a:endParaRPr lang="ru-RU" sz="18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800" dirty="0" smtClean="0"/>
              <a:t>Неожиданность, оригинальность задания, вызывающая эффект новизны и эмоциональную привлекательность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18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800" dirty="0" smtClean="0"/>
              <a:t> Внутренняя связь задания с основной идеей и сверхзадачей мастерской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18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3124" t="9227" r="7115" b="18455"/>
          <a:stretch>
            <a:fillRect/>
          </a:stretch>
        </p:blipFill>
        <p:spPr bwMode="auto">
          <a:xfrm>
            <a:off x="6429388" y="1142984"/>
            <a:ext cx="2571767" cy="205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6218"/>
            <a:ext cx="5357850" cy="806900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II. </a:t>
            </a:r>
            <a:r>
              <a:rPr lang="ru-RU" sz="3200" b="1" dirty="0" smtClean="0">
                <a:solidFill>
                  <a:srgbClr val="FF0000"/>
                </a:solidFill>
              </a:rPr>
              <a:t>Работа с материалом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49" y="893118"/>
            <a:ext cx="6758999" cy="469146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1200" i="1" dirty="0" smtClean="0">
                <a:solidFill>
                  <a:srgbClr val="0000FF"/>
                </a:solidFill>
              </a:rPr>
              <a:t>       </a:t>
            </a:r>
            <a:r>
              <a:rPr lang="ru-RU" sz="1400" b="1" i="1" dirty="0" err="1" smtClean="0">
                <a:solidFill>
                  <a:srgbClr val="0000FF"/>
                </a:solidFill>
              </a:rPr>
              <a:t>Самоконструкция</a:t>
            </a:r>
            <a:r>
              <a:rPr lang="ru-RU" sz="1400" dirty="0">
                <a:solidFill>
                  <a:srgbClr val="0000FF"/>
                </a:solidFill>
              </a:rPr>
              <a:t> </a:t>
            </a:r>
            <a:r>
              <a:rPr lang="ru-RU" sz="1200" dirty="0" smtClean="0"/>
              <a:t>–  </a:t>
            </a:r>
            <a:r>
              <a:rPr lang="ru-RU" sz="1200" dirty="0"/>
              <a:t> диалог ученика с самим собой. </a:t>
            </a:r>
            <a:endParaRPr lang="ru-RU" sz="1200" dirty="0" smtClean="0"/>
          </a:p>
          <a:p>
            <a:pPr marL="0" indent="0">
              <a:lnSpc>
                <a:spcPct val="80000"/>
              </a:lnSpc>
              <a:buNone/>
            </a:pPr>
            <a:endParaRPr lang="ru-RU" sz="1200" dirty="0"/>
          </a:p>
          <a:p>
            <a:pPr>
              <a:lnSpc>
                <a:spcPct val="80000"/>
              </a:lnSpc>
            </a:pPr>
            <a:endParaRPr lang="ru-RU" sz="1200" dirty="0"/>
          </a:p>
          <a:p>
            <a:pPr marL="0" indent="0">
              <a:lnSpc>
                <a:spcPct val="80000"/>
              </a:lnSpc>
              <a:buNone/>
            </a:pPr>
            <a:r>
              <a:rPr lang="ru-RU" sz="1200" i="1" dirty="0" smtClean="0">
                <a:solidFill>
                  <a:srgbClr val="0000FF"/>
                </a:solidFill>
              </a:rPr>
              <a:t>      </a:t>
            </a:r>
            <a:r>
              <a:rPr lang="ru-RU" sz="1400" b="1" i="1" dirty="0" err="1" smtClean="0">
                <a:solidFill>
                  <a:srgbClr val="0000FF"/>
                </a:solidFill>
              </a:rPr>
              <a:t>Социоконструкция</a:t>
            </a:r>
            <a:r>
              <a:rPr lang="ru-RU" sz="1200" dirty="0">
                <a:solidFill>
                  <a:srgbClr val="0000FF"/>
                </a:solidFill>
              </a:rPr>
              <a:t> </a:t>
            </a:r>
            <a:r>
              <a:rPr lang="ru-RU" sz="1200" dirty="0"/>
              <a:t>– </a:t>
            </a:r>
            <a:r>
              <a:rPr lang="ru-RU" sz="1200" dirty="0" smtClean="0"/>
              <a:t> выполнение </a:t>
            </a:r>
            <a:r>
              <a:rPr lang="ru-RU" sz="1200" dirty="0"/>
              <a:t>задания в группе, </a:t>
            </a:r>
            <a:r>
              <a:rPr lang="ru-RU" sz="1200" dirty="0" smtClean="0"/>
              <a:t>конструирование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                                 </a:t>
            </a:r>
            <a:r>
              <a:rPr lang="ru-RU" sz="1200" dirty="0"/>
              <a:t>группового </a:t>
            </a:r>
            <a:r>
              <a:rPr lang="ru-RU" sz="1200" dirty="0" smtClean="0"/>
              <a:t>мнения</a:t>
            </a:r>
            <a:r>
              <a:rPr lang="ru-RU" sz="1200" dirty="0"/>
              <a:t>, варианта решения проблемы и т.д. </a:t>
            </a:r>
            <a:endParaRPr lang="ru-RU" sz="1200" dirty="0" smtClean="0"/>
          </a:p>
          <a:p>
            <a:pPr marL="0" indent="0">
              <a:lnSpc>
                <a:spcPct val="80000"/>
              </a:lnSpc>
              <a:buNone/>
            </a:pPr>
            <a:endParaRPr lang="ru-RU" sz="12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dirty="0"/>
          </a:p>
          <a:p>
            <a:pPr marL="0" indent="0">
              <a:lnSpc>
                <a:spcPct val="80000"/>
              </a:lnSpc>
              <a:buNone/>
            </a:pPr>
            <a:r>
              <a:rPr lang="ru-RU" sz="1200" i="1" dirty="0" smtClean="0">
                <a:solidFill>
                  <a:srgbClr val="0000FF"/>
                </a:solidFill>
              </a:rPr>
              <a:t>       </a:t>
            </a:r>
            <a:r>
              <a:rPr lang="ru-RU" sz="1400" b="1" i="1" dirty="0" smtClean="0">
                <a:solidFill>
                  <a:srgbClr val="0000FF"/>
                </a:solidFill>
              </a:rPr>
              <a:t>Социализация</a:t>
            </a:r>
            <a:r>
              <a:rPr lang="ru-RU" sz="1400" b="1" dirty="0">
                <a:solidFill>
                  <a:srgbClr val="0000FF"/>
                </a:solidFill>
              </a:rPr>
              <a:t> –</a:t>
            </a:r>
            <a:r>
              <a:rPr lang="ru-RU" sz="1400" dirty="0"/>
              <a:t> </a:t>
            </a:r>
            <a:r>
              <a:rPr lang="ru-RU" sz="1200" dirty="0" smtClean="0"/>
              <a:t>   “</a:t>
            </a:r>
            <a:r>
              <a:rPr lang="ru-RU" sz="1200" dirty="0"/>
              <a:t>обнародование”, защита своего мнения; представление всем </a:t>
            </a:r>
            <a:endParaRPr lang="ru-RU" sz="12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                              участникам </a:t>
            </a:r>
            <a:r>
              <a:rPr lang="ru-RU" sz="1200" dirty="0"/>
              <a:t>мастерской промежуточного, а затем и </a:t>
            </a:r>
            <a:endParaRPr lang="ru-RU" sz="12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                              окончательного </a:t>
            </a:r>
            <a:r>
              <a:rPr lang="ru-RU" sz="1200" dirty="0"/>
              <a:t>результата своей работы </a:t>
            </a:r>
            <a:endParaRPr lang="ru-RU" sz="12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                              (</a:t>
            </a:r>
            <a:r>
              <a:rPr lang="ru-RU" sz="1200" dirty="0"/>
              <a:t>как индивидуальной, так и групповой). </a:t>
            </a:r>
            <a:endParaRPr lang="ru-RU" sz="1200" dirty="0" smtClean="0"/>
          </a:p>
          <a:p>
            <a:pPr marL="0" indent="0">
              <a:lnSpc>
                <a:spcPct val="80000"/>
              </a:lnSpc>
              <a:buNone/>
            </a:pPr>
            <a:endParaRPr lang="ru-RU" sz="1200" dirty="0"/>
          </a:p>
          <a:p>
            <a:pPr marL="0" indent="0">
              <a:lnSpc>
                <a:spcPct val="80000"/>
              </a:lnSpc>
              <a:buNone/>
            </a:pPr>
            <a:r>
              <a:rPr lang="ru-RU" sz="1200" i="1" dirty="0" smtClean="0">
                <a:solidFill>
                  <a:srgbClr val="0000FF"/>
                </a:solidFill>
              </a:rPr>
              <a:t>      </a:t>
            </a:r>
            <a:r>
              <a:rPr lang="ru-RU" sz="1400" b="1" i="1" dirty="0" smtClean="0">
                <a:solidFill>
                  <a:srgbClr val="0000FF"/>
                </a:solidFill>
              </a:rPr>
              <a:t>Деконструкция</a:t>
            </a:r>
            <a:r>
              <a:rPr lang="ru-RU" sz="1400" b="1" dirty="0">
                <a:solidFill>
                  <a:srgbClr val="FF0000"/>
                </a:solidFill>
              </a:rPr>
              <a:t> </a:t>
            </a:r>
            <a:r>
              <a:rPr lang="ru-RU" sz="1200" b="1" dirty="0" smtClean="0"/>
              <a:t>–  </a:t>
            </a:r>
            <a:r>
              <a:rPr lang="ru-RU" sz="1200" dirty="0"/>
              <a:t> превращение материала в хаос, смешение явлений, слов, </a:t>
            </a:r>
            <a:r>
              <a:rPr lang="ru-RU" sz="1200" dirty="0" smtClean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                             событий</a:t>
            </a:r>
            <a:r>
              <a:rPr lang="ru-RU" sz="1200" dirty="0"/>
              <a:t>, ведущее к осознанию учеником неполноты, </a:t>
            </a:r>
            <a:r>
              <a:rPr lang="ru-RU" sz="1200" dirty="0" smtClean="0"/>
              <a:t>      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                             неточности </a:t>
            </a:r>
            <a:r>
              <a:rPr lang="ru-RU" sz="1200" dirty="0"/>
              <a:t>своего прежнего знания. </a:t>
            </a:r>
          </a:p>
          <a:p>
            <a:pPr marL="0" indent="0">
              <a:lnSpc>
                <a:spcPct val="80000"/>
              </a:lnSpc>
              <a:buNone/>
            </a:pPr>
            <a:endParaRPr lang="ru-RU" sz="1200" dirty="0"/>
          </a:p>
          <a:p>
            <a:pPr marL="0" indent="0">
              <a:lnSpc>
                <a:spcPct val="80000"/>
              </a:lnSpc>
              <a:buNone/>
            </a:pPr>
            <a:r>
              <a:rPr lang="ru-RU" sz="1200" i="1" dirty="0" smtClean="0">
                <a:solidFill>
                  <a:srgbClr val="0000FF"/>
                </a:solidFill>
              </a:rPr>
              <a:t>        </a:t>
            </a:r>
            <a:r>
              <a:rPr lang="ru-RU" sz="1400" b="1" i="1" dirty="0" smtClean="0">
                <a:solidFill>
                  <a:srgbClr val="0000FF"/>
                </a:solidFill>
              </a:rPr>
              <a:t>Реконструкция</a:t>
            </a:r>
            <a:r>
              <a:rPr lang="ru-RU" sz="1200" b="1" dirty="0">
                <a:solidFill>
                  <a:srgbClr val="FF0000"/>
                </a:solidFill>
              </a:rPr>
              <a:t> </a:t>
            </a:r>
            <a:r>
              <a:rPr lang="ru-RU" sz="1200" b="1" dirty="0" smtClean="0"/>
              <a:t>–      </a:t>
            </a:r>
            <a:r>
              <a:rPr lang="ru-RU" sz="1200" dirty="0" smtClean="0"/>
              <a:t>поиск </a:t>
            </a:r>
            <a:r>
              <a:rPr lang="ru-RU" sz="1200" dirty="0"/>
              <a:t>и создание новых вариантов ответа, текста, правила, </a:t>
            </a:r>
            <a:r>
              <a:rPr lang="ru-RU" sz="1200" dirty="0" smtClean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                             определения  и </a:t>
            </a:r>
            <a:r>
              <a:rPr lang="ru-RU" sz="1200" dirty="0"/>
              <a:t>т.д. </a:t>
            </a:r>
            <a:endParaRPr lang="ru-RU" sz="1200" dirty="0" smtClean="0"/>
          </a:p>
          <a:p>
            <a:pPr marL="0" indent="0">
              <a:lnSpc>
                <a:spcPct val="80000"/>
              </a:lnSpc>
              <a:buNone/>
            </a:pPr>
            <a:endParaRPr lang="ru-RU" sz="1200" dirty="0"/>
          </a:p>
          <a:p>
            <a:pPr marL="0" indent="0">
              <a:lnSpc>
                <a:spcPct val="80000"/>
              </a:lnSpc>
              <a:buNone/>
            </a:pPr>
            <a:r>
              <a:rPr lang="ru-RU" sz="1200" i="1" dirty="0" smtClean="0">
                <a:solidFill>
                  <a:srgbClr val="0000FF"/>
                </a:solidFill>
              </a:rPr>
              <a:t>       </a:t>
            </a:r>
            <a:r>
              <a:rPr lang="ru-RU" sz="1400" b="1" i="1" dirty="0" smtClean="0">
                <a:solidFill>
                  <a:srgbClr val="0000FF"/>
                </a:solidFill>
              </a:rPr>
              <a:t>Афиширование</a:t>
            </a:r>
            <a:r>
              <a:rPr lang="ru-RU" sz="1200" b="1" dirty="0" smtClean="0">
                <a:solidFill>
                  <a:srgbClr val="0000FF"/>
                </a:solidFill>
              </a:rPr>
              <a:t> </a:t>
            </a:r>
            <a:r>
              <a:rPr lang="ru-RU" sz="1200" b="1" dirty="0" smtClean="0"/>
              <a:t>–</a:t>
            </a:r>
            <a:r>
              <a:rPr lang="ru-RU" sz="1200" dirty="0" smtClean="0"/>
              <a:t>      представление работ, своих мыслей, идей  на общее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                             обсуждение.</a:t>
            </a:r>
            <a:endParaRPr lang="ru-RU" sz="1200" dirty="0"/>
          </a:p>
          <a:p>
            <a:pPr marL="0" indent="0">
              <a:lnSpc>
                <a:spcPct val="80000"/>
              </a:lnSpc>
              <a:buNone/>
            </a:pPr>
            <a:r>
              <a:rPr lang="ru-RU" sz="1200" b="1" i="1" dirty="0" smtClean="0">
                <a:solidFill>
                  <a:srgbClr val="0000FF"/>
                </a:solidFill>
              </a:rPr>
              <a:t>        </a:t>
            </a:r>
            <a:r>
              <a:rPr lang="ru-RU" sz="1400" b="1" i="1" dirty="0" smtClean="0">
                <a:solidFill>
                  <a:srgbClr val="0000FF"/>
                </a:solidFill>
              </a:rPr>
              <a:t>Разрыв   </a:t>
            </a:r>
            <a:r>
              <a:rPr lang="ru-RU" sz="1400" b="1" dirty="0">
                <a:solidFill>
                  <a:srgbClr val="0000FF"/>
                </a:solidFill>
              </a:rPr>
              <a:t> </a:t>
            </a:r>
            <a:r>
              <a:rPr lang="ru-RU" sz="1200" b="1" dirty="0" smtClean="0"/>
              <a:t>–            </a:t>
            </a:r>
            <a:r>
              <a:rPr lang="ru-RU" sz="1200" dirty="0"/>
              <a:t> кульминация творческого процесса, озарение как новое </a:t>
            </a:r>
            <a:r>
              <a:rPr lang="ru-RU" sz="1200" dirty="0" smtClean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                             видение </a:t>
            </a:r>
            <a:r>
              <a:rPr lang="ru-RU" sz="1200" dirty="0"/>
              <a:t>предмета, переход к новому осознанию явления. </a:t>
            </a:r>
          </a:p>
          <a:p>
            <a:pPr>
              <a:lnSpc>
                <a:spcPct val="80000"/>
              </a:lnSpc>
            </a:pPr>
            <a:endParaRPr lang="ru-RU" sz="1200" dirty="0"/>
          </a:p>
        </p:txBody>
      </p:sp>
      <p:pic>
        <p:nvPicPr>
          <p:cNvPr id="49154" name="Picture 2" descr="C:\Users\Комья\Desktop\ФОТОГР\nGU1pCiN8f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25" y="204053"/>
            <a:ext cx="1920694" cy="144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C:\Users\Комья\Desktop\ФОТОГР\cMhLoTxfW2Q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" t="6068" r="3540" b="850"/>
          <a:stretch/>
        </p:blipFill>
        <p:spPr bwMode="auto">
          <a:xfrm>
            <a:off x="7162361" y="3898529"/>
            <a:ext cx="1833377" cy="126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лево стрелка 3"/>
          <p:cNvSpPr/>
          <p:nvPr/>
        </p:nvSpPr>
        <p:spPr>
          <a:xfrm>
            <a:off x="74273" y="980728"/>
            <a:ext cx="322358" cy="504056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74273" y="2348880"/>
            <a:ext cx="322358" cy="504056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1111" y="3176972"/>
            <a:ext cx="322358" cy="504056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55830" y="3933056"/>
            <a:ext cx="322358" cy="504056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25215" y="4507118"/>
            <a:ext cx="322358" cy="504056"/>
          </a:xfrm>
          <a:prstGeom prst="curvedRightArrow">
            <a:avLst>
              <a:gd name="adj1" fmla="val 25000"/>
              <a:gd name="adj2" fmla="val 50000"/>
              <a:gd name="adj3" fmla="val 2792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70874" y="1644574"/>
            <a:ext cx="322358" cy="504056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Picture 2" descr="C:\Users\Комья\Desktop\ФОТОГР\50ZliZNwCJ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56678"/>
            <a:ext cx="18415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Комья\Desktop\ФОТОГР\4RZgRo2OR3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27" y="5388813"/>
            <a:ext cx="1902216" cy="142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C:\Users\Комья\Desktop\ФОТОГР\ogwnr3hwqP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27" y="2148630"/>
            <a:ext cx="1853611" cy="12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C:\Users\Комья\Desktop\ФОТОГР\x0jrcMUIOh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290" y="5563032"/>
            <a:ext cx="1872208" cy="125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C:\Users\Комья\Desktop\ФОТОГР\yU2VDcXvRO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" b="1597"/>
          <a:stretch/>
        </p:blipFill>
        <p:spPr bwMode="auto">
          <a:xfrm>
            <a:off x="48363" y="5536135"/>
            <a:ext cx="1963192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406518"/>
            <a:ext cx="5365260" cy="443884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III. Рефлексия  </a:t>
            </a:r>
            <a:r>
              <a:rPr lang="ru-RU" sz="2800" dirty="0" smtClean="0"/>
              <a:t>–</a:t>
            </a:r>
            <a:r>
              <a:rPr lang="ru-RU" sz="2800" dirty="0"/>
              <a:t> </a:t>
            </a:r>
            <a:r>
              <a:rPr lang="ru-RU" sz="2000" dirty="0"/>
              <a:t>самоанализ, анализ движения собственной мысли, </a:t>
            </a:r>
            <a:r>
              <a:rPr lang="ru-RU" sz="2000" dirty="0" smtClean="0"/>
              <a:t>чувств </a:t>
            </a:r>
            <a:r>
              <a:rPr lang="ru-RU" sz="2000" dirty="0"/>
              <a:t>в процессе </a:t>
            </a:r>
            <a:r>
              <a:rPr lang="ru-RU" sz="2000" dirty="0" smtClean="0"/>
              <a:t>мастерской.</a:t>
            </a:r>
          </a:p>
          <a:p>
            <a:pPr>
              <a:buNone/>
            </a:pPr>
            <a:r>
              <a:rPr lang="ru-RU" sz="2000" dirty="0" smtClean="0"/>
              <a:t>  Афиширование</a:t>
            </a:r>
            <a:r>
              <a:rPr lang="ru-RU" sz="2000" dirty="0" smtClean="0">
                <a:solidFill>
                  <a:srgbClr val="0000FF"/>
                </a:solidFill>
              </a:rPr>
              <a:t> </a:t>
            </a:r>
            <a:r>
              <a:rPr lang="ru-RU" sz="2000" dirty="0" smtClean="0"/>
              <a:t>,  представление     своих мыслей, идей  на общее   обсуждение.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1400" dirty="0" smtClean="0"/>
              <a:t>Уроки по технологии «Педагогическая мастерская», способствуют  самовоспитанию , так как   предполагают обязательную рефлексивную деятельность,  а это именно тот механизм, на котором основаны</a:t>
            </a:r>
            <a:r>
              <a:rPr lang="ru-RU" sz="1400" b="1" dirty="0" smtClean="0"/>
              <a:t>  </a:t>
            </a:r>
            <a:r>
              <a:rPr lang="ru-RU" sz="1400" b="1" dirty="0" smtClean="0">
                <a:solidFill>
                  <a:srgbClr val="0000FF"/>
                </a:solidFill>
              </a:rPr>
              <a:t>самосознание,  самопознание, самовоспитание и саморазвитие</a:t>
            </a:r>
            <a:r>
              <a:rPr lang="ru-RU" sz="1400" b="1" i="1" dirty="0" smtClean="0">
                <a:solidFill>
                  <a:srgbClr val="0000FF"/>
                </a:solidFill>
              </a:rPr>
              <a:t>. </a:t>
            </a:r>
            <a:endParaRPr lang="ru-RU" sz="1400" i="1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i="1" dirty="0" smtClean="0"/>
              <a:t> </a:t>
            </a:r>
            <a:endParaRPr lang="ru-RU" i="1" dirty="0"/>
          </a:p>
        </p:txBody>
      </p:sp>
      <p:pic>
        <p:nvPicPr>
          <p:cNvPr id="7" name="Picture 2" descr="D:\08.04.2012\DSC01685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6999"/>
          <a:stretch>
            <a:fillRect/>
          </a:stretch>
        </p:blipFill>
        <p:spPr bwMode="auto">
          <a:xfrm>
            <a:off x="2987824" y="4869160"/>
            <a:ext cx="2724743" cy="190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C:\Users\Комья\Desktop\ФОТОГР\_CS7tw8GUt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94" y="4869160"/>
            <a:ext cx="2816038" cy="188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5968319" y="5504492"/>
            <a:ext cx="3062669" cy="1265134"/>
          </a:xfrm>
          <a:prstGeom prst="horizontalScroll">
            <a:avLst/>
          </a:prstGeom>
          <a:solidFill>
            <a:srgbClr val="DFD72D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hlinkClick r:id="rId4"/>
              </a:rPr>
              <a:t>Методы и  приемы  технологии  «Педагогическая мастерская</a:t>
            </a:r>
            <a:r>
              <a:rPr lang="ru-RU" sz="1400" dirty="0" smtClean="0">
                <a:solidFill>
                  <a:schemeClr val="tx1"/>
                </a:solidFill>
                <a:hlinkClick r:id="rId4"/>
              </a:rPr>
              <a:t>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968318" y="2506750"/>
            <a:ext cx="3089581" cy="1361441"/>
          </a:xfrm>
          <a:prstGeom prst="horizontalScroll">
            <a:avLst/>
          </a:prstGeom>
          <a:solidFill>
            <a:srgbClr val="DFD72D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hlinkClick r:id="rId4"/>
              </a:rPr>
              <a:t>Модель урока обществознания</a:t>
            </a:r>
          </a:p>
          <a:p>
            <a:r>
              <a:rPr lang="ru-RU" sz="1400" dirty="0">
                <a:solidFill>
                  <a:schemeClr val="tx1"/>
                </a:solidFill>
                <a:hlinkClick r:id="rId4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hlinkClick r:id="rId4"/>
              </a:rPr>
              <a:t> в 6 классе  </a:t>
            </a:r>
          </a:p>
          <a:p>
            <a:r>
              <a:rPr lang="ru-RU" sz="1400" dirty="0" smtClean="0">
                <a:solidFill>
                  <a:schemeClr val="tx1"/>
                </a:solidFill>
                <a:hlinkClick r:id="rId4"/>
              </a:rPr>
              <a:t>Тема :</a:t>
            </a:r>
            <a:r>
              <a:rPr lang="ru-RU" sz="1400" dirty="0">
                <a:solidFill>
                  <a:schemeClr val="tx1"/>
                </a:solidFill>
                <a:hlinkClick r:id="rId4"/>
              </a:rPr>
              <a:t> </a:t>
            </a:r>
            <a:r>
              <a:rPr lang="ru-RU" sz="1400" dirty="0" smtClean="0">
                <a:solidFill>
                  <a:schemeClr val="tx1"/>
                </a:solidFill>
                <a:hlinkClick r:id="rId4"/>
              </a:rPr>
              <a:t>"</a:t>
            </a:r>
            <a:r>
              <a:rPr lang="ru-RU" sz="1400" dirty="0">
                <a:solidFill>
                  <a:schemeClr val="tx1"/>
                </a:solidFill>
                <a:hlinkClick r:id="rId4"/>
              </a:rPr>
              <a:t>Ищу человека!"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940152" y="3868191"/>
            <a:ext cx="3045740" cy="1667808"/>
          </a:xfrm>
          <a:prstGeom prst="horizontalScroll">
            <a:avLst/>
          </a:prstGeom>
          <a:solidFill>
            <a:srgbClr val="DFD72D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hlinkClick r:id="rId4"/>
              </a:rPr>
              <a:t>Модель урока  истории </a:t>
            </a:r>
            <a:endParaRPr lang="ru-RU" sz="1400" dirty="0" smtClean="0">
              <a:solidFill>
                <a:schemeClr val="tx1"/>
              </a:solidFill>
              <a:hlinkClick r:id="rId4"/>
            </a:endParaRPr>
          </a:p>
          <a:p>
            <a:r>
              <a:rPr lang="ru-RU" sz="1400" dirty="0">
                <a:solidFill>
                  <a:schemeClr val="tx1"/>
                </a:solidFill>
                <a:hlinkClick r:id="rId4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hlinkClick r:id="rId4"/>
              </a:rPr>
              <a:t>           в </a:t>
            </a:r>
            <a:r>
              <a:rPr lang="ru-RU" sz="1400" dirty="0">
                <a:solidFill>
                  <a:schemeClr val="tx1"/>
                </a:solidFill>
                <a:hlinkClick r:id="rId4"/>
              </a:rPr>
              <a:t>9 классе </a:t>
            </a:r>
            <a:endParaRPr lang="ru-RU" sz="1400" dirty="0" smtClean="0">
              <a:solidFill>
                <a:schemeClr val="tx1"/>
              </a:solidFill>
              <a:hlinkClick r:id="rId4"/>
            </a:endParaRPr>
          </a:p>
          <a:p>
            <a:r>
              <a:rPr lang="ru-RU" sz="1400" dirty="0" smtClean="0">
                <a:solidFill>
                  <a:schemeClr val="tx1"/>
                </a:solidFill>
                <a:hlinkClick r:id="rId4"/>
              </a:rPr>
              <a:t>Тема: </a:t>
            </a:r>
            <a:r>
              <a:rPr lang="ru-RU" sz="1400" dirty="0">
                <a:solidFill>
                  <a:schemeClr val="tx1"/>
                </a:solidFill>
                <a:hlinkClick r:id="rId4"/>
              </a:rPr>
              <a:t> « Великий террор» 1930–х  гг.   и создание централизованной системы управления обществом"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940152" y="10553"/>
            <a:ext cx="3117748" cy="1258207"/>
          </a:xfrm>
          <a:prstGeom prst="horizontalScroll">
            <a:avLst/>
          </a:prstGeom>
          <a:solidFill>
            <a:srgbClr val="DFD72D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hlinkClick r:id="rId4"/>
              </a:rPr>
              <a:t>Статья «Развитие </a:t>
            </a:r>
            <a:r>
              <a:rPr lang="ru-RU" sz="1200" dirty="0">
                <a:solidFill>
                  <a:schemeClr val="tx1"/>
                </a:solidFill>
                <a:hlinkClick r:id="rId4"/>
              </a:rPr>
              <a:t>нравственного потенциала школьников  </a:t>
            </a:r>
            <a:r>
              <a:rPr lang="ru-RU" sz="1200" dirty="0" smtClean="0">
                <a:solidFill>
                  <a:schemeClr val="tx1"/>
                </a:solidFill>
                <a:hlinkClick r:id="rId4"/>
              </a:rPr>
              <a:t>на основе применения </a:t>
            </a:r>
            <a:r>
              <a:rPr lang="ru-RU" sz="1200" dirty="0">
                <a:solidFill>
                  <a:schemeClr val="tx1"/>
                </a:solidFill>
                <a:hlinkClick r:id="rId4"/>
              </a:rPr>
              <a:t>технологии педагогическая  мастерская</a:t>
            </a:r>
          </a:p>
          <a:p>
            <a:r>
              <a:rPr lang="ru-RU" sz="1200" dirty="0">
                <a:solidFill>
                  <a:schemeClr val="tx1"/>
                </a:solidFill>
                <a:hlinkClick r:id="rId4"/>
              </a:rPr>
              <a:t>на уроках </a:t>
            </a:r>
            <a:r>
              <a:rPr lang="ru-RU" sz="1200" dirty="0" smtClean="0">
                <a:solidFill>
                  <a:schemeClr val="tx1"/>
                </a:solidFill>
                <a:hlinkClick r:id="rId4"/>
              </a:rPr>
              <a:t>истории»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5940152" y="1297251"/>
            <a:ext cx="3117748" cy="1224136"/>
          </a:xfrm>
          <a:prstGeom prst="horizontalScroll">
            <a:avLst/>
          </a:prstGeom>
          <a:solidFill>
            <a:srgbClr val="DFD72D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hlinkClick r:id="rId4"/>
              </a:rPr>
              <a:t>Презентация « Развитие </a:t>
            </a:r>
            <a:r>
              <a:rPr lang="ru-RU" sz="1200" dirty="0">
                <a:solidFill>
                  <a:schemeClr val="tx1"/>
                </a:solidFill>
                <a:hlinkClick r:id="rId4"/>
              </a:rPr>
              <a:t>нравственного потенциала школьников  на основе применения </a:t>
            </a:r>
            <a:r>
              <a:rPr lang="ru-RU" sz="1200" dirty="0" smtClean="0">
                <a:solidFill>
                  <a:schemeClr val="tx1"/>
                </a:solidFill>
                <a:hlinkClick r:id="rId4"/>
              </a:rPr>
              <a:t>технологии педагогическая  </a:t>
            </a:r>
          </a:p>
          <a:p>
            <a:r>
              <a:rPr lang="ru-RU" sz="1200" dirty="0">
                <a:solidFill>
                  <a:schemeClr val="tx1"/>
                </a:solidFill>
                <a:hlinkClick r:id="rId4"/>
              </a:rPr>
              <a:t> </a:t>
            </a:r>
            <a:r>
              <a:rPr lang="ru-RU" sz="1200" dirty="0" smtClean="0">
                <a:solidFill>
                  <a:schemeClr val="tx1"/>
                </a:solidFill>
                <a:hlinkClick r:id="rId4"/>
              </a:rPr>
              <a:t>мастерская  на </a:t>
            </a:r>
            <a:r>
              <a:rPr lang="ru-RU" sz="1200" dirty="0">
                <a:solidFill>
                  <a:schemeClr val="tx1"/>
                </a:solidFill>
                <a:hlinkClick r:id="rId4"/>
              </a:rPr>
              <a:t>уроках </a:t>
            </a:r>
            <a:r>
              <a:rPr lang="ru-RU" sz="1200" dirty="0" smtClean="0">
                <a:solidFill>
                  <a:schemeClr val="tx1"/>
                </a:solidFill>
                <a:hlinkClick r:id="rId4"/>
              </a:rPr>
              <a:t>истории»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159581"/>
            <a:ext cx="3784452" cy="720081"/>
          </a:xfrm>
        </p:spPr>
        <p:txBody>
          <a:bodyPr/>
          <a:lstStyle/>
          <a:p>
            <a:pPr eaLnBrk="1" hangingPunct="1"/>
            <a:r>
              <a:rPr lang="ru-RU" altLang="ru-RU" sz="2800" b="1" i="1" dirty="0" smtClean="0"/>
              <a:t/>
            </a:r>
            <a:br>
              <a:rPr lang="ru-RU" altLang="ru-RU" sz="2800" b="1" i="1" dirty="0" smtClean="0"/>
            </a:br>
            <a:r>
              <a:rPr lang="ru-RU" altLang="ru-RU" sz="2000" b="1" i="1" dirty="0" smtClean="0">
                <a:solidFill>
                  <a:srgbClr val="0000FF"/>
                </a:solidFill>
              </a:rPr>
              <a:t>Историко-краеведческое</a:t>
            </a:r>
            <a:br>
              <a:rPr lang="ru-RU" altLang="ru-RU" sz="2000" b="1" i="1" dirty="0" smtClean="0">
                <a:solidFill>
                  <a:srgbClr val="0000FF"/>
                </a:solidFill>
              </a:rPr>
            </a:br>
            <a:r>
              <a:rPr lang="ru-RU" altLang="ru-RU" sz="2000" b="1" i="1" dirty="0" smtClean="0">
                <a:solidFill>
                  <a:srgbClr val="0000FF"/>
                </a:solidFill>
              </a:rPr>
              <a:t>объединение</a:t>
            </a:r>
            <a:r>
              <a:rPr lang="ru-RU" altLang="ru-RU" sz="2800" b="1" i="1" dirty="0" smtClean="0"/>
              <a:t/>
            </a:r>
            <a:br>
              <a:rPr lang="ru-RU" altLang="ru-RU" sz="2800" b="1" i="1" dirty="0" smtClean="0"/>
            </a:br>
            <a:endParaRPr lang="ru-RU" altLang="ru-RU" sz="2800" b="1" i="1" dirty="0" smtClean="0"/>
          </a:p>
        </p:txBody>
      </p:sp>
      <p:pic>
        <p:nvPicPr>
          <p:cNvPr id="2051" name="Picture 4" descr="P83105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495571"/>
            <a:ext cx="1017789" cy="135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9"/>
          <p:cNvSpPr>
            <a:spLocks noChangeArrowheads="1" noChangeShapeType="1" noTextEdit="1"/>
          </p:cNvSpPr>
          <p:nvPr/>
        </p:nvSpPr>
        <p:spPr bwMode="auto">
          <a:xfrm>
            <a:off x="535490" y="1250713"/>
            <a:ext cx="2895407" cy="68751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99FF"/>
                </a:solidFill>
                <a:latin typeface="Arial Black"/>
              </a:rPr>
              <a:t>«Живая </a:t>
            </a:r>
          </a:p>
        </p:txBody>
      </p:sp>
      <p:sp>
        <p:nvSpPr>
          <p:cNvPr id="2053" name="WordArt 10"/>
          <p:cNvSpPr>
            <a:spLocks noChangeArrowheads="1" noChangeShapeType="1" noTextEdit="1"/>
          </p:cNvSpPr>
          <p:nvPr/>
        </p:nvSpPr>
        <p:spPr bwMode="auto">
          <a:xfrm>
            <a:off x="654474" y="2636912"/>
            <a:ext cx="2555371" cy="91729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99FF"/>
                </a:solidFill>
                <a:latin typeface="Arial Black"/>
              </a:rPr>
              <a:t>вода»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93600" y="2051040"/>
            <a:ext cx="47585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Наибольшие возможности для организации учебно-исследовательской деятельности за рамками учебной программы по истории и обществознанию , но в тесной связи с ними  представляет историческое краеведение . </a:t>
            </a:r>
            <a:endParaRPr lang="ru-RU" sz="900" b="1" i="1" dirty="0"/>
          </a:p>
          <a:p>
            <a:r>
              <a:rPr lang="ru-RU" sz="1200" b="1" i="1" dirty="0" smtClean="0"/>
              <a:t>В </a:t>
            </a:r>
            <a:r>
              <a:rPr lang="ru-RU" sz="1200" b="1" i="1" dirty="0"/>
              <a:t>своих работах по истории повседневности учащиеся опираются на разные источники: материалы государственных и домашних </a:t>
            </a:r>
            <a:r>
              <a:rPr lang="ru-RU" sz="1200" b="1" i="1" dirty="0" smtClean="0"/>
              <a:t>архивов</a:t>
            </a:r>
            <a:r>
              <a:rPr lang="ru-RU" sz="1200" b="1" i="1" dirty="0"/>
              <a:t> </a:t>
            </a:r>
            <a:r>
              <a:rPr lang="ru-RU" sz="1200" b="1" i="1" dirty="0" smtClean="0"/>
              <a:t>(дневники</a:t>
            </a:r>
            <a:r>
              <a:rPr lang="ru-RU" sz="1200" b="1" i="1" dirty="0"/>
              <a:t>, письма, воспоминания), устные свидетельства, фотографии, </a:t>
            </a:r>
            <a:r>
              <a:rPr lang="ru-RU" sz="1200" b="1" i="1" dirty="0" smtClean="0"/>
              <a:t>наградные </a:t>
            </a:r>
            <a:r>
              <a:rPr lang="ru-RU" sz="1200" b="1" i="1" dirty="0"/>
              <a:t>документы и другие </a:t>
            </a:r>
            <a:r>
              <a:rPr lang="ru-RU" sz="1200" b="1" i="1" dirty="0" smtClean="0"/>
              <a:t>материалы. Сложность </a:t>
            </a:r>
            <a:r>
              <a:rPr lang="ru-RU" sz="1200" b="1" i="1" dirty="0"/>
              <a:t>состоит в том, чтобы сравнить, противопоставить источники. </a:t>
            </a:r>
          </a:p>
          <a:p>
            <a:r>
              <a:rPr lang="ru-RU" sz="1200" b="1" i="1" dirty="0" smtClean="0"/>
              <a:t>Учащиеся </a:t>
            </a:r>
            <a:r>
              <a:rPr lang="ru-RU" sz="1200" b="1" i="1" dirty="0"/>
              <a:t>учатся правдиво изображать прошлое, иметь собственную точку зрения. Так рождается историческое сознание и самосознание. Рождается «человек  думающий», самостоятельный, выстраивающий свою жизнь в потоке истории осознанно.    </a:t>
            </a:r>
          </a:p>
        </p:txBody>
      </p:sp>
      <p:pic>
        <p:nvPicPr>
          <p:cNvPr id="7" name="Picture 3" descr="Москв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13" y="171866"/>
            <a:ext cx="1331640" cy="177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P206055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474" y="58793"/>
            <a:ext cx="1344519" cy="191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Москва 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00" y="159581"/>
            <a:ext cx="1254771" cy="177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Медаль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081" y="5194633"/>
            <a:ext cx="1127134" cy="164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Исследовательская деятельность_000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94633"/>
            <a:ext cx="1123869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Исследовательская деятельность_000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78" y="5215872"/>
            <a:ext cx="1075893" cy="16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Грамота -Поздняков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538" r="4898" b="727"/>
          <a:stretch/>
        </p:blipFill>
        <p:spPr bwMode="auto">
          <a:xfrm>
            <a:off x="3851920" y="5235199"/>
            <a:ext cx="1166015" cy="165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Зоя - Фурсенко_000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165" y="5240183"/>
            <a:ext cx="1150182" cy="159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Горизонтальный свиток 21"/>
          <p:cNvSpPr/>
          <p:nvPr/>
        </p:nvSpPr>
        <p:spPr>
          <a:xfrm>
            <a:off x="51900" y="3212976"/>
            <a:ext cx="3723432" cy="3656981"/>
          </a:xfrm>
          <a:prstGeom prst="horizontalScroll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80000"/>
              </a:lnSpc>
              <a:buNone/>
            </a:pP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910" y="3645024"/>
            <a:ext cx="32444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hlinkClick r:id="rId12"/>
              </a:rPr>
              <a:t>«Живая вода»- </a:t>
            </a:r>
            <a:r>
              <a:rPr lang="ru-RU" dirty="0" smtClean="0"/>
              <a:t>одухотворяющая сила , оживляющая , казалось бы, безвозвратно утраченное.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00FF"/>
                </a:solidFill>
              </a:rPr>
              <a:t>«</a:t>
            </a:r>
            <a:r>
              <a:rPr lang="ru-RU" b="1" dirty="0">
                <a:solidFill>
                  <a:srgbClr val="0000FF"/>
                </a:solidFill>
              </a:rPr>
              <a:t>Живая вода</a:t>
            </a:r>
            <a:r>
              <a:rPr lang="ru-RU" b="1" dirty="0" smtClean="0">
                <a:solidFill>
                  <a:srgbClr val="0000FF"/>
                </a:solidFill>
              </a:rPr>
              <a:t>»-  </a:t>
            </a:r>
            <a:r>
              <a:rPr lang="ru-RU" dirty="0" smtClean="0"/>
              <a:t>благотворно </a:t>
            </a:r>
            <a:r>
              <a:rPr lang="ru-RU" dirty="0"/>
              <a:t>действующее </a:t>
            </a:r>
            <a:r>
              <a:rPr lang="ru-RU" dirty="0" smtClean="0"/>
              <a:t>средство , </a:t>
            </a:r>
            <a:r>
              <a:rPr lang="ru-RU" dirty="0"/>
              <a:t>меняющее свойства  </a:t>
            </a:r>
            <a:r>
              <a:rPr lang="ru-RU" dirty="0" smtClean="0"/>
              <a:t>человека,  очищающее, придающее уверенность в своих силах.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8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7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167127"/>
              </p:ext>
            </p:extLst>
          </p:nvPr>
        </p:nvGraphicFramePr>
        <p:xfrm>
          <a:off x="96385" y="641039"/>
          <a:ext cx="8868103" cy="5126714"/>
        </p:xfrm>
        <a:graphic>
          <a:graphicData uri="http://schemas.openxmlformats.org/drawingml/2006/table">
            <a:tbl>
              <a:tblPr/>
              <a:tblGrid>
                <a:gridCol w="1741843"/>
                <a:gridCol w="2373732"/>
                <a:gridCol w="1775516"/>
                <a:gridCol w="2977012"/>
              </a:tblGrid>
              <a:tr h="3572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Стадия работы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работы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учащегося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805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6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6BE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темы 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 проекта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Обсуждают предмет с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Помогает в выборе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темы и постановке цели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038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6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6BE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источников,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способов сбора и анализа материала, отчета и т.д.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Устанавливают план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Предлагает идеи,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высказывает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предположения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6087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6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6BE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 информации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Выполняют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Наблюдает, косвенно руководит,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организует поездки в архивы, музеи, экспедиции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805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6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6BE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Оформление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информации,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 работы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Наблюдает,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советует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72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6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6BE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Письменная работа,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доклад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Отчитываются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Слушает, задает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805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6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6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6BE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письменной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 и доклада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Рефлексия,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самооценка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2717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6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Внешняя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6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 с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6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внешней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6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экспертной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6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оценкой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6BE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Представление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письменной работы 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выступление с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докладом на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конференциях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Выступает с докладом,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отвечает на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Оказывает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организационную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психологическую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поддержку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384" name="Rectangle 215"/>
          <p:cNvSpPr>
            <a:spLocks noChangeArrowheads="1"/>
          </p:cNvSpPr>
          <p:nvPr/>
        </p:nvSpPr>
        <p:spPr bwMode="auto">
          <a:xfrm>
            <a:off x="0" y="674136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4385" name="Rectangle 218"/>
          <p:cNvSpPr>
            <a:spLocks noChangeArrowheads="1"/>
          </p:cNvSpPr>
          <p:nvPr/>
        </p:nvSpPr>
        <p:spPr bwMode="auto">
          <a:xfrm>
            <a:off x="107504" y="29563"/>
            <a:ext cx="5040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Процесс  работы </a:t>
            </a:r>
            <a:r>
              <a:rPr lang="ru-RU" sz="2400" b="1" dirty="0">
                <a:solidFill>
                  <a:srgbClr val="0000FF"/>
                </a:solidFill>
                <a:latin typeface="Arial" charset="0"/>
              </a:rPr>
              <a:t>над проектом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3906</TotalTime>
  <Words>2515</Words>
  <Application>Microsoft Office PowerPoint</Application>
  <PresentationFormat>Экран (4:3)</PresentationFormat>
  <Paragraphs>376</Paragraphs>
  <Slides>20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Тема Office</vt:lpstr>
      <vt:lpstr>Презентация</vt:lpstr>
      <vt:lpstr>Лист Microsoft Excel 97-2003</vt:lpstr>
      <vt:lpstr>Лист</vt:lpstr>
      <vt:lpstr> «Духовно-нравственное  развитие  и воспитание  личности   обучающихся   при изучении истории и обществознания» </vt:lpstr>
      <vt:lpstr>Презентация PowerPoint</vt:lpstr>
      <vt:lpstr>Презентация PowerPoint</vt:lpstr>
      <vt:lpstr>Презентация PowerPoint</vt:lpstr>
      <vt:lpstr>Алгоритм урока по технологии   «Педагогическая мастерская»</vt:lpstr>
      <vt:lpstr>II. Работа с материалом </vt:lpstr>
      <vt:lpstr>Презентация PowerPoint</vt:lpstr>
      <vt:lpstr> Историко-краеведческое объединение </vt:lpstr>
      <vt:lpstr>Презентация PowerPoint</vt:lpstr>
      <vt:lpstr>Презентация PowerPoint</vt:lpstr>
      <vt:lpstr>Социальные проекты  </vt:lpstr>
      <vt:lpstr>Научная основа</vt:lpstr>
      <vt:lpstr>Презентация PowerPoint</vt:lpstr>
      <vt:lpstr>Диаграмма №1. Исходное состояние уровня устойчивости желательных ценностных отношений учащихся (2008-2009уч. год) </vt:lpstr>
      <vt:lpstr>Уровень  устойчивости желательных ценностных отношений учащихся   по методике «Пословицы»</vt:lpstr>
      <vt:lpstr>Уровень  нравственного  развития обучающихся  (тест «Размышляем о жизненном опыте»)</vt:lpstr>
      <vt:lpstr>Уровень социальной адаптированности, автономности, активности  и нравственной воспитанности учащихся ( Методика  Рожкова ) </vt:lpstr>
      <vt:lpstr>  Метапредметные  результаты   </vt:lpstr>
      <vt:lpstr>и о выпускниках …</vt:lpstr>
      <vt:lpstr>Информационные  ресурсы: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 духовно-нравственного развития   личности     обучающихся   6-11 классов  средствами  технологий  личностно- ориентированного  образования  при изучении истории и обществознания</dc:title>
  <dc:creator>ADMIN</dc:creator>
  <cp:lastModifiedBy>Комья</cp:lastModifiedBy>
  <cp:revision>438</cp:revision>
  <dcterms:created xsi:type="dcterms:W3CDTF">2013-01-14T19:25:36Z</dcterms:created>
  <dcterms:modified xsi:type="dcterms:W3CDTF">2015-08-15T15:22:53Z</dcterms:modified>
</cp:coreProperties>
</file>