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1"/>
  </p:notesMasterIdLst>
  <p:sldIdLst>
    <p:sldId id="275" r:id="rId2"/>
    <p:sldId id="257" r:id="rId3"/>
    <p:sldId id="258" r:id="rId4"/>
    <p:sldId id="276" r:id="rId5"/>
    <p:sldId id="260" r:id="rId6"/>
    <p:sldId id="262" r:id="rId7"/>
    <p:sldId id="277" r:id="rId8"/>
    <p:sldId id="278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0" r:id="rId18"/>
    <p:sldId id="274" r:id="rId19"/>
    <p:sldId id="281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Yakushkina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96"/>
    <a:srgbClr val="FAFA32"/>
  </p:clrMru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497" autoAdjust="0"/>
  </p:normalViewPr>
  <p:slideViewPr>
    <p:cSldViewPr>
      <p:cViewPr>
        <p:scale>
          <a:sx n="75" d="100"/>
          <a:sy n="75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популярности сообщества среди родителей учащихся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dd/mm/yyyy</c:formatCode>
                <c:ptCount val="4"/>
                <c:pt idx="0">
                  <c:v>41046</c:v>
                </c:pt>
                <c:pt idx="1">
                  <c:v>41053</c:v>
                </c:pt>
                <c:pt idx="2">
                  <c:v>41153</c:v>
                </c:pt>
                <c:pt idx="3">
                  <c:v>41167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0.56000000000000005</c:v>
                </c:pt>
                <c:pt idx="2">
                  <c:v>0.70000000000000018</c:v>
                </c:pt>
                <c:pt idx="3">
                  <c:v>1</c:v>
                </c:pt>
              </c:numCache>
            </c:numRef>
          </c:val>
        </c:ser>
        <c:marker val="1"/>
        <c:axId val="141570048"/>
        <c:axId val="141571584"/>
      </c:lineChart>
      <c:catAx>
        <c:axId val="141570048"/>
        <c:scaling>
          <c:orientation val="minMax"/>
        </c:scaling>
        <c:axPos val="b"/>
        <c:numFmt formatCode="dd/mm/yyyy" sourceLinked="1"/>
        <c:tickLblPos val="none"/>
        <c:txPr>
          <a:bodyPr rot="0" vert="horz"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1571584"/>
        <c:crosses val="autoZero"/>
        <c:lblAlgn val="ctr"/>
        <c:lblOffset val="100"/>
      </c:catAx>
      <c:valAx>
        <c:axId val="14157158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1570048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обучения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математике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обучения по математике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3 "В"</c:v>
                </c:pt>
                <c:pt idx="1">
                  <c:v>класс 1</c:v>
                </c:pt>
                <c:pt idx="2">
                  <c:v>класс 2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0.89700000000000002</c:v>
                </c:pt>
                <c:pt idx="1">
                  <c:v>0.8</c:v>
                </c:pt>
                <c:pt idx="2">
                  <c:v>0.63300000000000023</c:v>
                </c:pt>
              </c:numCache>
            </c:numRef>
          </c:val>
        </c:ser>
        <c:axId val="141880320"/>
        <c:axId val="142086912"/>
      </c:barChart>
      <c:catAx>
        <c:axId val="141880320"/>
        <c:scaling>
          <c:orientation val="minMax"/>
        </c:scaling>
        <c:axPos val="b"/>
        <c:tickLblPos val="nextTo"/>
        <c:crossAx val="142086912"/>
        <c:crosses val="autoZero"/>
        <c:auto val="1"/>
        <c:lblAlgn val="ctr"/>
        <c:lblOffset val="100"/>
      </c:catAx>
      <c:valAx>
        <c:axId val="142086912"/>
        <c:scaling>
          <c:orientation val="minMax"/>
        </c:scaling>
        <c:axPos val="l"/>
        <c:majorGridlines/>
        <c:numFmt formatCode="0%" sourceLinked="0"/>
        <c:tickLblPos val="nextTo"/>
        <c:crossAx val="141880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количество отличников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отличников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3 "В"</c:v>
                </c:pt>
                <c:pt idx="1">
                  <c:v>класс 1</c:v>
                </c:pt>
                <c:pt idx="2">
                  <c:v>класс 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axId val="142151680"/>
        <c:axId val="142153216"/>
      </c:barChart>
      <c:catAx>
        <c:axId val="142151680"/>
        <c:scaling>
          <c:orientation val="minMax"/>
        </c:scaling>
        <c:axPos val="b"/>
        <c:tickLblPos val="nextTo"/>
        <c:crossAx val="142153216"/>
        <c:crosses val="autoZero"/>
        <c:auto val="1"/>
        <c:lblAlgn val="ctr"/>
        <c:lblOffset val="100"/>
      </c:catAx>
      <c:valAx>
        <c:axId val="142153216"/>
        <c:scaling>
          <c:orientation val="minMax"/>
        </c:scaling>
        <c:axPos val="l"/>
        <c:majorGridlines/>
        <c:numFmt formatCode="General" sourceLinked="1"/>
        <c:tickLblPos val="nextTo"/>
        <c:crossAx val="142151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8">
    <p:pos x="6000" y="0"/>
    <p:text>выбор лучших работ учащихся, куда поехать и что посетить, как организовать, что еще??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 userDrawn="1"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 userDrawn="1"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 userDrawn="1"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 userDrawn="1"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 userDrawn="1"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 userDrawn="1"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043608" y="332656"/>
            <a:ext cx="8100392" cy="1152128"/>
          </a:xfrm>
          <a:prstGeom prst="rect">
            <a:avLst/>
          </a:prstGeom>
          <a:gradFill flip="none" rotWithShape="1">
            <a:gsLst>
              <a:gs pos="68000">
                <a:schemeClr val="accent1">
                  <a:tint val="44500"/>
                  <a:satMod val="160000"/>
                  <a:alpha val="42000"/>
                </a:schemeClr>
              </a:gs>
              <a:gs pos="9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323528" y="260648"/>
            <a:ext cx="2031317" cy="1295400"/>
            <a:chOff x="182052" y="260648"/>
            <a:chExt cx="2031317" cy="1295400"/>
          </a:xfrm>
        </p:grpSpPr>
        <p:sp>
          <p:nvSpPr>
            <p:cNvPr id="37" name="Овал 36"/>
            <p:cNvSpPr/>
            <p:nvPr/>
          </p:nvSpPr>
          <p:spPr bwMode="auto">
            <a:xfrm>
              <a:off x="510922" y="260648"/>
              <a:ext cx="1295400" cy="1295400"/>
            </a:xfrm>
            <a:prstGeom prst="ellipse">
              <a:avLst/>
            </a:prstGeom>
            <a:solidFill>
              <a:schemeClr val="accent6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pic>
          <p:nvPicPr>
            <p:cNvPr id="38" name="Рисунок 37" descr="Без имени-3.pn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182052" y="322496"/>
              <a:ext cx="2031317" cy="123120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800" b="0" i="0" u="none" strike="noStrike" cap="none" baseline="0" smtClea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8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79712" y="1844824"/>
            <a:ext cx="6984776" cy="2448272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Социальные сети как средство формирования социального партнерства с родителями обучающихся в начальной школе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5441776"/>
            <a:ext cx="4176464" cy="1011560"/>
          </a:xfrm>
        </p:spPr>
        <p:txBody>
          <a:bodyPr anchor="ctr">
            <a:noAutofit/>
          </a:bodyPr>
          <a:lstStyle/>
          <a:p>
            <a:pPr algn="r"/>
            <a:r>
              <a:rPr lang="ru-RU" sz="2400" b="0" dirty="0" smtClean="0">
                <a:latin typeface="Arial" pitchFamily="34" charset="0"/>
                <a:cs typeface="Arial" pitchFamily="34" charset="0"/>
              </a:rPr>
              <a:t>Рубин Алексей Яковлевич</a:t>
            </a:r>
          </a:p>
          <a:p>
            <a:pPr algn="r"/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город Москва</a:t>
            </a:r>
          </a:p>
        </p:txBody>
      </p:sp>
      <p:pic>
        <p:nvPicPr>
          <p:cNvPr id="8" name="Рисунок 7" descr="икон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5" y="4635824"/>
            <a:ext cx="5641205" cy="5213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47424" y="404664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«Учитель года России – 2015»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Shape 198"/>
          <p:cNvGrpSpPr/>
          <p:nvPr/>
        </p:nvGrpSpPr>
        <p:grpSpPr>
          <a:xfrm>
            <a:off x="251519" y="1988840"/>
            <a:ext cx="8424935" cy="4563315"/>
            <a:chOff x="0" y="1008111"/>
            <a:chExt cx="8424935" cy="4563315"/>
          </a:xfrm>
        </p:grpSpPr>
        <p:sp>
          <p:nvSpPr>
            <p:cNvPr id="199" name="Shape 199"/>
            <p:cNvSpPr/>
            <p:nvPr/>
          </p:nvSpPr>
          <p:spPr>
            <a:xfrm>
              <a:off x="0" y="1008111"/>
              <a:ext cx="8424935" cy="45633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quadBezTo>
                    <a:pt x="20000" y="40000"/>
                    <a:pt x="101250" y="14999"/>
                  </a:quadBezTo>
                  <a:lnTo>
                    <a:pt x="100193" y="0"/>
                  </a:lnTo>
                  <a:lnTo>
                    <a:pt x="120000" y="24000"/>
                  </a:lnTo>
                  <a:lnTo>
                    <a:pt x="104418" y="59999"/>
                  </a:lnTo>
                  <a:lnTo>
                    <a:pt x="103362" y="45000"/>
                  </a:lnTo>
                  <a:quadBezTo>
                    <a:pt x="30000" y="55000"/>
                    <a:pt x="0" y="119999"/>
                  </a:quad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1069966" y="4174321"/>
              <a:ext cx="219048" cy="219048"/>
            </a:xfrm>
            <a:prstGeom prst="ellipse">
              <a:avLst/>
            </a:prstGeom>
            <a:solidFill>
              <a:srgbClr val="52538A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179491" y="4049673"/>
              <a:ext cx="1963010" cy="15217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3003489" y="2880319"/>
              <a:ext cx="395970" cy="395970"/>
            </a:xfrm>
            <a:prstGeom prst="ellipse">
              <a:avLst/>
            </a:prstGeom>
            <a:solidFill>
              <a:srgbClr val="52538A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328771" y="2116676"/>
              <a:ext cx="547619" cy="547619"/>
            </a:xfrm>
            <a:prstGeom prst="ellipse">
              <a:avLst/>
            </a:prstGeom>
            <a:solidFill>
              <a:srgbClr val="52538A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Заголовок 9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Рост активности</a:t>
            </a:r>
            <a:b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пользователей сообщества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2051720" y="5229200"/>
            <a:ext cx="2664296" cy="1152128"/>
          </a:xfrm>
          <a:prstGeom prst="borderCallout1">
            <a:avLst>
              <a:gd name="adj1" fmla="val 48733"/>
              <a:gd name="adj2" fmla="val 56"/>
              <a:gd name="adj3" fmla="val 3592"/>
              <a:gd name="adj4" fmla="val -238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пассивное использование публикуемых учителем материалов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Выноска 1 19"/>
          <p:cNvSpPr/>
          <p:nvPr/>
        </p:nvSpPr>
        <p:spPr>
          <a:xfrm>
            <a:off x="323528" y="1556792"/>
            <a:ext cx="4320480" cy="1512168"/>
          </a:xfrm>
          <a:prstGeom prst="borderCallout1">
            <a:avLst>
              <a:gd name="adj1" fmla="val 100720"/>
              <a:gd name="adj2" fmla="val 49986"/>
              <a:gd name="adj3" fmla="val 165579"/>
              <a:gd name="adj4" fmla="val 723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комментирование материалов учителя; первые попытки размещения собственного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контента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работы с предлагаемыми инструментами</a:t>
            </a:r>
          </a:p>
        </p:txBody>
      </p:sp>
      <p:sp>
        <p:nvSpPr>
          <p:cNvPr id="21" name="Выноска 1 20"/>
          <p:cNvSpPr/>
          <p:nvPr/>
        </p:nvSpPr>
        <p:spPr>
          <a:xfrm>
            <a:off x="5004048" y="4365104"/>
            <a:ext cx="3600400" cy="2016224"/>
          </a:xfrm>
          <a:prstGeom prst="borderCallout1">
            <a:avLst>
              <a:gd name="adj1" fmla="val -48636"/>
              <a:gd name="adj2" fmla="val 22658"/>
              <a:gd name="adj3" fmla="val -750"/>
              <a:gd name="adj4" fmla="val 501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размещение новостей и комментирование записей всеми участниками сообщества; пополнение фото- и видеоархива класса осуществляется родителями самостоятельно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404663"/>
            <a:ext cx="7673995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3767" y="616056"/>
            <a:ext cx="5328591" cy="461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7" name="Shape 2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1880" y="2204864"/>
            <a:ext cx="545342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лилиния 7"/>
          <p:cNvSpPr/>
          <p:nvPr/>
        </p:nvSpPr>
        <p:spPr>
          <a:xfrm>
            <a:off x="144016" y="4401209"/>
            <a:ext cx="3779911" cy="1511964"/>
          </a:xfrm>
          <a:custGeom>
            <a:avLst/>
            <a:gdLst>
              <a:gd name="connsiteX0" fmla="*/ 0 w 3779911"/>
              <a:gd name="connsiteY0" fmla="*/ 0 h 1511964"/>
              <a:gd name="connsiteX1" fmla="*/ 3023929 w 3779911"/>
              <a:gd name="connsiteY1" fmla="*/ 0 h 1511964"/>
              <a:gd name="connsiteX2" fmla="*/ 3779911 w 3779911"/>
              <a:gd name="connsiteY2" fmla="*/ 755982 h 1511964"/>
              <a:gd name="connsiteX3" fmla="*/ 3023929 w 3779911"/>
              <a:gd name="connsiteY3" fmla="*/ 1511964 h 1511964"/>
              <a:gd name="connsiteX4" fmla="*/ 0 w 3779911"/>
              <a:gd name="connsiteY4" fmla="*/ 1511964 h 1511964"/>
              <a:gd name="connsiteX5" fmla="*/ 755982 w 3779911"/>
              <a:gd name="connsiteY5" fmla="*/ 755982 h 1511964"/>
              <a:gd name="connsiteX6" fmla="*/ 0 w 3779911"/>
              <a:gd name="connsiteY6" fmla="*/ 0 h 151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9911" h="1511964">
                <a:moveTo>
                  <a:pt x="0" y="0"/>
                </a:moveTo>
                <a:lnTo>
                  <a:pt x="3023929" y="0"/>
                </a:lnTo>
                <a:lnTo>
                  <a:pt x="3779911" y="755982"/>
                </a:lnTo>
                <a:lnTo>
                  <a:pt x="3023929" y="1511964"/>
                </a:lnTo>
                <a:lnTo>
                  <a:pt x="0" y="1511964"/>
                </a:lnTo>
                <a:lnTo>
                  <a:pt x="755982" y="755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7732" tIns="15875" rIns="755982" bIns="15875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схемы, правила и </a:t>
            </a:r>
            <a:r>
              <a:rPr lang="ru-RU" sz="2500" b="0" i="0" u="none" strike="noStrike" kern="1200" cap="none" baseline="0" dirty="0" err="1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видеоуроки</a:t>
            </a:r>
            <a:endParaRPr lang="ru-RU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5292080" y="260648"/>
            <a:ext cx="2808311" cy="1615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800" b="0" i="0" u="none" strike="noStrike" cap="none" baseline="0" dirty="0">
              <a:solidFill>
                <a:schemeClr val="dk1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1" y="332656"/>
            <a:ext cx="4716016" cy="252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2373" y="2204864"/>
            <a:ext cx="7666131" cy="473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олилиния 9"/>
          <p:cNvSpPr/>
          <p:nvPr/>
        </p:nvSpPr>
        <p:spPr>
          <a:xfrm rot="21600000">
            <a:off x="4644008" y="282245"/>
            <a:ext cx="3995937" cy="1598375"/>
          </a:xfrm>
          <a:custGeom>
            <a:avLst/>
            <a:gdLst>
              <a:gd name="connsiteX0" fmla="*/ 0 w 3995936"/>
              <a:gd name="connsiteY0" fmla="*/ 0 h 1598374"/>
              <a:gd name="connsiteX1" fmla="*/ 3196749 w 3995936"/>
              <a:gd name="connsiteY1" fmla="*/ 0 h 1598374"/>
              <a:gd name="connsiteX2" fmla="*/ 3995936 w 3995936"/>
              <a:gd name="connsiteY2" fmla="*/ 799187 h 1598374"/>
              <a:gd name="connsiteX3" fmla="*/ 3196749 w 3995936"/>
              <a:gd name="connsiteY3" fmla="*/ 1598374 h 1598374"/>
              <a:gd name="connsiteX4" fmla="*/ 0 w 3995936"/>
              <a:gd name="connsiteY4" fmla="*/ 1598374 h 1598374"/>
              <a:gd name="connsiteX5" fmla="*/ 799187 w 3995936"/>
              <a:gd name="connsiteY5" fmla="*/ 799187 h 1598374"/>
              <a:gd name="connsiteX6" fmla="*/ 0 w 3995936"/>
              <a:gd name="connsiteY6" fmla="*/ 0 h 159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5936" h="1598374">
                <a:moveTo>
                  <a:pt x="3995936" y="1598373"/>
                </a:moveTo>
                <a:lnTo>
                  <a:pt x="799187" y="1598373"/>
                </a:lnTo>
                <a:lnTo>
                  <a:pt x="0" y="799187"/>
                </a:lnTo>
                <a:lnTo>
                  <a:pt x="799187" y="1"/>
                </a:lnTo>
                <a:lnTo>
                  <a:pt x="3995936" y="1"/>
                </a:lnTo>
                <a:lnTo>
                  <a:pt x="3196749" y="799187"/>
                </a:lnTo>
                <a:lnTo>
                  <a:pt x="3995936" y="159837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187" tIns="15876" rIns="830938" bIns="15875" numCol="1" spcCol="1270" anchor="ctr" anchorCtr="0">
            <a:noAutofit/>
          </a:bodyPr>
          <a:lstStyle/>
          <a:p>
            <a:pPr lvl="0" algn="ctr" defTabSz="1111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публикация</a:t>
            </a:r>
            <a:r>
              <a:rPr lang="ru-RU" sz="2500" b="0" i="0" u="none" strike="noStrike" kern="1200" cap="none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 сообщений учителем…</a:t>
            </a:r>
            <a:endParaRPr lang="ru-RU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3717034"/>
            <a:ext cx="4032447" cy="1612979"/>
          </a:xfrm>
          <a:custGeom>
            <a:avLst/>
            <a:gdLst>
              <a:gd name="connsiteX0" fmla="*/ 0 w 4032447"/>
              <a:gd name="connsiteY0" fmla="*/ 0 h 1612979"/>
              <a:gd name="connsiteX1" fmla="*/ 3225958 w 4032447"/>
              <a:gd name="connsiteY1" fmla="*/ 0 h 1612979"/>
              <a:gd name="connsiteX2" fmla="*/ 4032447 w 4032447"/>
              <a:gd name="connsiteY2" fmla="*/ 806490 h 1612979"/>
              <a:gd name="connsiteX3" fmla="*/ 3225958 w 4032447"/>
              <a:gd name="connsiteY3" fmla="*/ 1612979 h 1612979"/>
              <a:gd name="connsiteX4" fmla="*/ 0 w 4032447"/>
              <a:gd name="connsiteY4" fmla="*/ 1612979 h 1612979"/>
              <a:gd name="connsiteX5" fmla="*/ 806490 w 4032447"/>
              <a:gd name="connsiteY5" fmla="*/ 806490 h 1612979"/>
              <a:gd name="connsiteX6" fmla="*/ 0 w 4032447"/>
              <a:gd name="connsiteY6" fmla="*/ 0 h 161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2447" h="1612979">
                <a:moveTo>
                  <a:pt x="0" y="0"/>
                </a:moveTo>
                <a:lnTo>
                  <a:pt x="3225958" y="0"/>
                </a:lnTo>
                <a:lnTo>
                  <a:pt x="4032447" y="806490"/>
                </a:lnTo>
                <a:lnTo>
                  <a:pt x="3225958" y="1612979"/>
                </a:lnTo>
                <a:lnTo>
                  <a:pt x="0" y="1612979"/>
                </a:lnTo>
                <a:lnTo>
                  <a:pt x="806490" y="806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40" tIns="15875" rIns="806489" bIns="15875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b="0" i="0" u="none" strike="noStrike" kern="1200" cap="none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…и родителями в новостной ленте и </a:t>
            </a:r>
            <a:r>
              <a:rPr lang="ru-RU" sz="2500" kern="1200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отклик  участников</a:t>
            </a:r>
            <a:endParaRPr lang="ru-RU" sz="25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2656"/>
            <a:ext cx="5697628" cy="374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2698311"/>
            <a:ext cx="7956376" cy="417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олилиния 9"/>
          <p:cNvSpPr/>
          <p:nvPr/>
        </p:nvSpPr>
        <p:spPr>
          <a:xfrm rot="21600000">
            <a:off x="4932040" y="764695"/>
            <a:ext cx="4079776" cy="1603108"/>
          </a:xfrm>
          <a:custGeom>
            <a:avLst/>
            <a:gdLst>
              <a:gd name="connsiteX0" fmla="*/ 0 w 4007767"/>
              <a:gd name="connsiteY0" fmla="*/ 0 h 1603107"/>
              <a:gd name="connsiteX1" fmla="*/ 3206214 w 4007767"/>
              <a:gd name="connsiteY1" fmla="*/ 0 h 1603107"/>
              <a:gd name="connsiteX2" fmla="*/ 4007767 w 4007767"/>
              <a:gd name="connsiteY2" fmla="*/ 801554 h 1603107"/>
              <a:gd name="connsiteX3" fmla="*/ 3206214 w 4007767"/>
              <a:gd name="connsiteY3" fmla="*/ 1603107 h 1603107"/>
              <a:gd name="connsiteX4" fmla="*/ 0 w 4007767"/>
              <a:gd name="connsiteY4" fmla="*/ 1603107 h 1603107"/>
              <a:gd name="connsiteX5" fmla="*/ 801554 w 4007767"/>
              <a:gd name="connsiteY5" fmla="*/ 801554 h 1603107"/>
              <a:gd name="connsiteX6" fmla="*/ 0 w 4007767"/>
              <a:gd name="connsiteY6" fmla="*/ 0 h 160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767" h="1603107">
                <a:moveTo>
                  <a:pt x="4007767" y="1603106"/>
                </a:moveTo>
                <a:lnTo>
                  <a:pt x="801553" y="1603106"/>
                </a:lnTo>
                <a:lnTo>
                  <a:pt x="0" y="801553"/>
                </a:lnTo>
                <a:lnTo>
                  <a:pt x="801553" y="1"/>
                </a:lnTo>
                <a:lnTo>
                  <a:pt x="4007767" y="1"/>
                </a:lnTo>
                <a:lnTo>
                  <a:pt x="3206213" y="801553"/>
                </a:lnTo>
                <a:lnTo>
                  <a:pt x="4007767" y="16031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1553" tIns="15241" rIns="832035" bIns="152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неформальная личная переписка</a:t>
            </a:r>
            <a:endParaRPr lang="ru-RU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0" y="4034070"/>
            <a:ext cx="3707903" cy="1483161"/>
          </a:xfrm>
          <a:custGeom>
            <a:avLst/>
            <a:gdLst>
              <a:gd name="connsiteX0" fmla="*/ 0 w 3707903"/>
              <a:gd name="connsiteY0" fmla="*/ 0 h 1483161"/>
              <a:gd name="connsiteX1" fmla="*/ 2966323 w 3707903"/>
              <a:gd name="connsiteY1" fmla="*/ 0 h 1483161"/>
              <a:gd name="connsiteX2" fmla="*/ 3707903 w 3707903"/>
              <a:gd name="connsiteY2" fmla="*/ 741581 h 1483161"/>
              <a:gd name="connsiteX3" fmla="*/ 2966323 w 3707903"/>
              <a:gd name="connsiteY3" fmla="*/ 1483161 h 1483161"/>
              <a:gd name="connsiteX4" fmla="*/ 0 w 3707903"/>
              <a:gd name="connsiteY4" fmla="*/ 1483161 h 1483161"/>
              <a:gd name="connsiteX5" fmla="*/ 741581 w 3707903"/>
              <a:gd name="connsiteY5" fmla="*/ 741581 h 1483161"/>
              <a:gd name="connsiteX6" fmla="*/ 0 w 3707903"/>
              <a:gd name="connsiteY6" fmla="*/ 0 h 148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7903" h="1483161">
                <a:moveTo>
                  <a:pt x="0" y="0"/>
                </a:moveTo>
                <a:lnTo>
                  <a:pt x="2966323" y="0"/>
                </a:lnTo>
                <a:lnTo>
                  <a:pt x="3707903" y="741581"/>
                </a:lnTo>
                <a:lnTo>
                  <a:pt x="2966323" y="1483161"/>
                </a:lnTo>
                <a:lnTo>
                  <a:pt x="0" y="1483161"/>
                </a:lnTo>
                <a:lnTo>
                  <a:pt x="741581" y="7415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2061" tIns="15240" rIns="74158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kern="1200" dirty="0" smtClean="0">
                <a:latin typeface="Arial" pitchFamily="34" charset="0"/>
                <a:cs typeface="Arial" pitchFamily="34" charset="0"/>
              </a:rPr>
              <a:t>комментарии «с душой»</a:t>
            </a:r>
            <a:endParaRPr lang="ru-RU" sz="25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216024"/>
            <a:ext cx="4776190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b="21637"/>
          <a:stretch/>
        </p:blipFill>
        <p:spPr>
          <a:xfrm>
            <a:off x="3563888" y="1700808"/>
            <a:ext cx="417646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8" name="Shape 2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36" y="2420888"/>
            <a:ext cx="466811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лилиния 6"/>
          <p:cNvSpPr/>
          <p:nvPr/>
        </p:nvSpPr>
        <p:spPr>
          <a:xfrm>
            <a:off x="683568" y="548680"/>
            <a:ext cx="3635895" cy="1454358"/>
          </a:xfrm>
          <a:custGeom>
            <a:avLst/>
            <a:gdLst>
              <a:gd name="connsiteX0" fmla="*/ 0 w 3635895"/>
              <a:gd name="connsiteY0" fmla="*/ 0 h 1454358"/>
              <a:gd name="connsiteX1" fmla="*/ 2908716 w 3635895"/>
              <a:gd name="connsiteY1" fmla="*/ 0 h 1454358"/>
              <a:gd name="connsiteX2" fmla="*/ 3635895 w 3635895"/>
              <a:gd name="connsiteY2" fmla="*/ 727179 h 1454358"/>
              <a:gd name="connsiteX3" fmla="*/ 2908716 w 3635895"/>
              <a:gd name="connsiteY3" fmla="*/ 1454358 h 1454358"/>
              <a:gd name="connsiteX4" fmla="*/ 0 w 3635895"/>
              <a:gd name="connsiteY4" fmla="*/ 1454358 h 1454358"/>
              <a:gd name="connsiteX5" fmla="*/ 727179 w 3635895"/>
              <a:gd name="connsiteY5" fmla="*/ 727179 h 1454358"/>
              <a:gd name="connsiteX6" fmla="*/ 0 w 3635895"/>
              <a:gd name="connsiteY6" fmla="*/ 0 h 145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5895" h="1454358">
                <a:moveTo>
                  <a:pt x="0" y="0"/>
                </a:moveTo>
                <a:lnTo>
                  <a:pt x="2908716" y="0"/>
                </a:lnTo>
                <a:lnTo>
                  <a:pt x="3635895" y="727179"/>
                </a:lnTo>
                <a:lnTo>
                  <a:pt x="2908716" y="1454358"/>
                </a:lnTo>
                <a:lnTo>
                  <a:pt x="0" y="1454358"/>
                </a:lnTo>
                <a:lnTo>
                  <a:pt x="727179" y="727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7659" tIns="15240" rIns="727179" bIns="152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kern="1200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к</a:t>
            </a:r>
            <a:r>
              <a:rPr lang="ru-RU" sz="250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онкурсы и голосования, опросы</a:t>
            </a:r>
            <a:endParaRPr lang="ru-RU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332656"/>
            <a:ext cx="5066356" cy="587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15" y="2708920"/>
            <a:ext cx="5791789" cy="394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лилиния 6"/>
          <p:cNvSpPr/>
          <p:nvPr/>
        </p:nvSpPr>
        <p:spPr>
          <a:xfrm>
            <a:off x="299864" y="692696"/>
            <a:ext cx="3696072" cy="1478428"/>
          </a:xfrm>
          <a:custGeom>
            <a:avLst/>
            <a:gdLst>
              <a:gd name="connsiteX0" fmla="*/ 0 w 3696072"/>
              <a:gd name="connsiteY0" fmla="*/ 0 h 1478428"/>
              <a:gd name="connsiteX1" fmla="*/ 2956858 w 3696072"/>
              <a:gd name="connsiteY1" fmla="*/ 0 h 1478428"/>
              <a:gd name="connsiteX2" fmla="*/ 3696072 w 3696072"/>
              <a:gd name="connsiteY2" fmla="*/ 739214 h 1478428"/>
              <a:gd name="connsiteX3" fmla="*/ 2956858 w 3696072"/>
              <a:gd name="connsiteY3" fmla="*/ 1478428 h 1478428"/>
              <a:gd name="connsiteX4" fmla="*/ 0 w 3696072"/>
              <a:gd name="connsiteY4" fmla="*/ 1478428 h 1478428"/>
              <a:gd name="connsiteX5" fmla="*/ 739214 w 3696072"/>
              <a:gd name="connsiteY5" fmla="*/ 739214 h 1478428"/>
              <a:gd name="connsiteX6" fmla="*/ 0 w 3696072"/>
              <a:gd name="connsiteY6" fmla="*/ 0 h 147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6072" h="1478428">
                <a:moveTo>
                  <a:pt x="0" y="0"/>
                </a:moveTo>
                <a:lnTo>
                  <a:pt x="2956858" y="0"/>
                </a:lnTo>
                <a:lnTo>
                  <a:pt x="3696072" y="739214"/>
                </a:lnTo>
                <a:lnTo>
                  <a:pt x="2956858" y="1478428"/>
                </a:lnTo>
                <a:lnTo>
                  <a:pt x="0" y="1478428"/>
                </a:lnTo>
                <a:lnTo>
                  <a:pt x="739214" y="7392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9694" tIns="15240" rIns="739214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kern="1200" dirty="0" smtClean="0">
                <a:solidFill>
                  <a:schemeClr val="bg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фото- и видеоархив</a:t>
            </a:r>
            <a:endParaRPr lang="ru-RU" sz="25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Алексей\YandexDisk\Сайт\Кенгуру.jpg"/>
          <p:cNvPicPr>
            <a:picLocks noChangeAspect="1" noChangeArrowheads="1"/>
          </p:cNvPicPr>
          <p:nvPr/>
        </p:nvPicPr>
        <p:blipFill>
          <a:blip r:embed="rId3"/>
          <a:srcRect l="21713" t="903" r="21160" b="60713"/>
          <a:stretch>
            <a:fillRect/>
          </a:stretch>
        </p:blipFill>
        <p:spPr bwMode="auto">
          <a:xfrm>
            <a:off x="4067944" y="1340768"/>
            <a:ext cx="4536504" cy="4309679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sym typeface="Arial"/>
              </a:rPr>
              <a:t>Положительное влияние партнерства</a:t>
            </a:r>
            <a:br>
              <a:rPr lang="ru-RU" b="1" dirty="0" smtClean="0">
                <a:latin typeface="Arial" pitchFamily="34" charset="0"/>
                <a:cs typeface="Arial" pitchFamily="34" charset="0"/>
                <a:sym typeface="Arial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  <a:sym typeface="Arial"/>
              </a:rPr>
              <a:t> на результативность обучения</a:t>
            </a:r>
            <a:endParaRPr lang="ru-RU" b="1" dirty="0">
              <a:latin typeface="Arial" pitchFamily="34" charset="0"/>
              <a:cs typeface="Arial" pitchFamily="34" charset="0"/>
              <a:sym typeface="Trebuchet M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102286" y="1773486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458" name="Picture 2" descr="C:\Users\Алексей\YandexDisk\Сайт\Зеленая математика.jpg"/>
          <p:cNvPicPr>
            <a:picLocks noChangeAspect="1" noChangeArrowheads="1"/>
          </p:cNvPicPr>
          <p:nvPr/>
        </p:nvPicPr>
        <p:blipFill>
          <a:blip r:embed="rId5"/>
          <a:srcRect l="7020" r="6337" b="64431"/>
          <a:stretch>
            <a:fillRect/>
          </a:stretch>
        </p:blipFill>
        <p:spPr bwMode="auto">
          <a:xfrm>
            <a:off x="3747828" y="3789040"/>
            <a:ext cx="4962161" cy="288032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/>
          </p:cNvGraphicFramePr>
          <p:nvPr/>
        </p:nvGraphicFramePr>
        <p:xfrm>
          <a:off x="234008" y="836712"/>
          <a:ext cx="3427982" cy="507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олилиния 5"/>
          <p:cNvSpPr/>
          <p:nvPr/>
        </p:nvSpPr>
        <p:spPr>
          <a:xfrm>
            <a:off x="4067944" y="3861048"/>
            <a:ext cx="4409390" cy="2232248"/>
          </a:xfrm>
          <a:custGeom>
            <a:avLst/>
            <a:gdLst>
              <a:gd name="connsiteX0" fmla="*/ 0 w 3004052"/>
              <a:gd name="connsiteY0" fmla="*/ 119461 h 1194612"/>
              <a:gd name="connsiteX1" fmla="*/ 34989 w 3004052"/>
              <a:gd name="connsiteY1" fmla="*/ 34989 h 1194612"/>
              <a:gd name="connsiteX2" fmla="*/ 119461 w 3004052"/>
              <a:gd name="connsiteY2" fmla="*/ 0 h 1194612"/>
              <a:gd name="connsiteX3" fmla="*/ 2884591 w 3004052"/>
              <a:gd name="connsiteY3" fmla="*/ 0 h 1194612"/>
              <a:gd name="connsiteX4" fmla="*/ 2969063 w 3004052"/>
              <a:gd name="connsiteY4" fmla="*/ 34989 h 1194612"/>
              <a:gd name="connsiteX5" fmla="*/ 3004052 w 3004052"/>
              <a:gd name="connsiteY5" fmla="*/ 119461 h 1194612"/>
              <a:gd name="connsiteX6" fmla="*/ 3004052 w 3004052"/>
              <a:gd name="connsiteY6" fmla="*/ 1075151 h 1194612"/>
              <a:gd name="connsiteX7" fmla="*/ 2969063 w 3004052"/>
              <a:gd name="connsiteY7" fmla="*/ 1159623 h 1194612"/>
              <a:gd name="connsiteX8" fmla="*/ 2884591 w 3004052"/>
              <a:gd name="connsiteY8" fmla="*/ 1194612 h 1194612"/>
              <a:gd name="connsiteX9" fmla="*/ 119461 w 3004052"/>
              <a:gd name="connsiteY9" fmla="*/ 1194612 h 1194612"/>
              <a:gd name="connsiteX10" fmla="*/ 34989 w 3004052"/>
              <a:gd name="connsiteY10" fmla="*/ 1159623 h 1194612"/>
              <a:gd name="connsiteX11" fmla="*/ 0 w 3004052"/>
              <a:gd name="connsiteY11" fmla="*/ 1075151 h 1194612"/>
              <a:gd name="connsiteX12" fmla="*/ 0 w 3004052"/>
              <a:gd name="connsiteY12" fmla="*/ 119461 h 119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4052" h="1194612">
                <a:moveTo>
                  <a:pt x="0" y="119461"/>
                </a:moveTo>
                <a:cubicBezTo>
                  <a:pt x="0" y="87778"/>
                  <a:pt x="12586" y="57393"/>
                  <a:pt x="34989" y="34989"/>
                </a:cubicBezTo>
                <a:cubicBezTo>
                  <a:pt x="57392" y="12586"/>
                  <a:pt x="87778" y="0"/>
                  <a:pt x="119461" y="0"/>
                </a:cubicBezTo>
                <a:lnTo>
                  <a:pt x="2884591" y="0"/>
                </a:lnTo>
                <a:cubicBezTo>
                  <a:pt x="2916274" y="0"/>
                  <a:pt x="2946659" y="12586"/>
                  <a:pt x="2969063" y="34989"/>
                </a:cubicBezTo>
                <a:cubicBezTo>
                  <a:pt x="2991466" y="57392"/>
                  <a:pt x="3004052" y="87778"/>
                  <a:pt x="3004052" y="119461"/>
                </a:cubicBezTo>
                <a:lnTo>
                  <a:pt x="3004052" y="1075151"/>
                </a:lnTo>
                <a:cubicBezTo>
                  <a:pt x="3004052" y="1106834"/>
                  <a:pt x="2991466" y="1137219"/>
                  <a:pt x="2969063" y="1159623"/>
                </a:cubicBezTo>
                <a:cubicBezTo>
                  <a:pt x="2946660" y="1182026"/>
                  <a:pt x="2916274" y="1194612"/>
                  <a:pt x="2884591" y="1194612"/>
                </a:cubicBezTo>
                <a:lnTo>
                  <a:pt x="119461" y="1194612"/>
                </a:lnTo>
                <a:cubicBezTo>
                  <a:pt x="87778" y="1194612"/>
                  <a:pt x="57393" y="1182026"/>
                  <a:pt x="34989" y="1159623"/>
                </a:cubicBezTo>
                <a:cubicBezTo>
                  <a:pt x="12586" y="1137220"/>
                  <a:pt x="0" y="1106834"/>
                  <a:pt x="0" y="1075151"/>
                </a:cubicBezTo>
                <a:lnTo>
                  <a:pt x="0" y="11946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29" tIns="70549" rIns="88329" bIns="705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формирование социального партнёрства учителя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с родителями оказывает позитивное влияние на динамику образовательных результатов обучающихся</a:t>
            </a:r>
            <a:endParaRPr lang="ru-RU" sz="2200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6" name="Picture 4" descr="C:\Users\Алексей\Desktop\К учителю года\G3bxkLNf-7Y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67944" y="620688"/>
            <a:ext cx="4410000" cy="2944021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ru-RU" b="1" i="0" u="none" strike="noStrike" cap="none" baseline="0" dirty="0">
                <a:solidFill>
                  <a:schemeClr val="dk2"/>
                </a:solidFill>
                <a:latin typeface="Arial" pitchFamily="34" charset="0"/>
                <a:ea typeface="Trebuchet MS"/>
                <a:cs typeface="Arial" pitchFamily="34" charset="0"/>
                <a:sym typeface="Trebuchet MS"/>
              </a:rPr>
              <a:t>Перспективы развития сообщества после окончания начальной школы</a:t>
            </a:r>
          </a:p>
        </p:txBody>
      </p:sp>
      <p:sp>
        <p:nvSpPr>
          <p:cNvPr id="273" name="Shape 273"/>
          <p:cNvSpPr/>
          <p:nvPr/>
        </p:nvSpPr>
        <p:spPr>
          <a:xfrm>
            <a:off x="251520" y="1628800"/>
            <a:ext cx="8417290" cy="146266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2114951" y="1628800"/>
            <a:ext cx="6593688" cy="1462662"/>
          </a:xfrm>
          <a:prstGeom prst="rect">
            <a:avLst/>
          </a:prstGeom>
          <a:noFill/>
          <a:ln>
            <a:noFill/>
          </a:ln>
        </p:spPr>
        <p:txBody>
          <a:bodyPr lIns="72375" tIns="72375" rIns="72375" bIns="723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65"/>
              </a:spcAft>
              <a:buSzPct val="25000"/>
              <a:buNone/>
            </a:pPr>
            <a:r>
              <a:rPr lang="ru-RU" sz="1900" b="0" i="0" u="none" strike="noStrike" cap="none" baseline="0" dirty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будущий классный руководитель становится участником сообщества в середине четвертого класса, постепенно вовлекается во взаимодействие, чтобы в дальнейшем заменить учителя начальных </a:t>
            </a:r>
            <a:r>
              <a:rPr lang="ru-RU" sz="1900" b="0" i="0" u="none" strike="noStrike" cap="none" baseline="0" dirty="0" smtClean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классов</a:t>
            </a:r>
            <a:endParaRPr lang="ru-RU" sz="1900" b="0" i="0" u="none" strike="noStrike" cap="none" baseline="0" dirty="0">
              <a:solidFill>
                <a:schemeClr val="lt1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251520" y="3309736"/>
            <a:ext cx="8417290" cy="146266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2114951" y="3309736"/>
            <a:ext cx="6593688" cy="1462662"/>
          </a:xfrm>
          <a:prstGeom prst="rect">
            <a:avLst/>
          </a:prstGeom>
          <a:noFill/>
          <a:ln>
            <a:noFill/>
          </a:ln>
        </p:spPr>
        <p:txBody>
          <a:bodyPr lIns="72375" tIns="72375" rIns="72375" bIns="723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65"/>
              </a:spcAft>
              <a:buSzPct val="25000"/>
              <a:buNone/>
            </a:pPr>
            <a:r>
              <a:rPr lang="ru-RU" sz="1900" b="0" i="0" u="none" strike="noStrike" cap="none" baseline="0" dirty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к концу четвертого класса наиболее активные родители берут на себя роль администраторов, работая в тесном контакте с будущим классным руководителем и размещая текущую информацию в сообществе для других </a:t>
            </a:r>
            <a:r>
              <a:rPr lang="ru-RU" sz="1900" b="0" i="0" u="none" strike="noStrike" cap="none" baseline="0" dirty="0" smtClean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родителей</a:t>
            </a:r>
            <a:endParaRPr lang="ru-RU" sz="1900" b="0" i="0" u="none" strike="noStrike" cap="none" baseline="0" dirty="0">
              <a:solidFill>
                <a:schemeClr val="lt1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27974" y="3411067"/>
            <a:ext cx="1379730" cy="1260000"/>
          </a:xfrm>
          <a:prstGeom prst="roundRect">
            <a:avLst>
              <a:gd name="adj" fmla="val 10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251520" y="4990673"/>
            <a:ext cx="8417290" cy="1462662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114951" y="4990673"/>
            <a:ext cx="6593688" cy="1462662"/>
          </a:xfrm>
          <a:prstGeom prst="rect">
            <a:avLst/>
          </a:prstGeom>
          <a:noFill/>
          <a:ln>
            <a:noFill/>
          </a:ln>
        </p:spPr>
        <p:txBody>
          <a:bodyPr lIns="72375" tIns="72375" rIns="72375" bIns="723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65"/>
              </a:spcAft>
              <a:buSzPct val="25000"/>
              <a:buNone/>
            </a:pPr>
            <a:r>
              <a:rPr lang="ru-RU" sz="1900" b="0" i="0" u="none" strike="noStrike" cap="none" baseline="0" dirty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учащиеся постепенно вовлекаются в работу в сообществе, организуется орган ученического самоуправления класса, ученики становятся полноправными участниками </a:t>
            </a:r>
            <a:r>
              <a:rPr lang="ru-RU" sz="1900" b="0" i="0" u="none" strike="noStrike" cap="none" baseline="0" dirty="0" smtClean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сообщества; администратором </a:t>
            </a:r>
            <a:r>
              <a:rPr lang="ru-RU" sz="1900" dirty="0" smtClean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сообщества </a:t>
            </a:r>
            <a:r>
              <a:rPr lang="ru-RU" sz="1900" b="0" i="0" u="none" strike="noStrike" cap="none" baseline="0" dirty="0" smtClean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остается родитель</a:t>
            </a:r>
            <a:endParaRPr lang="ru-RU" sz="1900" b="0" i="0" u="none" strike="noStrike" cap="none" baseline="0" dirty="0">
              <a:solidFill>
                <a:schemeClr val="lt1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527974" y="5092004"/>
            <a:ext cx="1379730" cy="1260000"/>
          </a:xfrm>
          <a:prstGeom prst="roundRect">
            <a:avLst>
              <a:gd name="adj" fmla="val 10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527974" y="1730131"/>
            <a:ext cx="1379730" cy="1260000"/>
          </a:xfrm>
          <a:prstGeom prst="roundRect">
            <a:avLst>
              <a:gd name="adj" fmla="val 10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Алексей\YandexDisk\Картинки\IMG_05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-602962"/>
            <a:ext cx="8568952" cy="4824050"/>
          </a:xfrm>
          <a:prstGeom prst="rect">
            <a:avLst/>
          </a:prstGeom>
          <a:noFill/>
        </p:spPr>
      </p:pic>
      <p:sp>
        <p:nvSpPr>
          <p:cNvPr id="25" name="Полилиния 24"/>
          <p:cNvSpPr/>
          <p:nvPr/>
        </p:nvSpPr>
        <p:spPr>
          <a:xfrm>
            <a:off x="282000" y="3953777"/>
            <a:ext cx="8394456" cy="2559932"/>
          </a:xfrm>
          <a:custGeom>
            <a:avLst/>
            <a:gdLst>
              <a:gd name="connsiteX0" fmla="*/ 0 w 8208911"/>
              <a:gd name="connsiteY0" fmla="*/ 0 h 2559932"/>
              <a:gd name="connsiteX1" fmla="*/ 7568928 w 8208911"/>
              <a:gd name="connsiteY1" fmla="*/ 0 h 2559932"/>
              <a:gd name="connsiteX2" fmla="*/ 8208911 w 8208911"/>
              <a:gd name="connsiteY2" fmla="*/ 1279966 h 2559932"/>
              <a:gd name="connsiteX3" fmla="*/ 7568928 w 8208911"/>
              <a:gd name="connsiteY3" fmla="*/ 2559932 h 2559932"/>
              <a:gd name="connsiteX4" fmla="*/ 0 w 8208911"/>
              <a:gd name="connsiteY4" fmla="*/ 2559932 h 2559932"/>
              <a:gd name="connsiteX5" fmla="*/ 0 w 8208911"/>
              <a:gd name="connsiteY5" fmla="*/ 0 h 255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8911" h="2559932">
                <a:moveTo>
                  <a:pt x="0" y="0"/>
                </a:moveTo>
                <a:lnTo>
                  <a:pt x="7568928" y="0"/>
                </a:lnTo>
                <a:lnTo>
                  <a:pt x="8208911" y="1279966"/>
                </a:lnTo>
                <a:lnTo>
                  <a:pt x="7568928" y="2559932"/>
                </a:lnTo>
                <a:lnTo>
                  <a:pt x="0" y="2559932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592" tIns="76200" rIns="1478364" bIns="76200" numCol="1" spcCol="1270" anchor="t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000" b="1" kern="1200" dirty="0" smtClean="0">
                <a:latin typeface="Arial" pitchFamily="34" charset="0"/>
                <a:cs typeface="Arial" pitchFamily="34" charset="0"/>
              </a:rPr>
              <a:t>Вывод</a:t>
            </a:r>
            <a:endParaRPr lang="ru-RU" sz="3000" b="1" kern="1200" dirty="0">
              <a:latin typeface="Arial" pitchFamily="34" charset="0"/>
              <a:cs typeface="Arial" pitchFamily="34" charset="0"/>
            </a:endParaRP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300" kern="1200" dirty="0" smtClean="0">
                <a:latin typeface="Arial" pitchFamily="34" charset="0"/>
                <a:cs typeface="Arial" pitchFamily="34" charset="0"/>
              </a:rPr>
              <a:t>системное формирование социального партнерства педагогического коллектива школы с родителями оказывает существенное позитивное влияние на динамику образовательных результатов обучающихся</a:t>
            </a:r>
            <a:endParaRPr lang="ru-RU" sz="23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Trebuchet MS"/>
              <a:buNone/>
            </a:pPr>
            <a:r>
              <a:rPr lang="ru-RU" b="1" dirty="0">
                <a:latin typeface="Arial" pitchFamily="34" charset="0"/>
                <a:cs typeface="Arial" pitchFamily="34" charset="0"/>
                <a:sym typeface="Trebuchet MS"/>
              </a:rPr>
              <a:t>Школа и семья – </a:t>
            </a:r>
            <a:r>
              <a:rPr lang="ru-RU" b="1" dirty="0" smtClean="0">
                <a:latin typeface="Arial" pitchFamily="34" charset="0"/>
                <a:cs typeface="Arial" pitchFamily="34" charset="0"/>
                <a:sym typeface="Trebuchet MS"/>
              </a:rPr>
              <a:t>союзники</a:t>
            </a:r>
            <a:br>
              <a:rPr lang="ru-RU" b="1" dirty="0" smtClean="0">
                <a:latin typeface="Arial" pitchFamily="34" charset="0"/>
                <a:cs typeface="Arial" pitchFamily="34" charset="0"/>
                <a:sym typeface="Trebuchet MS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  <a:sym typeface="Trebuchet MS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  <a:sym typeface="Trebuchet MS"/>
              </a:rPr>
              <a:t>обучении и воспитании детей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95537" y="1742398"/>
            <a:ext cx="4392487" cy="1902626"/>
            <a:chOff x="694831" y="4446281"/>
            <a:chExt cx="7404169" cy="2411719"/>
          </a:xfrm>
        </p:grpSpPr>
        <p:sp>
          <p:nvSpPr>
            <p:cNvPr id="7" name="Полилиния 6"/>
            <p:cNvSpPr/>
            <p:nvPr/>
          </p:nvSpPr>
          <p:spPr>
            <a:xfrm>
              <a:off x="694831" y="4446281"/>
              <a:ext cx="4751136" cy="2411719"/>
            </a:xfrm>
            <a:custGeom>
              <a:avLst/>
              <a:gdLst>
                <a:gd name="connsiteX0" fmla="*/ 0 w 3383280"/>
                <a:gd name="connsiteY0" fmla="*/ 1691640 h 3383279"/>
                <a:gd name="connsiteX1" fmla="*/ 495472 w 3383280"/>
                <a:gd name="connsiteY1" fmla="*/ 495470 h 3383279"/>
                <a:gd name="connsiteX2" fmla="*/ 1691643 w 3383280"/>
                <a:gd name="connsiteY2" fmla="*/ 2 h 3383279"/>
                <a:gd name="connsiteX3" fmla="*/ 2887813 w 3383280"/>
                <a:gd name="connsiteY3" fmla="*/ 495474 h 3383279"/>
                <a:gd name="connsiteX4" fmla="*/ 3383281 w 3383280"/>
                <a:gd name="connsiteY4" fmla="*/ 1691645 h 3383279"/>
                <a:gd name="connsiteX5" fmla="*/ 2887811 w 3383280"/>
                <a:gd name="connsiteY5" fmla="*/ 2887815 h 3383279"/>
                <a:gd name="connsiteX6" fmla="*/ 1691640 w 3383280"/>
                <a:gd name="connsiteY6" fmla="*/ 3383285 h 3383279"/>
                <a:gd name="connsiteX7" fmla="*/ 495470 w 3383280"/>
                <a:gd name="connsiteY7" fmla="*/ 2887814 h 3383279"/>
                <a:gd name="connsiteX8" fmla="*/ 1 w 3383280"/>
                <a:gd name="connsiteY8" fmla="*/ 1691643 h 3383279"/>
                <a:gd name="connsiteX9" fmla="*/ 0 w 3383280"/>
                <a:gd name="connsiteY9" fmla="*/ 1691640 h 338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3280" h="3383279">
                  <a:moveTo>
                    <a:pt x="0" y="1691640"/>
                  </a:moveTo>
                  <a:cubicBezTo>
                    <a:pt x="1" y="1242989"/>
                    <a:pt x="178227" y="812714"/>
                    <a:pt x="495472" y="495470"/>
                  </a:cubicBezTo>
                  <a:cubicBezTo>
                    <a:pt x="812717" y="178226"/>
                    <a:pt x="1242992" y="1"/>
                    <a:pt x="1691643" y="2"/>
                  </a:cubicBezTo>
                  <a:cubicBezTo>
                    <a:pt x="2140294" y="3"/>
                    <a:pt x="2570569" y="178229"/>
                    <a:pt x="2887813" y="495474"/>
                  </a:cubicBezTo>
                  <a:cubicBezTo>
                    <a:pt x="3205057" y="812719"/>
                    <a:pt x="3383282" y="1242994"/>
                    <a:pt x="3383281" y="1691645"/>
                  </a:cubicBezTo>
                  <a:cubicBezTo>
                    <a:pt x="3383281" y="2140296"/>
                    <a:pt x="3205055" y="2570571"/>
                    <a:pt x="2887811" y="2887815"/>
                  </a:cubicBezTo>
                  <a:cubicBezTo>
                    <a:pt x="2570567" y="3205059"/>
                    <a:pt x="2140291" y="3383285"/>
                    <a:pt x="1691640" y="3383285"/>
                  </a:cubicBezTo>
                  <a:cubicBezTo>
                    <a:pt x="1242989" y="3383285"/>
                    <a:pt x="812714" y="3205059"/>
                    <a:pt x="495470" y="2887814"/>
                  </a:cubicBezTo>
                  <a:cubicBezTo>
                    <a:pt x="178226" y="2570570"/>
                    <a:pt x="1" y="2140294"/>
                    <a:pt x="1" y="1691643"/>
                  </a:cubicBezTo>
                  <a:cubicBezTo>
                    <a:pt x="1" y="1691642"/>
                    <a:pt x="0" y="1691641"/>
                    <a:pt x="0" y="169164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2440" tIns="398961" rIns="960120" bIns="398961" numCol="1" spcCol="1270" anchor="ctr" anchorCtr="0">
              <a:noAutofit/>
            </a:bodyPr>
            <a:lstStyle/>
            <a:p>
              <a:pPr lvl="0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347864" y="4446281"/>
              <a:ext cx="4751136" cy="2411719"/>
            </a:xfrm>
            <a:custGeom>
              <a:avLst/>
              <a:gdLst>
                <a:gd name="connsiteX0" fmla="*/ 0 w 3383280"/>
                <a:gd name="connsiteY0" fmla="*/ 1691640 h 3383279"/>
                <a:gd name="connsiteX1" fmla="*/ 495472 w 3383280"/>
                <a:gd name="connsiteY1" fmla="*/ 495470 h 3383279"/>
                <a:gd name="connsiteX2" fmla="*/ 1691643 w 3383280"/>
                <a:gd name="connsiteY2" fmla="*/ 2 h 3383279"/>
                <a:gd name="connsiteX3" fmla="*/ 2887813 w 3383280"/>
                <a:gd name="connsiteY3" fmla="*/ 495474 h 3383279"/>
                <a:gd name="connsiteX4" fmla="*/ 3383281 w 3383280"/>
                <a:gd name="connsiteY4" fmla="*/ 1691645 h 3383279"/>
                <a:gd name="connsiteX5" fmla="*/ 2887811 w 3383280"/>
                <a:gd name="connsiteY5" fmla="*/ 2887815 h 3383279"/>
                <a:gd name="connsiteX6" fmla="*/ 1691640 w 3383280"/>
                <a:gd name="connsiteY6" fmla="*/ 3383285 h 3383279"/>
                <a:gd name="connsiteX7" fmla="*/ 495470 w 3383280"/>
                <a:gd name="connsiteY7" fmla="*/ 2887814 h 3383279"/>
                <a:gd name="connsiteX8" fmla="*/ 1 w 3383280"/>
                <a:gd name="connsiteY8" fmla="*/ 1691643 h 3383279"/>
                <a:gd name="connsiteX9" fmla="*/ 0 w 3383280"/>
                <a:gd name="connsiteY9" fmla="*/ 1691640 h 338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83280" h="3383279">
                  <a:moveTo>
                    <a:pt x="0" y="1691640"/>
                  </a:moveTo>
                  <a:cubicBezTo>
                    <a:pt x="1" y="1242989"/>
                    <a:pt x="178227" y="812714"/>
                    <a:pt x="495472" y="495470"/>
                  </a:cubicBezTo>
                  <a:cubicBezTo>
                    <a:pt x="812717" y="178226"/>
                    <a:pt x="1242992" y="1"/>
                    <a:pt x="1691643" y="2"/>
                  </a:cubicBezTo>
                  <a:cubicBezTo>
                    <a:pt x="2140294" y="3"/>
                    <a:pt x="2570569" y="178229"/>
                    <a:pt x="2887813" y="495474"/>
                  </a:cubicBezTo>
                  <a:cubicBezTo>
                    <a:pt x="3205057" y="812719"/>
                    <a:pt x="3383282" y="1242994"/>
                    <a:pt x="3383281" y="1691645"/>
                  </a:cubicBezTo>
                  <a:cubicBezTo>
                    <a:pt x="3383281" y="2140296"/>
                    <a:pt x="3205055" y="2570571"/>
                    <a:pt x="2887811" y="2887815"/>
                  </a:cubicBezTo>
                  <a:cubicBezTo>
                    <a:pt x="2570567" y="3205059"/>
                    <a:pt x="2140291" y="3383285"/>
                    <a:pt x="1691640" y="3383285"/>
                  </a:cubicBezTo>
                  <a:cubicBezTo>
                    <a:pt x="1242989" y="3383285"/>
                    <a:pt x="812714" y="3205059"/>
                    <a:pt x="495470" y="2887814"/>
                  </a:cubicBezTo>
                  <a:cubicBezTo>
                    <a:pt x="178226" y="2570570"/>
                    <a:pt x="1" y="2140294"/>
                    <a:pt x="1" y="1691643"/>
                  </a:cubicBezTo>
                  <a:cubicBezTo>
                    <a:pt x="1" y="1691642"/>
                    <a:pt x="0" y="1691641"/>
                    <a:pt x="0" y="1691640"/>
                  </a:cubicBezTo>
                  <a:close/>
                </a:path>
              </a:pathLst>
            </a:custGeom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72440" tIns="398961" rIns="960120" bIns="398961" numCol="1" spcCol="1270" anchor="ctr" anchorCtr="0">
              <a:noAutofit/>
            </a:bodyPr>
            <a:lstStyle/>
            <a:p>
              <a:pPr algn="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 smtClean="0">
                <a:ln w="5715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24128" y="5013176"/>
              <a:ext cx="2089258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chemeClr val="bg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Учитель</a:t>
              </a:r>
              <a:endParaRPr lang="ru-RU" sz="10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24127" y="5661249"/>
              <a:ext cx="1726855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chemeClr val="bg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Школа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98338" y="5373216"/>
              <a:ext cx="2075422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chemeClr val="bg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Ребенок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01410" y="5013176"/>
              <a:ext cx="2380760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chemeClr val="bg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Родители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01410" y="5661249"/>
              <a:ext cx="1694429" cy="507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1200" dirty="0" smtClean="0">
                  <a:solidFill>
                    <a:schemeClr val="bg1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ea typeface="+mn-ea"/>
                  <a:cs typeface="Arial" pitchFamily="34" charset="0"/>
                </a:rPr>
                <a:t>Семья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148064" y="1665701"/>
            <a:ext cx="3096344" cy="2051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300"/>
              </a:spcBef>
              <a:buClr>
                <a:srgbClr val="9BBB59"/>
              </a:buClr>
              <a:buSzPct val="100000"/>
            </a:pPr>
            <a:r>
              <a:rPr lang="ru-RU" sz="2600" b="1" kern="1200" dirty="0" smtClean="0">
                <a:solidFill>
                  <a:schemeClr val="accen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ФГОС НОО:</a:t>
            </a:r>
          </a:p>
          <a:p>
            <a:pPr lvl="0">
              <a:lnSpc>
                <a:spcPct val="80000"/>
              </a:lnSpc>
              <a:spcBef>
                <a:spcPts val="300"/>
              </a:spcBef>
              <a:buClr>
                <a:srgbClr val="9BBB59"/>
              </a:buClr>
              <a:buSzPct val="100000"/>
            </a:pPr>
            <a:r>
              <a:rPr lang="ru-RU" sz="2600" kern="1200" dirty="0" smtClean="0">
                <a:solidFill>
                  <a:schemeClr val="accen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20% содержания</a:t>
            </a:r>
            <a:br>
              <a:rPr lang="ru-RU" sz="2600" kern="1200" dirty="0" smtClean="0">
                <a:solidFill>
                  <a:schemeClr val="accen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</a:br>
            <a:r>
              <a:rPr lang="ru-RU" sz="2600" kern="1200" dirty="0" smtClean="0">
                <a:solidFill>
                  <a:schemeClr val="accen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ООП формируется участниками образовательных отношений</a:t>
            </a:r>
            <a:endParaRPr lang="ru-RU" sz="2600" kern="1200" dirty="0">
              <a:solidFill>
                <a:schemeClr val="accent1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26017" y="4095187"/>
            <a:ext cx="4995273" cy="1998109"/>
          </a:xfrm>
          <a:custGeom>
            <a:avLst/>
            <a:gdLst>
              <a:gd name="connsiteX0" fmla="*/ 0 w 4995273"/>
              <a:gd name="connsiteY0" fmla="*/ 0 h 1998109"/>
              <a:gd name="connsiteX1" fmla="*/ 3996219 w 4995273"/>
              <a:gd name="connsiteY1" fmla="*/ 0 h 1998109"/>
              <a:gd name="connsiteX2" fmla="*/ 4995273 w 4995273"/>
              <a:gd name="connsiteY2" fmla="*/ 999055 h 1998109"/>
              <a:gd name="connsiteX3" fmla="*/ 3996219 w 4995273"/>
              <a:gd name="connsiteY3" fmla="*/ 1998109 h 1998109"/>
              <a:gd name="connsiteX4" fmla="*/ 0 w 4995273"/>
              <a:gd name="connsiteY4" fmla="*/ 1998109 h 1998109"/>
              <a:gd name="connsiteX5" fmla="*/ 999055 w 4995273"/>
              <a:gd name="connsiteY5" fmla="*/ 999055 h 1998109"/>
              <a:gd name="connsiteX6" fmla="*/ 0 w 4995273"/>
              <a:gd name="connsiteY6" fmla="*/ 0 h 199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273" h="1998109">
                <a:moveTo>
                  <a:pt x="0" y="0"/>
                </a:moveTo>
                <a:lnTo>
                  <a:pt x="3996219" y="0"/>
                </a:lnTo>
                <a:lnTo>
                  <a:pt x="4995273" y="999055"/>
                </a:lnTo>
                <a:lnTo>
                  <a:pt x="3996219" y="1998109"/>
                </a:lnTo>
                <a:lnTo>
                  <a:pt x="0" y="1998109"/>
                </a:lnTo>
                <a:lnTo>
                  <a:pt x="999055" y="9990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615" tIns="17780" rIns="999054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«родители – участники образовательных отношений»</a:t>
            </a:r>
            <a:endParaRPr lang="ru-RU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671905" y="4265026"/>
            <a:ext cx="4004551" cy="1658430"/>
          </a:xfrm>
          <a:custGeom>
            <a:avLst/>
            <a:gdLst>
              <a:gd name="connsiteX0" fmla="*/ 0 w 4146077"/>
              <a:gd name="connsiteY0" fmla="*/ 0 h 1658430"/>
              <a:gd name="connsiteX1" fmla="*/ 3316862 w 4146077"/>
              <a:gd name="connsiteY1" fmla="*/ 0 h 1658430"/>
              <a:gd name="connsiteX2" fmla="*/ 4146077 w 4146077"/>
              <a:gd name="connsiteY2" fmla="*/ 829215 h 1658430"/>
              <a:gd name="connsiteX3" fmla="*/ 3316862 w 4146077"/>
              <a:gd name="connsiteY3" fmla="*/ 1658430 h 1658430"/>
              <a:gd name="connsiteX4" fmla="*/ 0 w 4146077"/>
              <a:gd name="connsiteY4" fmla="*/ 1658430 h 1658430"/>
              <a:gd name="connsiteX5" fmla="*/ 829215 w 4146077"/>
              <a:gd name="connsiteY5" fmla="*/ 829215 h 1658430"/>
              <a:gd name="connsiteX6" fmla="*/ 0 w 4146077"/>
              <a:gd name="connsiteY6" fmla="*/ 0 h 165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6077" h="1658430">
                <a:moveTo>
                  <a:pt x="0" y="0"/>
                </a:moveTo>
                <a:lnTo>
                  <a:pt x="3316862" y="0"/>
                </a:lnTo>
                <a:lnTo>
                  <a:pt x="4146077" y="829215"/>
                </a:lnTo>
                <a:lnTo>
                  <a:pt x="3316862" y="1658430"/>
                </a:lnTo>
                <a:lnTo>
                  <a:pt x="0" y="1658430"/>
                </a:lnTo>
                <a:lnTo>
                  <a:pt x="829215" y="82921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4775" tIns="17780" rIns="829215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ст.2 п.31</a:t>
            </a:r>
            <a:br>
              <a:rPr lang="ru-RU" sz="28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ФЗ №273-ФЗ</a:t>
            </a:r>
            <a:endParaRPr lang="ru-RU" sz="28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777546" y="980728"/>
            <a:ext cx="5826902" cy="1928169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spcAft>
                <a:spcPts val="840"/>
              </a:spcAft>
              <a:buSzPct val="25000"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«...первый образовательный институт человека есть семья, а школа, даже элементарная, есть уже продолжение воспитания и образования».</a:t>
            </a:r>
            <a:endParaRPr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54000" y="4071675"/>
            <a:ext cx="6096000" cy="1939275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spcAft>
                <a:spcPts val="840"/>
              </a:spcAft>
              <a:buSzPct val="25000"/>
            </a:pP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«Воспитание есть процесс социальный в самом широком смысле. Воспитывает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всё: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люди, вещи, явления, но прежде всего и больше всего – люди. Из них на первом месте – родители и педагоги».</a:t>
            </a:r>
            <a:endParaRPr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604000" y="3388195"/>
            <a:ext cx="2286000" cy="3290458"/>
            <a:chOff x="6462464" y="3388195"/>
            <a:chExt cx="2286000" cy="3290458"/>
          </a:xfrm>
        </p:grpSpPr>
        <p:pic>
          <p:nvPicPr>
            <p:cNvPr id="118" name="Shape 1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88224" y="3388195"/>
              <a:ext cx="2088232" cy="2993133"/>
            </a:xfrm>
            <a:prstGeom prst="ellipse">
              <a:avLst/>
            </a:prstGeom>
            <a:noFill/>
            <a:ln>
              <a:noFill/>
            </a:ln>
            <a:effectLst>
              <a:softEdge rad="63500"/>
            </a:effectLst>
          </p:spPr>
        </p:pic>
        <p:sp>
          <p:nvSpPr>
            <p:cNvPr id="125" name="Shape 125"/>
            <p:cNvSpPr/>
            <p:nvPr/>
          </p:nvSpPr>
          <p:spPr>
            <a:xfrm>
              <a:off x="6462464" y="6309321"/>
              <a:ext cx="2286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-RU" sz="1800" b="0" i="0" u="none" strike="noStrike" cap="none" baseline="0" dirty="0">
                  <a:solidFill>
                    <a:schemeClr val="dk1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А.С.Макаренко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45773" y="476672"/>
            <a:ext cx="2286000" cy="3249652"/>
            <a:chOff x="251519" y="476672"/>
            <a:chExt cx="2306668" cy="3249652"/>
          </a:xfrm>
        </p:grpSpPr>
        <p:pic>
          <p:nvPicPr>
            <p:cNvPr id="117" name="Shape 1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1519" y="476672"/>
              <a:ext cx="2306668" cy="2952328"/>
            </a:xfrm>
            <a:prstGeom prst="ellipse">
              <a:avLst/>
            </a:prstGeom>
            <a:noFill/>
            <a:ln>
              <a:noFill/>
            </a:ln>
            <a:effectLst>
              <a:softEdge rad="63500"/>
            </a:effectLst>
          </p:spPr>
        </p:pic>
        <p:sp>
          <p:nvSpPr>
            <p:cNvPr id="126" name="Shape 126"/>
            <p:cNvSpPr/>
            <p:nvPr/>
          </p:nvSpPr>
          <p:spPr>
            <a:xfrm>
              <a:off x="251519" y="3356992"/>
              <a:ext cx="2286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ru-RU" sz="1800" b="0" i="0" u="none" strike="noStrike" cap="none" baseline="0" dirty="0" err="1">
                  <a:solidFill>
                    <a:schemeClr val="dk1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П.Ф.Каптерев</a:t>
              </a:r>
              <a:endParaRPr lang="ru-RU" sz="1800" b="0" i="0" u="none" strike="noStrike" cap="none" baseline="0" dirty="0">
                <a:solidFill>
                  <a:schemeClr val="dk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7544" y="548680"/>
            <a:ext cx="8215200" cy="5616624"/>
            <a:chOff x="467544" y="551309"/>
            <a:chExt cx="8215200" cy="5616624"/>
          </a:xfrm>
        </p:grpSpPr>
        <p:sp>
          <p:nvSpPr>
            <p:cNvPr id="6" name="Полилиния 5"/>
            <p:cNvSpPr/>
            <p:nvPr/>
          </p:nvSpPr>
          <p:spPr>
            <a:xfrm>
              <a:off x="467544" y="4068993"/>
              <a:ext cx="8208912" cy="1016191"/>
            </a:xfrm>
            <a:custGeom>
              <a:avLst/>
              <a:gdLst>
                <a:gd name="connsiteX0" fmla="*/ 0 w 8208912"/>
                <a:gd name="connsiteY0" fmla="*/ 0 h 2309705"/>
                <a:gd name="connsiteX1" fmla="*/ 8208912 w 8208912"/>
                <a:gd name="connsiteY1" fmla="*/ 0 h 2309705"/>
                <a:gd name="connsiteX2" fmla="*/ 8208912 w 8208912"/>
                <a:gd name="connsiteY2" fmla="*/ 2309705 h 2309705"/>
                <a:gd name="connsiteX3" fmla="*/ 0 w 8208912"/>
                <a:gd name="connsiteY3" fmla="*/ 2309705 h 2309705"/>
                <a:gd name="connsiteX4" fmla="*/ 0 w 8208912"/>
                <a:gd name="connsiteY4" fmla="*/ 0 h 23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8912" h="2309705">
                  <a:moveTo>
                    <a:pt x="0" y="0"/>
                  </a:moveTo>
                  <a:lnTo>
                    <a:pt x="8208912" y="0"/>
                  </a:lnTo>
                  <a:lnTo>
                    <a:pt x="8208912" y="2309705"/>
                  </a:lnTo>
                  <a:lnTo>
                    <a:pt x="0" y="2309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нет гарантии, что информация будет доступна в полной мере и вовремя</a:t>
              </a:r>
              <a:endParaRPr lang="ru-RU" sz="29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67544" y="551309"/>
              <a:ext cx="8215200" cy="3552329"/>
            </a:xfrm>
            <a:custGeom>
              <a:avLst/>
              <a:gdLst>
                <a:gd name="connsiteX0" fmla="*/ 0 w 8208912"/>
                <a:gd name="connsiteY0" fmla="*/ 1244132 h 3552327"/>
                <a:gd name="connsiteX1" fmla="*/ 3660415 w 8208912"/>
                <a:gd name="connsiteY1" fmla="*/ 1244132 h 3552327"/>
                <a:gd name="connsiteX2" fmla="*/ 3660415 w 8208912"/>
                <a:gd name="connsiteY2" fmla="*/ 888082 h 3552327"/>
                <a:gd name="connsiteX3" fmla="*/ 3216374 w 8208912"/>
                <a:gd name="connsiteY3" fmla="*/ 888082 h 3552327"/>
                <a:gd name="connsiteX4" fmla="*/ 4104456 w 8208912"/>
                <a:gd name="connsiteY4" fmla="*/ 0 h 3552327"/>
                <a:gd name="connsiteX5" fmla="*/ 4992538 w 8208912"/>
                <a:gd name="connsiteY5" fmla="*/ 888082 h 3552327"/>
                <a:gd name="connsiteX6" fmla="*/ 4548497 w 8208912"/>
                <a:gd name="connsiteY6" fmla="*/ 888082 h 3552327"/>
                <a:gd name="connsiteX7" fmla="*/ 4548497 w 8208912"/>
                <a:gd name="connsiteY7" fmla="*/ 1244132 h 3552327"/>
                <a:gd name="connsiteX8" fmla="*/ 8208912 w 8208912"/>
                <a:gd name="connsiteY8" fmla="*/ 1244132 h 3552327"/>
                <a:gd name="connsiteX9" fmla="*/ 8208912 w 8208912"/>
                <a:gd name="connsiteY9" fmla="*/ 3552327 h 3552327"/>
                <a:gd name="connsiteX10" fmla="*/ 0 w 8208912"/>
                <a:gd name="connsiteY10" fmla="*/ 3552327 h 3552327"/>
                <a:gd name="connsiteX11" fmla="*/ 0 w 8208912"/>
                <a:gd name="connsiteY11" fmla="*/ 1244132 h 355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08912" h="3552327">
                  <a:moveTo>
                    <a:pt x="8208912" y="2308195"/>
                  </a:moveTo>
                  <a:lnTo>
                    <a:pt x="4548497" y="2308195"/>
                  </a:lnTo>
                  <a:lnTo>
                    <a:pt x="4548497" y="2664245"/>
                  </a:lnTo>
                  <a:lnTo>
                    <a:pt x="4992538" y="2664245"/>
                  </a:lnTo>
                  <a:lnTo>
                    <a:pt x="4104456" y="3552326"/>
                  </a:lnTo>
                  <a:lnTo>
                    <a:pt x="3216374" y="2664245"/>
                  </a:lnTo>
                  <a:lnTo>
                    <a:pt x="3660415" y="2664245"/>
                  </a:lnTo>
                  <a:lnTo>
                    <a:pt x="3660415" y="2308195"/>
                  </a:lnTo>
                  <a:lnTo>
                    <a:pt x="0" y="2308195"/>
                  </a:lnTo>
                  <a:lnTo>
                    <a:pt x="0" y="1"/>
                  </a:lnTo>
                  <a:lnTo>
                    <a:pt x="8208912" y="1"/>
                  </a:lnTo>
                  <a:lnTo>
                    <a:pt x="8208912" y="230819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206249" rIns="206248" bIns="251171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b="1" kern="1200" dirty="0" smtClean="0">
                  <a:latin typeface="Arial" pitchFamily="34" charset="0"/>
                  <a:cs typeface="Arial" pitchFamily="34" charset="0"/>
                </a:rPr>
                <a:t>ТРАДИЦИОННЫЕ ФОРМЫ ОБЩЕНИЯ</a:t>
              </a:r>
              <a:endParaRPr lang="ru-RU" sz="29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8546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2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родительские собрания</a:t>
              </a:r>
              <a:endParaRPr lang="ru-RU" sz="17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09927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телефонные звонки</a:t>
              </a:r>
              <a:endParaRPr lang="ru-RU" sz="17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751309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2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электронная почта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392690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2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записи в дневнике</a:t>
              </a:r>
              <a:br>
                <a:rPr lang="ru-RU" sz="1700" kern="1200" dirty="0" smtClean="0">
                  <a:solidFill>
                    <a:schemeClr val="tx2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</a:br>
              <a:r>
                <a:rPr lang="ru-RU" sz="1700" kern="1200" dirty="0" smtClean="0">
                  <a:solidFill>
                    <a:schemeClr val="tx2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и записки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034072" y="1798177"/>
              <a:ext cx="1641381" cy="1062145"/>
            </a:xfrm>
            <a:custGeom>
              <a:avLst/>
              <a:gdLst>
                <a:gd name="connsiteX0" fmla="*/ 0 w 1641381"/>
                <a:gd name="connsiteY0" fmla="*/ 0 h 1062145"/>
                <a:gd name="connsiteX1" fmla="*/ 1641381 w 1641381"/>
                <a:gd name="connsiteY1" fmla="*/ 0 h 1062145"/>
                <a:gd name="connsiteX2" fmla="*/ 1641381 w 1641381"/>
                <a:gd name="connsiteY2" fmla="*/ 1062145 h 1062145"/>
                <a:gd name="connsiteX3" fmla="*/ 0 w 1641381"/>
                <a:gd name="connsiteY3" fmla="*/ 1062145 h 1062145"/>
                <a:gd name="connsiteX4" fmla="*/ 0 w 1641381"/>
                <a:gd name="connsiteY4" fmla="*/ 0 h 10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81" h="1062145">
                  <a:moveTo>
                    <a:pt x="0" y="0"/>
                  </a:moveTo>
                  <a:lnTo>
                    <a:pt x="1641381" y="0"/>
                  </a:lnTo>
                  <a:lnTo>
                    <a:pt x="1641381" y="1062145"/>
                  </a:lnTo>
                  <a:lnTo>
                    <a:pt x="0" y="10621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9568" tIns="17780" rIns="99568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2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личные и групповые встречи</a:t>
              </a:r>
              <a:endParaRPr lang="ru-RU" sz="17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67544" y="5157192"/>
              <a:ext cx="8208912" cy="1010741"/>
            </a:xfrm>
            <a:custGeom>
              <a:avLst/>
              <a:gdLst>
                <a:gd name="connsiteX0" fmla="*/ 0 w 8208912"/>
                <a:gd name="connsiteY0" fmla="*/ 0 h 2309705"/>
                <a:gd name="connsiteX1" fmla="*/ 8208912 w 8208912"/>
                <a:gd name="connsiteY1" fmla="*/ 0 h 2309705"/>
                <a:gd name="connsiteX2" fmla="*/ 8208912 w 8208912"/>
                <a:gd name="connsiteY2" fmla="*/ 2309705 h 2309705"/>
                <a:gd name="connsiteX3" fmla="*/ 0 w 8208912"/>
                <a:gd name="connsiteY3" fmla="*/ 2309705 h 2309705"/>
                <a:gd name="connsiteX4" fmla="*/ 0 w 8208912"/>
                <a:gd name="connsiteY4" fmla="*/ 0 h 230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8912" h="2309705">
                  <a:moveTo>
                    <a:pt x="0" y="0"/>
                  </a:moveTo>
                  <a:lnTo>
                    <a:pt x="8208912" y="0"/>
                  </a:lnTo>
                  <a:lnTo>
                    <a:pt x="8208912" y="2309705"/>
                  </a:lnTo>
                  <a:lnTo>
                    <a:pt x="0" y="2309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900" kern="1200" dirty="0" smtClean="0"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ограничения эффективного сотрудничества:</a:t>
              </a:r>
              <a:br>
                <a:rPr lang="ru-RU" sz="2900" kern="1200" dirty="0" smtClean="0">
                  <a:latin typeface="Arial" pitchFamily="34" charset="0"/>
                  <a:ea typeface="Georgia"/>
                  <a:cs typeface="Arial" pitchFamily="34" charset="0"/>
                  <a:sym typeface="Georgia"/>
                </a:rPr>
              </a:br>
              <a:r>
                <a:rPr lang="ru-RU" sz="2900" kern="1200" dirty="0" smtClean="0"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«</a:t>
              </a:r>
              <a:r>
                <a:rPr lang="ru-RU" sz="2900" kern="1200" dirty="0" smtClean="0">
                  <a:latin typeface="Arial" pitchFamily="34" charset="0"/>
                  <a:cs typeface="Arial" pitchFamily="34" charset="0"/>
                </a:rPr>
                <a:t>ВРЕМЯ» и «ПРОСТРАНСТВО»</a:t>
              </a:r>
              <a:endParaRPr lang="ru-RU" sz="29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88000" y="1514308"/>
            <a:ext cx="3240000" cy="3240359"/>
          </a:xfrm>
          <a:prstGeom prst="roundRect">
            <a:avLst>
              <a:gd name="adj" fmla="val 10000"/>
            </a:avLst>
          </a:prstGeom>
          <a:blipFill dpi="0" rotWithShape="0">
            <a:blip r:embed="rId3">
              <a:lum bright="-56000" contrast="68000"/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1045299" y="404664"/>
            <a:ext cx="3004052" cy="965628"/>
          </a:xfrm>
          <a:custGeom>
            <a:avLst/>
            <a:gdLst>
              <a:gd name="connsiteX0" fmla="*/ 0 w 3004052"/>
              <a:gd name="connsiteY0" fmla="*/ 119461 h 1194612"/>
              <a:gd name="connsiteX1" fmla="*/ 34989 w 3004052"/>
              <a:gd name="connsiteY1" fmla="*/ 34989 h 1194612"/>
              <a:gd name="connsiteX2" fmla="*/ 119461 w 3004052"/>
              <a:gd name="connsiteY2" fmla="*/ 0 h 1194612"/>
              <a:gd name="connsiteX3" fmla="*/ 2884591 w 3004052"/>
              <a:gd name="connsiteY3" fmla="*/ 0 h 1194612"/>
              <a:gd name="connsiteX4" fmla="*/ 2969063 w 3004052"/>
              <a:gd name="connsiteY4" fmla="*/ 34989 h 1194612"/>
              <a:gd name="connsiteX5" fmla="*/ 3004052 w 3004052"/>
              <a:gd name="connsiteY5" fmla="*/ 119461 h 1194612"/>
              <a:gd name="connsiteX6" fmla="*/ 3004052 w 3004052"/>
              <a:gd name="connsiteY6" fmla="*/ 1075151 h 1194612"/>
              <a:gd name="connsiteX7" fmla="*/ 2969063 w 3004052"/>
              <a:gd name="connsiteY7" fmla="*/ 1159623 h 1194612"/>
              <a:gd name="connsiteX8" fmla="*/ 2884591 w 3004052"/>
              <a:gd name="connsiteY8" fmla="*/ 1194612 h 1194612"/>
              <a:gd name="connsiteX9" fmla="*/ 119461 w 3004052"/>
              <a:gd name="connsiteY9" fmla="*/ 1194612 h 1194612"/>
              <a:gd name="connsiteX10" fmla="*/ 34989 w 3004052"/>
              <a:gd name="connsiteY10" fmla="*/ 1159623 h 1194612"/>
              <a:gd name="connsiteX11" fmla="*/ 0 w 3004052"/>
              <a:gd name="connsiteY11" fmla="*/ 1075151 h 1194612"/>
              <a:gd name="connsiteX12" fmla="*/ 0 w 3004052"/>
              <a:gd name="connsiteY12" fmla="*/ 119461 h 119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4052" h="1194612">
                <a:moveTo>
                  <a:pt x="0" y="119461"/>
                </a:moveTo>
                <a:cubicBezTo>
                  <a:pt x="0" y="87778"/>
                  <a:pt x="12586" y="57393"/>
                  <a:pt x="34989" y="34989"/>
                </a:cubicBezTo>
                <a:cubicBezTo>
                  <a:pt x="57392" y="12586"/>
                  <a:pt x="87778" y="0"/>
                  <a:pt x="119461" y="0"/>
                </a:cubicBezTo>
                <a:lnTo>
                  <a:pt x="2884591" y="0"/>
                </a:lnTo>
                <a:cubicBezTo>
                  <a:pt x="2916274" y="0"/>
                  <a:pt x="2946659" y="12586"/>
                  <a:pt x="2969063" y="34989"/>
                </a:cubicBezTo>
                <a:cubicBezTo>
                  <a:pt x="2991466" y="57392"/>
                  <a:pt x="3004052" y="87778"/>
                  <a:pt x="3004052" y="119461"/>
                </a:cubicBezTo>
                <a:lnTo>
                  <a:pt x="3004052" y="1075151"/>
                </a:lnTo>
                <a:cubicBezTo>
                  <a:pt x="3004052" y="1106834"/>
                  <a:pt x="2991466" y="1137219"/>
                  <a:pt x="2969063" y="1159623"/>
                </a:cubicBezTo>
                <a:cubicBezTo>
                  <a:pt x="2946660" y="1182026"/>
                  <a:pt x="2916274" y="1194612"/>
                  <a:pt x="2884591" y="1194612"/>
                </a:cubicBezTo>
                <a:lnTo>
                  <a:pt x="119461" y="1194612"/>
                </a:lnTo>
                <a:cubicBezTo>
                  <a:pt x="87778" y="1194612"/>
                  <a:pt x="57393" y="1182026"/>
                  <a:pt x="34989" y="1159623"/>
                </a:cubicBezTo>
                <a:cubicBezTo>
                  <a:pt x="12586" y="1137220"/>
                  <a:pt x="0" y="1106834"/>
                  <a:pt x="0" y="1075151"/>
                </a:cubicBezTo>
                <a:lnTo>
                  <a:pt x="0" y="1194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29" tIns="70549" rIns="88329" bIns="705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взаимодействие</a:t>
            </a:r>
            <a:endParaRPr lang="ru-RU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16000" y="1514308"/>
            <a:ext cx="3240000" cy="3240360"/>
          </a:xfrm>
          <a:prstGeom prst="roundRect">
            <a:avLst>
              <a:gd name="adj" fmla="val 10000"/>
            </a:avLst>
          </a:prstGeom>
          <a:blipFill rotWithShape="0">
            <a:blip r:embed="rId4">
              <a:lum bright="-56000" contrast="68000"/>
            </a:blip>
            <a:stretch>
              <a:fillRect/>
            </a:stretch>
          </a:blipFill>
          <a:ln w="381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5094650" y="404664"/>
            <a:ext cx="3004052" cy="965628"/>
          </a:xfrm>
          <a:custGeom>
            <a:avLst/>
            <a:gdLst>
              <a:gd name="connsiteX0" fmla="*/ 0 w 3004052"/>
              <a:gd name="connsiteY0" fmla="*/ 119461 h 1194612"/>
              <a:gd name="connsiteX1" fmla="*/ 34989 w 3004052"/>
              <a:gd name="connsiteY1" fmla="*/ 34989 h 1194612"/>
              <a:gd name="connsiteX2" fmla="*/ 119461 w 3004052"/>
              <a:gd name="connsiteY2" fmla="*/ 0 h 1194612"/>
              <a:gd name="connsiteX3" fmla="*/ 2884591 w 3004052"/>
              <a:gd name="connsiteY3" fmla="*/ 0 h 1194612"/>
              <a:gd name="connsiteX4" fmla="*/ 2969063 w 3004052"/>
              <a:gd name="connsiteY4" fmla="*/ 34989 h 1194612"/>
              <a:gd name="connsiteX5" fmla="*/ 3004052 w 3004052"/>
              <a:gd name="connsiteY5" fmla="*/ 119461 h 1194612"/>
              <a:gd name="connsiteX6" fmla="*/ 3004052 w 3004052"/>
              <a:gd name="connsiteY6" fmla="*/ 1075151 h 1194612"/>
              <a:gd name="connsiteX7" fmla="*/ 2969063 w 3004052"/>
              <a:gd name="connsiteY7" fmla="*/ 1159623 h 1194612"/>
              <a:gd name="connsiteX8" fmla="*/ 2884591 w 3004052"/>
              <a:gd name="connsiteY8" fmla="*/ 1194612 h 1194612"/>
              <a:gd name="connsiteX9" fmla="*/ 119461 w 3004052"/>
              <a:gd name="connsiteY9" fmla="*/ 1194612 h 1194612"/>
              <a:gd name="connsiteX10" fmla="*/ 34989 w 3004052"/>
              <a:gd name="connsiteY10" fmla="*/ 1159623 h 1194612"/>
              <a:gd name="connsiteX11" fmla="*/ 0 w 3004052"/>
              <a:gd name="connsiteY11" fmla="*/ 1075151 h 1194612"/>
              <a:gd name="connsiteX12" fmla="*/ 0 w 3004052"/>
              <a:gd name="connsiteY12" fmla="*/ 119461 h 119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4052" h="1194612">
                <a:moveTo>
                  <a:pt x="0" y="119461"/>
                </a:moveTo>
                <a:cubicBezTo>
                  <a:pt x="0" y="87778"/>
                  <a:pt x="12586" y="57393"/>
                  <a:pt x="34989" y="34989"/>
                </a:cubicBezTo>
                <a:cubicBezTo>
                  <a:pt x="57392" y="12586"/>
                  <a:pt x="87778" y="0"/>
                  <a:pt x="119461" y="0"/>
                </a:cubicBezTo>
                <a:lnTo>
                  <a:pt x="2884591" y="0"/>
                </a:lnTo>
                <a:cubicBezTo>
                  <a:pt x="2916274" y="0"/>
                  <a:pt x="2946659" y="12586"/>
                  <a:pt x="2969063" y="34989"/>
                </a:cubicBezTo>
                <a:cubicBezTo>
                  <a:pt x="2991466" y="57392"/>
                  <a:pt x="3004052" y="87778"/>
                  <a:pt x="3004052" y="119461"/>
                </a:cubicBezTo>
                <a:lnTo>
                  <a:pt x="3004052" y="1075151"/>
                </a:lnTo>
                <a:cubicBezTo>
                  <a:pt x="3004052" y="1106834"/>
                  <a:pt x="2991466" y="1137219"/>
                  <a:pt x="2969063" y="1159623"/>
                </a:cubicBezTo>
                <a:cubicBezTo>
                  <a:pt x="2946660" y="1182026"/>
                  <a:pt x="2916274" y="1194612"/>
                  <a:pt x="2884591" y="1194612"/>
                </a:cubicBezTo>
                <a:lnTo>
                  <a:pt x="119461" y="1194612"/>
                </a:lnTo>
                <a:cubicBezTo>
                  <a:pt x="87778" y="1194612"/>
                  <a:pt x="57393" y="1182026"/>
                  <a:pt x="34989" y="1159623"/>
                </a:cubicBezTo>
                <a:cubicBezTo>
                  <a:pt x="12586" y="1137220"/>
                  <a:pt x="0" y="1106834"/>
                  <a:pt x="0" y="1075151"/>
                </a:cubicBezTo>
                <a:lnTo>
                  <a:pt x="0" y="1194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29" tIns="70549" rIns="88329" bIns="705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социальное</a:t>
            </a:r>
            <a:br>
              <a:rPr lang="ru-RU" sz="28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партнерство</a:t>
            </a:r>
            <a:endParaRPr lang="ru-RU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139952" y="2666436"/>
            <a:ext cx="8640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94658" y="4941168"/>
            <a:ext cx="3905334" cy="1368152"/>
          </a:xfrm>
          <a:custGeom>
            <a:avLst/>
            <a:gdLst>
              <a:gd name="connsiteX0" fmla="*/ 0 w 3004052"/>
              <a:gd name="connsiteY0" fmla="*/ 119461 h 1194612"/>
              <a:gd name="connsiteX1" fmla="*/ 34989 w 3004052"/>
              <a:gd name="connsiteY1" fmla="*/ 34989 h 1194612"/>
              <a:gd name="connsiteX2" fmla="*/ 119461 w 3004052"/>
              <a:gd name="connsiteY2" fmla="*/ 0 h 1194612"/>
              <a:gd name="connsiteX3" fmla="*/ 2884591 w 3004052"/>
              <a:gd name="connsiteY3" fmla="*/ 0 h 1194612"/>
              <a:gd name="connsiteX4" fmla="*/ 2969063 w 3004052"/>
              <a:gd name="connsiteY4" fmla="*/ 34989 h 1194612"/>
              <a:gd name="connsiteX5" fmla="*/ 3004052 w 3004052"/>
              <a:gd name="connsiteY5" fmla="*/ 119461 h 1194612"/>
              <a:gd name="connsiteX6" fmla="*/ 3004052 w 3004052"/>
              <a:gd name="connsiteY6" fmla="*/ 1075151 h 1194612"/>
              <a:gd name="connsiteX7" fmla="*/ 2969063 w 3004052"/>
              <a:gd name="connsiteY7" fmla="*/ 1159623 h 1194612"/>
              <a:gd name="connsiteX8" fmla="*/ 2884591 w 3004052"/>
              <a:gd name="connsiteY8" fmla="*/ 1194612 h 1194612"/>
              <a:gd name="connsiteX9" fmla="*/ 119461 w 3004052"/>
              <a:gd name="connsiteY9" fmla="*/ 1194612 h 1194612"/>
              <a:gd name="connsiteX10" fmla="*/ 34989 w 3004052"/>
              <a:gd name="connsiteY10" fmla="*/ 1159623 h 1194612"/>
              <a:gd name="connsiteX11" fmla="*/ 0 w 3004052"/>
              <a:gd name="connsiteY11" fmla="*/ 1075151 h 1194612"/>
              <a:gd name="connsiteX12" fmla="*/ 0 w 3004052"/>
              <a:gd name="connsiteY12" fmla="*/ 119461 h 119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4052" h="1194612">
                <a:moveTo>
                  <a:pt x="0" y="119461"/>
                </a:moveTo>
                <a:cubicBezTo>
                  <a:pt x="0" y="87778"/>
                  <a:pt x="12586" y="57393"/>
                  <a:pt x="34989" y="34989"/>
                </a:cubicBezTo>
                <a:cubicBezTo>
                  <a:pt x="57392" y="12586"/>
                  <a:pt x="87778" y="0"/>
                  <a:pt x="119461" y="0"/>
                </a:cubicBezTo>
                <a:lnTo>
                  <a:pt x="2884591" y="0"/>
                </a:lnTo>
                <a:cubicBezTo>
                  <a:pt x="2916274" y="0"/>
                  <a:pt x="2946659" y="12586"/>
                  <a:pt x="2969063" y="34989"/>
                </a:cubicBezTo>
                <a:cubicBezTo>
                  <a:pt x="2991466" y="57392"/>
                  <a:pt x="3004052" y="87778"/>
                  <a:pt x="3004052" y="119461"/>
                </a:cubicBezTo>
                <a:lnTo>
                  <a:pt x="3004052" y="1075151"/>
                </a:lnTo>
                <a:cubicBezTo>
                  <a:pt x="3004052" y="1106834"/>
                  <a:pt x="2991466" y="1137219"/>
                  <a:pt x="2969063" y="1159623"/>
                </a:cubicBezTo>
                <a:cubicBezTo>
                  <a:pt x="2946660" y="1182026"/>
                  <a:pt x="2916274" y="1194612"/>
                  <a:pt x="2884591" y="1194612"/>
                </a:cubicBezTo>
                <a:lnTo>
                  <a:pt x="119461" y="1194612"/>
                </a:lnTo>
                <a:cubicBezTo>
                  <a:pt x="87778" y="1194612"/>
                  <a:pt x="57393" y="1182026"/>
                  <a:pt x="34989" y="1159623"/>
                </a:cubicBezTo>
                <a:cubicBezTo>
                  <a:pt x="12586" y="1137220"/>
                  <a:pt x="0" y="1106834"/>
                  <a:pt x="0" y="1075151"/>
                </a:cubicBezTo>
                <a:lnTo>
                  <a:pt x="0" y="11946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29" tIns="70549" rIns="88329" bIns="705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отсутствие общей цели, прочных связей,</a:t>
            </a:r>
            <a:r>
              <a:rPr lang="en-US" sz="2400" kern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учитель – лидер</a:t>
            </a:r>
            <a:endParaRPr lang="ru-RU" sz="2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4572000" y="4941168"/>
            <a:ext cx="3905334" cy="1368152"/>
          </a:xfrm>
          <a:custGeom>
            <a:avLst/>
            <a:gdLst>
              <a:gd name="connsiteX0" fmla="*/ 0 w 3004052"/>
              <a:gd name="connsiteY0" fmla="*/ 119461 h 1194612"/>
              <a:gd name="connsiteX1" fmla="*/ 34989 w 3004052"/>
              <a:gd name="connsiteY1" fmla="*/ 34989 h 1194612"/>
              <a:gd name="connsiteX2" fmla="*/ 119461 w 3004052"/>
              <a:gd name="connsiteY2" fmla="*/ 0 h 1194612"/>
              <a:gd name="connsiteX3" fmla="*/ 2884591 w 3004052"/>
              <a:gd name="connsiteY3" fmla="*/ 0 h 1194612"/>
              <a:gd name="connsiteX4" fmla="*/ 2969063 w 3004052"/>
              <a:gd name="connsiteY4" fmla="*/ 34989 h 1194612"/>
              <a:gd name="connsiteX5" fmla="*/ 3004052 w 3004052"/>
              <a:gd name="connsiteY5" fmla="*/ 119461 h 1194612"/>
              <a:gd name="connsiteX6" fmla="*/ 3004052 w 3004052"/>
              <a:gd name="connsiteY6" fmla="*/ 1075151 h 1194612"/>
              <a:gd name="connsiteX7" fmla="*/ 2969063 w 3004052"/>
              <a:gd name="connsiteY7" fmla="*/ 1159623 h 1194612"/>
              <a:gd name="connsiteX8" fmla="*/ 2884591 w 3004052"/>
              <a:gd name="connsiteY8" fmla="*/ 1194612 h 1194612"/>
              <a:gd name="connsiteX9" fmla="*/ 119461 w 3004052"/>
              <a:gd name="connsiteY9" fmla="*/ 1194612 h 1194612"/>
              <a:gd name="connsiteX10" fmla="*/ 34989 w 3004052"/>
              <a:gd name="connsiteY10" fmla="*/ 1159623 h 1194612"/>
              <a:gd name="connsiteX11" fmla="*/ 0 w 3004052"/>
              <a:gd name="connsiteY11" fmla="*/ 1075151 h 1194612"/>
              <a:gd name="connsiteX12" fmla="*/ 0 w 3004052"/>
              <a:gd name="connsiteY12" fmla="*/ 119461 h 119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4052" h="1194612">
                <a:moveTo>
                  <a:pt x="0" y="119461"/>
                </a:moveTo>
                <a:cubicBezTo>
                  <a:pt x="0" y="87778"/>
                  <a:pt x="12586" y="57393"/>
                  <a:pt x="34989" y="34989"/>
                </a:cubicBezTo>
                <a:cubicBezTo>
                  <a:pt x="57392" y="12586"/>
                  <a:pt x="87778" y="0"/>
                  <a:pt x="119461" y="0"/>
                </a:cubicBezTo>
                <a:lnTo>
                  <a:pt x="2884591" y="0"/>
                </a:lnTo>
                <a:cubicBezTo>
                  <a:pt x="2916274" y="0"/>
                  <a:pt x="2946659" y="12586"/>
                  <a:pt x="2969063" y="34989"/>
                </a:cubicBezTo>
                <a:cubicBezTo>
                  <a:pt x="2991466" y="57392"/>
                  <a:pt x="3004052" y="87778"/>
                  <a:pt x="3004052" y="119461"/>
                </a:cubicBezTo>
                <a:lnTo>
                  <a:pt x="3004052" y="1075151"/>
                </a:lnTo>
                <a:cubicBezTo>
                  <a:pt x="3004052" y="1106834"/>
                  <a:pt x="2991466" y="1137219"/>
                  <a:pt x="2969063" y="1159623"/>
                </a:cubicBezTo>
                <a:cubicBezTo>
                  <a:pt x="2946660" y="1182026"/>
                  <a:pt x="2916274" y="1194612"/>
                  <a:pt x="2884591" y="1194612"/>
                </a:cubicBezTo>
                <a:lnTo>
                  <a:pt x="119461" y="1194612"/>
                </a:lnTo>
                <a:cubicBezTo>
                  <a:pt x="87778" y="1194612"/>
                  <a:pt x="57393" y="1182026"/>
                  <a:pt x="34989" y="1159623"/>
                </a:cubicBezTo>
                <a:cubicBezTo>
                  <a:pt x="12586" y="1137220"/>
                  <a:pt x="0" y="1106834"/>
                  <a:pt x="0" y="1075151"/>
                </a:cubicBezTo>
                <a:lnTo>
                  <a:pt x="0" y="11946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29" tIns="70549" rIns="88329" bIns="705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общее </a:t>
            </a:r>
            <a:r>
              <a:rPr lang="ru-RU" sz="2400" kern="1200" dirty="0" err="1" smtClean="0"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,</a:t>
            </a:r>
            <a:br>
              <a:rPr lang="ru-RU" sz="24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равноправие,</a:t>
            </a:r>
            <a:br>
              <a:rPr lang="ru-RU" sz="24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прочные связи</a:t>
            </a:r>
            <a:endParaRPr lang="ru-RU" sz="24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52"/>
          <p:cNvSpPr/>
          <p:nvPr/>
        </p:nvSpPr>
        <p:spPr>
          <a:xfrm>
            <a:off x="3203848" y="260648"/>
            <a:ext cx="5400600" cy="17856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выстроить такую систему продуктивного сотрудничества с родителями, которую можно назвать социальным партнёрством, когда родители – активные и полноправные участники образовательных отношений, положительно влияющие на качество образования</a:t>
            </a:r>
            <a:endParaRPr lang="ru-RU" sz="1800" b="0" i="0" u="none" strike="noStrike" cap="none" baseline="0" dirty="0">
              <a:solidFill>
                <a:schemeClr val="dk1"/>
              </a:solidFill>
              <a:latin typeface="Arial" pitchFamily="34" charset="0"/>
              <a:ea typeface="Georgia"/>
              <a:cs typeface="Arial" pitchFamily="34" charset="0"/>
              <a:sym typeface="Georgia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251520" y="606199"/>
            <a:ext cx="2880319" cy="1094521"/>
          </a:xfrm>
          <a:custGeom>
            <a:avLst/>
            <a:gdLst>
              <a:gd name="connsiteX0" fmla="*/ 0 w 3583781"/>
              <a:gd name="connsiteY0" fmla="*/ 0 h 1433512"/>
              <a:gd name="connsiteX1" fmla="*/ 2867025 w 3583781"/>
              <a:gd name="connsiteY1" fmla="*/ 0 h 1433512"/>
              <a:gd name="connsiteX2" fmla="*/ 3583781 w 3583781"/>
              <a:gd name="connsiteY2" fmla="*/ 716756 h 1433512"/>
              <a:gd name="connsiteX3" fmla="*/ 2867025 w 3583781"/>
              <a:gd name="connsiteY3" fmla="*/ 1433512 h 1433512"/>
              <a:gd name="connsiteX4" fmla="*/ 0 w 3583781"/>
              <a:gd name="connsiteY4" fmla="*/ 1433512 h 1433512"/>
              <a:gd name="connsiteX5" fmla="*/ 716756 w 3583781"/>
              <a:gd name="connsiteY5" fmla="*/ 716756 h 1433512"/>
              <a:gd name="connsiteX6" fmla="*/ 0 w 3583781"/>
              <a:gd name="connsiteY6" fmla="*/ 0 h 143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781" h="1433512">
                <a:moveTo>
                  <a:pt x="0" y="0"/>
                </a:moveTo>
                <a:lnTo>
                  <a:pt x="2867025" y="0"/>
                </a:lnTo>
                <a:lnTo>
                  <a:pt x="3583781" y="716756"/>
                </a:lnTo>
                <a:lnTo>
                  <a:pt x="2867025" y="1433512"/>
                </a:lnTo>
                <a:lnTo>
                  <a:pt x="0" y="1433512"/>
                </a:lnTo>
                <a:lnTo>
                  <a:pt x="716756" y="7167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306" tIns="41275" rIns="716756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 smtClean="0">
                <a:latin typeface="Arial" pitchFamily="34" charset="0"/>
                <a:cs typeface="Arial" pitchFamily="34" charset="0"/>
              </a:rPr>
              <a:t>Цель</a:t>
            </a:r>
            <a:endParaRPr lang="ru-RU" sz="4000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041770" y="2204864"/>
            <a:ext cx="7060460" cy="4320480"/>
            <a:chOff x="1222709" y="2320406"/>
            <a:chExt cx="7060460" cy="4060922"/>
          </a:xfrm>
        </p:grpSpPr>
        <p:sp>
          <p:nvSpPr>
            <p:cNvPr id="33" name="Арка 32"/>
            <p:cNvSpPr/>
            <p:nvPr/>
          </p:nvSpPr>
          <p:spPr>
            <a:xfrm>
              <a:off x="1727488" y="2778180"/>
              <a:ext cx="5974753" cy="3145375"/>
            </a:xfrm>
            <a:prstGeom prst="blockArc">
              <a:avLst>
                <a:gd name="adj1" fmla="val 12600000"/>
                <a:gd name="adj2" fmla="val 16200000"/>
                <a:gd name="adj3" fmla="val 4517"/>
              </a:avLst>
            </a:pr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4" name="Арка 33"/>
            <p:cNvSpPr/>
            <p:nvPr/>
          </p:nvSpPr>
          <p:spPr>
            <a:xfrm>
              <a:off x="1727488" y="2778180"/>
              <a:ext cx="5974753" cy="3145375"/>
            </a:xfrm>
            <a:prstGeom prst="blockArc">
              <a:avLst>
                <a:gd name="adj1" fmla="val 9000000"/>
                <a:gd name="adj2" fmla="val 12600000"/>
                <a:gd name="adj3" fmla="val 4517"/>
              </a:avLst>
            </a:pr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5" name="Арка 34"/>
            <p:cNvSpPr/>
            <p:nvPr/>
          </p:nvSpPr>
          <p:spPr>
            <a:xfrm>
              <a:off x="1727488" y="2778180"/>
              <a:ext cx="5974753" cy="3145375"/>
            </a:xfrm>
            <a:prstGeom prst="blockArc">
              <a:avLst>
                <a:gd name="adj1" fmla="val 5400000"/>
                <a:gd name="adj2" fmla="val 9000000"/>
                <a:gd name="adj3" fmla="val 4517"/>
              </a:avLst>
            </a:pr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Арка 35"/>
            <p:cNvSpPr/>
            <p:nvPr/>
          </p:nvSpPr>
          <p:spPr>
            <a:xfrm>
              <a:off x="1727488" y="2778180"/>
              <a:ext cx="5974753" cy="3145375"/>
            </a:xfrm>
            <a:prstGeom prst="blockArc">
              <a:avLst>
                <a:gd name="adj1" fmla="val 1800000"/>
                <a:gd name="adj2" fmla="val 5400000"/>
                <a:gd name="adj3" fmla="val 4517"/>
              </a:avLst>
            </a:pr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7" name="Арка 36"/>
            <p:cNvSpPr/>
            <p:nvPr/>
          </p:nvSpPr>
          <p:spPr>
            <a:xfrm>
              <a:off x="1727488" y="2778180"/>
              <a:ext cx="5974753" cy="3145375"/>
            </a:xfrm>
            <a:prstGeom prst="blockArc">
              <a:avLst>
                <a:gd name="adj1" fmla="val 19800000"/>
                <a:gd name="adj2" fmla="val 1800000"/>
                <a:gd name="adj3" fmla="val 4517"/>
              </a:avLst>
            </a:pr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Арка 37"/>
            <p:cNvSpPr/>
            <p:nvPr/>
          </p:nvSpPr>
          <p:spPr>
            <a:xfrm>
              <a:off x="1727488" y="2778180"/>
              <a:ext cx="5974753" cy="3145375"/>
            </a:xfrm>
            <a:prstGeom prst="blockArc">
              <a:avLst>
                <a:gd name="adj1" fmla="val 16200000"/>
                <a:gd name="adj2" fmla="val 19800000"/>
                <a:gd name="adj3" fmla="val 4517"/>
              </a:avLst>
            </a:pr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3406958" y="3646166"/>
              <a:ext cx="2677210" cy="1409402"/>
            </a:xfrm>
            <a:custGeom>
              <a:avLst/>
              <a:gdLst>
                <a:gd name="connsiteX0" fmla="*/ 0 w 1409402"/>
                <a:gd name="connsiteY0" fmla="*/ 704701 h 1409402"/>
                <a:gd name="connsiteX1" fmla="*/ 206403 w 1409402"/>
                <a:gd name="connsiteY1" fmla="*/ 206402 h 1409402"/>
                <a:gd name="connsiteX2" fmla="*/ 704702 w 1409402"/>
                <a:gd name="connsiteY2" fmla="*/ 1 h 1409402"/>
                <a:gd name="connsiteX3" fmla="*/ 1203001 w 1409402"/>
                <a:gd name="connsiteY3" fmla="*/ 206404 h 1409402"/>
                <a:gd name="connsiteX4" fmla="*/ 1409402 w 1409402"/>
                <a:gd name="connsiteY4" fmla="*/ 704703 h 1409402"/>
                <a:gd name="connsiteX5" fmla="*/ 1203000 w 1409402"/>
                <a:gd name="connsiteY5" fmla="*/ 1203002 h 1409402"/>
                <a:gd name="connsiteX6" fmla="*/ 704701 w 1409402"/>
                <a:gd name="connsiteY6" fmla="*/ 1409404 h 1409402"/>
                <a:gd name="connsiteX7" fmla="*/ 206402 w 1409402"/>
                <a:gd name="connsiteY7" fmla="*/ 1203001 h 1409402"/>
                <a:gd name="connsiteX8" fmla="*/ 0 w 1409402"/>
                <a:gd name="connsiteY8" fmla="*/ 704702 h 1409402"/>
                <a:gd name="connsiteX9" fmla="*/ 0 w 1409402"/>
                <a:gd name="connsiteY9" fmla="*/ 704701 h 140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9402" h="1409402">
                  <a:moveTo>
                    <a:pt x="0" y="704701"/>
                  </a:moveTo>
                  <a:cubicBezTo>
                    <a:pt x="0" y="517803"/>
                    <a:pt x="74246" y="338559"/>
                    <a:pt x="206403" y="206402"/>
                  </a:cubicBezTo>
                  <a:cubicBezTo>
                    <a:pt x="338560" y="74245"/>
                    <a:pt x="517804" y="0"/>
                    <a:pt x="704702" y="1"/>
                  </a:cubicBezTo>
                  <a:cubicBezTo>
                    <a:pt x="891600" y="1"/>
                    <a:pt x="1070844" y="74247"/>
                    <a:pt x="1203001" y="206404"/>
                  </a:cubicBezTo>
                  <a:cubicBezTo>
                    <a:pt x="1335158" y="338561"/>
                    <a:pt x="1409403" y="517805"/>
                    <a:pt x="1409402" y="704703"/>
                  </a:cubicBezTo>
                  <a:cubicBezTo>
                    <a:pt x="1409402" y="891601"/>
                    <a:pt x="1335157" y="1070845"/>
                    <a:pt x="1203000" y="1203002"/>
                  </a:cubicBezTo>
                  <a:cubicBezTo>
                    <a:pt x="1070843" y="1335159"/>
                    <a:pt x="891599" y="1409404"/>
                    <a:pt x="704701" y="1409404"/>
                  </a:cubicBezTo>
                  <a:cubicBezTo>
                    <a:pt x="517803" y="1409404"/>
                    <a:pt x="338559" y="1335159"/>
                    <a:pt x="206402" y="1203001"/>
                  </a:cubicBezTo>
                  <a:cubicBezTo>
                    <a:pt x="74245" y="1070844"/>
                    <a:pt x="0" y="891600"/>
                    <a:pt x="0" y="704702"/>
                  </a:cubicBezTo>
                  <a:lnTo>
                    <a:pt x="0" y="70470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1642" tIns="221642" rIns="221642" bIns="22164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Социальное партнерство</a:t>
              </a:r>
              <a:endParaRPr lang="ru-RU" sz="24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3525127" y="2320406"/>
              <a:ext cx="2379940" cy="986581"/>
            </a:xfrm>
            <a:custGeom>
              <a:avLst/>
              <a:gdLst>
                <a:gd name="connsiteX0" fmla="*/ 0 w 986581"/>
                <a:gd name="connsiteY0" fmla="*/ 493291 h 986581"/>
                <a:gd name="connsiteX1" fmla="*/ 144482 w 986581"/>
                <a:gd name="connsiteY1" fmla="*/ 144482 h 986581"/>
                <a:gd name="connsiteX2" fmla="*/ 493292 w 986581"/>
                <a:gd name="connsiteY2" fmla="*/ 1 h 986581"/>
                <a:gd name="connsiteX3" fmla="*/ 842101 w 986581"/>
                <a:gd name="connsiteY3" fmla="*/ 144483 h 986581"/>
                <a:gd name="connsiteX4" fmla="*/ 986582 w 986581"/>
                <a:gd name="connsiteY4" fmla="*/ 493293 h 986581"/>
                <a:gd name="connsiteX5" fmla="*/ 842100 w 986581"/>
                <a:gd name="connsiteY5" fmla="*/ 842103 h 986581"/>
                <a:gd name="connsiteX6" fmla="*/ 493290 w 986581"/>
                <a:gd name="connsiteY6" fmla="*/ 986584 h 986581"/>
                <a:gd name="connsiteX7" fmla="*/ 144481 w 986581"/>
                <a:gd name="connsiteY7" fmla="*/ 842102 h 986581"/>
                <a:gd name="connsiteX8" fmla="*/ 0 w 986581"/>
                <a:gd name="connsiteY8" fmla="*/ 493292 h 986581"/>
                <a:gd name="connsiteX9" fmla="*/ 0 w 986581"/>
                <a:gd name="connsiteY9" fmla="*/ 493291 h 98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581" h="986581">
                  <a:moveTo>
                    <a:pt x="0" y="493291"/>
                  </a:moveTo>
                  <a:cubicBezTo>
                    <a:pt x="0" y="362462"/>
                    <a:pt x="51972" y="236992"/>
                    <a:pt x="144482" y="144482"/>
                  </a:cubicBezTo>
                  <a:cubicBezTo>
                    <a:pt x="236992" y="51972"/>
                    <a:pt x="362463" y="1"/>
                    <a:pt x="493292" y="1"/>
                  </a:cubicBezTo>
                  <a:cubicBezTo>
                    <a:pt x="624121" y="1"/>
                    <a:pt x="749591" y="51973"/>
                    <a:pt x="842101" y="144483"/>
                  </a:cubicBezTo>
                  <a:cubicBezTo>
                    <a:pt x="934611" y="236993"/>
                    <a:pt x="986582" y="362464"/>
                    <a:pt x="986582" y="493293"/>
                  </a:cubicBezTo>
                  <a:cubicBezTo>
                    <a:pt x="986582" y="624122"/>
                    <a:pt x="934610" y="749592"/>
                    <a:pt x="842100" y="842103"/>
                  </a:cubicBezTo>
                  <a:cubicBezTo>
                    <a:pt x="749590" y="934613"/>
                    <a:pt x="624119" y="986585"/>
                    <a:pt x="493290" y="986584"/>
                  </a:cubicBezTo>
                  <a:cubicBezTo>
                    <a:pt x="362461" y="986584"/>
                    <a:pt x="236991" y="934612"/>
                    <a:pt x="144481" y="842102"/>
                  </a:cubicBezTo>
                  <a:cubicBezTo>
                    <a:pt x="51971" y="749592"/>
                    <a:pt x="0" y="624121"/>
                    <a:pt x="0" y="493292"/>
                  </a:cubicBezTo>
                  <a:lnTo>
                    <a:pt x="0" y="49329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102" tIns="152101" rIns="152102" bIns="15210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равноправие</a:t>
              </a:r>
              <a:endParaRPr lang="ru-RU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5903229" y="3088991"/>
              <a:ext cx="2379940" cy="986581"/>
            </a:xfrm>
            <a:custGeom>
              <a:avLst/>
              <a:gdLst>
                <a:gd name="connsiteX0" fmla="*/ 0 w 986581"/>
                <a:gd name="connsiteY0" fmla="*/ 493291 h 986581"/>
                <a:gd name="connsiteX1" fmla="*/ 144482 w 986581"/>
                <a:gd name="connsiteY1" fmla="*/ 144482 h 986581"/>
                <a:gd name="connsiteX2" fmla="*/ 493292 w 986581"/>
                <a:gd name="connsiteY2" fmla="*/ 1 h 986581"/>
                <a:gd name="connsiteX3" fmla="*/ 842101 w 986581"/>
                <a:gd name="connsiteY3" fmla="*/ 144483 h 986581"/>
                <a:gd name="connsiteX4" fmla="*/ 986582 w 986581"/>
                <a:gd name="connsiteY4" fmla="*/ 493293 h 986581"/>
                <a:gd name="connsiteX5" fmla="*/ 842100 w 986581"/>
                <a:gd name="connsiteY5" fmla="*/ 842103 h 986581"/>
                <a:gd name="connsiteX6" fmla="*/ 493290 w 986581"/>
                <a:gd name="connsiteY6" fmla="*/ 986584 h 986581"/>
                <a:gd name="connsiteX7" fmla="*/ 144481 w 986581"/>
                <a:gd name="connsiteY7" fmla="*/ 842102 h 986581"/>
                <a:gd name="connsiteX8" fmla="*/ 0 w 986581"/>
                <a:gd name="connsiteY8" fmla="*/ 493292 h 986581"/>
                <a:gd name="connsiteX9" fmla="*/ 0 w 986581"/>
                <a:gd name="connsiteY9" fmla="*/ 493291 h 98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581" h="986581">
                  <a:moveTo>
                    <a:pt x="0" y="493291"/>
                  </a:moveTo>
                  <a:cubicBezTo>
                    <a:pt x="0" y="362462"/>
                    <a:pt x="51972" y="236992"/>
                    <a:pt x="144482" y="144482"/>
                  </a:cubicBezTo>
                  <a:cubicBezTo>
                    <a:pt x="236992" y="51972"/>
                    <a:pt x="362463" y="1"/>
                    <a:pt x="493292" y="1"/>
                  </a:cubicBezTo>
                  <a:cubicBezTo>
                    <a:pt x="624121" y="1"/>
                    <a:pt x="749591" y="51973"/>
                    <a:pt x="842101" y="144483"/>
                  </a:cubicBezTo>
                  <a:cubicBezTo>
                    <a:pt x="934611" y="236993"/>
                    <a:pt x="986582" y="362464"/>
                    <a:pt x="986582" y="493293"/>
                  </a:cubicBezTo>
                  <a:cubicBezTo>
                    <a:pt x="986582" y="624122"/>
                    <a:pt x="934610" y="749592"/>
                    <a:pt x="842100" y="842103"/>
                  </a:cubicBezTo>
                  <a:cubicBezTo>
                    <a:pt x="749590" y="934613"/>
                    <a:pt x="624119" y="986585"/>
                    <a:pt x="493290" y="986584"/>
                  </a:cubicBezTo>
                  <a:cubicBezTo>
                    <a:pt x="362461" y="986584"/>
                    <a:pt x="236991" y="934612"/>
                    <a:pt x="144481" y="842102"/>
                  </a:cubicBezTo>
                  <a:cubicBezTo>
                    <a:pt x="51971" y="749592"/>
                    <a:pt x="0" y="624121"/>
                    <a:pt x="0" y="493292"/>
                  </a:cubicBezTo>
                  <a:lnTo>
                    <a:pt x="0" y="49329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102" tIns="152101" rIns="152102" bIns="15210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осознанность</a:t>
              </a:r>
              <a:endParaRPr lang="ru-RU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5903229" y="4626162"/>
              <a:ext cx="2379940" cy="986581"/>
            </a:xfrm>
            <a:custGeom>
              <a:avLst/>
              <a:gdLst>
                <a:gd name="connsiteX0" fmla="*/ 0 w 986581"/>
                <a:gd name="connsiteY0" fmla="*/ 493291 h 986581"/>
                <a:gd name="connsiteX1" fmla="*/ 144482 w 986581"/>
                <a:gd name="connsiteY1" fmla="*/ 144482 h 986581"/>
                <a:gd name="connsiteX2" fmla="*/ 493292 w 986581"/>
                <a:gd name="connsiteY2" fmla="*/ 1 h 986581"/>
                <a:gd name="connsiteX3" fmla="*/ 842101 w 986581"/>
                <a:gd name="connsiteY3" fmla="*/ 144483 h 986581"/>
                <a:gd name="connsiteX4" fmla="*/ 986582 w 986581"/>
                <a:gd name="connsiteY4" fmla="*/ 493293 h 986581"/>
                <a:gd name="connsiteX5" fmla="*/ 842100 w 986581"/>
                <a:gd name="connsiteY5" fmla="*/ 842103 h 986581"/>
                <a:gd name="connsiteX6" fmla="*/ 493290 w 986581"/>
                <a:gd name="connsiteY6" fmla="*/ 986584 h 986581"/>
                <a:gd name="connsiteX7" fmla="*/ 144481 w 986581"/>
                <a:gd name="connsiteY7" fmla="*/ 842102 h 986581"/>
                <a:gd name="connsiteX8" fmla="*/ 0 w 986581"/>
                <a:gd name="connsiteY8" fmla="*/ 493292 h 986581"/>
                <a:gd name="connsiteX9" fmla="*/ 0 w 986581"/>
                <a:gd name="connsiteY9" fmla="*/ 493291 h 98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581" h="986581">
                  <a:moveTo>
                    <a:pt x="0" y="493291"/>
                  </a:moveTo>
                  <a:cubicBezTo>
                    <a:pt x="0" y="362462"/>
                    <a:pt x="51972" y="236992"/>
                    <a:pt x="144482" y="144482"/>
                  </a:cubicBezTo>
                  <a:cubicBezTo>
                    <a:pt x="236992" y="51972"/>
                    <a:pt x="362463" y="1"/>
                    <a:pt x="493292" y="1"/>
                  </a:cubicBezTo>
                  <a:cubicBezTo>
                    <a:pt x="624121" y="1"/>
                    <a:pt x="749591" y="51973"/>
                    <a:pt x="842101" y="144483"/>
                  </a:cubicBezTo>
                  <a:cubicBezTo>
                    <a:pt x="934611" y="236993"/>
                    <a:pt x="986582" y="362464"/>
                    <a:pt x="986582" y="493293"/>
                  </a:cubicBezTo>
                  <a:cubicBezTo>
                    <a:pt x="986582" y="624122"/>
                    <a:pt x="934610" y="749592"/>
                    <a:pt x="842100" y="842103"/>
                  </a:cubicBezTo>
                  <a:cubicBezTo>
                    <a:pt x="749590" y="934613"/>
                    <a:pt x="624119" y="986585"/>
                    <a:pt x="493290" y="986584"/>
                  </a:cubicBezTo>
                  <a:cubicBezTo>
                    <a:pt x="362461" y="986584"/>
                    <a:pt x="236991" y="934612"/>
                    <a:pt x="144481" y="842102"/>
                  </a:cubicBezTo>
                  <a:cubicBezTo>
                    <a:pt x="51971" y="749592"/>
                    <a:pt x="0" y="624121"/>
                    <a:pt x="0" y="493292"/>
                  </a:cubicBezTo>
                  <a:lnTo>
                    <a:pt x="0" y="49329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102" tIns="152101" rIns="152102" bIns="15210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диалогичность</a:t>
              </a:r>
              <a:endParaRPr lang="ru-RU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525127" y="5394747"/>
              <a:ext cx="2379940" cy="986581"/>
            </a:xfrm>
            <a:custGeom>
              <a:avLst/>
              <a:gdLst>
                <a:gd name="connsiteX0" fmla="*/ 0 w 986581"/>
                <a:gd name="connsiteY0" fmla="*/ 493291 h 986581"/>
                <a:gd name="connsiteX1" fmla="*/ 144482 w 986581"/>
                <a:gd name="connsiteY1" fmla="*/ 144482 h 986581"/>
                <a:gd name="connsiteX2" fmla="*/ 493292 w 986581"/>
                <a:gd name="connsiteY2" fmla="*/ 1 h 986581"/>
                <a:gd name="connsiteX3" fmla="*/ 842101 w 986581"/>
                <a:gd name="connsiteY3" fmla="*/ 144483 h 986581"/>
                <a:gd name="connsiteX4" fmla="*/ 986582 w 986581"/>
                <a:gd name="connsiteY4" fmla="*/ 493293 h 986581"/>
                <a:gd name="connsiteX5" fmla="*/ 842100 w 986581"/>
                <a:gd name="connsiteY5" fmla="*/ 842103 h 986581"/>
                <a:gd name="connsiteX6" fmla="*/ 493290 w 986581"/>
                <a:gd name="connsiteY6" fmla="*/ 986584 h 986581"/>
                <a:gd name="connsiteX7" fmla="*/ 144481 w 986581"/>
                <a:gd name="connsiteY7" fmla="*/ 842102 h 986581"/>
                <a:gd name="connsiteX8" fmla="*/ 0 w 986581"/>
                <a:gd name="connsiteY8" fmla="*/ 493292 h 986581"/>
                <a:gd name="connsiteX9" fmla="*/ 0 w 986581"/>
                <a:gd name="connsiteY9" fmla="*/ 493291 h 98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581" h="986581">
                  <a:moveTo>
                    <a:pt x="0" y="493291"/>
                  </a:moveTo>
                  <a:cubicBezTo>
                    <a:pt x="0" y="362462"/>
                    <a:pt x="51972" y="236992"/>
                    <a:pt x="144482" y="144482"/>
                  </a:cubicBezTo>
                  <a:cubicBezTo>
                    <a:pt x="236992" y="51972"/>
                    <a:pt x="362463" y="1"/>
                    <a:pt x="493292" y="1"/>
                  </a:cubicBezTo>
                  <a:cubicBezTo>
                    <a:pt x="624121" y="1"/>
                    <a:pt x="749591" y="51973"/>
                    <a:pt x="842101" y="144483"/>
                  </a:cubicBezTo>
                  <a:cubicBezTo>
                    <a:pt x="934611" y="236993"/>
                    <a:pt x="986582" y="362464"/>
                    <a:pt x="986582" y="493293"/>
                  </a:cubicBezTo>
                  <a:cubicBezTo>
                    <a:pt x="986582" y="624122"/>
                    <a:pt x="934610" y="749592"/>
                    <a:pt x="842100" y="842103"/>
                  </a:cubicBezTo>
                  <a:cubicBezTo>
                    <a:pt x="749590" y="934613"/>
                    <a:pt x="624119" y="986585"/>
                    <a:pt x="493290" y="986584"/>
                  </a:cubicBezTo>
                  <a:cubicBezTo>
                    <a:pt x="362461" y="986584"/>
                    <a:pt x="236991" y="934612"/>
                    <a:pt x="144481" y="842102"/>
                  </a:cubicBezTo>
                  <a:cubicBezTo>
                    <a:pt x="51971" y="749592"/>
                    <a:pt x="0" y="624121"/>
                    <a:pt x="0" y="493292"/>
                  </a:cubicBezTo>
                  <a:lnTo>
                    <a:pt x="0" y="49329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102" tIns="152101" rIns="152102" bIns="152101" numCol="1" spcCol="1270" anchor="ctr" anchorCtr="0">
              <a:noAutofit/>
            </a:bodyPr>
            <a:lstStyle/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i="0" u="none" strike="noStrike" kern="1200" cap="none" baseline="0" smtClean="0">
                  <a:solidFill>
                    <a:schemeClr val="tx2"/>
                  </a:solidFill>
                  <a:latin typeface="Arial" pitchFamily="34" charset="0"/>
                  <a:ea typeface="Georgia"/>
                  <a:cs typeface="Arial" pitchFamily="34" charset="0"/>
                  <a:sym typeface="Georgia"/>
                </a:rPr>
                <a:t>самостоятельность</a:t>
              </a:r>
              <a:endParaRPr lang="ru-RU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1222709" y="4626162"/>
              <a:ext cx="2379940" cy="986581"/>
            </a:xfrm>
            <a:custGeom>
              <a:avLst/>
              <a:gdLst>
                <a:gd name="connsiteX0" fmla="*/ 0 w 986581"/>
                <a:gd name="connsiteY0" fmla="*/ 493291 h 986581"/>
                <a:gd name="connsiteX1" fmla="*/ 144482 w 986581"/>
                <a:gd name="connsiteY1" fmla="*/ 144482 h 986581"/>
                <a:gd name="connsiteX2" fmla="*/ 493292 w 986581"/>
                <a:gd name="connsiteY2" fmla="*/ 1 h 986581"/>
                <a:gd name="connsiteX3" fmla="*/ 842101 w 986581"/>
                <a:gd name="connsiteY3" fmla="*/ 144483 h 986581"/>
                <a:gd name="connsiteX4" fmla="*/ 986582 w 986581"/>
                <a:gd name="connsiteY4" fmla="*/ 493293 h 986581"/>
                <a:gd name="connsiteX5" fmla="*/ 842100 w 986581"/>
                <a:gd name="connsiteY5" fmla="*/ 842103 h 986581"/>
                <a:gd name="connsiteX6" fmla="*/ 493290 w 986581"/>
                <a:gd name="connsiteY6" fmla="*/ 986584 h 986581"/>
                <a:gd name="connsiteX7" fmla="*/ 144481 w 986581"/>
                <a:gd name="connsiteY7" fmla="*/ 842102 h 986581"/>
                <a:gd name="connsiteX8" fmla="*/ 0 w 986581"/>
                <a:gd name="connsiteY8" fmla="*/ 493292 h 986581"/>
                <a:gd name="connsiteX9" fmla="*/ 0 w 986581"/>
                <a:gd name="connsiteY9" fmla="*/ 493291 h 98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581" h="986581">
                  <a:moveTo>
                    <a:pt x="0" y="493291"/>
                  </a:moveTo>
                  <a:cubicBezTo>
                    <a:pt x="0" y="362462"/>
                    <a:pt x="51972" y="236992"/>
                    <a:pt x="144482" y="144482"/>
                  </a:cubicBezTo>
                  <a:cubicBezTo>
                    <a:pt x="236992" y="51972"/>
                    <a:pt x="362463" y="1"/>
                    <a:pt x="493292" y="1"/>
                  </a:cubicBezTo>
                  <a:cubicBezTo>
                    <a:pt x="624121" y="1"/>
                    <a:pt x="749591" y="51973"/>
                    <a:pt x="842101" y="144483"/>
                  </a:cubicBezTo>
                  <a:cubicBezTo>
                    <a:pt x="934611" y="236993"/>
                    <a:pt x="986582" y="362464"/>
                    <a:pt x="986582" y="493293"/>
                  </a:cubicBezTo>
                  <a:cubicBezTo>
                    <a:pt x="986582" y="624122"/>
                    <a:pt x="934610" y="749592"/>
                    <a:pt x="842100" y="842103"/>
                  </a:cubicBezTo>
                  <a:cubicBezTo>
                    <a:pt x="749590" y="934613"/>
                    <a:pt x="624119" y="986585"/>
                    <a:pt x="493290" y="986584"/>
                  </a:cubicBezTo>
                  <a:cubicBezTo>
                    <a:pt x="362461" y="986584"/>
                    <a:pt x="236991" y="934612"/>
                    <a:pt x="144481" y="842102"/>
                  </a:cubicBezTo>
                  <a:cubicBezTo>
                    <a:pt x="51971" y="749592"/>
                    <a:pt x="0" y="624121"/>
                    <a:pt x="0" y="493292"/>
                  </a:cubicBezTo>
                  <a:lnTo>
                    <a:pt x="0" y="49329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102" tIns="152101" rIns="152102" bIns="15210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добровольность</a:t>
              </a:r>
              <a:endParaRPr lang="ru-RU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1222709" y="3088991"/>
              <a:ext cx="2379940" cy="986581"/>
            </a:xfrm>
            <a:custGeom>
              <a:avLst/>
              <a:gdLst>
                <a:gd name="connsiteX0" fmla="*/ 0 w 986581"/>
                <a:gd name="connsiteY0" fmla="*/ 493291 h 986581"/>
                <a:gd name="connsiteX1" fmla="*/ 144482 w 986581"/>
                <a:gd name="connsiteY1" fmla="*/ 144482 h 986581"/>
                <a:gd name="connsiteX2" fmla="*/ 493292 w 986581"/>
                <a:gd name="connsiteY2" fmla="*/ 1 h 986581"/>
                <a:gd name="connsiteX3" fmla="*/ 842101 w 986581"/>
                <a:gd name="connsiteY3" fmla="*/ 144483 h 986581"/>
                <a:gd name="connsiteX4" fmla="*/ 986582 w 986581"/>
                <a:gd name="connsiteY4" fmla="*/ 493293 h 986581"/>
                <a:gd name="connsiteX5" fmla="*/ 842100 w 986581"/>
                <a:gd name="connsiteY5" fmla="*/ 842103 h 986581"/>
                <a:gd name="connsiteX6" fmla="*/ 493290 w 986581"/>
                <a:gd name="connsiteY6" fmla="*/ 986584 h 986581"/>
                <a:gd name="connsiteX7" fmla="*/ 144481 w 986581"/>
                <a:gd name="connsiteY7" fmla="*/ 842102 h 986581"/>
                <a:gd name="connsiteX8" fmla="*/ 0 w 986581"/>
                <a:gd name="connsiteY8" fmla="*/ 493292 h 986581"/>
                <a:gd name="connsiteX9" fmla="*/ 0 w 986581"/>
                <a:gd name="connsiteY9" fmla="*/ 493291 h 98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6581" h="986581">
                  <a:moveTo>
                    <a:pt x="0" y="493291"/>
                  </a:moveTo>
                  <a:cubicBezTo>
                    <a:pt x="0" y="362462"/>
                    <a:pt x="51972" y="236992"/>
                    <a:pt x="144482" y="144482"/>
                  </a:cubicBezTo>
                  <a:cubicBezTo>
                    <a:pt x="236992" y="51972"/>
                    <a:pt x="362463" y="1"/>
                    <a:pt x="493292" y="1"/>
                  </a:cubicBezTo>
                  <a:cubicBezTo>
                    <a:pt x="624121" y="1"/>
                    <a:pt x="749591" y="51973"/>
                    <a:pt x="842101" y="144483"/>
                  </a:cubicBezTo>
                  <a:cubicBezTo>
                    <a:pt x="934611" y="236993"/>
                    <a:pt x="986582" y="362464"/>
                    <a:pt x="986582" y="493293"/>
                  </a:cubicBezTo>
                  <a:cubicBezTo>
                    <a:pt x="986582" y="624122"/>
                    <a:pt x="934610" y="749592"/>
                    <a:pt x="842100" y="842103"/>
                  </a:cubicBezTo>
                  <a:cubicBezTo>
                    <a:pt x="749590" y="934613"/>
                    <a:pt x="624119" y="986585"/>
                    <a:pt x="493290" y="986584"/>
                  </a:cubicBezTo>
                  <a:cubicBezTo>
                    <a:pt x="362461" y="986584"/>
                    <a:pt x="236991" y="934612"/>
                    <a:pt x="144481" y="842102"/>
                  </a:cubicBezTo>
                  <a:cubicBezTo>
                    <a:pt x="51971" y="749592"/>
                    <a:pt x="0" y="624121"/>
                    <a:pt x="0" y="493292"/>
                  </a:cubicBezTo>
                  <a:lnTo>
                    <a:pt x="0" y="493291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2102" tIns="152101" rIns="152102" bIns="15210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взаимовыгодность</a:t>
              </a:r>
              <a:endParaRPr lang="ru-RU" sz="1800" kern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1916832"/>
            <a:ext cx="7992888" cy="440288"/>
          </a:xfrm>
          <a:prstGeom prst="rect">
            <a:avLst/>
          </a:prstGeom>
          <a:gradFill flip="none" rotWithShape="1"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84056" y="458440"/>
            <a:ext cx="4259951" cy="1170360"/>
          </a:xfrm>
          <a:custGeom>
            <a:avLst/>
            <a:gdLst>
              <a:gd name="connsiteX0" fmla="*/ 0 w 4319425"/>
              <a:gd name="connsiteY0" fmla="*/ 0 h 1727770"/>
              <a:gd name="connsiteX1" fmla="*/ 3455540 w 4319425"/>
              <a:gd name="connsiteY1" fmla="*/ 0 h 1727770"/>
              <a:gd name="connsiteX2" fmla="*/ 4319425 w 4319425"/>
              <a:gd name="connsiteY2" fmla="*/ 863885 h 1727770"/>
              <a:gd name="connsiteX3" fmla="*/ 3455540 w 4319425"/>
              <a:gd name="connsiteY3" fmla="*/ 1727770 h 1727770"/>
              <a:gd name="connsiteX4" fmla="*/ 0 w 4319425"/>
              <a:gd name="connsiteY4" fmla="*/ 1727770 h 1727770"/>
              <a:gd name="connsiteX5" fmla="*/ 863885 w 4319425"/>
              <a:gd name="connsiteY5" fmla="*/ 863885 h 1727770"/>
              <a:gd name="connsiteX6" fmla="*/ 0 w 4319425"/>
              <a:gd name="connsiteY6" fmla="*/ 0 h 172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425" h="1727770">
                <a:moveTo>
                  <a:pt x="0" y="0"/>
                </a:moveTo>
                <a:lnTo>
                  <a:pt x="3455540" y="0"/>
                </a:lnTo>
                <a:lnTo>
                  <a:pt x="4319425" y="863885"/>
                </a:lnTo>
                <a:lnTo>
                  <a:pt x="3455540" y="1727770"/>
                </a:lnTo>
                <a:lnTo>
                  <a:pt x="0" y="1727770"/>
                </a:lnTo>
                <a:lnTo>
                  <a:pt x="863885" y="8638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795" tIns="20955" rIns="863885" bIns="2095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latin typeface="Arial" pitchFamily="34" charset="0"/>
                <a:cs typeface="Arial" pitchFamily="34" charset="0"/>
              </a:rPr>
              <a:t>Социальная сеть</a:t>
            </a:r>
            <a:endParaRPr lang="ru-RU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76672"/>
            <a:ext cx="361188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многопользовательский </a:t>
            </a:r>
            <a:r>
              <a:rPr lang="ru-RU" sz="2000" kern="1200" dirty="0" err="1" smtClean="0">
                <a:solidFill>
                  <a:schemeClr val="tx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веб-сайт</a:t>
            </a: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rPr>
              <a:t>, содержание которого наполняется самими пользователями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552" y="2504882"/>
            <a:ext cx="7931224" cy="830997"/>
          </a:xfrm>
        </p:spPr>
        <p:txBody>
          <a:bodyPr anchor="ctr">
            <a:spAutoFit/>
          </a:bodyPr>
          <a:lstStyle/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Достоинства социальных сетей для организации взаимодействия с родителями обучающихся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429000"/>
            <a:ext cx="820891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182563" fontAlgn="base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знакомые современным родителям интерфейс и среда общения;</a:t>
            </a:r>
          </a:p>
          <a:p>
            <a:pPr indent="182563" fontAlgn="base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расширение образовательного пространства за пределы школы;</a:t>
            </a:r>
          </a:p>
          <a:p>
            <a:pPr indent="182563" fontAlgn="base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возможность наполнять сообщество содержанием, полезным для других участников, создавать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совместно;</a:t>
            </a:r>
          </a:p>
          <a:p>
            <a:pPr indent="182563" fontAlgn="base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возможность своевременно проинформировать всех участников об изменениях в сообществе через мобильные приложения;</a:t>
            </a:r>
          </a:p>
          <a:p>
            <a:pPr indent="182563" fontAlgn="base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бесплатные ресурсы, возможность использования мультимедиа;</a:t>
            </a:r>
          </a:p>
          <a:p>
            <a:pPr indent="182563" fontAlgn="base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возможности неформального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информального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общения;</a:t>
            </a:r>
          </a:p>
          <a:p>
            <a:pPr indent="182563" fontAlgn="base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возможность сбора и накопления истории жизни сообщества.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икон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916832"/>
            <a:ext cx="4752147" cy="43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04912" y="457199"/>
            <a:ext cx="7999535" cy="5924128"/>
            <a:chOff x="1763688" y="811992"/>
            <a:chExt cx="7200799" cy="5332617"/>
          </a:xfrm>
        </p:grpSpPr>
        <p:pic>
          <p:nvPicPr>
            <p:cNvPr id="264" name="Shape 264"/>
            <p:cNvPicPr preferRelativeResize="0"/>
            <p:nvPr/>
          </p:nvPicPr>
          <p:blipFill rotWithShape="1">
            <a:blip r:embed="rId3">
              <a:alphaModFix/>
            </a:blip>
            <a:srcRect l="30630" t="7250" r="21220" b="29327"/>
            <a:stretch/>
          </p:blipFill>
          <p:spPr>
            <a:xfrm>
              <a:off x="1763688" y="811992"/>
              <a:ext cx="7200799" cy="5332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Shape 266"/>
            <p:cNvSpPr/>
            <p:nvPr/>
          </p:nvSpPr>
          <p:spPr>
            <a:xfrm>
              <a:off x="1763688" y="1196751"/>
              <a:ext cx="1512167" cy="432047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 pitchFamily="34" charset="0"/>
                <a:ea typeface="Georgia"/>
                <a:cs typeface="Arial" pitchFamily="34" charset="0"/>
                <a:sym typeface="Georgia"/>
              </a:endParaRPr>
            </a:p>
          </p:txBody>
        </p:sp>
      </p:grpSp>
      <p:sp>
        <p:nvSpPr>
          <p:cNvPr id="8" name="Знак запрета 7"/>
          <p:cNvSpPr/>
          <p:nvPr/>
        </p:nvSpPr>
        <p:spPr>
          <a:xfrm>
            <a:off x="1900690" y="466325"/>
            <a:ext cx="5839662" cy="5839662"/>
          </a:xfrm>
          <a:prstGeom prst="noSmoking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67544" y="4437112"/>
            <a:ext cx="5129470" cy="2016224"/>
          </a:xfrm>
          <a:custGeom>
            <a:avLst/>
            <a:gdLst>
              <a:gd name="connsiteX0" fmla="*/ 0 w 3004052"/>
              <a:gd name="connsiteY0" fmla="*/ 119461 h 1194612"/>
              <a:gd name="connsiteX1" fmla="*/ 34989 w 3004052"/>
              <a:gd name="connsiteY1" fmla="*/ 34989 h 1194612"/>
              <a:gd name="connsiteX2" fmla="*/ 119461 w 3004052"/>
              <a:gd name="connsiteY2" fmla="*/ 0 h 1194612"/>
              <a:gd name="connsiteX3" fmla="*/ 2884591 w 3004052"/>
              <a:gd name="connsiteY3" fmla="*/ 0 h 1194612"/>
              <a:gd name="connsiteX4" fmla="*/ 2969063 w 3004052"/>
              <a:gd name="connsiteY4" fmla="*/ 34989 h 1194612"/>
              <a:gd name="connsiteX5" fmla="*/ 3004052 w 3004052"/>
              <a:gd name="connsiteY5" fmla="*/ 119461 h 1194612"/>
              <a:gd name="connsiteX6" fmla="*/ 3004052 w 3004052"/>
              <a:gd name="connsiteY6" fmla="*/ 1075151 h 1194612"/>
              <a:gd name="connsiteX7" fmla="*/ 2969063 w 3004052"/>
              <a:gd name="connsiteY7" fmla="*/ 1159623 h 1194612"/>
              <a:gd name="connsiteX8" fmla="*/ 2884591 w 3004052"/>
              <a:gd name="connsiteY8" fmla="*/ 1194612 h 1194612"/>
              <a:gd name="connsiteX9" fmla="*/ 119461 w 3004052"/>
              <a:gd name="connsiteY9" fmla="*/ 1194612 h 1194612"/>
              <a:gd name="connsiteX10" fmla="*/ 34989 w 3004052"/>
              <a:gd name="connsiteY10" fmla="*/ 1159623 h 1194612"/>
              <a:gd name="connsiteX11" fmla="*/ 0 w 3004052"/>
              <a:gd name="connsiteY11" fmla="*/ 1075151 h 1194612"/>
              <a:gd name="connsiteX12" fmla="*/ 0 w 3004052"/>
              <a:gd name="connsiteY12" fmla="*/ 119461 h 119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4052" h="1194612">
                <a:moveTo>
                  <a:pt x="0" y="119461"/>
                </a:moveTo>
                <a:cubicBezTo>
                  <a:pt x="0" y="87778"/>
                  <a:pt x="12586" y="57393"/>
                  <a:pt x="34989" y="34989"/>
                </a:cubicBezTo>
                <a:cubicBezTo>
                  <a:pt x="57392" y="12586"/>
                  <a:pt x="87778" y="0"/>
                  <a:pt x="119461" y="0"/>
                </a:cubicBezTo>
                <a:lnTo>
                  <a:pt x="2884591" y="0"/>
                </a:lnTo>
                <a:cubicBezTo>
                  <a:pt x="2916274" y="0"/>
                  <a:pt x="2946659" y="12586"/>
                  <a:pt x="2969063" y="34989"/>
                </a:cubicBezTo>
                <a:cubicBezTo>
                  <a:pt x="2991466" y="57392"/>
                  <a:pt x="3004052" y="87778"/>
                  <a:pt x="3004052" y="119461"/>
                </a:cubicBezTo>
                <a:lnTo>
                  <a:pt x="3004052" y="1075151"/>
                </a:lnTo>
                <a:cubicBezTo>
                  <a:pt x="3004052" y="1106834"/>
                  <a:pt x="2991466" y="1137219"/>
                  <a:pt x="2969063" y="1159623"/>
                </a:cubicBezTo>
                <a:cubicBezTo>
                  <a:pt x="2946660" y="1182026"/>
                  <a:pt x="2916274" y="1194612"/>
                  <a:pt x="2884591" y="1194612"/>
                </a:cubicBezTo>
                <a:lnTo>
                  <a:pt x="119461" y="1194612"/>
                </a:lnTo>
                <a:cubicBezTo>
                  <a:pt x="87778" y="1194612"/>
                  <a:pt x="57393" y="1182026"/>
                  <a:pt x="34989" y="1159623"/>
                </a:cubicBezTo>
                <a:cubicBezTo>
                  <a:pt x="12586" y="1137220"/>
                  <a:pt x="0" y="1106834"/>
                  <a:pt x="0" y="1075151"/>
                </a:cubicBezTo>
                <a:lnTo>
                  <a:pt x="0" y="11946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329" tIns="70549" rIns="88329" bIns="7054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в целях соблюдения Федерального закона № 152-ФЗ «О персональных данных»</a:t>
            </a:r>
            <a:br>
              <a:rPr lang="ru-RU" sz="24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от 27 июля 2006 г.</a:t>
            </a:r>
            <a:br>
              <a:rPr lang="ru-RU" sz="24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доступ в группу ограничен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23528" y="1556792"/>
          <a:ext cx="54006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1187624" y="3933056"/>
            <a:ext cx="1872208" cy="432048"/>
          </a:xfrm>
          <a:prstGeom prst="borderCallout1">
            <a:avLst>
              <a:gd name="adj1" fmla="val 18750"/>
              <a:gd name="adj2" fmla="val -8333"/>
              <a:gd name="adj3" fmla="val -81898"/>
              <a:gd name="adj4" fmla="val 7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17 мая 2012 г.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2699792" y="3109600"/>
            <a:ext cx="1872208" cy="432048"/>
          </a:xfrm>
          <a:prstGeom prst="borderCallout1">
            <a:avLst>
              <a:gd name="adj1" fmla="val 18750"/>
              <a:gd name="adj2" fmla="val -8333"/>
              <a:gd name="adj3" fmla="val -81898"/>
              <a:gd name="adj4" fmla="val 7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24 мая 2012 г.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4644008" y="2420888"/>
            <a:ext cx="2160240" cy="432048"/>
          </a:xfrm>
          <a:prstGeom prst="borderCallout1">
            <a:avLst>
              <a:gd name="adj1" fmla="val 18750"/>
              <a:gd name="adj2" fmla="val -8333"/>
              <a:gd name="adj3" fmla="val -1945"/>
              <a:gd name="adj4" fmla="val -227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1 сентября 2012 г.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6084168" y="1772816"/>
            <a:ext cx="2304256" cy="432048"/>
          </a:xfrm>
          <a:prstGeom prst="borderCallout1">
            <a:avLst>
              <a:gd name="adj1" fmla="val 18750"/>
              <a:gd name="adj2" fmla="val -8333"/>
              <a:gd name="adj3" fmla="val -1945"/>
              <a:gd name="adj4" fmla="val -227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15 сентября 2012 г.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Рост популярности сообщества среди родителей учащихся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7466" y="3573016"/>
            <a:ext cx="4243492" cy="3024336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>
            <a:glow rad="63500">
              <a:schemeClr val="tx2">
                <a:alpha val="40000"/>
              </a:schemeClr>
            </a:glow>
          </a:effectLst>
        </p:spPr>
      </p:pic>
      <p:sp>
        <p:nvSpPr>
          <p:cNvPr id="13" name="Полилиния 12"/>
          <p:cNvSpPr/>
          <p:nvPr/>
        </p:nvSpPr>
        <p:spPr>
          <a:xfrm>
            <a:off x="323528" y="4611608"/>
            <a:ext cx="3905334" cy="2016224"/>
          </a:xfrm>
          <a:custGeom>
            <a:avLst/>
            <a:gdLst>
              <a:gd name="connsiteX0" fmla="*/ 0 w 3004052"/>
              <a:gd name="connsiteY0" fmla="*/ 119461 h 1194612"/>
              <a:gd name="connsiteX1" fmla="*/ 34989 w 3004052"/>
              <a:gd name="connsiteY1" fmla="*/ 34989 h 1194612"/>
              <a:gd name="connsiteX2" fmla="*/ 119461 w 3004052"/>
              <a:gd name="connsiteY2" fmla="*/ 0 h 1194612"/>
              <a:gd name="connsiteX3" fmla="*/ 2884591 w 3004052"/>
              <a:gd name="connsiteY3" fmla="*/ 0 h 1194612"/>
              <a:gd name="connsiteX4" fmla="*/ 2969063 w 3004052"/>
              <a:gd name="connsiteY4" fmla="*/ 34989 h 1194612"/>
              <a:gd name="connsiteX5" fmla="*/ 3004052 w 3004052"/>
              <a:gd name="connsiteY5" fmla="*/ 119461 h 1194612"/>
              <a:gd name="connsiteX6" fmla="*/ 3004052 w 3004052"/>
              <a:gd name="connsiteY6" fmla="*/ 1075151 h 1194612"/>
              <a:gd name="connsiteX7" fmla="*/ 2969063 w 3004052"/>
              <a:gd name="connsiteY7" fmla="*/ 1159623 h 1194612"/>
              <a:gd name="connsiteX8" fmla="*/ 2884591 w 3004052"/>
              <a:gd name="connsiteY8" fmla="*/ 1194612 h 1194612"/>
              <a:gd name="connsiteX9" fmla="*/ 119461 w 3004052"/>
              <a:gd name="connsiteY9" fmla="*/ 1194612 h 1194612"/>
              <a:gd name="connsiteX10" fmla="*/ 34989 w 3004052"/>
              <a:gd name="connsiteY10" fmla="*/ 1159623 h 1194612"/>
              <a:gd name="connsiteX11" fmla="*/ 0 w 3004052"/>
              <a:gd name="connsiteY11" fmla="*/ 1075151 h 1194612"/>
              <a:gd name="connsiteX12" fmla="*/ 0 w 3004052"/>
              <a:gd name="connsiteY12" fmla="*/ 119461 h 119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4052" h="1194612">
                <a:moveTo>
                  <a:pt x="0" y="119461"/>
                </a:moveTo>
                <a:cubicBezTo>
                  <a:pt x="0" y="87778"/>
                  <a:pt x="12586" y="57393"/>
                  <a:pt x="34989" y="34989"/>
                </a:cubicBezTo>
                <a:cubicBezTo>
                  <a:pt x="57392" y="12586"/>
                  <a:pt x="87778" y="0"/>
                  <a:pt x="119461" y="0"/>
                </a:cubicBezTo>
                <a:lnTo>
                  <a:pt x="2884591" y="0"/>
                </a:lnTo>
                <a:cubicBezTo>
                  <a:pt x="2916274" y="0"/>
                  <a:pt x="2946659" y="12586"/>
                  <a:pt x="2969063" y="34989"/>
                </a:cubicBezTo>
                <a:cubicBezTo>
                  <a:pt x="2991466" y="57392"/>
                  <a:pt x="3004052" y="87778"/>
                  <a:pt x="3004052" y="119461"/>
                </a:cubicBezTo>
                <a:lnTo>
                  <a:pt x="3004052" y="1075151"/>
                </a:lnTo>
                <a:cubicBezTo>
                  <a:pt x="3004052" y="1106834"/>
                  <a:pt x="2991466" y="1137219"/>
                  <a:pt x="2969063" y="1159623"/>
                </a:cubicBezTo>
                <a:cubicBezTo>
                  <a:pt x="2946660" y="1182026"/>
                  <a:pt x="2916274" y="1194612"/>
                  <a:pt x="2884591" y="1194612"/>
                </a:cubicBezTo>
                <a:lnTo>
                  <a:pt x="119461" y="1194612"/>
                </a:lnTo>
                <a:cubicBezTo>
                  <a:pt x="87778" y="1194612"/>
                  <a:pt x="57393" y="1182026"/>
                  <a:pt x="34989" y="1159623"/>
                </a:cubicBezTo>
                <a:cubicBezTo>
                  <a:pt x="12586" y="1137220"/>
                  <a:pt x="0" y="1106834"/>
                  <a:pt x="0" y="1075151"/>
                </a:cubicBezTo>
                <a:lnTo>
                  <a:pt x="0" y="119461"/>
                </a:lnTo>
                <a:close/>
              </a:path>
            </a:pathLst>
          </a:cu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88329" tIns="70549" rIns="88329" bIns="7054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активность участников стабильно высока и не опускается ниже 10-12 просмотров в день даже</a:t>
            </a:r>
            <a:br>
              <a:rPr lang="ru-RU" sz="2400" kern="1200" dirty="0" smtClean="0">
                <a:latin typeface="Arial" pitchFamily="34" charset="0"/>
                <a:cs typeface="Arial" pitchFamily="34" charset="0"/>
              </a:rPr>
            </a:br>
            <a:r>
              <a:rPr lang="ru-RU" sz="2400" kern="1200" dirty="0" smtClean="0">
                <a:latin typeface="Arial" pitchFamily="34" charset="0"/>
                <a:cs typeface="Arial" pitchFamily="34" charset="0"/>
              </a:rPr>
              <a:t>в каникулярное время</a:t>
            </a:r>
            <a:endParaRPr lang="ru-RU" sz="2400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627</TotalTime>
  <Words>509</Words>
  <Application>Microsoft Office PowerPoint</Application>
  <PresentationFormat>Экран (4:3)</PresentationFormat>
  <Paragraphs>78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Социальные сети как средство формирования социального партнерства с родителями обучающихся в начальной школе</vt:lpstr>
      <vt:lpstr>Школа и семья – союзники в обучении и воспитании детей</vt:lpstr>
      <vt:lpstr>Слайд 3</vt:lpstr>
      <vt:lpstr>Слайд 4</vt:lpstr>
      <vt:lpstr>Слайд 5</vt:lpstr>
      <vt:lpstr>Слайд 6</vt:lpstr>
      <vt:lpstr>Достоинства социальных сетей для организации взаимодействия с родителями обучающихся</vt:lpstr>
      <vt:lpstr>Слайд 8</vt:lpstr>
      <vt:lpstr>Рост популярности сообщества среди родителей учащихся</vt:lpstr>
      <vt:lpstr>Слайд 10</vt:lpstr>
      <vt:lpstr>Слайд 11</vt:lpstr>
      <vt:lpstr>Слайд 12</vt:lpstr>
      <vt:lpstr>Слайд 13</vt:lpstr>
      <vt:lpstr>Слайд 14</vt:lpstr>
      <vt:lpstr>Слайд 15</vt:lpstr>
      <vt:lpstr>Положительное влияние партнерства  на результативность обучения</vt:lpstr>
      <vt:lpstr>Слайд 17</vt:lpstr>
      <vt:lpstr>Перспективы развития сообщества после окончания начальной школы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сети  как средство формирования социального партнерства с родителями обучающихся в начальной школе</dc:title>
  <dc:creator>Алексей</dc:creator>
  <cp:lastModifiedBy>Рубина</cp:lastModifiedBy>
  <cp:revision>121</cp:revision>
  <dcterms:modified xsi:type="dcterms:W3CDTF">2015-08-14T22:00:37Z</dcterms:modified>
</cp:coreProperties>
</file>