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2" r:id="rId5"/>
    <p:sldId id="282" r:id="rId6"/>
    <p:sldId id="288" r:id="rId7"/>
    <p:sldId id="263" r:id="rId8"/>
    <p:sldId id="289" r:id="rId9"/>
    <p:sldId id="296" r:id="rId10"/>
    <p:sldId id="284" r:id="rId11"/>
    <p:sldId id="285" r:id="rId12"/>
    <p:sldId id="286" r:id="rId13"/>
    <p:sldId id="287" r:id="rId14"/>
    <p:sldId id="292" r:id="rId15"/>
    <p:sldId id="294" r:id="rId16"/>
    <p:sldId id="295" r:id="rId17"/>
    <p:sldId id="291" r:id="rId18"/>
    <p:sldId id="276" r:id="rId19"/>
    <p:sldId id="273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7;&#1072;&#1074;&#1059;&#1063;\Desktop\&#1060;&#1086;&#1090;&#1086;\&#1056;&#1091;&#1089;&#1089;&#1082;&#1080;&#1081;%20&#1103;&#1079;&#1099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7;&#1072;&#1074;&#1059;&#1063;\Desktop\&#1060;&#1086;&#1090;&#1086;\&#1056;&#1091;&#1089;&#1089;&#1082;&#1080;&#1081;%20&#1103;&#1079;&#1099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</a:t>
            </a:r>
            <a:r>
              <a:rPr lang="ru-RU" baseline="0" dirty="0"/>
              <a:t> </a:t>
            </a:r>
            <a:r>
              <a:rPr lang="ru-RU" baseline="0" dirty="0" smtClean="0"/>
              <a:t>Единого </a:t>
            </a:r>
            <a:r>
              <a:rPr lang="ru-RU" baseline="0" dirty="0"/>
              <a:t>государственного экзамена </a:t>
            </a:r>
            <a:endParaRPr lang="ru-RU" dirty="0"/>
          </a:p>
        </c:rich>
      </c:tx>
      <c:layout>
        <c:manualLayout>
          <c:xMode val="edge"/>
          <c:yMode val="edge"/>
          <c:x val="0.22917287745448919"/>
          <c:y val="1.862940785096475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СОШ 151</c:v>
                </c:pt>
              </c:strCache>
            </c:strRef>
          </c:tx>
          <c:cat>
            <c:strRef>
              <c:f>Лист3!$A$2:$A$4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Лист3!$B$2:$B$4</c:f>
              <c:numCache>
                <c:formatCode>General</c:formatCode>
                <c:ptCount val="3"/>
                <c:pt idx="0">
                  <c:v>67.8</c:v>
                </c:pt>
                <c:pt idx="1">
                  <c:v>67.099999999999994</c:v>
                </c:pt>
                <c:pt idx="2">
                  <c:v>72.5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Казань</c:v>
                </c:pt>
              </c:strCache>
            </c:strRef>
          </c:tx>
          <c:cat>
            <c:strRef>
              <c:f>Лист3!$A$2:$A$4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Лист3!$C$2:$C$4</c:f>
              <c:numCache>
                <c:formatCode>General</c:formatCode>
                <c:ptCount val="3"/>
                <c:pt idx="0">
                  <c:v>66</c:v>
                </c:pt>
                <c:pt idx="1">
                  <c:v>69.2</c:v>
                </c:pt>
                <c:pt idx="2">
                  <c:v>68.8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РТ</c:v>
                </c:pt>
              </c:strCache>
            </c:strRef>
          </c:tx>
          <c:cat>
            <c:strRef>
              <c:f>Лист3!$A$2:$A$4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Лист3!$D$2:$D$4</c:f>
              <c:numCache>
                <c:formatCode>General</c:formatCode>
                <c:ptCount val="3"/>
                <c:pt idx="0">
                  <c:v>64</c:v>
                </c:pt>
                <c:pt idx="1">
                  <c:v>67.3</c:v>
                </c:pt>
                <c:pt idx="2">
                  <c:v>65.8</c:v>
                </c:pt>
              </c:numCache>
            </c:numRef>
          </c:val>
        </c:ser>
        <c:shape val="cylinder"/>
        <c:axId val="59244928"/>
        <c:axId val="59246464"/>
        <c:axId val="0"/>
      </c:bar3DChart>
      <c:catAx>
        <c:axId val="59244928"/>
        <c:scaling>
          <c:orientation val="minMax"/>
        </c:scaling>
        <c:axPos val="b"/>
        <c:majorTickMark val="none"/>
        <c:tickLblPos val="nextTo"/>
        <c:crossAx val="59246464"/>
        <c:crosses val="autoZero"/>
        <c:auto val="1"/>
        <c:lblAlgn val="ctr"/>
        <c:lblOffset val="100"/>
      </c:catAx>
      <c:valAx>
        <c:axId val="59246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/>
                  <a:t>Средний</a:t>
                </a:r>
                <a:r>
                  <a:rPr lang="ru-RU" sz="1400" baseline="0"/>
                  <a:t> балл в %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3.0656617120721201E-2"/>
              <c:y val="0.3418121237839305"/>
            </c:manualLayout>
          </c:layout>
        </c:title>
        <c:numFmt formatCode="General" sourceLinked="1"/>
        <c:majorTickMark val="none"/>
        <c:tickLblPos val="nextTo"/>
        <c:crossAx val="59244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</a:t>
            </a:r>
            <a:r>
              <a:rPr lang="ru-RU" dirty="0" smtClean="0"/>
              <a:t>Государственной</a:t>
            </a:r>
            <a:r>
              <a:rPr lang="ru-RU" baseline="0" dirty="0" smtClean="0"/>
              <a:t> </a:t>
            </a:r>
            <a:r>
              <a:rPr lang="ru-RU" baseline="0" dirty="0"/>
              <a:t>итоговой аттестации</a:t>
            </a:r>
            <a:endParaRPr lang="ru-RU" dirty="0"/>
          </a:p>
        </c:rich>
      </c:tx>
      <c:layout>
        <c:manualLayout>
          <c:xMode val="edge"/>
          <c:yMode val="edge"/>
          <c:x val="0.28714302740411729"/>
          <c:y val="1.41895899376214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8807554418473748E-2"/>
          <c:y val="9.9508960386575501E-2"/>
          <c:w val="0.88717211610378754"/>
          <c:h val="0.74503311258278671"/>
        </c:manualLayout>
      </c:layout>
      <c:bar3DChart>
        <c:barDir val="col"/>
        <c:grouping val="clustered"/>
        <c:ser>
          <c:idx val="0"/>
          <c:order val="0"/>
          <c:tx>
            <c:strRef>
              <c:f>Лист3!$B$6</c:f>
              <c:strCache>
                <c:ptCount val="1"/>
                <c:pt idx="0">
                  <c:v>СОШ 151</c:v>
                </c:pt>
              </c:strCache>
            </c:strRef>
          </c:tx>
          <c:cat>
            <c:strRef>
              <c:f>Лист3!$A$7:$A$9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Лист3!$B$7:$B$9</c:f>
              <c:numCache>
                <c:formatCode>General</c:formatCode>
                <c:ptCount val="3"/>
                <c:pt idx="0">
                  <c:v>3.9</c:v>
                </c:pt>
                <c:pt idx="1">
                  <c:v>3.7600000000000002</c:v>
                </c:pt>
                <c:pt idx="2">
                  <c:v>4.13</c:v>
                </c:pt>
              </c:numCache>
            </c:numRef>
          </c:val>
        </c:ser>
        <c:ser>
          <c:idx val="1"/>
          <c:order val="1"/>
          <c:tx>
            <c:strRef>
              <c:f>Лист3!$C$6</c:f>
              <c:strCache>
                <c:ptCount val="1"/>
                <c:pt idx="0">
                  <c:v>Казань</c:v>
                </c:pt>
              </c:strCache>
            </c:strRef>
          </c:tx>
          <c:cat>
            <c:strRef>
              <c:f>Лист3!$A$7:$A$9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Лист3!$C$7:$C$9</c:f>
              <c:numCache>
                <c:formatCode>General</c:formatCode>
                <c:ptCount val="3"/>
                <c:pt idx="0">
                  <c:v>4</c:v>
                </c:pt>
                <c:pt idx="1">
                  <c:v>3.8</c:v>
                </c:pt>
                <c:pt idx="2">
                  <c:v>3.8</c:v>
                </c:pt>
              </c:numCache>
            </c:numRef>
          </c:val>
        </c:ser>
        <c:ser>
          <c:idx val="2"/>
          <c:order val="2"/>
          <c:tx>
            <c:strRef>
              <c:f>Лист3!$D$6</c:f>
              <c:strCache>
                <c:ptCount val="1"/>
                <c:pt idx="0">
                  <c:v>РТ</c:v>
                </c:pt>
              </c:strCache>
            </c:strRef>
          </c:tx>
          <c:cat>
            <c:strRef>
              <c:f>Лист3!$A$7:$A$9</c:f>
              <c:strCache>
                <c:ptCount val="3"/>
                <c:pt idx="0">
                  <c:v>2011-2012 уч. год</c:v>
                </c:pt>
                <c:pt idx="1">
                  <c:v>2012-2013 туч. год</c:v>
                </c:pt>
                <c:pt idx="2">
                  <c:v>2013-2014 уч. год</c:v>
                </c:pt>
              </c:strCache>
            </c:strRef>
          </c:cat>
          <c:val>
            <c:numRef>
              <c:f>Лист3!$D$7:$D$9</c:f>
              <c:numCache>
                <c:formatCode>General</c:formatCode>
                <c:ptCount val="3"/>
                <c:pt idx="0">
                  <c:v>3.6</c:v>
                </c:pt>
                <c:pt idx="1">
                  <c:v>3.8</c:v>
                </c:pt>
                <c:pt idx="2">
                  <c:v>3.8099999999999987</c:v>
                </c:pt>
              </c:numCache>
            </c:numRef>
          </c:val>
        </c:ser>
        <c:shape val="cylinder"/>
        <c:axId val="61813888"/>
        <c:axId val="61815424"/>
        <c:axId val="0"/>
      </c:bar3DChart>
      <c:catAx>
        <c:axId val="61813888"/>
        <c:scaling>
          <c:orientation val="minMax"/>
        </c:scaling>
        <c:axPos val="b"/>
        <c:majorTickMark val="none"/>
        <c:tickLblPos val="nextTo"/>
        <c:crossAx val="61815424"/>
        <c:crosses val="autoZero"/>
        <c:auto val="1"/>
        <c:lblAlgn val="ctr"/>
        <c:lblOffset val="100"/>
      </c:catAx>
      <c:valAx>
        <c:axId val="61815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/>
                  <a:t>Средняя</a:t>
                </a:r>
                <a:r>
                  <a:rPr lang="ru-RU" sz="1400" baseline="0"/>
                  <a:t> оценка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2.8364890312020784E-2"/>
              <c:y val="0.38549391553328582"/>
            </c:manualLayout>
          </c:layout>
        </c:title>
        <c:numFmt formatCode="General" sourceLinked="1"/>
        <c:majorTickMark val="none"/>
        <c:tickLblPos val="nextTo"/>
        <c:crossAx val="61813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82D65-E33C-4C3F-A3BF-B9B6D541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14DF-B25A-440A-BF80-182F7B81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061C-E1EC-4193-AB8A-A90CFAD44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F7C2-0DD1-4F8C-BE24-D430A3DA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D8A0-C383-4870-A10E-BE45A0684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6162-8635-46A9-8655-82CAD361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3BC3-3C44-412C-A08A-3D1DDD030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0BE0-9398-4CDC-B70E-A319D9F7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7E05-58A4-4BCA-B50E-6BFB0F64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4FE3-06CE-4ED1-BF46-B0AAF9695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E33C-DEA6-45E4-88AC-523C91C0F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E1BB-D044-45B1-A525-B00B6620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FAA773-90EC-44AA-A8D2-58A328E6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dionova-151.jimdo.com/%D0%B2%D0%BD%D0%B5%D0%BA%D0%BB%D0%B0%D1%81%D1%81%D0%BD%D0%B0%D1%8F-%D1%80%D0%B0%D0%B1%D0%BE%D1%82%D0%B0/%D1%88%D0%BA%D0%BE%D0%BB%D1%8C%D0%BD%D0%B0%D1%8F-%D0%B3%D0%B0%D0%B7%D0%B5%D1%82%D0%B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yadi.sk/i/JScvkzTbiQRFF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di.sk/i/cVB6bvAaiQRbm" TargetMode="External"/><Relationship Id="rId5" Type="http://schemas.openxmlformats.org/officeDocument/2006/relationships/hyperlink" Target="https://yadi.sk/i/48huM8mzeJy39" TargetMode="External"/><Relationship Id="rId4" Type="http://schemas.openxmlformats.org/officeDocument/2006/relationships/hyperlink" Target="https://yadi.sk/i/nGRCvpiceJy7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di.sk/i/I4A62s26iEd9i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yadi.sk/i/N686Os7IiQRq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yadi.sk/i/cgqTmoY1iEctA" TargetMode="External"/><Relationship Id="rId7" Type="http://schemas.openxmlformats.org/officeDocument/2006/relationships/hyperlink" Target="https://yadi.sk/i/Yg6g-2pPiEd32" TargetMode="External"/><Relationship Id="rId2" Type="http://schemas.openxmlformats.org/officeDocument/2006/relationships/hyperlink" Target="https://yadi.sk/i/iEISAydDiEcx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s://yadi.sk/i/3-5GYUfgiQSzy" TargetMode="External"/><Relationship Id="rId4" Type="http://schemas.openxmlformats.org/officeDocument/2006/relationships/hyperlink" Target="https://yadi.sk/i/4gjv9zBTiQSw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mczo.org/publ/393-1-0-2468" TargetMode="External"/><Relationship Id="rId2" Type="http://schemas.openxmlformats.org/officeDocument/2006/relationships/hyperlink" Target="http://festival.1september.ru/articles/52723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m-sm.narod.ru/kompetentnostnie-zadaniya-rus-yaz-5-9-klass.htm" TargetMode="External"/><Relationship Id="rId4" Type="http://schemas.openxmlformats.org/officeDocument/2006/relationships/hyperlink" Target="http://pandia.ru/text/78/037/9483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odionova-151.jimdo.com/&#1074;-&#1087;&#1086;&#1084;&#1086;&#1097;&#1100;-&#1091;&#1095;&#1080;&#1090;&#1077;&#1083;&#1102;-1/&#1084;&#1086;&#1103;-&#1084;&#1077;&#1090;&#1086;&#1076;&#1080;&#1095;&#1077;&#1089;&#1082;&#1072;&#1103;-&#1090;&#1077;&#1084;&#1072;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di.sk/i/FOqTkL5WiEcSE" TargetMode="External"/><Relationship Id="rId4" Type="http://schemas.openxmlformats.org/officeDocument/2006/relationships/hyperlink" Target="https://yadi.sk/i/blD3SNlmfhhi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ota.ru/" TargetMode="External"/><Relationship Id="rId2" Type="http://schemas.openxmlformats.org/officeDocument/2006/relationships/hyperlink" Target="https://yadi.sk/i/Yg6g-2pPiEd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81400"/>
            <a:ext cx="5715000" cy="3048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Родионова Евгения Борисовна,</a:t>
            </a:r>
          </a:p>
          <a:p>
            <a:pPr eaLnBrk="1" hangingPunct="1">
              <a:defRPr/>
            </a:pPr>
            <a:r>
              <a:rPr lang="ru-RU" sz="1800" smtClean="0"/>
              <a:t>учитель русского языка и литературы МБОУ «Средняя общеобразовательная школа №151 с углублённым изучением отдельных предметов»</a:t>
            </a:r>
            <a:r>
              <a:rPr lang="ru-RU" sz="18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defRPr/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ru-RU" sz="1800" smtClean="0">
                <a:solidFill>
                  <a:schemeClr val="bg2"/>
                </a:solidFill>
              </a:rPr>
              <a:t>г. Казань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chemeClr val="bg2"/>
                </a:solidFill>
              </a:rPr>
              <a:t>Республика Татарстан</a:t>
            </a:r>
            <a:r>
              <a:rPr lang="ru-RU" sz="1800" smtClean="0">
                <a:effectLst/>
              </a:rPr>
              <a:t>  </a:t>
            </a:r>
          </a:p>
        </p:txBody>
      </p:sp>
      <p:pic>
        <p:nvPicPr>
          <p:cNvPr id="14338" name="Picture 4" descr="Screenshot_237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52400"/>
            <a:ext cx="5038725" cy="1047750"/>
          </a:xfrm>
          <a:ln w="38100">
            <a:solidFill>
              <a:schemeClr val="bg2"/>
            </a:solidFill>
          </a:ln>
        </p:spPr>
      </p:pic>
      <p:pic>
        <p:nvPicPr>
          <p:cNvPr id="14339" name="Picture 7" descr="Родионова Евгения Борисовна Русский, литерату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1879600" cy="2819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81400" y="13716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Конкурсное задание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«Методический семинар»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76600" y="2209800"/>
            <a:ext cx="5410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«Формирование коммуникативной компетенции учащихся</a:t>
            </a:r>
          </a:p>
          <a:p>
            <a:pPr algn="ctr">
              <a:defRPr/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через творческое самовыражение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8" descr="Газета-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 rot="20841436">
            <a:off x="381000" y="1524000"/>
            <a:ext cx="2017713" cy="2590800"/>
          </a:xfrm>
          <a:ln w="28575">
            <a:solidFill>
              <a:schemeClr val="hlink"/>
            </a:solidFill>
          </a:ln>
        </p:spPr>
      </p:pic>
      <p:sp>
        <p:nvSpPr>
          <p:cNvPr id="131074" name="Text Box 5"/>
          <p:cNvSpPr txBox="1">
            <a:spLocks noChangeArrowheads="1"/>
          </p:cNvSpPr>
          <p:nvPr/>
        </p:nvSpPr>
        <p:spPr bwMode="auto">
          <a:xfrm>
            <a:off x="2667000" y="1905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1075" name="Text Box 6"/>
          <p:cNvSpPr txBox="1">
            <a:spLocks noChangeArrowheads="1"/>
          </p:cNvSpPr>
          <p:nvPr/>
        </p:nvSpPr>
        <p:spPr bwMode="auto">
          <a:xfrm>
            <a:off x="2667000" y="19812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667000" y="1600200"/>
            <a:ext cx="6324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Газета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одна из форм самовыражения ребенка. Именно школьные газеты позволяют детям и подросткам научиться высказывать свои идеи, помогают лучше познать себя, открыть мир. Кроме того, в процессе совместной деятельности по созданию газеты между представителями разных поколений устанавливаются отношения взаимопонимания. Мир школьной прессы - очень значимая часть жизни и отдельного класса, и всего учебного заведения.</a:t>
            </a:r>
          </a:p>
        </p:txBody>
      </p:sp>
      <p:pic>
        <p:nvPicPr>
          <p:cNvPr id="131077" name="Picture 10" descr="Газета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825" y="4191000"/>
            <a:ext cx="1990725" cy="2514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1078" name="Text Box 10"/>
          <p:cNvSpPr txBox="1">
            <a:spLocks noChangeArrowheads="1"/>
          </p:cNvSpPr>
          <p:nvPr/>
        </p:nvSpPr>
        <p:spPr bwMode="auto">
          <a:xfrm>
            <a:off x="2574925" y="3917950"/>
            <a:ext cx="352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04800" y="4572000"/>
            <a:ext cx="6248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u="sng">
                <a:effectLst>
                  <a:outerShdw blurRad="38100" dist="38100" dir="2700000" algn="tl">
                    <a:srgbClr val="000000"/>
                  </a:outerShdw>
                </a:effectLst>
              </a:rPr>
              <a:t>Хроника школьного пресс-центра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создания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2010 </a:t>
            </a:r>
          </a:p>
          <a:p>
            <a:pPr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создания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через овладение теорией и практикой журналистики развивать интеллектуальный и творческий потенциал учащихся,</a:t>
            </a:r>
            <a:r>
              <a:rPr lang="ru-RU"/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содействовать осознанному выбору учащимися своего жизненного пути</a:t>
            </a:r>
            <a:r>
              <a:rPr lang="ru-RU"/>
              <a:t>. 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/>
              <a:t>Задача 3.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Вовлечение учащихся во внеклассную работу с целью развития их  творческих способностей, выявления одаренных в лингвистическом отношении детей для участия в различных творческих конкурсах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tx1"/>
                </a:solidFill>
              </a:rPr>
              <a:t>Внеурочная деятельность по формированию  коммуникативной компетенции</a:t>
            </a:r>
          </a:p>
        </p:txBody>
      </p:sp>
      <p:pic>
        <p:nvPicPr>
          <p:cNvPr id="132098" name="Picture 4" descr="IMG_0057"/>
          <p:cNvPicPr>
            <a:picLocks noChangeAspect="1" noChangeArrowheads="1"/>
          </p:cNvPicPr>
          <p:nvPr/>
        </p:nvPicPr>
        <p:blipFill>
          <a:blip r:embed="rId2"/>
          <a:srcRect t="11810" b="8740"/>
          <a:stretch>
            <a:fillRect/>
          </a:stretch>
        </p:blipFill>
        <p:spPr bwMode="auto">
          <a:xfrm>
            <a:off x="381000" y="2286000"/>
            <a:ext cx="3276600" cy="1952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Охват учащихся</a:t>
            </a:r>
            <a:r>
              <a:rPr lang="ru-RU"/>
              <a:t> –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создании газеты принимают учащиеся 8-11 классов.</a:t>
            </a:r>
          </a:p>
          <a:p>
            <a:pPr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Название газеты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– «Весёлый портфель».</a:t>
            </a:r>
          </a:p>
          <a:p>
            <a:pPr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Тематика выпусков</a:t>
            </a:r>
            <a:r>
              <a:rPr lang="ru-RU"/>
              <a:t> –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знаменательные даты, события.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 распространения опыта</a:t>
            </a: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городской семинар для заместителей директоров по УВР (2011 год);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886200" y="3200400"/>
            <a:ext cx="3352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городской семинар для учителей русского языка и литературы и заместителей директоров по инновационной работе (2013 год).</a:t>
            </a:r>
          </a:p>
          <a:p>
            <a:pPr>
              <a:defRPr/>
            </a:pPr>
            <a:endParaRPr lang="ru-RU"/>
          </a:p>
        </p:txBody>
      </p:sp>
      <p:pic>
        <p:nvPicPr>
          <p:cNvPr id="132102" name="Picture 8" descr="003"/>
          <p:cNvPicPr>
            <a:picLocks noChangeAspect="1" noChangeArrowheads="1"/>
          </p:cNvPicPr>
          <p:nvPr/>
        </p:nvPicPr>
        <p:blipFill>
          <a:blip r:embed="rId3"/>
          <a:srcRect r="4176" b="1685"/>
          <a:stretch>
            <a:fillRect/>
          </a:stretch>
        </p:blipFill>
        <p:spPr bwMode="auto">
          <a:xfrm>
            <a:off x="7162800" y="4114800"/>
            <a:ext cx="1833563" cy="2590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28600" y="4724400"/>
            <a:ext cx="6705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 деятельности</a:t>
            </a:r>
            <a:endParaRPr lang="ru-R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 итогам республиканского конкурса «Урок Универсиады» (2012) газета «Весёлый портфель» была признана лучшей в номинации «За освещение темы Универсиады в школьной прессе»</a:t>
            </a:r>
            <a:r>
              <a:rPr lang="ru-RU"/>
              <a:t> </a:t>
            </a:r>
          </a:p>
        </p:txBody>
      </p:sp>
      <p:sp>
        <p:nvSpPr>
          <p:cNvPr id="132104" name="Text Box 10"/>
          <p:cNvSpPr txBox="1">
            <a:spLocks noChangeArrowheads="1"/>
          </p:cNvSpPr>
          <p:nvPr/>
        </p:nvSpPr>
        <p:spPr bwMode="auto">
          <a:xfrm>
            <a:off x="1600200" y="6400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  <a:hlinkClick r:id="rId4"/>
              </a:rPr>
              <a:t>Номера газеты можно посмотреть здесь</a:t>
            </a:r>
            <a:endParaRPr lang="ru-RU">
              <a:solidFill>
                <a:schemeClr val="folHlink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tx1"/>
                </a:solidFill>
              </a:rPr>
              <a:t>Внеурочная деятельность по формированию  коммуникативной компетенции</a:t>
            </a:r>
          </a:p>
        </p:txBody>
      </p:sp>
      <p:pic>
        <p:nvPicPr>
          <p:cNvPr id="133122" name="Picture 4" descr="обложка_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06975"/>
            <a:ext cx="2286000" cy="1631950"/>
          </a:xfrm>
          <a:ln w="28575">
            <a:solidFill>
              <a:srgbClr val="FFFF00"/>
            </a:solidFill>
          </a:ln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124200" y="5486400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сборников творческих работ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«Былины», 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«Загадки»,  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«Дети о дедах – 1»,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«Дети о дедах – 2»</a:t>
            </a:r>
            <a:endParaRPr lang="ru-RU" sz="1600" dirty="0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52400" y="1295400"/>
            <a:ext cx="7086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Инсценирование</a:t>
            </a:r>
            <a:r>
              <a:rPr lang="ru-RU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методический прием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постановки силами учителя и учеников на основе изучаемого литературного произведения. Цель этой работы - развитие общих задатков и способностей каждого ребенка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в том числе и выразительной речи, пластики, коммуникативности и коммуникабельности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133125" name="Picture 7" descr="IMG_0535"/>
          <p:cNvPicPr>
            <a:picLocks noChangeAspect="1" noChangeArrowheads="1"/>
          </p:cNvPicPr>
          <p:nvPr/>
        </p:nvPicPr>
        <p:blipFill>
          <a:blip r:embed="rId7"/>
          <a:srcRect t="11290" r="10422"/>
          <a:stretch>
            <a:fillRect/>
          </a:stretch>
        </p:blipFill>
        <p:spPr bwMode="auto">
          <a:xfrm>
            <a:off x="7162800" y="1143000"/>
            <a:ext cx="1779588" cy="236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3126" name="Picture 8" descr="IMG_5167"/>
          <p:cNvPicPr>
            <a:picLocks noChangeAspect="1" noChangeArrowheads="1"/>
          </p:cNvPicPr>
          <p:nvPr/>
        </p:nvPicPr>
        <p:blipFill>
          <a:blip r:embed="rId8"/>
          <a:srcRect b="2461"/>
          <a:stretch>
            <a:fillRect/>
          </a:stretch>
        </p:blipFill>
        <p:spPr bwMode="auto">
          <a:xfrm>
            <a:off x="4953000" y="3200400"/>
            <a:ext cx="2362200" cy="17256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152400" y="2667000"/>
            <a:ext cx="4495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Клуб любителей бардовской песни</a:t>
            </a:r>
            <a:r>
              <a:rPr lang="ru-RU" sz="1600"/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объединяет старшеклассников, увлечённых поэзией Булата Окуджавы, Юрия Визбора, Ады Якушевой, Владимира Высоцкого, Юлия Кима.  На этих встречах ребята читают стихи, рассказывают творческие истории песен, пытаются соотнести их с событиями, происходящими в стране, выражают своё восприятие песен.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chemeClr val="tx1"/>
                </a:solidFill>
              </a:rPr>
              <a:t>Внеурочная деятельность по формированию  коммуникативной компетенции</a:t>
            </a:r>
          </a:p>
        </p:txBody>
      </p:sp>
      <p:pic>
        <p:nvPicPr>
          <p:cNvPr id="134146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1393825" cy="1752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34147" name="Picture 4" descr="99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19400"/>
            <a:ext cx="1284288" cy="1752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6492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Социокультурное проектирование (мини-проекты)</a:t>
            </a:r>
            <a:r>
              <a:rPr lang="ru-RU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специфическая технология, представляющая собой творческую деятельность. Его сущность заключается в анализе проблем и выявлении причин их возникновения, выработке целей и задач, характеризующих желаемое состояние объекта и разработке путей и средств достижения поставленных целей.</a:t>
            </a:r>
          </a:p>
          <a:p>
            <a:endParaRPr lang="ru-RU" sz="1400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819400" y="2667000"/>
            <a:ext cx="6188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«Сохраним дом Фукса!»</a:t>
            </a:r>
            <a:r>
              <a:rPr lang="ru-RU" sz="1400" dirty="0"/>
              <a:t>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направлен на привлечение внимания общественности к  дому профессора Казанского университета К.Ф. Фукса, человека редкой эрудиции</a:t>
            </a:r>
            <a:r>
              <a:rPr lang="ru-RU" sz="1400" dirty="0"/>
              <a:t>,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любимца многих жителей Казани. В его доме в 1833 году  останавливался А.С. Пушкин, посетивший наш город в поисках материалов о восстании Пугачёва.</a:t>
            </a:r>
            <a:r>
              <a:rPr lang="ru-RU" sz="1400" dirty="0"/>
              <a:t>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 недавнего времени дом находился в плачевном состоянии</a:t>
            </a:r>
            <a:r>
              <a:rPr lang="ru-RU" sz="1400" dirty="0"/>
              <a:t>.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Форма проекта –публичное выступление с призывом</a:t>
            </a:r>
            <a:r>
              <a:rPr lang="ru-RU" sz="1400" dirty="0"/>
              <a:t> к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общественности, властям города, меценатам. </a:t>
            </a:r>
            <a:r>
              <a:rPr lang="ru-RU" sz="1400" dirty="0"/>
              <a:t>   </a:t>
            </a:r>
            <a:r>
              <a:rPr lang="ru-RU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Урок риторики</a:t>
            </a:r>
            <a:endParaRPr lang="ru-RU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4150" name="Picture 2" descr="http://planeta-skazok.ru/site.php?id=147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800600"/>
            <a:ext cx="2743200" cy="192881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6096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«Красивый город – грамотный город».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Казань – крупный экономический, политический, культурный центр, который называют третьей столицей России. И как порой бывает стыдно, когда на улицах встречается значительное количество различных объявлений и вывесок, которые поражают, а подчас и ужасают своей безграмотностью. Цель проекта – поддержка языковых норм, культурных ценностей и традиций.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Модель проекта</a:t>
            </a:r>
            <a:r>
              <a:rPr lang="ru-RU" dirty="0">
                <a:solidFill>
                  <a:schemeClr val="folHlink"/>
                </a:solidFill>
                <a:hlinkClick r:id="rId6"/>
              </a:rPr>
              <a:t> </a:t>
            </a:r>
            <a:endParaRPr 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295400" y="304800"/>
            <a:ext cx="693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4.</a:t>
            </a:r>
            <a:r>
              <a:rPr lang="ru-RU" sz="2000" b="1"/>
              <a:t>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  качества знаний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/>
          </a:p>
        </p:txBody>
      </p:sp>
      <p:pic>
        <p:nvPicPr>
          <p:cNvPr id="135170" name="Диаграм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4876800" cy="27432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35171" name="Диаграм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4406900" cy="2971800"/>
          </a:xfrm>
          <a:prstGeom prst="rect">
            <a:avLst/>
          </a:prstGeom>
          <a:solidFill>
            <a:srgbClr val="800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82403" y="209789"/>
          <a:ext cx="6163799" cy="321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576707" y="3469172"/>
          <a:ext cx="6562692" cy="338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152400" y="56388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folHlink"/>
                </a:solidFill>
              </a:rPr>
              <a:t>В 2015 году средний балл ОГЭ по школе составил 4,02 (РТ – 4,04)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effectLst/>
              </a:rPr>
              <a:t>Результаты части С итоговой аттестации как показатель сформированности </a:t>
            </a:r>
            <a:br>
              <a:rPr lang="ru-RU" sz="2400" b="1" smtClean="0">
                <a:solidFill>
                  <a:schemeClr val="tx1"/>
                </a:solidFill>
                <a:effectLst/>
              </a:rPr>
            </a:br>
            <a:r>
              <a:rPr lang="ru-RU" sz="2400" b="1" smtClean="0">
                <a:solidFill>
                  <a:schemeClr val="tx1"/>
                </a:solidFill>
                <a:effectLst/>
              </a:rPr>
              <a:t>коммуникативной компетенции </a:t>
            </a:r>
            <a:r>
              <a:rPr lang="ru-RU" sz="2000" b="1" smtClean="0">
                <a:solidFill>
                  <a:schemeClr val="tx1"/>
                </a:solidFill>
                <a:effectLst/>
              </a:rPr>
              <a:t>(11 класс, 2014 год)</a:t>
            </a:r>
          </a:p>
        </p:txBody>
      </p:sp>
      <p:pic>
        <p:nvPicPr>
          <p:cNvPr id="137218" name="Picture 6" descr="S001fry137197078394533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651125" cy="1989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19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60198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/>
              <a:t> </a:t>
            </a:r>
            <a:r>
              <a:rPr lang="ru-RU" sz="1400" b="1" u="sng"/>
              <a:t>Формулировка проблем исходного текста.</a:t>
            </a:r>
            <a:r>
              <a:rPr lang="ru-RU" b="1"/>
              <a:t> </a:t>
            </a:r>
            <a:r>
              <a:rPr lang="ru-RU" sz="1400"/>
              <a:t>Экзаменуемый верно сформулировал одну из проблем исходного текста. Фактических ошибок, связанных с пониманием и формулировкой проблемы, нет – 100%.</a:t>
            </a:r>
          </a:p>
          <a:p>
            <a:pPr>
              <a:buFontTx/>
              <a:buChar char="•"/>
            </a:pPr>
            <a:r>
              <a:rPr lang="ru-RU" sz="1400" b="1"/>
              <a:t> </a:t>
            </a:r>
            <a:r>
              <a:rPr lang="ru-RU" sz="1400" b="1" u="sng"/>
              <a:t>Комментарий к сформулированной проблеме исходного</a:t>
            </a:r>
          </a:p>
          <a:p>
            <a:r>
              <a:rPr lang="ru-RU" sz="1400" b="1" u="sng"/>
              <a:t>текста.</a:t>
            </a:r>
            <a:r>
              <a:rPr lang="ru-RU" sz="1400" b="1"/>
              <a:t> </a:t>
            </a:r>
            <a:r>
              <a:rPr lang="ru-RU" sz="1400"/>
              <a:t>Сформулированная экзаменуемым проблема</a:t>
            </a:r>
          </a:p>
          <a:p>
            <a:r>
              <a:rPr lang="ru-RU" sz="1400"/>
              <a:t>прокомментирована с опорой на исходный текст – 61%</a:t>
            </a:r>
          </a:p>
          <a:p>
            <a:pPr>
              <a:buFontTx/>
              <a:buChar char="•"/>
            </a:pPr>
            <a:r>
              <a:rPr lang="ru-RU" sz="1400" b="1"/>
              <a:t> </a:t>
            </a:r>
            <a:r>
              <a:rPr lang="ru-RU" sz="1400" b="1" u="sng"/>
              <a:t>Отражение позиции автора исходного текста.</a:t>
            </a:r>
            <a:r>
              <a:rPr lang="ru-RU" sz="1400" b="1"/>
              <a:t> </a:t>
            </a:r>
            <a:r>
              <a:rPr lang="ru-RU" sz="1400"/>
              <a:t>Экзаменуемый верно сформулировал позицию автора исходного текста по прокомментированной проблеме – 100%</a:t>
            </a:r>
          </a:p>
          <a:p>
            <a:endParaRPr lang="ru-RU" sz="1400"/>
          </a:p>
          <a:p>
            <a:endParaRPr lang="ru-RU" sz="1400"/>
          </a:p>
        </p:txBody>
      </p:sp>
      <p:sp>
        <p:nvSpPr>
          <p:cNvPr id="137220" name="Text Box 8"/>
          <p:cNvSpPr txBox="1">
            <a:spLocks noChangeArrowheads="1"/>
          </p:cNvSpPr>
          <p:nvPr/>
        </p:nvSpPr>
        <p:spPr bwMode="auto">
          <a:xfrm>
            <a:off x="228600" y="3733800"/>
            <a:ext cx="89154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400" b="1" u="sng"/>
              <a:t>  Аргументация экзаменуемым собственного мнения по проблеме. </a:t>
            </a:r>
            <a:r>
              <a:rPr lang="ru-RU" sz="1400"/>
              <a:t>Экзаменуемый выразил своё мнение по сформулированной проблеме, поставленной автором текста, аргументировал его</a:t>
            </a:r>
          </a:p>
          <a:p>
            <a:r>
              <a:rPr lang="ru-RU" sz="1400"/>
              <a:t>(привёл не менее 2-х аргументов, один из которых взят из художественной, публицистической или научной литературы) – 18%, 1 аргумент из литературы – 52%</a:t>
            </a:r>
            <a:endParaRPr lang="ru-RU" sz="1400" u="sng"/>
          </a:p>
          <a:p>
            <a:pPr>
              <a:buFontTx/>
              <a:buChar char="•"/>
            </a:pPr>
            <a:r>
              <a:rPr lang="ru-RU" sz="1400" b="1"/>
              <a:t>  </a:t>
            </a:r>
            <a:r>
              <a:rPr lang="ru-RU" sz="1400" b="1" u="sng"/>
              <a:t>Речевое оформление. Смысловая цельность, речевая связность и последовательность изложения. </a:t>
            </a:r>
            <a:r>
              <a:rPr lang="ru-RU" sz="1400"/>
              <a:t>Работа характеризуется смысловой цельностью, речевой связностью и последовательностью изложения – 62%</a:t>
            </a:r>
          </a:p>
          <a:p>
            <a:pPr>
              <a:buFontTx/>
              <a:buChar char="•"/>
            </a:pPr>
            <a:r>
              <a:rPr lang="ru-RU" sz="1400"/>
              <a:t> </a:t>
            </a:r>
            <a:r>
              <a:rPr lang="ru-RU" sz="1400" b="1" u="sng"/>
              <a:t>Точность и выразительность речи. </a:t>
            </a:r>
            <a:r>
              <a:rPr lang="ru-RU" sz="1400"/>
              <a:t>Работа экзаменуемого характеризуется точностью выражения мысли, разнообразием грамматического строя речи – 28%</a:t>
            </a:r>
          </a:p>
          <a:p>
            <a:endParaRPr lang="ru-RU" sz="1400"/>
          </a:p>
          <a:p>
            <a:r>
              <a:rPr lang="ru-RU" sz="1400" b="1">
                <a:solidFill>
                  <a:schemeClr val="folHlink"/>
                </a:solidFill>
              </a:rPr>
              <a:t>Средний балл за задание с развёрнутым ответом (сочинение-рассуждение) – 17 (из 23)</a:t>
            </a:r>
          </a:p>
          <a:p>
            <a:r>
              <a:rPr lang="ru-RU" sz="1400" b="1">
                <a:solidFill>
                  <a:schemeClr val="folHlink"/>
                </a:solidFill>
              </a:rPr>
              <a:t>Средний балл ЕГЭ – 72,4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6248400"/>
            <a:ext cx="3810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chemeClr val="folHlink"/>
                </a:solidFill>
              </a:rPr>
              <a:t>Проектная работа </a:t>
            </a:r>
            <a:r>
              <a:rPr lang="ru-RU" sz="1000" dirty="0" smtClean="0">
                <a:solidFill>
                  <a:schemeClr val="folHlink"/>
                </a:solidFill>
                <a:hlinkClick r:id="rId2"/>
              </a:rPr>
              <a:t>«Сленг современного скаута»</a:t>
            </a:r>
            <a:endParaRPr lang="ru-RU" sz="10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chemeClr val="folHlink"/>
                </a:solidFill>
              </a:rPr>
              <a:t>Проектная работа </a:t>
            </a:r>
            <a:r>
              <a:rPr lang="ru-RU" sz="1000" dirty="0" smtClean="0">
                <a:solidFill>
                  <a:schemeClr val="folHlink"/>
                </a:solidFill>
                <a:hlinkClick r:id="rId3"/>
              </a:rPr>
              <a:t>«Что носили герои Н.В. Гоголя»</a:t>
            </a:r>
            <a:endParaRPr lang="ru-RU" sz="10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chemeClr val="folHlink"/>
                </a:solidFill>
              </a:rPr>
              <a:t>Проектная работа паспорт слова </a:t>
            </a:r>
            <a:r>
              <a:rPr lang="ru-RU" sz="1000" dirty="0" smtClean="0">
                <a:solidFill>
                  <a:schemeClr val="folHlink"/>
                </a:solidFill>
                <a:hlinkClick r:id="rId4"/>
              </a:rPr>
              <a:t>«Дорога», </a:t>
            </a:r>
            <a:r>
              <a:rPr lang="ru-RU" sz="1000" dirty="0" smtClean="0">
                <a:solidFill>
                  <a:schemeClr val="folHlink"/>
                </a:solidFill>
              </a:rPr>
              <a:t> </a:t>
            </a:r>
            <a:r>
              <a:rPr lang="ru-RU" sz="1000" dirty="0" smtClean="0">
                <a:solidFill>
                  <a:schemeClr val="folHlink"/>
                </a:solidFill>
                <a:hlinkClick r:id="rId5"/>
              </a:rPr>
              <a:t>«Ангел»</a:t>
            </a:r>
            <a:endParaRPr lang="ru-RU" sz="1000" dirty="0" smtClean="0">
              <a:solidFill>
                <a:schemeClr val="folHlink"/>
              </a:solidFill>
            </a:endParaRPr>
          </a:p>
        </p:txBody>
      </p:sp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800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i="1"/>
              <a:t>“Не в количестве знаний заключается образование, а в полном понимании </a:t>
            </a:r>
            <a:br>
              <a:rPr lang="ru-RU" sz="1400" i="1"/>
            </a:br>
            <a:r>
              <a:rPr lang="ru-RU" sz="1400" i="1"/>
              <a:t>и искусном применении всего того, что знаешь”. </a:t>
            </a:r>
            <a:br>
              <a:rPr lang="ru-RU" sz="1400" i="1"/>
            </a:br>
            <a:r>
              <a:rPr lang="ru-RU" sz="1400" i="1"/>
              <a:t>Г. Гегель.</a:t>
            </a:r>
          </a:p>
          <a:p>
            <a:endParaRPr lang="ru-RU" sz="1400"/>
          </a:p>
        </p:txBody>
      </p:sp>
      <p:pic>
        <p:nvPicPr>
          <p:cNvPr id="138243" name="Picture 5" descr="IMG_27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819400"/>
            <a:ext cx="2895600" cy="21717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4495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Главными </a:t>
            </a:r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целями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введения этого метода  являются: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 привитие интереса к предмету;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 приобретение исследовательского опыта;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3. развитие умения творчески оформлять и доносить до заинтересованной аудитории необходимую информацию;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4. развитие умения работать  самостоятельно, в парах, в группах и т.д.;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5. получение дополнительных знаний по теме;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6. развитие навыков монологической речи 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7"/>
              </a:rPr>
              <a:t>по заданным образцам</a:t>
            </a:r>
            <a: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1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sz="16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86455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Одна из форм коммуникативно-деятельностного подхода на уроках русского языка - проектная деятельность.</a:t>
            </a: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/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проектов предполагает решение какой-либо проблемы и всегда  ориентирован  на  самостоятельную  деятельность  учащихся  – индивидуальную,  парную,  групповую.</a:t>
            </a:r>
          </a:p>
          <a:p>
            <a:pPr>
              <a:defRPr/>
            </a:pPr>
            <a:endParaRPr lang="ru-RU" sz="1600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5. Включение обучающихся в исследовательскую          и проектную работу</a:t>
            </a:r>
          </a:p>
        </p:txBody>
      </p:sp>
      <p:pic>
        <p:nvPicPr>
          <p:cNvPr id="138247" name="Picture 9" descr="Изображение 0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676775"/>
            <a:ext cx="2971800" cy="20542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effectLst/>
              </a:rPr>
              <a:t>Активность участия  обучающихся в творческих конкурсах</a:t>
            </a:r>
          </a:p>
        </p:txBody>
      </p:sp>
      <p:graphicFrame>
        <p:nvGraphicFramePr>
          <p:cNvPr id="140290" name="Диаграмма 2"/>
          <p:cNvGraphicFramePr>
            <a:graphicFrameLocks/>
          </p:cNvGraphicFramePr>
          <p:nvPr/>
        </p:nvGraphicFramePr>
        <p:xfrm>
          <a:off x="1447800" y="1676400"/>
          <a:ext cx="6477000" cy="4343400"/>
        </p:xfrm>
        <a:graphic>
          <a:graphicData uri="http://schemas.openxmlformats.org/presentationml/2006/ole">
            <p:oleObj spid="_x0000_s140290" r:id="rId3" imgW="6096528" imgH="40663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000" b="1" smtClean="0">
                <a:solidFill>
                  <a:schemeClr val="tx1"/>
                </a:solidFill>
              </a:rPr>
              <a:t>Место коммуникативной компетенции  в требованиях 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ФГОС  к «портрету выпускника</a:t>
            </a:r>
            <a:r>
              <a:rPr lang="ru-RU" sz="5400" smtClean="0"/>
              <a:t> </a:t>
            </a:r>
            <a:r>
              <a:rPr lang="ru-RU" sz="2000" b="1" smtClean="0">
                <a:solidFill>
                  <a:schemeClr val="tx1"/>
                </a:solidFill>
              </a:rPr>
              <a:t>школы</a:t>
            </a:r>
            <a:r>
              <a:rPr lang="ru-RU" sz="2000" smtClean="0"/>
              <a:t>»</a:t>
            </a:r>
            <a:endParaRPr lang="ru-RU" sz="5400" smtClean="0"/>
          </a:p>
        </p:txBody>
      </p:sp>
      <p:pic>
        <p:nvPicPr>
          <p:cNvPr id="141314" name="Picture 4" descr="ком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2971800" cy="1816100"/>
          </a:xfrm>
          <a:prstGeom prst="rect">
            <a:avLst/>
          </a:prstGeom>
          <a:solidFill>
            <a:srgbClr val="00CCFF"/>
          </a:solidFill>
          <a:ln w="3810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3733800" y="1447800"/>
            <a:ext cx="54102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способность ориентироваться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меняющихся жизненных ситуациях;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умение самостоятельно приобретать необходимые знания, применяя их на практике для решения разнообразных возникающих проблем; </a:t>
            </a:r>
          </a:p>
          <a:p>
            <a:pPr>
              <a:lnSpc>
                <a:spcPct val="120000"/>
              </a:lnSpc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81000" y="3505200"/>
            <a:ext cx="8991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/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творчески мыслить;  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грамотно работать с информацией;  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быть коммуникабельными, контактными в различных социальных группах; 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уметь работать сообща в различных областях;  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самостоятельно работать над развитием собственной нравственности, интеллекта, культурного уровня. </a:t>
            </a:r>
          </a:p>
          <a:p>
            <a:pPr marL="2057400" lvl="4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endParaRPr lang="ru-RU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845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«Образование - это то, что остаётся после того, как забывается всё выученное в школе». А. Эйнштейн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620000" cy="609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effectLst/>
              </a:rPr>
              <a:t>Коммуникативная компетенция -</a:t>
            </a:r>
            <a:r>
              <a:rPr lang="ru-RU" sz="3600" smtClean="0">
                <a:solidFill>
                  <a:schemeClr val="folHlink"/>
                </a:solidFill>
                <a:effectLst/>
              </a:rPr>
              <a:t> </a:t>
            </a:r>
            <a:r>
              <a:rPr lang="ru-RU" sz="4000" b="1" smtClean="0">
                <a:solidFill>
                  <a:schemeClr val="folHlink"/>
                </a:solidFill>
                <a:effectLst/>
              </a:rPr>
              <a:t> </a:t>
            </a:r>
            <a:br>
              <a:rPr lang="ru-RU" sz="4000" b="1" smtClean="0">
                <a:solidFill>
                  <a:schemeClr val="folHlink"/>
                </a:solidFill>
                <a:effectLst/>
              </a:rPr>
            </a:br>
            <a:endParaRPr lang="ru-RU" sz="40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915400" cy="1676400"/>
          </a:xfrm>
        </p:spPr>
        <p:txBody>
          <a:bodyPr/>
          <a:lstStyle/>
          <a:p>
            <a:pPr marL="0" indent="361950">
              <a:buFont typeface="Wingdings" pitchFamily="2" charset="2"/>
              <a:buNone/>
              <a:defRPr/>
            </a:pPr>
            <a:r>
              <a:rPr lang="ru-RU" sz="1500" smtClean="0"/>
              <a:t>Успешная коммуникативная деятельность способствует формированию коммуникативной личности, которая стремится к максимальной реализации своих возможностей:</a:t>
            </a:r>
          </a:p>
          <a:p>
            <a:pPr marL="0" indent="361950">
              <a:lnSpc>
                <a:spcPct val="80000"/>
              </a:lnSpc>
              <a:defRPr/>
            </a:pPr>
            <a:r>
              <a:rPr lang="ru-RU" sz="1500" smtClean="0"/>
              <a:t>восприятию нового опыта;</a:t>
            </a:r>
          </a:p>
          <a:p>
            <a:pPr marL="0" indent="361950">
              <a:lnSpc>
                <a:spcPct val="80000"/>
              </a:lnSpc>
              <a:defRPr/>
            </a:pPr>
            <a:r>
              <a:rPr lang="ru-RU" sz="1500" smtClean="0"/>
              <a:t>осознанному и ответственному выбору в различных жизненных ситуациях; </a:t>
            </a:r>
          </a:p>
          <a:p>
            <a:pPr marL="0" indent="361950">
              <a:lnSpc>
                <a:spcPct val="80000"/>
              </a:lnSpc>
              <a:defRPr/>
            </a:pPr>
            <a:r>
              <a:rPr lang="ru-RU" sz="1500" smtClean="0"/>
              <a:t>владению  нормами литературного языка; </a:t>
            </a:r>
          </a:p>
          <a:p>
            <a:pPr marL="0" indent="361950">
              <a:lnSpc>
                <a:spcPct val="80000"/>
              </a:lnSpc>
              <a:defRPr/>
            </a:pPr>
            <a:r>
              <a:rPr lang="ru-RU" sz="1500" smtClean="0"/>
              <a:t>способности выражать свои мысли и чувства в устной и письменной форме;</a:t>
            </a:r>
          </a:p>
          <a:p>
            <a:pPr marL="0" indent="361950">
              <a:lnSpc>
                <a:spcPct val="80000"/>
              </a:lnSpc>
              <a:defRPr/>
            </a:pPr>
            <a:r>
              <a:rPr lang="ru-RU" sz="1500" smtClean="0"/>
              <a:t>соблюдению этических норм общения;</a:t>
            </a:r>
          </a:p>
          <a:p>
            <a:pPr marL="0" indent="361950">
              <a:defRPr/>
            </a:pPr>
            <a:r>
              <a:rPr lang="ru-RU" sz="1500" smtClean="0"/>
              <a:t>умению решать языковыми средствами коммуникативные задачи в разных сферах и ситуациях общения.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04800" y="715963"/>
            <a:ext cx="662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это способность и реальная готовность к общению адекватно целям, сферам и ситуациям общения, готовность к речевому взаимодействию и взаимопониманию.</a:t>
            </a:r>
            <a:r>
              <a:rPr lang="ru-RU" sz="1600"/>
              <a:t>  </a:t>
            </a:r>
          </a:p>
        </p:txBody>
      </p:sp>
      <p:pic>
        <p:nvPicPr>
          <p:cNvPr id="15364" name="Picture 6" descr="ком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114550" cy="15859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 темы</a:t>
            </a:r>
            <a:r>
              <a:rPr lang="ru-RU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/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67056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Одна из проблем нынешнего времени - “отторжение” ребёнка от общения с окружающими людьми по причине его зависимости от компьютера, виртуального общения. Значит, долгое время в жизни школьника оказывается невостребованным такой компонент обучения, как языковая и коммуникативная компетенции. Зачастую дети прибегают к сокращению, «немногословию», стараются заменить живую примитивными невербальными способами общения. </a:t>
            </a:r>
          </a:p>
          <a:p>
            <a:pPr indent="361950">
              <a:spcBef>
                <a:spcPct val="50000"/>
              </a:spcBef>
              <a:defRPr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3733800"/>
            <a:ext cx="8839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6700"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Современное общество испытывает потребность в человеке, который бы отличался высоким уровнем коммуникативной компетенции, самостоятельностью, независимостью суждений, сочетающейся с уважением к мнению других людей. </a:t>
            </a:r>
          </a:p>
          <a:p>
            <a:pPr indent="266700">
              <a:spcBef>
                <a:spcPct val="50000"/>
              </a:spcBef>
              <a:defRPr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543800" y="2743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z="2200" b="1" smtClean="0">
                <a:solidFill>
                  <a:schemeClr val="tx1"/>
                </a:solidFill>
                <a:effectLst/>
              </a:rPr>
              <a:t>Список использованной  литературы</a:t>
            </a:r>
            <a:r>
              <a:rPr lang="ru-RU" sz="4000" smtClean="0">
                <a:effectLst/>
              </a:rPr>
              <a:t> </a:t>
            </a:r>
            <a:r>
              <a:rPr lang="ru-RU" sz="2200" b="1" smtClean="0">
                <a:solidFill>
                  <a:schemeClr val="tx1"/>
                </a:solidFill>
                <a:effectLst/>
              </a:rPr>
              <a:t>и Интернет-ресурсов</a:t>
            </a:r>
          </a:p>
        </p:txBody>
      </p:sp>
      <p:sp>
        <p:nvSpPr>
          <p:cNvPr id="142338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Буслаев Ф.И.</a:t>
            </a:r>
            <a:r>
              <a:rPr lang="ru-RU" sz="1400" dirty="0"/>
              <a:t> О преподавании отечественного языка. – Л., 1941. </a:t>
            </a:r>
          </a:p>
          <a:p>
            <a:r>
              <a:rPr lang="ru-RU" sz="1400" b="1" dirty="0" err="1"/>
              <a:t>Выготский</a:t>
            </a:r>
            <a:r>
              <a:rPr lang="ru-RU" sz="1400" b="1" dirty="0"/>
              <a:t> Л.C.</a:t>
            </a:r>
            <a:r>
              <a:rPr lang="ru-RU" sz="1400" dirty="0"/>
              <a:t> Избранные психологические исследования: Мышление и речь. – М., 1956. </a:t>
            </a:r>
          </a:p>
          <a:p>
            <a:r>
              <a:rPr lang="ru-RU" sz="1400" b="1" dirty="0"/>
              <a:t>Гальперин И.Р.</a:t>
            </a:r>
            <a:r>
              <a:rPr lang="ru-RU" sz="1400" dirty="0"/>
              <a:t> </a:t>
            </a:r>
            <a:r>
              <a:rPr lang="ru-RU" sz="1400" dirty="0" smtClean="0"/>
              <a:t>К вопросу о внутренней речи. </a:t>
            </a:r>
            <a:r>
              <a:rPr lang="ru-RU" sz="1400" dirty="0"/>
              <a:t>– М., 2001. </a:t>
            </a:r>
          </a:p>
          <a:p>
            <a:r>
              <a:rPr lang="ru-RU" sz="1400" b="1" dirty="0" err="1"/>
              <a:t>Гершунский</a:t>
            </a:r>
            <a:r>
              <a:rPr lang="ru-RU" sz="1400" b="1" dirty="0"/>
              <a:t> Б.С.</a:t>
            </a:r>
            <a:r>
              <a:rPr lang="ru-RU" sz="1400" dirty="0"/>
              <a:t> Философия образования </a:t>
            </a:r>
            <a:r>
              <a:rPr lang="en-US" sz="1400" dirty="0"/>
              <a:t>XXI</a:t>
            </a:r>
            <a:r>
              <a:rPr lang="ru-RU" sz="1400" dirty="0"/>
              <a:t> века. – М., 1998. </a:t>
            </a:r>
          </a:p>
          <a:p>
            <a:r>
              <a:rPr lang="ru-RU" sz="1400" b="1" dirty="0" err="1"/>
              <a:t>Загашев</a:t>
            </a:r>
            <a:r>
              <a:rPr lang="ru-RU" sz="1400" b="1" dirty="0"/>
              <a:t> И.О., Заир-Бек С.И.</a:t>
            </a:r>
            <a:r>
              <a:rPr lang="ru-RU" sz="1400" dirty="0"/>
              <a:t> Критическое мышление: технология развития. – М., 2003. </a:t>
            </a:r>
          </a:p>
          <a:p>
            <a:r>
              <a:rPr lang="ru-RU" sz="1400" b="1" dirty="0"/>
              <a:t>Заир-Бек С.И.</a:t>
            </a:r>
            <a:r>
              <a:rPr lang="ru-RU" sz="1400" dirty="0"/>
              <a:t> Развитие критического мышления на уроке: Пособие для учителя. – М., 2004. </a:t>
            </a:r>
            <a:br>
              <a:rPr lang="ru-RU" sz="1400" dirty="0"/>
            </a:br>
            <a:r>
              <a:rPr lang="ru-RU" sz="1400" b="1" dirty="0" err="1"/>
              <a:t>Клустер</a:t>
            </a:r>
            <a:r>
              <a:rPr lang="ru-RU" sz="1400" b="1" dirty="0"/>
              <a:t> Д.</a:t>
            </a:r>
            <a:r>
              <a:rPr lang="ru-RU" sz="1400" dirty="0"/>
              <a:t> Что такое критическое мышление / Дэвид </a:t>
            </a:r>
            <a:r>
              <a:rPr lang="ru-RU" sz="1400" dirty="0" err="1"/>
              <a:t>Клустер</a:t>
            </a:r>
            <a:r>
              <a:rPr lang="ru-RU" sz="1400" dirty="0"/>
              <a:t>. Критическое мышление и новые виды грамотности. – М., 2005.</a:t>
            </a:r>
            <a:br>
              <a:rPr lang="ru-RU" sz="1400" dirty="0"/>
            </a:br>
            <a:r>
              <a:rPr lang="ru-RU" sz="1400" b="1" dirty="0"/>
              <a:t>Кудрявцева, Н.Г.</a:t>
            </a:r>
            <a:r>
              <a:rPr lang="ru-RU" sz="1400" dirty="0"/>
              <a:t> Системно – </a:t>
            </a:r>
            <a:r>
              <a:rPr lang="ru-RU" sz="1400" dirty="0" err="1"/>
              <a:t>деятельностный</a:t>
            </a:r>
            <a:r>
              <a:rPr lang="ru-RU" sz="1400" dirty="0"/>
              <a:t> подход как механизм реализации ФГОС нового поколения /Н.Г. Кудрявцева //Справочник заместителя директора.- 2011.-№4.-С.13-27.</a:t>
            </a:r>
          </a:p>
          <a:p>
            <a:r>
              <a:rPr lang="ru-RU" sz="1400" b="1" dirty="0" err="1"/>
              <a:t>Селевко</a:t>
            </a:r>
            <a:r>
              <a:rPr lang="ru-RU" sz="1400" b="1" dirty="0"/>
              <a:t> Г. В.</a:t>
            </a:r>
            <a:r>
              <a:rPr lang="ru-RU" sz="1400" dirty="0"/>
              <a:t> Компетентности и их классификация // Народное образование. – 2004. – №4. – С. 138-143 </a:t>
            </a:r>
          </a:p>
          <a:p>
            <a:r>
              <a:rPr lang="ru-RU" sz="1400" b="1" dirty="0" err="1"/>
              <a:t>Столбунова</a:t>
            </a:r>
            <a:r>
              <a:rPr lang="ru-RU" sz="1400" b="1" dirty="0"/>
              <a:t> С.В.</a:t>
            </a:r>
            <a:r>
              <a:rPr lang="ru-RU" sz="1400" dirty="0"/>
              <a:t> Технология развития критического мышления через чтение и письмо // Первое сентября. Русский язык. –  2005. -  №18. – С.5-11.</a:t>
            </a:r>
            <a:br>
              <a:rPr lang="ru-RU" sz="1400" dirty="0"/>
            </a:br>
            <a:r>
              <a:rPr lang="ru-RU" sz="1400" b="1" dirty="0"/>
              <a:t>Срезневский И.И.</a:t>
            </a:r>
            <a:r>
              <a:rPr lang="ru-RU" sz="1400" dirty="0"/>
              <a:t> Об изучении родного языка вообще и особенно в детском возрасте.– СПб., 1899; </a:t>
            </a:r>
            <a:br>
              <a:rPr lang="ru-RU" sz="1400" dirty="0"/>
            </a:br>
            <a:r>
              <a:rPr lang="ru-RU" sz="1400" b="1" dirty="0"/>
              <a:t>Федоренко Л.П.</a:t>
            </a:r>
            <a:r>
              <a:rPr lang="ru-RU" sz="1400" dirty="0"/>
              <a:t> Анализ теории и практики методики обучения русскому языку. – Курск, 1994. </a:t>
            </a:r>
          </a:p>
          <a:p>
            <a:r>
              <a:rPr lang="ru-RU" sz="1400" b="1" dirty="0" err="1"/>
              <a:t>Халперн</a:t>
            </a:r>
            <a:r>
              <a:rPr lang="ru-RU" sz="1400" b="1" dirty="0"/>
              <a:t> Д</a:t>
            </a:r>
            <a:r>
              <a:rPr lang="ru-RU" sz="1400" b="1" i="1" dirty="0"/>
              <a:t>.</a:t>
            </a:r>
            <a:r>
              <a:rPr lang="ru-RU" sz="1400" i="1" dirty="0"/>
              <a:t> </a:t>
            </a:r>
            <a:r>
              <a:rPr lang="ru-RU" sz="1400" dirty="0"/>
              <a:t>Психология критического мышления. — М.,  2000.</a:t>
            </a:r>
          </a:p>
          <a:p>
            <a:r>
              <a:rPr lang="ru-RU" sz="1400" b="1" dirty="0"/>
              <a:t>Шубина Т.И.</a:t>
            </a:r>
            <a:r>
              <a:rPr lang="ru-RU" sz="1400" dirty="0"/>
              <a:t> </a:t>
            </a:r>
            <a:r>
              <a:rPr lang="ru-RU" sz="1400" dirty="0" err="1"/>
              <a:t>Деятельностный</a:t>
            </a:r>
            <a:r>
              <a:rPr lang="ru-RU" sz="1400" dirty="0"/>
              <a:t> метод в школе </a:t>
            </a:r>
            <a:r>
              <a:rPr lang="ru-RU" sz="1400" dirty="0">
                <a:hlinkClick r:id="rId2"/>
              </a:rPr>
              <a:t>http://festival.1september.ru/articles/527236/</a:t>
            </a:r>
            <a:endParaRPr lang="ru-RU" sz="1400" dirty="0"/>
          </a:p>
          <a:p>
            <a:r>
              <a:rPr lang="ru-RU" sz="1400" dirty="0"/>
              <a:t>Методические рекомендации по организации урока в рамках </a:t>
            </a:r>
            <a:r>
              <a:rPr lang="ru-RU" sz="1400" dirty="0" err="1"/>
              <a:t>системно-деятельностного</a:t>
            </a:r>
            <a:r>
              <a:rPr lang="ru-RU" sz="1400" dirty="0"/>
              <a:t> подхода. </a:t>
            </a:r>
            <a:r>
              <a:rPr lang="ru-RU" sz="1400" dirty="0">
                <a:hlinkClick r:id="rId3"/>
              </a:rPr>
              <a:t>http://omczo.org/publ/393-1-0-2468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hlinkClick r:id="rId4"/>
              </a:rPr>
              <a:t>http://pandia.ru/text/78/037/9483.php</a:t>
            </a:r>
            <a:r>
              <a:rPr lang="ru-RU" sz="1400" dirty="0"/>
              <a:t> </a:t>
            </a:r>
            <a:r>
              <a:rPr lang="ru-RU" sz="1400" dirty="0" err="1"/>
              <a:t>Компетентностно-ориентированные</a:t>
            </a:r>
            <a:r>
              <a:rPr lang="ru-RU" sz="1400" dirty="0"/>
              <a:t> задания на уроках русского языка и литературы. Методические рекомендации</a:t>
            </a:r>
          </a:p>
          <a:p>
            <a:r>
              <a:rPr lang="ru-RU" sz="1400" dirty="0">
                <a:hlinkClick r:id="rId5"/>
              </a:rPr>
              <a:t>http://alm-sm.narod.ru/kompetentnostnie-zadaniya-rus-yaz-5-9-klass.htm</a:t>
            </a:r>
            <a:r>
              <a:rPr lang="ru-RU" sz="1400" dirty="0"/>
              <a:t> </a:t>
            </a:r>
            <a:r>
              <a:rPr lang="ru-RU" sz="1400" dirty="0" err="1"/>
              <a:t>Компетентностные</a:t>
            </a:r>
            <a:r>
              <a:rPr lang="ru-RU" sz="1400" dirty="0"/>
              <a:t> задания по русскому языку. Методический конструктор (практико-ориентированный проект)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638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/>
              <a:t>К  истории вопроса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762000"/>
            <a:ext cx="76962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bg2"/>
                </a:solidFill>
                <a:latin typeface="Garamond" pitchFamily="18" charset="0"/>
              </a:rPr>
              <a:t>    </a:t>
            </a:r>
            <a:r>
              <a:rPr lang="ru-RU" sz="1600" dirty="0"/>
              <a:t>В середине </a:t>
            </a:r>
            <a:r>
              <a:rPr lang="en-US" sz="1600" dirty="0"/>
              <a:t>XIX</a:t>
            </a:r>
            <a:r>
              <a:rPr lang="ru-RU" sz="1600" dirty="0"/>
              <a:t> века Л.Н. Толстой противопоставил традиционной народной школе, "первичной грамотности" "школу образования". Он считал, что разрыв между крестьянством и интеллигенцией будет преодолеваться, если ученики-крестьяне освоят письменную культуру (чтение с пониманием, устное рассказывание, сочинение "из головы").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/>
              <a:t>       Главная компетенция в педагогике Толстого – использование письменного текста в разных ситуациях. Свободное использование полученных знаний в специальных ситуациях (опыт) связан для Толстого не с ученичеством, а с образованностью.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bg1"/>
                </a:solidFill>
                <a:latin typeface="Garamond" pitchFamily="18" charset="0"/>
              </a:rPr>
              <a:t>  </a:t>
            </a:r>
          </a:p>
        </p:txBody>
      </p:sp>
      <p:pic>
        <p:nvPicPr>
          <p:cNvPr id="16387" name="Picture 5" descr="Толстой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1550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85800" y="6172200"/>
            <a:ext cx="815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400" i="1"/>
              <a:t>«Язык вообще есть только тогда, когда он употребляется» . </a:t>
            </a:r>
          </a:p>
          <a:p>
            <a:pPr algn="r"/>
            <a:r>
              <a:rPr lang="ru-RU" sz="1400" i="1"/>
              <a:t>                                                                                                Г.О. Винокур  </a:t>
            </a:r>
          </a:p>
        </p:txBody>
      </p:sp>
      <p:pic>
        <p:nvPicPr>
          <p:cNvPr id="16389" name="Picture 3" descr="Выгот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1657350" cy="22860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6390" name="Picture 4" descr="Гальпер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19400"/>
            <a:ext cx="1590675" cy="195738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7010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Выготский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(«Мышление и речь», 1934)</a:t>
            </a:r>
            <a:r>
              <a:rPr lang="ru-RU" sz="1600" dirty="0"/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и  П. Гальперин («К вопросу о внутренней речи», 1957) в своих исследованиях изучали речь как важнейший вид деятельности человека и</a:t>
            </a:r>
            <a:r>
              <a:rPr lang="ru-RU" sz="1600" dirty="0"/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обращались к выявлению причин коммуникативных недостатков у детей.  </a:t>
            </a:r>
          </a:p>
          <a:p>
            <a:pPr>
              <a:defRPr/>
            </a:pP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1828800" y="4419600"/>
            <a:ext cx="6934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 психолого-педагогической и методической литературе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активно используются термины:</a:t>
            </a:r>
          </a:p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речевые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(М. Т. Баранов), </a:t>
            </a:r>
          </a:p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речемыслительные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(Н. А.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Ипполитова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Т. А.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Ладыженская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М. Р. Львов, Т. М.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Пахнова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 Л. П. Федоренко и др.), </a:t>
            </a:r>
          </a:p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коммуникативные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умения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(А. Ю. Купалова, В. И. Капинос и др.).</a:t>
            </a:r>
          </a:p>
          <a:p>
            <a:pPr>
              <a:defRPr/>
            </a:pPr>
            <a:endParaRPr lang="ru-RU" sz="16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47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/>
              <a:t>К  истории вопроса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chemeClr val="bg2"/>
                </a:solidFill>
                <a:latin typeface="Garamond" pitchFamily="18" charset="0"/>
              </a:rPr>
              <a:t>    </a:t>
            </a:r>
            <a:endParaRPr lang="ru-RU" sz="180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r>
              <a:rPr lang="ru-RU">
                <a:solidFill>
                  <a:schemeClr val="bg1"/>
                </a:solidFill>
                <a:latin typeface="Garamond" pitchFamily="18" charset="0"/>
              </a:rPr>
              <a:t>  </a:t>
            </a:r>
          </a:p>
        </p:txBody>
      </p:sp>
      <p:sp>
        <p:nvSpPr>
          <p:cNvPr id="124963" name="Rectangle 12"/>
          <p:cNvSpPr>
            <a:spLocks noChangeArrowheads="1"/>
          </p:cNvSpPr>
          <p:nvPr/>
        </p:nvSpPr>
        <p:spPr bwMode="auto">
          <a:xfrm>
            <a:off x="2857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4944" name="Organization Chart 16"/>
          <p:cNvGraphicFramePr>
            <a:graphicFrameLocks/>
          </p:cNvGraphicFramePr>
          <p:nvPr>
            <p:ph sz="half" idx="2"/>
          </p:nvPr>
        </p:nvGraphicFramePr>
        <p:xfrm>
          <a:off x="838200" y="1905000"/>
          <a:ext cx="6858000" cy="3810000"/>
        </p:xfrm>
        <a:graphic>
          <a:graphicData uri="http://schemas.openxmlformats.org/drawingml/2006/compatibility">
            <com:legacyDrawing xmlns:com="http://schemas.openxmlformats.org/drawingml/2006/compatibility" spid="_x0000_s124944"/>
          </a:graphicData>
        </a:graphic>
      </p:graphicFrame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3581400" y="762000"/>
            <a:ext cx="541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chemeClr val="bg2"/>
                </a:solidFill>
                <a:cs typeface="+mn-cs"/>
              </a:rPr>
              <a:t>«Л.С. </a:t>
            </a:r>
            <a:r>
              <a:rPr lang="ru-RU" sz="1600" i="1" dirty="0" err="1">
                <a:solidFill>
                  <a:schemeClr val="bg2"/>
                </a:solidFill>
                <a:cs typeface="+mn-cs"/>
              </a:rPr>
              <a:t>Выготский</a:t>
            </a:r>
            <a:r>
              <a:rPr lang="ru-RU" sz="1600" i="1" dirty="0">
                <a:solidFill>
                  <a:schemeClr val="bg2"/>
                </a:solidFill>
                <a:cs typeface="+mn-cs"/>
              </a:rPr>
              <a:t> сумел предугадать дальнейшее развитие психологии речи и психолингвистики на много десятилетий вперед» .</a:t>
            </a:r>
          </a:p>
          <a:p>
            <a:pPr algn="r">
              <a:defRPr/>
            </a:pPr>
            <a:r>
              <a:rPr lang="ru-RU" sz="1600" i="1" dirty="0">
                <a:solidFill>
                  <a:schemeClr val="bg2"/>
                </a:solidFill>
                <a:cs typeface="+mn-cs"/>
              </a:rPr>
              <a:t>А.А. Леонтьев</a:t>
            </a:r>
          </a:p>
        </p:txBody>
      </p:sp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533400" y="5791200"/>
            <a:ext cx="861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cs typeface="+mn-cs"/>
              </a:rPr>
              <a:t>Порой слово «задерживается» на 3 стадии и превращается во «внутреннюю речь». Именно в этом, а также в дефиците общения в семье, в обществе  и кроется</a:t>
            </a:r>
            <a:r>
              <a:rPr lang="ru-RU" sz="1600" dirty="0">
                <a:cs typeface="+mn-cs"/>
              </a:rPr>
              <a:t> причина проблемы – недостаток коммуникативных умений  у 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6868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1) определение  наиболее эффективных приемов, методов и технологий развития  коммуникативной компетенции с целью внедрения их  на уроках русского языка и литературы; </a:t>
            </a:r>
            <a:b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2) подбор тематического текстового материала, разработка способов практической работы с текстом, направленной на развитие навыков анализа, синтеза, обобщения и систематизации языковых и текстовых единиц; </a:t>
            </a:r>
            <a:b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3)  вовлечение учащихся во внеклассную работу с целью развития их  творческих способностей, выявления одаренных в лингвистическом отношении детей для участия в различных творческих конкурсах;</a:t>
            </a:r>
            <a:b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4) повышение  качества знаний;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5) включение обучающихся в исследовательскую и проектную работу.</a:t>
            </a:r>
            <a:endParaRPr lang="ru-RU" sz="1600"/>
          </a:p>
        </p:txBody>
      </p:sp>
      <p:pic>
        <p:nvPicPr>
          <p:cNvPr id="1259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790950" cy="16097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434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</a:p>
          <a:p>
            <a:r>
              <a:rPr lang="ru-RU"/>
              <a:t>Способствовать формированию и развитию  коммуникативной компетенции  учащихся через творческое самовыражение 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8610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/>
            <a:r>
              <a:rPr lang="ru-RU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Ожидаемые результаты:</a:t>
            </a:r>
          </a:p>
          <a:p>
            <a:pPr marL="174625" indent="-174625"/>
            <a:r>
              <a:rPr lang="ru-RU" sz="1600"/>
              <a:t> - </a:t>
            </a:r>
            <a:r>
              <a:rPr lang="ru-RU" sz="1400"/>
              <a:t>сформированность коммуникативной компетенции;</a:t>
            </a:r>
          </a:p>
          <a:p>
            <a:pPr marL="174625" indent="-174625"/>
            <a:r>
              <a:rPr lang="ru-RU" sz="1400"/>
              <a:t> - устойчивый интерес к изучению русского языка и литературы, высокая мотивация учебной   деятельности;</a:t>
            </a:r>
          </a:p>
          <a:p>
            <a:pPr marL="174625" indent="-174625"/>
            <a:r>
              <a:rPr lang="ru-RU" sz="1400"/>
              <a:t> - прочное и неформальное усвоение знаний, повышение результативности обучения;</a:t>
            </a:r>
          </a:p>
          <a:p>
            <a:pPr marL="174625" indent="-174625"/>
            <a:r>
              <a:rPr lang="ru-RU" sz="1400"/>
              <a:t> - участие в исследовательской и проектной деятельности;</a:t>
            </a:r>
          </a:p>
          <a:p>
            <a:pPr marL="174625" indent="-174625"/>
            <a:r>
              <a:rPr lang="ru-RU" sz="1400"/>
              <a:t> - потребность в творческой самореализации.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Система работы по решению поставленных задач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28800"/>
            <a:ext cx="8763000" cy="2209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        </a:t>
            </a:r>
            <a:r>
              <a:rPr lang="ru-RU" sz="1800" u="sng" dirty="0" smtClean="0">
                <a:solidFill>
                  <a:schemeClr val="bg2"/>
                </a:solidFill>
              </a:rPr>
              <a:t>Проведение входной диагностики</a:t>
            </a:r>
          </a:p>
          <a:p>
            <a:pPr marL="609600" indent="-609600" eaLnBrk="1" hangingPunct="1"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r>
              <a:rPr lang="ru-RU" sz="1600" dirty="0" smtClean="0"/>
              <a:t>Составление связного высказывания по  основной теме прочитанного текста;</a:t>
            </a:r>
          </a:p>
          <a:p>
            <a:pPr marL="609600" indent="-609600" eaLnBrk="1" hangingPunct="1"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r>
              <a:rPr lang="ru-RU" sz="1600" dirty="0" smtClean="0"/>
              <a:t>Создание сочинения-описания по картине;</a:t>
            </a:r>
          </a:p>
          <a:p>
            <a:pPr marL="609600" indent="-609600" eaLnBrk="1" hangingPunct="1"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r>
              <a:rPr lang="ru-RU" sz="1600" dirty="0" smtClean="0"/>
              <a:t>Создание  и защита проекта;</a:t>
            </a:r>
          </a:p>
          <a:p>
            <a:pPr marL="609600" indent="-609600" eaLnBrk="1" hangingPunct="1"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r>
              <a:rPr lang="ru-RU" sz="1600" dirty="0" smtClean="0"/>
              <a:t>Проведение  мини-исследования </a:t>
            </a:r>
            <a:r>
              <a:rPr lang="ru-RU" sz="1600" i="1" dirty="0" smtClean="0"/>
              <a:t>(работа в парах)</a:t>
            </a:r>
            <a:r>
              <a:rPr lang="ru-RU" sz="1600" dirty="0" smtClean="0"/>
              <a:t> и оформление результатов исследования в виде творческой работы; </a:t>
            </a:r>
          </a:p>
          <a:p>
            <a:pPr marL="609600" indent="-609600" eaLnBrk="1" hangingPunct="1">
              <a:buClr>
                <a:schemeClr val="tx1"/>
              </a:buClr>
              <a:buSzPct val="140000"/>
              <a:buFont typeface="Arial" charset="0"/>
              <a:buChar char="•"/>
              <a:defRPr/>
            </a:pPr>
            <a:r>
              <a:rPr lang="ru-RU" sz="1600" dirty="0" smtClean="0"/>
              <a:t>Создание иллюстрации к пословице и представление классу.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04800" y="3886200"/>
            <a:ext cx="8610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42925">
              <a:defRPr/>
            </a:pPr>
            <a:r>
              <a:rPr lang="ru-RU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уровня развития коммуникативной компетенции</a:t>
            </a:r>
            <a:endParaRPr lang="ru-RU" sz="1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542925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определения уровня (низкий, средний, выше среднего, высокий) развития коммуникативной компетенции учащихся используются специально разработанные методики А.П.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Чудинова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З.И.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Курцевой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Л.Г. Антоновой, А.В. Филиппова, идеи С.А. Минеевой, Т.А. </a:t>
            </a:r>
            <a:r>
              <a:rPr lang="ru-RU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Долининой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которые выделяют в данной компетенции  4 основных аспекта:</a:t>
            </a:r>
          </a:p>
          <a:p>
            <a:pPr indent="542925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речевой;</a:t>
            </a:r>
          </a:p>
          <a:p>
            <a:pPr indent="542925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языковой;</a:t>
            </a:r>
          </a:p>
          <a:p>
            <a:pPr indent="542925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стилистический;</a:t>
            </a:r>
          </a:p>
          <a:p>
            <a:pPr indent="542925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риторический .</a:t>
            </a: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990600" y="652145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hlinkClick r:id="rId2"/>
              </a:rPr>
              <a:t>4 </a:t>
            </a:r>
            <a:r>
              <a:rPr lang="ru-RU" sz="1600" dirty="0">
                <a:hlinkClick r:id="rId2"/>
              </a:rPr>
              <a:t>уровня коммуникативной </a:t>
            </a:r>
            <a:r>
              <a:rPr lang="ru-RU" sz="1600" dirty="0" smtClean="0">
                <a:hlinkClick r:id="rId2"/>
              </a:rPr>
              <a:t>компетенции</a:t>
            </a:r>
            <a:r>
              <a:rPr lang="ru-RU" sz="1600" dirty="0" smtClean="0"/>
              <a:t>  смотреть</a:t>
            </a:r>
            <a:endParaRPr lang="ru-RU" sz="1600" dirty="0"/>
          </a:p>
        </p:txBody>
      </p:sp>
      <p:pic>
        <p:nvPicPr>
          <p:cNvPr id="126981" name="Picture 6" descr="ком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283200"/>
            <a:ext cx="2147888" cy="142875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1. Определение  наиболее эффективных приемов, методов            и технологий развития  коммуникативной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Ведущий принцип формирования компетенции – коммуникативно-деятельностный подход</a:t>
            </a:r>
          </a:p>
        </p:txBody>
      </p:sp>
      <p:pic>
        <p:nvPicPr>
          <p:cNvPr id="128002" name="Содержимое 3" descr="IMG_02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2590800" cy="189865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8003" name="Picture 2" descr="C:\Users\ЗавУЧ\Desktop\Фото\IMG_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76800"/>
            <a:ext cx="2362200" cy="177323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276600" y="1600200"/>
            <a:ext cx="5867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Основные характеристики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• Процесс обучения есть всегда обучение деятельности.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• Процесс обучения – всегда творческий.</a:t>
            </a:r>
            <a:b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• Обучение деятельности на первом этапе предполагает совместную учебно-познавательную  деятельность  группы  учащихся  под руководством учителя.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04800" y="3200400"/>
            <a:ext cx="617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Коммуникативно-деятельностный  подход  является  механизмом качественного  достижения  новых  результатов  образования  и  включает  в себя:</a:t>
            </a:r>
            <a:b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17488" y="4114800"/>
            <a:ext cx="65119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7313" indent="87313">
              <a:buFontTx/>
              <a:buChar char="•"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Мотивацию к учебной деятельности;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Актуализацию знаний;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Проблемное объяснение нового знания;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Первичное закрепление во внешней речи;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Самостоятельную работу с самопроверкой (внутренняя речь);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Включение нового знания в систему знаний и выход </a:t>
            </a:r>
          </a:p>
          <a:p>
            <a:pPr marL="87313" indent="87313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за пределы учебника;</a:t>
            </a:r>
          </a:p>
          <a:p>
            <a:pPr marL="87313" indent="87313">
              <a:buFontTx/>
              <a:buChar char="•"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Рефлексию</a:t>
            </a:r>
          </a:p>
          <a:p>
            <a:pPr marL="87313" indent="87313"/>
            <a:endParaRPr lang="ru-RU" sz="1600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457200" y="6096000"/>
            <a:ext cx="8305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Урок с применением коммуникативно-деятельностного подхода </a:t>
            </a:r>
            <a:endParaRPr lang="en-US" sz="1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Творческое задание </a:t>
            </a: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монолог Волка</a:t>
            </a: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128008" name="Rectangle 15"/>
          <p:cNvSpPr>
            <a:spLocks noChangeArrowheads="1"/>
          </p:cNvSpPr>
          <p:nvPr/>
        </p:nvSpPr>
        <p:spPr bwMode="auto">
          <a:xfrm>
            <a:off x="3352800" y="10668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/>
              <a:t>«Обучать общению, общаясь,» – без этих условий нет урока.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2. Разработка способов практической работы, направленной на развитие навыков анализа, синтеза, обобщения   и систематизации языковых и текстовых единиц</a:t>
            </a:r>
          </a:p>
        </p:txBody>
      </p:sp>
      <p:sp>
        <p:nvSpPr>
          <p:cNvPr id="129026" name="Text Box 5"/>
          <p:cNvSpPr txBox="1">
            <a:spLocks noChangeArrowheads="1"/>
          </p:cNvSpPr>
          <p:nvPr/>
        </p:nvSpPr>
        <p:spPr bwMode="auto">
          <a:xfrm>
            <a:off x="1752600" y="1973263"/>
            <a:ext cx="647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57200" y="1447800"/>
            <a:ext cx="8534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Устная</a:t>
            </a:r>
            <a:r>
              <a:rPr lang="ru-RU" sz="1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коммуникация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индивидуальная, работа в парах, в группах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Лексикология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составь паспорт слова; расскажи, какие ты знаешь словари;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Орфоэпия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прочитайте эпиграф к разделу (высказывание о языке, о книге), согласны ли вы с мнением лингвиста, обоснуйте свою точку зрения;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Морфология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парное или индивидуальное мини-исследование: на основе прочитанного текста определите роль прилагательного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(отрывок из рассказа «Васюткино озеро»); попробуйте самостоятельно придумать подобное задание и предложите её своим одноклассникам.</a:t>
            </a:r>
          </a:p>
        </p:txBody>
      </p:sp>
      <p:sp>
        <p:nvSpPr>
          <p:cNvPr id="129028" name="Text Box 7"/>
          <p:cNvSpPr txBox="1">
            <a:spLocks noChangeArrowheads="1"/>
          </p:cNvSpPr>
          <p:nvPr/>
        </p:nvSpPr>
        <p:spPr bwMode="auto">
          <a:xfrm>
            <a:off x="685800" y="4183063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57200" y="3962400"/>
            <a:ext cx="83058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Письменная</a:t>
            </a:r>
            <a:r>
              <a:rPr lang="ru-RU" sz="1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коммуникация</a:t>
            </a:r>
            <a:r>
              <a:rPr lang="ru-RU" sz="1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проект, письменная творческая работа, исследование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«Этимология»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– расскажи о происхождении слова  в небольшом сочинении;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«Орфография» -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сочинение-миниатюра: рассмотри фотографию и на её основе попробуй сочинить лингвистическую сказку; 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«Синтаксис»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выпишите из рассказа (стихотворения, поэмы) несколько предложений, в которых есть определения. Какие из них являются эпитетами? Письменно ответьте, какова их роль в этом тексте;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Текстоведение</a:t>
            </a:r>
            <a:r>
              <a:rPr lang="ru-RU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- ответьте письменно на вопрос: «Как вы понимаете смысл последнего микротекста…»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ru-RU" sz="2000" b="1" smtClean="0">
                <a:solidFill>
                  <a:schemeClr val="tx1"/>
                </a:solidFill>
              </a:rPr>
              <a:t>Компетентностно-ориентированные  задания,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имеющие метапредметный характер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52400" y="990600"/>
            <a:ext cx="8991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Регулятивные</a:t>
            </a:r>
            <a:r>
              <a:rPr lang="ru-RU" sz="1600" b="1" u="sng" dirty="0">
                <a:latin typeface="Tahoma" charset="0"/>
              </a:rPr>
              <a:t>:</a:t>
            </a:r>
            <a:r>
              <a:rPr lang="ru-RU" b="1" dirty="0">
                <a:latin typeface="Tahoma" charset="0"/>
              </a:rPr>
              <a:t>  </a:t>
            </a:r>
            <a:r>
              <a:rPr lang="ru-RU" sz="1400" dirty="0">
                <a:latin typeface="Tahoma" charset="0"/>
              </a:rPr>
              <a:t>овладение навыками самостоятельного приобретения новых знаний; постановка целей; умение предвидеть возможные результаты своей деятельности; самоконтроль и оценка своей деятельности. </a:t>
            </a:r>
          </a:p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Задачная формулировка</a:t>
            </a:r>
            <a:r>
              <a:rPr lang="ru-RU" b="1" u="sng" dirty="0">
                <a:latin typeface="Tahoma" charset="0"/>
              </a:rPr>
              <a:t>: </a:t>
            </a:r>
            <a:r>
              <a:rPr lang="ru-RU" sz="1400" dirty="0">
                <a:latin typeface="Tahoma" charset="0"/>
              </a:rPr>
              <a:t>представь, что ты на экскурсии по Казанскому кремлю. Предмет внимания – башня </a:t>
            </a:r>
            <a:r>
              <a:rPr lang="ru-RU" sz="1400" dirty="0" err="1">
                <a:latin typeface="Tahoma" charset="0"/>
              </a:rPr>
              <a:t>Сююмбике</a:t>
            </a:r>
            <a:r>
              <a:rPr lang="ru-RU" sz="1400" dirty="0">
                <a:latin typeface="Tahoma" charset="0"/>
              </a:rPr>
              <a:t>. С тобой в группе туристы-иностранцы, изучающие русский язык.  Особую трудность для них представляют имена числительные. Помоги им найти числительные в речи экскурсовода и правильно их записать. Подготовься произнести этот текст вслух, правильно проговаривая числительные.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Коммуникативные</a:t>
            </a:r>
            <a:r>
              <a:rPr lang="ru-RU" sz="1600" b="1" u="sng" dirty="0">
                <a:latin typeface="Tahoma" charset="0"/>
              </a:rPr>
              <a:t>:</a:t>
            </a:r>
            <a:r>
              <a:rPr lang="ru-RU" dirty="0">
                <a:latin typeface="Tahoma" charset="0"/>
              </a:rPr>
              <a:t> </a:t>
            </a:r>
            <a:r>
              <a:rPr lang="ru-RU" sz="1400" dirty="0">
                <a:latin typeface="Tahoma" charset="0"/>
              </a:rPr>
              <a:t>умение адекватно использовать речевые средства для дискуссии;  аргументировать  свою позицию.</a:t>
            </a:r>
          </a:p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Задачная</a:t>
            </a:r>
            <a:r>
              <a:rPr lang="ru-RU" sz="1600" b="1" u="sng" dirty="0">
                <a:latin typeface="Tahoma" charset="0"/>
              </a:rPr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формулировка</a:t>
            </a:r>
            <a:r>
              <a:rPr lang="ru-RU" sz="1600" b="1" dirty="0">
                <a:latin typeface="Tahoma" charset="0"/>
              </a:rPr>
              <a:t>: </a:t>
            </a:r>
            <a:r>
              <a:rPr lang="ru-RU" sz="1400" dirty="0">
                <a:latin typeface="Tahoma" charset="0"/>
              </a:rPr>
              <a:t>составь текст публичного выступления в защиту Ильи Ильича Обломова или против него. Продумай аргументы. Приведи примеры из жизни героя, </a:t>
            </a:r>
          </a:p>
          <a:p>
            <a:pPr>
              <a:defRPr/>
            </a:pPr>
            <a:r>
              <a:rPr lang="ru-RU" sz="1400" dirty="0">
                <a:latin typeface="Tahoma" charset="0"/>
              </a:rPr>
              <a:t>которые будешь использовать для убедительности своего выступления. В ходе работы используй справочные материалы «Этика судебных ораторов</a:t>
            </a:r>
            <a:r>
              <a:rPr lang="ru-RU" sz="1400" dirty="0" smtClean="0">
                <a:latin typeface="Tahoma" charset="0"/>
              </a:rPr>
              <a:t>». </a:t>
            </a:r>
            <a:r>
              <a:rPr lang="ru-RU" sz="1400" dirty="0" smtClean="0">
                <a:latin typeface="Tahoma" charset="0"/>
                <a:hlinkClick r:id="rId2"/>
              </a:rPr>
              <a:t>Работу смотреть </a:t>
            </a:r>
            <a:endParaRPr lang="ru-RU" sz="1400" dirty="0">
              <a:latin typeface="Tahoma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52400" y="4451350"/>
            <a:ext cx="7239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Информационные</a:t>
            </a:r>
            <a:r>
              <a:rPr lang="ru-RU" sz="1600" b="1" u="sng" dirty="0">
                <a:latin typeface="Tahoma" charset="0"/>
              </a:rPr>
              <a:t>:</a:t>
            </a:r>
            <a:r>
              <a:rPr lang="ru-RU" dirty="0">
                <a:latin typeface="Tahoma" charset="0"/>
              </a:rPr>
              <a:t> </a:t>
            </a:r>
            <a:r>
              <a:rPr lang="ru-RU" sz="1400" dirty="0">
                <a:latin typeface="Tahoma" charset="0"/>
              </a:rPr>
              <a:t>умение вести самостоятельный поиск, анализ, отбор информации; преобразовывать, сохранять и передавать информацию с помощью ТСО.  Умение ориентироваться в окружающем мире с помощью информации.</a:t>
            </a:r>
          </a:p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Задачная</a:t>
            </a:r>
            <a:r>
              <a:rPr lang="ru-RU" sz="1600" b="1" u="sng" dirty="0">
                <a:latin typeface="Tahoma" charset="0"/>
              </a:rPr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формулировка</a:t>
            </a:r>
            <a:r>
              <a:rPr lang="ru-RU" sz="1600" b="1" u="sng" dirty="0">
                <a:latin typeface="Tahoma" charset="0"/>
              </a:rPr>
              <a:t>:</a:t>
            </a:r>
            <a:r>
              <a:rPr lang="ru-RU" sz="1600" b="1" dirty="0">
                <a:latin typeface="Tahoma" charset="0"/>
              </a:rPr>
              <a:t> </a:t>
            </a:r>
            <a:r>
              <a:rPr lang="ru-RU" sz="1400" dirty="0">
                <a:latin typeface="Tahoma" charset="0"/>
              </a:rPr>
              <a:t>1) используя справочную литературу, материалы сайта </a:t>
            </a:r>
            <a:r>
              <a:rPr lang="ru-RU" sz="1400" dirty="0">
                <a:solidFill>
                  <a:schemeClr val="folHlink"/>
                </a:solidFill>
                <a:latin typeface="Tahoma" charset="0"/>
                <a:hlinkClick r:id="rId3"/>
              </a:rPr>
              <a:t>http://www.gramota.ru/</a:t>
            </a:r>
            <a:r>
              <a:rPr lang="ru-RU" sz="1400" dirty="0">
                <a:solidFill>
                  <a:schemeClr val="folHlink"/>
                </a:solidFill>
                <a:latin typeface="Tahoma" charset="0"/>
              </a:rPr>
              <a:t>,</a:t>
            </a:r>
            <a:r>
              <a:rPr lang="ru-RU" dirty="0">
                <a:latin typeface="Tahoma" charset="0"/>
              </a:rPr>
              <a:t> </a:t>
            </a:r>
            <a:r>
              <a:rPr lang="ru-RU" sz="1400" dirty="0">
                <a:latin typeface="Tahoma" charset="0"/>
              </a:rPr>
              <a:t>заполни таблицу «Публицистический стиль» (сфера применения, цель, особенности лексики, морфологии, синтаксиса); 2) определи, какие из предложенных текстов относятся к публицистическому стилю, аргументируй своё мнение; 3) подготовь выступление перед одноклассниками, используя алгоритмическое предписание «Как подготовить устное высказывание». </a:t>
            </a:r>
            <a:endParaRPr lang="ru-RU" sz="1600" dirty="0">
              <a:latin typeface="Tahoma" charset="0"/>
            </a:endParaRPr>
          </a:p>
          <a:p>
            <a:pPr>
              <a:defRPr/>
            </a:pPr>
            <a:endParaRPr lang="ru-RU" sz="1600" dirty="0">
              <a:latin typeface="Tahoma" charset="0"/>
            </a:endParaRPr>
          </a:p>
        </p:txBody>
      </p:sp>
      <p:pic>
        <p:nvPicPr>
          <p:cNvPr id="130053" name="Picture 8" descr="IMG_5918"/>
          <p:cNvPicPr>
            <a:picLocks noChangeAspect="1" noChangeArrowheads="1"/>
          </p:cNvPicPr>
          <p:nvPr/>
        </p:nvPicPr>
        <p:blipFill>
          <a:blip r:embed="rId4" cstate="print"/>
          <a:srcRect l="5434" t="6201" r="5905" b="4607"/>
          <a:stretch>
            <a:fillRect/>
          </a:stretch>
        </p:blipFill>
        <p:spPr bwMode="auto">
          <a:xfrm>
            <a:off x="7404100" y="4648200"/>
            <a:ext cx="1554163" cy="20335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1570</TotalTime>
  <Words>2162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Garamond</vt:lpstr>
      <vt:lpstr>Текстура</vt:lpstr>
      <vt:lpstr>Лист Microsoft Office Excel 97-2003</vt:lpstr>
      <vt:lpstr>Слайд 1</vt:lpstr>
      <vt:lpstr>Коммуникативная компетенция -   </vt:lpstr>
      <vt:lpstr>К  истории вопроса</vt:lpstr>
      <vt:lpstr>К  истории вопроса</vt:lpstr>
      <vt:lpstr>Слайд 5</vt:lpstr>
      <vt:lpstr>Система работы по решению поставленных задач</vt:lpstr>
      <vt:lpstr>Ведущий принцип формирования компетенции – коммуникативно-деятельностный подход</vt:lpstr>
      <vt:lpstr>Слайд 8</vt:lpstr>
      <vt:lpstr>Компетентностно-ориентированные  задания,  имеющие метапредметный характер</vt:lpstr>
      <vt:lpstr>Слайд 10</vt:lpstr>
      <vt:lpstr>Внеурочная деятельность по формированию  коммуникативной компетенции</vt:lpstr>
      <vt:lpstr>Внеурочная деятельность по формированию  коммуникативной компетенции</vt:lpstr>
      <vt:lpstr>Внеурочная деятельность по формированию  коммуникативной компетенции</vt:lpstr>
      <vt:lpstr>Слайд 14</vt:lpstr>
      <vt:lpstr>Слайд 15</vt:lpstr>
      <vt:lpstr>Результаты части С итоговой аттестации как показатель сформированности  коммуникативной компетенции (11 класс, 2014 год)</vt:lpstr>
      <vt:lpstr>Слайд 17</vt:lpstr>
      <vt:lpstr>Активность участия  обучающихся в творческих конкурсах</vt:lpstr>
      <vt:lpstr>Место коммуникативной компетенции  в требованиях   ФГОС  к «портрету выпускника школы»</vt:lpstr>
      <vt:lpstr>Список использованной  литературы и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valera</dc:creator>
  <cp:lastModifiedBy>АБАК0</cp:lastModifiedBy>
  <cp:revision>213</cp:revision>
  <cp:lastPrinted>1601-01-01T00:00:00Z</cp:lastPrinted>
  <dcterms:created xsi:type="dcterms:W3CDTF">1601-01-01T00:00:00Z</dcterms:created>
  <dcterms:modified xsi:type="dcterms:W3CDTF">2015-08-14T12:41:29Z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