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256" r:id="rId3"/>
    <p:sldId id="297" r:id="rId4"/>
    <p:sldId id="332" r:id="rId5"/>
    <p:sldId id="340" r:id="rId6"/>
    <p:sldId id="341" r:id="rId7"/>
    <p:sldId id="339" r:id="rId8"/>
    <p:sldId id="313" r:id="rId9"/>
    <p:sldId id="317" r:id="rId10"/>
    <p:sldId id="318" r:id="rId11"/>
    <p:sldId id="331" r:id="rId12"/>
    <p:sldId id="329" r:id="rId13"/>
    <p:sldId id="330" r:id="rId14"/>
    <p:sldId id="338" r:id="rId15"/>
    <p:sldId id="324" r:id="rId16"/>
    <p:sldId id="326" r:id="rId17"/>
    <p:sldId id="325" r:id="rId18"/>
    <p:sldId id="320" r:id="rId19"/>
    <p:sldId id="327"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56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FFFF99"/>
    <a:srgbClr val="FF6600"/>
    <a:srgbClr val="FFFF66"/>
    <a:srgbClr val="FF9900"/>
    <a:srgbClr val="FF88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313" autoAdjust="0"/>
    <p:restoredTop sz="96482" autoAdjust="0"/>
  </p:normalViewPr>
  <p:slideViewPr>
    <p:cSldViewPr>
      <p:cViewPr>
        <p:scale>
          <a:sx n="80" d="100"/>
          <a:sy n="80" d="100"/>
        </p:scale>
        <p:origin x="-840" y="6"/>
      </p:cViewPr>
      <p:guideLst>
        <p:guide orient="horz" pos="2160"/>
        <p:guide pos="5602"/>
      </p:guideLst>
    </p:cSldViewPr>
  </p:slideViewPr>
  <p:outlineViewPr>
    <p:cViewPr>
      <p:scale>
        <a:sx n="33" d="100"/>
        <a:sy n="33" d="100"/>
      </p:scale>
      <p:origin x="0" y="1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3D240-6B36-495E-8F94-6A394E3E8A6C}" type="doc">
      <dgm:prSet loTypeId="urn:microsoft.com/office/officeart/2005/8/layout/chevron1" loCatId="process" qsTypeId="urn:microsoft.com/office/officeart/2005/8/quickstyle/simple3" qsCatId="simple" csTypeId="urn:microsoft.com/office/officeart/2005/8/colors/accent6_2" csCatId="accent6" phldr="1"/>
      <dgm:spPr/>
    </dgm:pt>
    <dgm:pt modelId="{0805F6B1-CE47-46B5-A5B2-148D486D96EC}">
      <dgm:prSet phldrT="[Текст]" custT="1"/>
      <dgm:spPr/>
      <dgm:t>
        <a:bodyPr/>
        <a:lstStyle/>
        <a:p>
          <a:pPr>
            <a:lnSpc>
              <a:spcPct val="80000"/>
            </a:lnSpc>
          </a:pPr>
          <a:r>
            <a:rPr lang="ru-RU" sz="1000" b="1" dirty="0" smtClean="0">
              <a:effectLst/>
              <a:latin typeface="Cambria" panose="02040503050406030204" pitchFamily="18" charset="0"/>
            </a:rPr>
            <a:t>Условие содержит все данные в явном виде</a:t>
          </a:r>
          <a:endParaRPr lang="ru-RU" sz="1000" b="1" dirty="0">
            <a:effectLst/>
            <a:latin typeface="Cambria" panose="02040503050406030204" pitchFamily="18" charset="0"/>
          </a:endParaRPr>
        </a:p>
      </dgm:t>
    </dgm:pt>
    <dgm:pt modelId="{921BDD99-C64E-46E5-A5AE-5B9F7ED7E4A0}" type="parTrans" cxnId="{C32B53F6-0056-4569-B8EB-1048263E5948}">
      <dgm:prSet/>
      <dgm:spPr/>
      <dgm:t>
        <a:bodyPr/>
        <a:lstStyle/>
        <a:p>
          <a:endParaRPr lang="ru-RU" sz="1800" b="1">
            <a:solidFill>
              <a:schemeClr val="tx1"/>
            </a:solidFill>
            <a:effectLst>
              <a:outerShdw blurRad="38100" dist="38100" dir="2700000" algn="tl">
                <a:srgbClr val="000000">
                  <a:alpha val="43137"/>
                </a:srgbClr>
              </a:outerShdw>
            </a:effectLst>
            <a:latin typeface="Cambria" panose="02040503050406030204" pitchFamily="18" charset="0"/>
          </a:endParaRPr>
        </a:p>
      </dgm:t>
    </dgm:pt>
    <dgm:pt modelId="{6972F0C6-29D7-4A14-A510-29F4A4C9F34C}" type="sibTrans" cxnId="{C32B53F6-0056-4569-B8EB-1048263E5948}">
      <dgm:prSet/>
      <dgm:spPr/>
      <dgm:t>
        <a:bodyPr/>
        <a:lstStyle/>
        <a:p>
          <a:endParaRPr lang="ru-RU" sz="1800" b="1">
            <a:solidFill>
              <a:schemeClr val="tx1"/>
            </a:solidFill>
            <a:effectLst>
              <a:outerShdw blurRad="38100" dist="38100" dir="2700000" algn="tl">
                <a:srgbClr val="000000">
                  <a:alpha val="43137"/>
                </a:srgbClr>
              </a:outerShdw>
            </a:effectLst>
            <a:latin typeface="Cambria" panose="02040503050406030204" pitchFamily="18" charset="0"/>
          </a:endParaRPr>
        </a:p>
      </dgm:t>
    </dgm:pt>
    <dgm:pt modelId="{E50AD314-E0D0-47FD-BD7A-560D77483A4B}">
      <dgm:prSet phldrT="[Текст]" custT="1"/>
      <dgm:spPr/>
      <dgm:t>
        <a:bodyPr/>
        <a:lstStyle/>
        <a:p>
          <a:pPr>
            <a:lnSpc>
              <a:spcPct val="80000"/>
            </a:lnSpc>
          </a:pPr>
          <a:r>
            <a:rPr lang="ru-RU" sz="1000" b="1" dirty="0" smtClean="0">
              <a:effectLst/>
              <a:latin typeface="Cambria" panose="02040503050406030204" pitchFamily="18" charset="0"/>
            </a:rPr>
            <a:t>Метод известен и представляет цепочку формальных операций</a:t>
          </a:r>
          <a:endParaRPr lang="ru-RU" sz="1000" b="1" dirty="0">
            <a:effectLst/>
            <a:latin typeface="Cambria" panose="02040503050406030204" pitchFamily="18" charset="0"/>
          </a:endParaRPr>
        </a:p>
      </dgm:t>
    </dgm:pt>
    <dgm:pt modelId="{45C4DAC3-CAEA-48E2-A579-CE362411E378}" type="parTrans" cxnId="{9362F142-0F8F-4A6E-A795-D6C4C18670D1}">
      <dgm:prSet/>
      <dgm:spPr/>
      <dgm:t>
        <a:bodyPr/>
        <a:lstStyle/>
        <a:p>
          <a:endParaRPr lang="ru-RU" sz="1800" b="1">
            <a:solidFill>
              <a:schemeClr val="tx1"/>
            </a:solidFill>
            <a:effectLst>
              <a:outerShdw blurRad="38100" dist="38100" dir="2700000" algn="tl">
                <a:srgbClr val="000000">
                  <a:alpha val="43137"/>
                </a:srgbClr>
              </a:outerShdw>
            </a:effectLst>
            <a:latin typeface="Cambria" panose="02040503050406030204" pitchFamily="18" charset="0"/>
          </a:endParaRPr>
        </a:p>
      </dgm:t>
    </dgm:pt>
    <dgm:pt modelId="{939BC84A-A7E0-44C7-BEBB-F3085CA3E0D4}" type="sibTrans" cxnId="{9362F142-0F8F-4A6E-A795-D6C4C18670D1}">
      <dgm:prSet/>
      <dgm:spPr/>
      <dgm:t>
        <a:bodyPr/>
        <a:lstStyle/>
        <a:p>
          <a:endParaRPr lang="ru-RU" sz="1800" b="1">
            <a:solidFill>
              <a:schemeClr val="tx1"/>
            </a:solidFill>
            <a:effectLst>
              <a:outerShdw blurRad="38100" dist="38100" dir="2700000" algn="tl">
                <a:srgbClr val="000000">
                  <a:alpha val="43137"/>
                </a:srgbClr>
              </a:outerShdw>
            </a:effectLst>
            <a:latin typeface="Cambria" panose="02040503050406030204" pitchFamily="18" charset="0"/>
          </a:endParaRPr>
        </a:p>
      </dgm:t>
    </dgm:pt>
    <dgm:pt modelId="{AA69EC87-0C56-4565-95DF-F8E6870F62B8}">
      <dgm:prSet phldrT="[Текст]" custT="1"/>
      <dgm:spPr/>
      <dgm:t>
        <a:bodyPr/>
        <a:lstStyle/>
        <a:p>
          <a:pPr>
            <a:lnSpc>
              <a:spcPct val="80000"/>
            </a:lnSpc>
          </a:pPr>
          <a:r>
            <a:rPr lang="ru-RU" sz="1000" b="1" dirty="0" smtClean="0">
              <a:effectLst/>
              <a:latin typeface="Cambria" panose="02040503050406030204" pitchFamily="18" charset="0"/>
            </a:rPr>
            <a:t>Правильный ответ определен однозначно</a:t>
          </a:r>
          <a:endParaRPr lang="ru-RU" sz="1000" b="1" dirty="0">
            <a:effectLst/>
            <a:latin typeface="Cambria" panose="02040503050406030204" pitchFamily="18" charset="0"/>
          </a:endParaRPr>
        </a:p>
      </dgm:t>
    </dgm:pt>
    <dgm:pt modelId="{4DC76D5E-EDEF-4B2F-8351-C2E134A6C413}" type="parTrans" cxnId="{EF39218B-FD7F-4365-8871-0F7F4E479733}">
      <dgm:prSet/>
      <dgm:spPr/>
      <dgm:t>
        <a:bodyPr/>
        <a:lstStyle/>
        <a:p>
          <a:endParaRPr lang="ru-RU" sz="1800" b="1">
            <a:solidFill>
              <a:schemeClr val="tx1"/>
            </a:solidFill>
            <a:effectLst>
              <a:outerShdw blurRad="38100" dist="38100" dir="2700000" algn="tl">
                <a:srgbClr val="000000">
                  <a:alpha val="43137"/>
                </a:srgbClr>
              </a:outerShdw>
            </a:effectLst>
            <a:latin typeface="Cambria" panose="02040503050406030204" pitchFamily="18" charset="0"/>
          </a:endParaRPr>
        </a:p>
      </dgm:t>
    </dgm:pt>
    <dgm:pt modelId="{47261108-2FC9-402F-9682-3EB8C366626F}" type="sibTrans" cxnId="{EF39218B-FD7F-4365-8871-0F7F4E479733}">
      <dgm:prSet/>
      <dgm:spPr/>
      <dgm:t>
        <a:bodyPr/>
        <a:lstStyle/>
        <a:p>
          <a:endParaRPr lang="ru-RU" sz="1800" b="1">
            <a:solidFill>
              <a:schemeClr val="tx1"/>
            </a:solidFill>
            <a:effectLst>
              <a:outerShdw blurRad="38100" dist="38100" dir="2700000" algn="tl">
                <a:srgbClr val="000000">
                  <a:alpha val="43137"/>
                </a:srgbClr>
              </a:outerShdw>
            </a:effectLst>
            <a:latin typeface="Cambria" panose="02040503050406030204" pitchFamily="18" charset="0"/>
          </a:endParaRPr>
        </a:p>
      </dgm:t>
    </dgm:pt>
    <dgm:pt modelId="{B3A3BFFF-BF5A-41D3-8AE4-DF1610F1B8F9}" type="pres">
      <dgm:prSet presAssocID="{4A93D240-6B36-495E-8F94-6A394E3E8A6C}" presName="Name0" presStyleCnt="0">
        <dgm:presLayoutVars>
          <dgm:dir/>
          <dgm:animLvl val="lvl"/>
          <dgm:resizeHandles val="exact"/>
        </dgm:presLayoutVars>
      </dgm:prSet>
      <dgm:spPr/>
    </dgm:pt>
    <dgm:pt modelId="{5168E807-7180-469D-9692-69AD89F7060A}" type="pres">
      <dgm:prSet presAssocID="{0805F6B1-CE47-46B5-A5B2-148D486D96EC}" presName="parTxOnly" presStyleLbl="node1" presStyleIdx="0" presStyleCnt="3">
        <dgm:presLayoutVars>
          <dgm:chMax val="0"/>
          <dgm:chPref val="0"/>
          <dgm:bulletEnabled val="1"/>
        </dgm:presLayoutVars>
      </dgm:prSet>
      <dgm:spPr/>
      <dgm:t>
        <a:bodyPr/>
        <a:lstStyle/>
        <a:p>
          <a:endParaRPr lang="ru-RU"/>
        </a:p>
      </dgm:t>
    </dgm:pt>
    <dgm:pt modelId="{FB0E0D8F-ADA1-4F57-90B4-97EDA9EE6768}" type="pres">
      <dgm:prSet presAssocID="{6972F0C6-29D7-4A14-A510-29F4A4C9F34C}" presName="parTxOnlySpace" presStyleCnt="0"/>
      <dgm:spPr/>
    </dgm:pt>
    <dgm:pt modelId="{FE5FDD25-5651-4780-BB65-50886E76950E}" type="pres">
      <dgm:prSet presAssocID="{E50AD314-E0D0-47FD-BD7A-560D77483A4B}" presName="parTxOnly" presStyleLbl="node1" presStyleIdx="1" presStyleCnt="3" custScaleX="123262">
        <dgm:presLayoutVars>
          <dgm:chMax val="0"/>
          <dgm:chPref val="0"/>
          <dgm:bulletEnabled val="1"/>
        </dgm:presLayoutVars>
      </dgm:prSet>
      <dgm:spPr/>
      <dgm:t>
        <a:bodyPr/>
        <a:lstStyle/>
        <a:p>
          <a:endParaRPr lang="ru-RU"/>
        </a:p>
      </dgm:t>
    </dgm:pt>
    <dgm:pt modelId="{3C9946E5-4749-46C9-A608-EBA5FFD6C3A4}" type="pres">
      <dgm:prSet presAssocID="{939BC84A-A7E0-44C7-BEBB-F3085CA3E0D4}" presName="parTxOnlySpace" presStyleCnt="0"/>
      <dgm:spPr/>
    </dgm:pt>
    <dgm:pt modelId="{D6E536FB-BC12-47E1-A93F-2A44BF407FEE}" type="pres">
      <dgm:prSet presAssocID="{AA69EC87-0C56-4565-95DF-F8E6870F62B8}" presName="parTxOnly" presStyleLbl="node1" presStyleIdx="2" presStyleCnt="3">
        <dgm:presLayoutVars>
          <dgm:chMax val="0"/>
          <dgm:chPref val="0"/>
          <dgm:bulletEnabled val="1"/>
        </dgm:presLayoutVars>
      </dgm:prSet>
      <dgm:spPr/>
      <dgm:t>
        <a:bodyPr/>
        <a:lstStyle/>
        <a:p>
          <a:endParaRPr lang="ru-RU"/>
        </a:p>
      </dgm:t>
    </dgm:pt>
  </dgm:ptLst>
  <dgm:cxnLst>
    <dgm:cxn modelId="{EF39218B-FD7F-4365-8871-0F7F4E479733}" srcId="{4A93D240-6B36-495E-8F94-6A394E3E8A6C}" destId="{AA69EC87-0C56-4565-95DF-F8E6870F62B8}" srcOrd="2" destOrd="0" parTransId="{4DC76D5E-EDEF-4B2F-8351-C2E134A6C413}" sibTransId="{47261108-2FC9-402F-9682-3EB8C366626F}"/>
    <dgm:cxn modelId="{9362F142-0F8F-4A6E-A795-D6C4C18670D1}" srcId="{4A93D240-6B36-495E-8F94-6A394E3E8A6C}" destId="{E50AD314-E0D0-47FD-BD7A-560D77483A4B}" srcOrd="1" destOrd="0" parTransId="{45C4DAC3-CAEA-48E2-A579-CE362411E378}" sibTransId="{939BC84A-A7E0-44C7-BEBB-F3085CA3E0D4}"/>
    <dgm:cxn modelId="{C32B53F6-0056-4569-B8EB-1048263E5948}" srcId="{4A93D240-6B36-495E-8F94-6A394E3E8A6C}" destId="{0805F6B1-CE47-46B5-A5B2-148D486D96EC}" srcOrd="0" destOrd="0" parTransId="{921BDD99-C64E-46E5-A5AE-5B9F7ED7E4A0}" sibTransId="{6972F0C6-29D7-4A14-A510-29F4A4C9F34C}"/>
    <dgm:cxn modelId="{0201739A-7494-4B8F-AFB2-E6EC28760C70}" type="presOf" srcId="{4A93D240-6B36-495E-8F94-6A394E3E8A6C}" destId="{B3A3BFFF-BF5A-41D3-8AE4-DF1610F1B8F9}" srcOrd="0" destOrd="0" presId="urn:microsoft.com/office/officeart/2005/8/layout/chevron1"/>
    <dgm:cxn modelId="{8D2D20BE-2956-4808-B101-A967DB73D9B7}" type="presOf" srcId="{AA69EC87-0C56-4565-95DF-F8E6870F62B8}" destId="{D6E536FB-BC12-47E1-A93F-2A44BF407FEE}" srcOrd="0" destOrd="0" presId="urn:microsoft.com/office/officeart/2005/8/layout/chevron1"/>
    <dgm:cxn modelId="{027DB90C-DF34-4A64-9C7C-DF1B17AEAC1A}" type="presOf" srcId="{E50AD314-E0D0-47FD-BD7A-560D77483A4B}" destId="{FE5FDD25-5651-4780-BB65-50886E76950E}" srcOrd="0" destOrd="0" presId="urn:microsoft.com/office/officeart/2005/8/layout/chevron1"/>
    <dgm:cxn modelId="{A3B97DFB-38EC-417A-BB83-FE1BD7A2769C}" type="presOf" srcId="{0805F6B1-CE47-46B5-A5B2-148D486D96EC}" destId="{5168E807-7180-469D-9692-69AD89F7060A}" srcOrd="0" destOrd="0" presId="urn:microsoft.com/office/officeart/2005/8/layout/chevron1"/>
    <dgm:cxn modelId="{9C5780ED-9228-44B0-87DA-138E36EC7496}" type="presParOf" srcId="{B3A3BFFF-BF5A-41D3-8AE4-DF1610F1B8F9}" destId="{5168E807-7180-469D-9692-69AD89F7060A}" srcOrd="0" destOrd="0" presId="urn:microsoft.com/office/officeart/2005/8/layout/chevron1"/>
    <dgm:cxn modelId="{13D9AC63-239A-4DE3-AB87-DB68AA30B4AA}" type="presParOf" srcId="{B3A3BFFF-BF5A-41D3-8AE4-DF1610F1B8F9}" destId="{FB0E0D8F-ADA1-4F57-90B4-97EDA9EE6768}" srcOrd="1" destOrd="0" presId="urn:microsoft.com/office/officeart/2005/8/layout/chevron1"/>
    <dgm:cxn modelId="{76996ABA-245E-431E-9831-DDCDAC29DDEE}" type="presParOf" srcId="{B3A3BFFF-BF5A-41D3-8AE4-DF1610F1B8F9}" destId="{FE5FDD25-5651-4780-BB65-50886E76950E}" srcOrd="2" destOrd="0" presId="urn:microsoft.com/office/officeart/2005/8/layout/chevron1"/>
    <dgm:cxn modelId="{52B14630-3435-4ED2-AF12-57E38E1C6229}" type="presParOf" srcId="{B3A3BFFF-BF5A-41D3-8AE4-DF1610F1B8F9}" destId="{3C9946E5-4749-46C9-A608-EBA5FFD6C3A4}" srcOrd="3" destOrd="0" presId="urn:microsoft.com/office/officeart/2005/8/layout/chevron1"/>
    <dgm:cxn modelId="{C24D2088-0C4F-4F09-8B4F-D583481D5D51}" type="presParOf" srcId="{B3A3BFFF-BF5A-41D3-8AE4-DF1610F1B8F9}" destId="{D6E536FB-BC12-47E1-A93F-2A44BF407FEE}"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17A0A5-8B95-49AD-ABF7-FBB0CBBAD00F}" type="datetimeFigureOut">
              <a:rPr lang="ru-RU" smtClean="0"/>
              <a:pPr/>
              <a:t>15.08.2015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51D853-5807-4AFE-BAE7-342B284F167D}" type="slidenum">
              <a:rPr lang="ru-RU" smtClean="0"/>
              <a:pPr/>
              <a:t>‹#›</a:t>
            </a:fld>
            <a:endParaRPr lang="ru-RU"/>
          </a:p>
        </p:txBody>
      </p:sp>
    </p:spTree>
    <p:extLst>
      <p:ext uri="{BB962C8B-B14F-4D97-AF65-F5344CB8AC3E}">
        <p14:creationId xmlns:p14="http://schemas.microsoft.com/office/powerpoint/2010/main" xmlns="" val="202650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851D853-5807-4AFE-BAE7-342B284F167D}" type="slidenum">
              <a:rPr lang="ru-RU" smtClean="0"/>
              <a:pPr/>
              <a:t>17</a:t>
            </a:fld>
            <a:endParaRPr lang="ru-RU"/>
          </a:p>
        </p:txBody>
      </p:sp>
    </p:spTree>
    <p:extLst>
      <p:ext uri="{BB962C8B-B14F-4D97-AF65-F5344CB8AC3E}">
        <p14:creationId xmlns:p14="http://schemas.microsoft.com/office/powerpoint/2010/main" xmlns="" val="66876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851D853-5807-4AFE-BAE7-342B284F167D}" type="slidenum">
              <a:rPr lang="ru-RU" smtClean="0"/>
              <a:pPr/>
              <a:t>18</a:t>
            </a:fld>
            <a:endParaRPr lang="ru-RU"/>
          </a:p>
        </p:txBody>
      </p:sp>
    </p:spTree>
    <p:extLst>
      <p:ext uri="{BB962C8B-B14F-4D97-AF65-F5344CB8AC3E}">
        <p14:creationId xmlns:p14="http://schemas.microsoft.com/office/powerpoint/2010/main" xmlns="" val="796760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3 Marcador de fecha"/>
          <p:cNvSpPr>
            <a:spLocks noGrp="1"/>
          </p:cNvSpPr>
          <p:nvPr>
            <p:ph type="dt" sz="half" idx="10"/>
          </p:nvPr>
        </p:nvSpPr>
        <p:spPr/>
        <p:txBody>
          <a:bodyPr/>
          <a:lstStyle/>
          <a:p>
            <a:fld id="{EF06BFAE-E94B-48D1-BC30-3D3C00174128}" type="datetimeFigureOut">
              <a:rPr lang="ru-RU" smtClean="0"/>
              <a:pPr/>
              <a:t>15.08.2015</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F586DB2-610E-4113-9868-585D6E9D731F}" type="slidenum">
              <a:rPr lang="ru-RU" smtClean="0"/>
              <a:pPr/>
              <a:t>‹#›</a:t>
            </a:fld>
            <a:endParaRPr lang="ru-RU"/>
          </a:p>
        </p:txBody>
      </p:sp>
      <p:sp>
        <p:nvSpPr>
          <p:cNvPr id="8" name="Line 10"/>
          <p:cNvSpPr>
            <a:spLocks noChangeShapeType="1"/>
          </p:cNvSpPr>
          <p:nvPr userDrawn="1"/>
        </p:nvSpPr>
        <p:spPr bwMode="auto">
          <a:xfrm>
            <a:off x="2706688" y="6654800"/>
            <a:ext cx="6437312" cy="0"/>
          </a:xfrm>
          <a:prstGeom prst="line">
            <a:avLst/>
          </a:prstGeom>
          <a:noFill/>
          <a:ln w="3175">
            <a:solidFill>
              <a:srgbClr val="DA7311"/>
            </a:solidFill>
            <a:round/>
            <a:headEnd/>
            <a:tailEnd/>
          </a:ln>
          <a:effectLst/>
        </p:spPr>
        <p:txBody>
          <a:bodyPr/>
          <a:lstStyle/>
          <a:p>
            <a:endParaRPr lang="es-ES"/>
          </a:p>
        </p:txBody>
      </p:sp>
      <p:pic>
        <p:nvPicPr>
          <p:cNvPr id="9" name="Picture 46" descr="ARTE_pr_PPt_Punt"/>
          <p:cNvPicPr>
            <a:picLocks noChangeAspect="1" noChangeArrowheads="1"/>
          </p:cNvPicPr>
          <p:nvPr userDrawn="1"/>
        </p:nvPicPr>
        <p:blipFill>
          <a:blip r:embed="rId2" cstate="print"/>
          <a:srcRect t="20750"/>
          <a:stretch>
            <a:fillRect/>
          </a:stretch>
        </p:blipFill>
        <p:spPr bwMode="auto">
          <a:xfrm>
            <a:off x="0" y="0"/>
            <a:ext cx="9144000" cy="5438775"/>
          </a:xfrm>
          <a:prstGeom prst="rect">
            <a:avLst/>
          </a:prstGeom>
          <a:noFill/>
          <a:ln w="9525">
            <a:noFill/>
            <a:miter lim="800000"/>
            <a:headEnd/>
            <a:tailEnd/>
          </a:ln>
        </p:spPr>
      </p:pic>
      <p:pic>
        <p:nvPicPr>
          <p:cNvPr id="10" name="Picture 7" descr="graf1"/>
          <p:cNvPicPr>
            <a:picLocks noChangeAspect="1" noChangeArrowheads="1"/>
          </p:cNvPicPr>
          <p:nvPr userDrawn="1"/>
        </p:nvPicPr>
        <p:blipFill>
          <a:blip r:embed="rId3" cstate="print">
            <a:clrChange>
              <a:clrFrom>
                <a:srgbClr val="FFFFFF"/>
              </a:clrFrom>
              <a:clrTo>
                <a:srgbClr val="FFFFFF">
                  <a:alpha val="0"/>
                </a:srgbClr>
              </a:clrTo>
            </a:clrChange>
          </a:blip>
          <a:srcRect r="49214"/>
          <a:stretch>
            <a:fillRect/>
          </a:stretch>
        </p:blipFill>
        <p:spPr bwMode="auto">
          <a:xfrm>
            <a:off x="0" y="1"/>
            <a:ext cx="1282700" cy="235743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p>
            <a:fld id="{EF06BFAE-E94B-48D1-BC30-3D3C00174128}" type="datetimeFigureOut">
              <a:rPr lang="ru-RU" smtClean="0"/>
              <a:pPr/>
              <a:t>15.08.2015</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F586DB2-610E-4113-9868-585D6E9D731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p>
            <a:fld id="{EF06BFAE-E94B-48D1-BC30-3D3C00174128}" type="datetimeFigureOut">
              <a:rPr lang="ru-RU" smtClean="0"/>
              <a:pPr/>
              <a:t>15.08.2015</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F586DB2-610E-4113-9868-585D6E9D731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8" descr="graf2"/>
          <p:cNvPicPr>
            <a:picLocks noChangeAspect="1" noChangeArrowheads="1"/>
          </p:cNvPicPr>
          <p:nvPr userDrawn="1"/>
        </p:nvPicPr>
        <p:blipFill>
          <a:blip r:embed="rId2" cstate="print">
            <a:clrChange>
              <a:clrFrom>
                <a:srgbClr val="FFFFFF"/>
              </a:clrFrom>
              <a:clrTo>
                <a:srgbClr val="FFFFFF">
                  <a:alpha val="0"/>
                </a:srgbClr>
              </a:clrTo>
            </a:clrChange>
            <a:lum contrast="10000"/>
          </a:blip>
          <a:srcRect/>
          <a:stretch>
            <a:fillRect/>
          </a:stretch>
        </p:blipFill>
        <p:spPr bwMode="auto">
          <a:xfrm>
            <a:off x="-144000" y="4896000"/>
            <a:ext cx="3000364" cy="1840191"/>
          </a:xfrm>
          <a:prstGeom prst="rect">
            <a:avLst/>
          </a:prstGeom>
          <a:noFill/>
        </p:spPr>
      </p:pic>
      <p:sp>
        <p:nvSpPr>
          <p:cNvPr id="3" name="2 Marcador de contenido"/>
          <p:cNvSpPr>
            <a:spLocks noGrp="1"/>
          </p:cNvSpPr>
          <p:nvPr>
            <p:ph idx="1"/>
          </p:nvPr>
        </p:nvSpPr>
        <p:spPr>
          <a:xfrm>
            <a:off x="357158" y="1428736"/>
            <a:ext cx="8401080" cy="4789227"/>
          </a:xfrm>
        </p:spPr>
        <p:txBody>
          <a:bodyPr/>
          <a:lstStyle>
            <a:lvl1pPr algn="just">
              <a:defRPr sz="2400">
                <a:solidFill>
                  <a:schemeClr val="tx1"/>
                </a:solidFill>
                <a:latin typeface="Arial" pitchFamily="34" charset="0"/>
                <a:cs typeface="Arial" pitchFamily="34" charset="0"/>
              </a:defRPr>
            </a:lvl1pPr>
            <a:lvl2pPr algn="just">
              <a:defRPr sz="2200">
                <a:solidFill>
                  <a:schemeClr val="tx1"/>
                </a:solidFill>
                <a:latin typeface="Arial" pitchFamily="34" charset="0"/>
                <a:cs typeface="Arial" pitchFamily="34" charset="0"/>
              </a:defRPr>
            </a:lvl2pPr>
            <a:lvl3pPr algn="just">
              <a:defRPr sz="2000">
                <a:solidFill>
                  <a:schemeClr val="tx1"/>
                </a:solidFill>
                <a:latin typeface="Arial" pitchFamily="34" charset="0"/>
                <a:cs typeface="Arial" pitchFamily="34" charset="0"/>
              </a:defRPr>
            </a:lvl3pPr>
            <a:lvl4pPr algn="just">
              <a:defRPr>
                <a:solidFill>
                  <a:schemeClr val="tx1"/>
                </a:solidFill>
                <a:latin typeface="Arial" pitchFamily="34" charset="0"/>
                <a:cs typeface="Arial" pitchFamily="34" charset="0"/>
              </a:defRPr>
            </a:lvl4pPr>
            <a:lvl5pPr algn="just">
              <a:defRPr>
                <a:solidFill>
                  <a:schemeClr val="tx1"/>
                </a:solidFill>
                <a:latin typeface="Arial" pitchFamily="34" charset="0"/>
                <a:cs typeface="Arial"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 name="1 Título"/>
          <p:cNvSpPr>
            <a:spLocks noGrp="1"/>
          </p:cNvSpPr>
          <p:nvPr>
            <p:ph type="title"/>
          </p:nvPr>
        </p:nvSpPr>
        <p:spPr>
          <a:xfrm>
            <a:off x="357158" y="0"/>
            <a:ext cx="8358246" cy="714356"/>
          </a:xfrm>
        </p:spPr>
        <p:txBody>
          <a:bodyPr>
            <a:noAutofit/>
          </a:bodyPr>
          <a:lstStyle>
            <a:lvl1pPr algn="ctr">
              <a:tabLst>
                <a:tab pos="2514600" algn="l"/>
              </a:tabLst>
              <a:defRPr sz="3000" b="1">
                <a:ln>
                  <a:solidFill>
                    <a:sysClr val="windowText" lastClr="000000"/>
                  </a:solidFill>
                </a:ln>
                <a:solidFill>
                  <a:schemeClr val="bg1"/>
                </a:solidFill>
                <a:effectLst>
                  <a:innerShdw blurRad="63500" dist="50800">
                    <a:prstClr val="black"/>
                  </a:innerShdw>
                </a:effectLst>
                <a:latin typeface="Arial Black" pitchFamily="34" charset="0"/>
                <a:cs typeface="Arial" pitchFamily="34" charset="0"/>
              </a:defRPr>
            </a:lvl1pPr>
          </a:lstStyle>
          <a:p>
            <a:r>
              <a:rPr lang="ru-RU" smtClean="0"/>
              <a:t>Образец заголовка</a:t>
            </a:r>
            <a:endParaRPr lang="ru-RU" dirty="0"/>
          </a:p>
        </p:txBody>
      </p:sp>
      <p:sp>
        <p:nvSpPr>
          <p:cNvPr id="4" name="3 Marcador de fecha"/>
          <p:cNvSpPr>
            <a:spLocks noGrp="1"/>
          </p:cNvSpPr>
          <p:nvPr>
            <p:ph type="dt" sz="half" idx="10"/>
          </p:nvPr>
        </p:nvSpPr>
        <p:spPr/>
        <p:txBody>
          <a:bodyPr/>
          <a:lstStyle/>
          <a:p>
            <a:fld id="{EF06BFAE-E94B-48D1-BC30-3D3C00174128}" type="datetimeFigureOut">
              <a:rPr lang="ru-RU" smtClean="0"/>
              <a:pPr/>
              <a:t>15.08.2015</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F586DB2-610E-4113-9868-585D6E9D731F}" type="slidenum">
              <a:rPr lang="ru-RU" smtClean="0"/>
              <a:pPr/>
              <a:t>‹#›</a:t>
            </a:fld>
            <a:endParaRPr lang="ru-RU"/>
          </a:p>
        </p:txBody>
      </p:sp>
      <p:pic>
        <p:nvPicPr>
          <p:cNvPr id="7" name="Picture 7" descr="graf1"/>
          <p:cNvPicPr>
            <a:picLocks noChangeAspect="1" noChangeArrowheads="1"/>
          </p:cNvPicPr>
          <p:nvPr userDrawn="1"/>
        </p:nvPicPr>
        <p:blipFill>
          <a:blip r:embed="rId3" cstate="print">
            <a:clrChange>
              <a:clrFrom>
                <a:srgbClr val="FFFFFF"/>
              </a:clrFrom>
              <a:clrTo>
                <a:srgbClr val="FFFFFF">
                  <a:alpha val="0"/>
                </a:srgbClr>
              </a:clrTo>
            </a:clrChange>
          </a:blip>
          <a:srcRect r="49214"/>
          <a:stretch>
            <a:fillRect/>
          </a:stretch>
        </p:blipFill>
        <p:spPr bwMode="auto">
          <a:xfrm flipH="1">
            <a:off x="8501058" y="0"/>
            <a:ext cx="642942" cy="1285929"/>
          </a:xfrm>
          <a:prstGeom prst="rect">
            <a:avLst/>
          </a:prstGeom>
          <a:noFill/>
        </p:spPr>
      </p:pic>
      <p:pic>
        <p:nvPicPr>
          <p:cNvPr id="10" name="Picture 2" descr="C:\Documents and Settings\Usuario\Mis documentos\Mis imágenes\planeta tierra\SuperStock_1566-075227.jpg"/>
          <p:cNvPicPr>
            <a:picLocks noChangeAspect="1" noChangeArrowheads="1"/>
          </p:cNvPicPr>
          <p:nvPr userDrawn="1"/>
        </p:nvPicPr>
        <p:blipFill>
          <a:blip r:embed="rId4" cstate="print"/>
          <a:srcRect/>
          <a:stretch>
            <a:fillRect/>
          </a:stretch>
        </p:blipFill>
        <p:spPr bwMode="auto">
          <a:xfrm>
            <a:off x="5786446" y="-357214"/>
            <a:ext cx="2589233" cy="2071643"/>
          </a:xfrm>
          <a:prstGeom prst="ellipse">
            <a:avLst/>
          </a:prstGeom>
          <a:ln>
            <a:noFill/>
          </a:ln>
          <a:effectLst>
            <a:softEdge rad="635000"/>
          </a:effectLst>
        </p:spPr>
      </p:pic>
      <p:sp>
        <p:nvSpPr>
          <p:cNvPr id="9" name="Line 10"/>
          <p:cNvSpPr>
            <a:spLocks noChangeShapeType="1"/>
          </p:cNvSpPr>
          <p:nvPr userDrawn="1"/>
        </p:nvSpPr>
        <p:spPr bwMode="auto">
          <a:xfrm>
            <a:off x="2592000" y="6643710"/>
            <a:ext cx="6516000" cy="0"/>
          </a:xfrm>
          <a:prstGeom prst="line">
            <a:avLst/>
          </a:prstGeom>
          <a:noFill/>
          <a:ln w="3175">
            <a:solidFill>
              <a:srgbClr val="DA7311"/>
            </a:solidFill>
            <a:round/>
            <a:headEnd/>
            <a:tailEnd/>
          </a:ln>
          <a:effectLst/>
        </p:spPr>
        <p:txBody>
          <a:bodyPr/>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EF06BFAE-E94B-48D1-BC30-3D3C00174128}" type="datetimeFigureOut">
              <a:rPr lang="ru-RU" smtClean="0"/>
              <a:pPr/>
              <a:t>15.08.2015</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AF586DB2-610E-4113-9868-585D6E9D731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fecha"/>
          <p:cNvSpPr>
            <a:spLocks noGrp="1"/>
          </p:cNvSpPr>
          <p:nvPr>
            <p:ph type="dt" sz="half" idx="10"/>
          </p:nvPr>
        </p:nvSpPr>
        <p:spPr/>
        <p:txBody>
          <a:bodyPr/>
          <a:lstStyle/>
          <a:p>
            <a:fld id="{EF06BFAE-E94B-48D1-BC30-3D3C00174128}" type="datetimeFigureOut">
              <a:rPr lang="ru-RU" smtClean="0"/>
              <a:pPr/>
              <a:t>15.08.2015</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AF586DB2-610E-4113-9868-585D6E9D731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ru-RU"/>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6 Marcador de fecha"/>
          <p:cNvSpPr>
            <a:spLocks noGrp="1"/>
          </p:cNvSpPr>
          <p:nvPr>
            <p:ph type="dt" sz="half" idx="10"/>
          </p:nvPr>
        </p:nvSpPr>
        <p:spPr/>
        <p:txBody>
          <a:bodyPr/>
          <a:lstStyle/>
          <a:p>
            <a:fld id="{EF06BFAE-E94B-48D1-BC30-3D3C00174128}" type="datetimeFigureOut">
              <a:rPr lang="ru-RU" smtClean="0"/>
              <a:pPr/>
              <a:t>15.08.2015</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AF586DB2-610E-4113-9868-585D6E9D731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fecha"/>
          <p:cNvSpPr>
            <a:spLocks noGrp="1"/>
          </p:cNvSpPr>
          <p:nvPr>
            <p:ph type="dt" sz="half" idx="10"/>
          </p:nvPr>
        </p:nvSpPr>
        <p:spPr/>
        <p:txBody>
          <a:bodyPr/>
          <a:lstStyle/>
          <a:p>
            <a:fld id="{EF06BFAE-E94B-48D1-BC30-3D3C00174128}" type="datetimeFigureOut">
              <a:rPr lang="ru-RU" smtClean="0"/>
              <a:pPr/>
              <a:t>15.08.2015</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AF586DB2-610E-4113-9868-585D6E9D731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06BFAE-E94B-48D1-BC30-3D3C00174128}" type="datetimeFigureOut">
              <a:rPr lang="ru-RU" smtClean="0"/>
              <a:pPr/>
              <a:t>15.08.2015</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AF586DB2-610E-4113-9868-585D6E9D731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EF06BFAE-E94B-48D1-BC30-3D3C00174128}" type="datetimeFigureOut">
              <a:rPr lang="ru-RU" smtClean="0"/>
              <a:pPr/>
              <a:t>15.08.2015</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AF586DB2-610E-4113-9868-585D6E9D731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EF06BFAE-E94B-48D1-BC30-3D3C00174128}" type="datetimeFigureOut">
              <a:rPr lang="ru-RU" smtClean="0"/>
              <a:pPr/>
              <a:t>15.08.2015</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AF586DB2-610E-4113-9868-585D6E9D731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Haga clic para modificar el estilo de título del patrón</a:t>
            </a:r>
            <a:endParaRPr lang="ru-RU"/>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Haga clic para modificar el estilo de texto del patrón</a:t>
            </a:r>
          </a:p>
          <a:p>
            <a:pPr lvl="1"/>
            <a:r>
              <a:rPr lang="ru-RU" smtClean="0"/>
              <a:t>Segundo nivel</a:t>
            </a:r>
          </a:p>
          <a:p>
            <a:pPr lvl="2"/>
            <a:r>
              <a:rPr lang="ru-RU" smtClean="0"/>
              <a:t>Tercer nivel</a:t>
            </a:r>
          </a:p>
          <a:p>
            <a:pPr lvl="3"/>
            <a:r>
              <a:rPr lang="ru-RU" smtClean="0"/>
              <a:t>Cuarto nivel</a:t>
            </a:r>
          </a:p>
          <a:p>
            <a:pPr lvl="4"/>
            <a:r>
              <a:rPr lang="ru-RU" smtClean="0"/>
              <a:t>Quinto nivel</a:t>
            </a:r>
            <a:endParaRPr lang="ru-RU"/>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6BFAE-E94B-48D1-BC30-3D3C00174128}" type="datetimeFigureOut">
              <a:rPr lang="ru-RU" smtClean="0"/>
              <a:pPr/>
              <a:t>15.08.2015</a:t>
            </a:fld>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86DB2-610E-4113-9868-585D6E9D731F}" type="slidenum">
              <a:rPr lang="ru-RU" smtClean="0"/>
              <a:pPr/>
              <a:t>‹#›</a:t>
            </a:fld>
            <a:endParaRPr lang="ru-RU"/>
          </a:p>
        </p:txBody>
      </p:sp>
      <p:pic>
        <p:nvPicPr>
          <p:cNvPr id="7" name="Picture 46" descr="ARTE_pr_PPt_Punt"/>
          <p:cNvPicPr>
            <a:picLocks noChangeAspect="1" noChangeArrowheads="1"/>
          </p:cNvPicPr>
          <p:nvPr userDrawn="1"/>
        </p:nvPicPr>
        <p:blipFill>
          <a:blip r:embed="rId13" cstate="print"/>
          <a:srcRect t="20750"/>
          <a:stretch>
            <a:fillRect/>
          </a:stretch>
        </p:blipFill>
        <p:spPr bwMode="auto">
          <a:xfrm>
            <a:off x="0" y="1"/>
            <a:ext cx="9144000" cy="150017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e-koncept.ru/2014/14079.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matcreative.ru/programma-elektivnogo-kursa-kak-reshat-zadachi" TargetMode="Externa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www.trizway.com/info/kreativ.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trizway.com/art/secondary/12.html"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hyperlink" Target="http://matcreative.ru/proekt-perepis-shkolnogo-naseleniy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atcreative.ru/student-success"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nsportal.ru/ap/library/drugoe/2014/01/31/kak-sdelat-matematiku-deystvitelno-realnoy" TargetMode="Externa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matcreative.ru/publishing" TargetMode="External"/><Relationship Id="rId7"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matcreative.ru/abou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1084;&#1080;&#1085;&#1086;&#1073;&#1088;&#1085;&#1072;&#1091;&#1082;&#1080;.&#1088;&#1092;/&#1076;&#1086;&#1082;&#1091;&#1084;&#1077;&#1085;&#1090;&#1099;/543"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9.png"/><Relationship Id="rId2" Type="http://schemas.openxmlformats.org/officeDocument/2006/relationships/hyperlink" Target="http://www.trizway.com/art/opentask/36.html"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matcreative.ru/master-klass-uchimsya-myslit-smel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matcreative.ru/teoreticheskaya-baza-po-ispolzovaniyu-zadac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matcreative.ru/model-kreativnogo-uroka-matematiki" TargetMode="External"/><Relationship Id="rId3" Type="http://schemas.openxmlformats.org/officeDocument/2006/relationships/image" Target="../media/image11.gif"/><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matcreative.ru/metodicheskaya-razrabotka-priemy-ispolzovaniya"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hyperlink" Target="http://matcreative.ru/priemy-ispolzovaniya-otkrytyh-zadach-na-urokah"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79512" cy="2357430"/>
          </a:xfrm>
          <a:prstGeom prst="rect">
            <a:avLst/>
          </a:prstGeom>
          <a:solidFill>
            <a:srgbClr val="FF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Documents and Settings\Usuario\Mis documentos\Mis imágenes\planeta tierra\SuperStock_1566-075227.jpg"/>
          <p:cNvPicPr>
            <a:picLocks noChangeAspect="1" noChangeArrowheads="1"/>
          </p:cNvPicPr>
          <p:nvPr/>
        </p:nvPicPr>
        <p:blipFill>
          <a:blip r:embed="rId2" cstate="print"/>
          <a:srcRect/>
          <a:stretch>
            <a:fillRect/>
          </a:stretch>
        </p:blipFill>
        <p:spPr bwMode="auto">
          <a:xfrm>
            <a:off x="5214942" y="2357430"/>
            <a:ext cx="3750001" cy="3000372"/>
          </a:xfrm>
          <a:prstGeom prst="ellipse">
            <a:avLst/>
          </a:prstGeom>
          <a:ln>
            <a:noFill/>
          </a:ln>
          <a:effectLst>
            <a:softEdge rad="635000"/>
          </a:effectLst>
        </p:spPr>
      </p:pic>
      <p:sp>
        <p:nvSpPr>
          <p:cNvPr id="4" name="TextBox 3"/>
          <p:cNvSpPr txBox="1"/>
          <p:nvPr/>
        </p:nvSpPr>
        <p:spPr>
          <a:xfrm>
            <a:off x="1707514" y="116632"/>
            <a:ext cx="7293642" cy="2747675"/>
          </a:xfrm>
          <a:prstGeom prst="rect">
            <a:avLst/>
          </a:prstGeom>
          <a:noFill/>
        </p:spPr>
        <p:txBody>
          <a:bodyPr wrap="square" rtlCol="0">
            <a:spAutoFit/>
          </a:bodyPr>
          <a:lstStyle/>
          <a:p>
            <a:pPr algn="r">
              <a:lnSpc>
                <a:spcPct val="85000"/>
              </a:lnSpc>
            </a:pPr>
            <a:r>
              <a:rPr lang="ru-RU" b="1" dirty="0" smtClean="0">
                <a:solidFill>
                  <a:schemeClr val="bg1"/>
                </a:solidFill>
                <a:effectLst>
                  <a:outerShdw blurRad="38100" dist="38100" dir="2700000" algn="tl">
                    <a:srgbClr val="000000">
                      <a:alpha val="43137"/>
                    </a:srgbClr>
                  </a:outerShdw>
                </a:effectLst>
                <a:latin typeface="Cambria" panose="02040503050406030204" pitchFamily="18" charset="0"/>
              </a:rPr>
              <a:t>Всероссийский конкурс «Учитель года России – 2015»</a:t>
            </a:r>
          </a:p>
          <a:p>
            <a:pPr algn="r">
              <a:lnSpc>
                <a:spcPct val="85000"/>
              </a:lnSpc>
            </a:pPr>
            <a:r>
              <a:rPr lang="ru-RU" sz="800" b="1" dirty="0" smtClean="0">
                <a:solidFill>
                  <a:schemeClr val="bg1"/>
                </a:solidFill>
                <a:effectLst>
                  <a:outerShdw blurRad="38100" dist="38100" dir="2700000" algn="tl">
                    <a:srgbClr val="000000">
                      <a:alpha val="43137"/>
                    </a:srgbClr>
                  </a:outerShdw>
                </a:effectLst>
                <a:latin typeface="Cambria" panose="02040503050406030204" pitchFamily="18" charset="0"/>
              </a:rPr>
              <a:t> </a:t>
            </a:r>
          </a:p>
          <a:p>
            <a:pPr algn="r">
              <a:lnSpc>
                <a:spcPct val="85000"/>
              </a:lnSpc>
            </a:pPr>
            <a:r>
              <a:rPr lang="ru-RU" b="1" dirty="0" smtClean="0">
                <a:solidFill>
                  <a:schemeClr val="bg1"/>
                </a:solidFill>
                <a:effectLst>
                  <a:outerShdw blurRad="38100" dist="38100" dir="2700000" algn="tl">
                    <a:srgbClr val="000000">
                      <a:alpha val="43137"/>
                    </a:srgbClr>
                  </a:outerShdw>
                </a:effectLst>
                <a:latin typeface="Cambria" panose="02040503050406030204" pitchFamily="18" charset="0"/>
              </a:rPr>
              <a:t>Конкурсное задание «Методический семинар»</a:t>
            </a:r>
          </a:p>
          <a:p>
            <a:pPr algn="r">
              <a:lnSpc>
                <a:spcPct val="85000"/>
              </a:lnSpc>
            </a:pPr>
            <a:endParaRPr lang="ru-RU" sz="1600" b="1" dirty="0" smtClean="0">
              <a:solidFill>
                <a:schemeClr val="bg1"/>
              </a:solidFill>
              <a:effectLst>
                <a:outerShdw blurRad="38100" dist="38100" dir="2700000" algn="tl">
                  <a:srgbClr val="000000">
                    <a:alpha val="43137"/>
                  </a:srgbClr>
                </a:outerShdw>
              </a:effectLst>
              <a:latin typeface="Cambria" panose="02040503050406030204" pitchFamily="18" charset="0"/>
            </a:endParaRPr>
          </a:p>
          <a:p>
            <a:pPr algn="r">
              <a:lnSpc>
                <a:spcPct val="85000"/>
              </a:lnSpc>
            </a:pPr>
            <a:r>
              <a:rPr lang="ru-RU" sz="2900" b="1" dirty="0" smtClean="0">
                <a:solidFill>
                  <a:schemeClr val="bg1"/>
                </a:solidFill>
                <a:effectLst>
                  <a:outerShdw blurRad="38100" dist="38100" dir="2700000" algn="tl">
                    <a:srgbClr val="000000">
                      <a:alpha val="43137"/>
                    </a:srgbClr>
                  </a:outerShdw>
                </a:effectLst>
                <a:latin typeface="Cambria" panose="02040503050406030204" pitchFamily="18" charset="0"/>
              </a:rPr>
              <a:t>Использование открытых задач</a:t>
            </a:r>
            <a:br>
              <a:rPr lang="ru-RU" sz="2900" b="1" dirty="0" smtClean="0">
                <a:solidFill>
                  <a:schemeClr val="bg1"/>
                </a:solidFill>
                <a:effectLst>
                  <a:outerShdw blurRad="38100" dist="38100" dir="2700000" algn="tl">
                    <a:srgbClr val="000000">
                      <a:alpha val="43137"/>
                    </a:srgbClr>
                  </a:outerShdw>
                </a:effectLst>
                <a:latin typeface="Cambria" panose="02040503050406030204" pitchFamily="18" charset="0"/>
              </a:rPr>
            </a:br>
            <a:r>
              <a:rPr lang="ru-RU" sz="2900" b="1" dirty="0" smtClean="0">
                <a:solidFill>
                  <a:schemeClr val="bg1"/>
                </a:solidFill>
                <a:effectLst>
                  <a:outerShdw blurRad="38100" dist="38100" dir="2700000" algn="tl">
                    <a:srgbClr val="000000">
                      <a:alpha val="43137"/>
                    </a:srgbClr>
                  </a:outerShdw>
                </a:effectLst>
                <a:latin typeface="Cambria" panose="02040503050406030204" pitchFamily="18" charset="0"/>
              </a:rPr>
              <a:t> на уроках и внеклассных занятиях </a:t>
            </a:r>
            <a:br>
              <a:rPr lang="ru-RU" sz="2900" b="1" dirty="0" smtClean="0">
                <a:solidFill>
                  <a:schemeClr val="bg1"/>
                </a:solidFill>
                <a:effectLst>
                  <a:outerShdw blurRad="38100" dist="38100" dir="2700000" algn="tl">
                    <a:srgbClr val="000000">
                      <a:alpha val="43137"/>
                    </a:srgbClr>
                  </a:outerShdw>
                </a:effectLst>
                <a:latin typeface="Cambria" panose="02040503050406030204" pitchFamily="18" charset="0"/>
              </a:rPr>
            </a:br>
            <a:r>
              <a:rPr lang="ru-RU" sz="2900" b="1" dirty="0" smtClean="0">
                <a:solidFill>
                  <a:schemeClr val="bg1"/>
                </a:solidFill>
                <a:effectLst>
                  <a:outerShdw blurRad="38100" dist="38100" dir="2700000" algn="tl">
                    <a:srgbClr val="000000">
                      <a:alpha val="43137"/>
                    </a:srgbClr>
                  </a:outerShdw>
                </a:effectLst>
                <a:latin typeface="Cambria" panose="02040503050406030204" pitchFamily="18" charset="0"/>
              </a:rPr>
              <a:t>по математике как средства достижения метапредметных результатов обучения</a:t>
            </a:r>
            <a:endParaRPr lang="ru-RU" sz="29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504" y="7227"/>
            <a:ext cx="2520000" cy="1742700"/>
          </a:xfrm>
          <a:prstGeom prst="rect">
            <a:avLst/>
          </a:prstGeom>
        </p:spPr>
      </p:pic>
      <p:sp>
        <p:nvSpPr>
          <p:cNvPr id="3" name="Прямоугольник 2"/>
          <p:cNvSpPr/>
          <p:nvPr/>
        </p:nvSpPr>
        <p:spPr>
          <a:xfrm>
            <a:off x="107504" y="1700808"/>
            <a:ext cx="2520000" cy="5157192"/>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07504" y="6165882"/>
            <a:ext cx="2520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108976" y="5876847"/>
            <a:ext cx="2520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7016" y="1822962"/>
            <a:ext cx="2520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p:cNvPicPr>
            <a:picLocks noChangeAspect="1"/>
          </p:cNvPicPr>
          <p:nvPr/>
        </p:nvPicPr>
        <p:blipFill rotWithShape="1">
          <a:blip r:embed="rId4">
            <a:extLst>
              <a:ext uri="{28A0092B-C50C-407E-A947-70E740481C1C}">
                <a14:useLocalDpi xmlns:a14="http://schemas.microsoft.com/office/drawing/2010/main" xmlns="" val="0"/>
              </a:ext>
            </a:extLst>
          </a:blip>
          <a:srcRect l="19208" t="12496" r="14117" b="18574"/>
          <a:stretch/>
        </p:blipFill>
        <p:spPr>
          <a:xfrm>
            <a:off x="282697" y="2254577"/>
            <a:ext cx="2160000" cy="3348000"/>
          </a:xfrm>
          <a:prstGeom prst="rect">
            <a:avLst/>
          </a:prstGeom>
          <a:ln w="19050">
            <a:solidFill>
              <a:srgbClr val="FFC000"/>
            </a:solidFill>
          </a:ln>
          <a:effectLst>
            <a:outerShdw blurRad="50800" dist="38100" dir="2700000" algn="tl" rotWithShape="0">
              <a:prstClr val="black">
                <a:alpha val="40000"/>
              </a:prstClr>
            </a:outerShdw>
          </a:effectLst>
        </p:spPr>
      </p:pic>
      <p:sp>
        <p:nvSpPr>
          <p:cNvPr id="7" name="TextBox 6"/>
          <p:cNvSpPr txBox="1"/>
          <p:nvPr/>
        </p:nvSpPr>
        <p:spPr>
          <a:xfrm>
            <a:off x="2644156" y="6034968"/>
            <a:ext cx="3583738" cy="584775"/>
          </a:xfrm>
          <a:prstGeom prst="rect">
            <a:avLst/>
          </a:prstGeom>
          <a:noFill/>
        </p:spPr>
        <p:txBody>
          <a:bodyPr wrap="none" rtlCol="0">
            <a:spAutoFit/>
          </a:bodyPr>
          <a:lstStyle/>
          <a:p>
            <a:pPr>
              <a:lnSpc>
                <a:spcPct val="80000"/>
              </a:lnSpc>
            </a:pPr>
            <a:r>
              <a:rPr lang="ru-RU" sz="2000" b="1" i="1" dirty="0" smtClean="0">
                <a:effectLst>
                  <a:outerShdw blurRad="38100" dist="38100" dir="2700000" algn="tl">
                    <a:srgbClr val="000000">
                      <a:alpha val="43137"/>
                    </a:srgbClr>
                  </a:outerShdw>
                </a:effectLst>
                <a:latin typeface="Cambria" panose="02040503050406030204" pitchFamily="18" charset="0"/>
              </a:rPr>
              <a:t>Рычкова Ольга Валерьевна,</a:t>
            </a:r>
            <a:br>
              <a:rPr lang="ru-RU" sz="2000" b="1" i="1" dirty="0" smtClean="0">
                <a:effectLst>
                  <a:outerShdw blurRad="38100" dist="38100" dir="2700000" algn="tl">
                    <a:srgbClr val="000000">
                      <a:alpha val="43137"/>
                    </a:srgbClr>
                  </a:outerShdw>
                </a:effectLst>
                <a:latin typeface="Cambria" panose="02040503050406030204" pitchFamily="18" charset="0"/>
              </a:rPr>
            </a:br>
            <a:r>
              <a:rPr lang="ru-RU" sz="2000" i="1" dirty="0" smtClean="0">
                <a:effectLst>
                  <a:outerShdw blurRad="38100" dist="38100" dir="2700000" algn="tl">
                    <a:srgbClr val="000000">
                      <a:alpha val="43137"/>
                    </a:srgbClr>
                  </a:outerShdw>
                </a:effectLst>
                <a:latin typeface="Cambria" panose="02040503050406030204" pitchFamily="18" charset="0"/>
              </a:rPr>
              <a:t>Кировская область</a:t>
            </a:r>
            <a:endParaRPr lang="ru-RU" sz="2000" i="1" dirty="0">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3832" y="1992669"/>
            <a:ext cx="6054352" cy="4604683"/>
          </a:xfrm>
        </p:spPr>
        <p:txBody>
          <a:bodyPr>
            <a:normAutofit/>
          </a:bodyPr>
          <a:lstStyle/>
          <a:p>
            <a:pPr marL="0" indent="0" algn="l">
              <a:lnSpc>
                <a:spcPct val="80000"/>
              </a:lnSpc>
              <a:spcBef>
                <a:spcPts val="0"/>
              </a:spcBef>
              <a:buNone/>
              <a:defRPr/>
            </a:pPr>
            <a:endParaRPr lang="ru-RU" sz="2000" dirty="0" smtClean="0">
              <a:effectLst>
                <a:outerShdw blurRad="38100" dist="38100" dir="2700000" algn="tl">
                  <a:srgbClr val="000000">
                    <a:alpha val="43137"/>
                  </a:srgbClr>
                </a:outerShdw>
              </a:effectLst>
              <a:latin typeface="Cambria" panose="02040503050406030204" pitchFamily="18" charset="0"/>
            </a:endParaRPr>
          </a:p>
          <a:p>
            <a:pPr marL="0" indent="0" algn="l">
              <a:lnSpc>
                <a:spcPct val="80000"/>
              </a:lnSpc>
              <a:spcBef>
                <a:spcPts val="0"/>
              </a:spcBef>
              <a:buNone/>
            </a:pPr>
            <a:endParaRPr lang="ru-RU" sz="2000" dirty="0">
              <a:effectLst>
                <a:outerShdw blurRad="38100" dist="38100" dir="2700000" algn="tl">
                  <a:srgbClr val="000000">
                    <a:alpha val="43137"/>
                  </a:srgbClr>
                </a:outerShdw>
              </a:effectLst>
              <a:latin typeface="Cambria" panose="02040503050406030204" pitchFamily="18" charset="0"/>
            </a:endParaRPr>
          </a:p>
        </p:txBody>
      </p:sp>
      <p:sp>
        <p:nvSpPr>
          <p:cNvPr id="4" name="TextBox 3"/>
          <p:cNvSpPr txBox="1"/>
          <p:nvPr/>
        </p:nvSpPr>
        <p:spPr>
          <a:xfrm>
            <a:off x="179512" y="15280"/>
            <a:ext cx="7237109"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Открытые задачи во внеурочной деятельности</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Скругленный прямоугольник 17"/>
          <p:cNvSpPr/>
          <p:nvPr/>
        </p:nvSpPr>
        <p:spPr>
          <a:xfrm>
            <a:off x="200919" y="1527919"/>
            <a:ext cx="2952000" cy="1214446"/>
          </a:xfrm>
          <a:prstGeom prst="roundRect">
            <a:avLst>
              <a:gd name="adj" fmla="val 8040"/>
            </a:avLst>
          </a:prstGeom>
          <a:solidFill>
            <a:schemeClr val="accent6">
              <a:lumMod val="60000"/>
              <a:lumOff val="4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ru-RU" sz="1600" b="1" i="1" dirty="0" smtClean="0">
                <a:solidFill>
                  <a:schemeClr val="tx1"/>
                </a:solidFill>
              </a:rPr>
              <a:t>Изучение на элективных курсах общих методов развития мышления </a:t>
            </a:r>
          </a:p>
          <a:p>
            <a:pPr lvl="0" algn="ctr">
              <a:lnSpc>
                <a:spcPct val="90000"/>
              </a:lnSpc>
            </a:pPr>
            <a:r>
              <a:rPr lang="ru-RU" sz="1600" b="1" i="1" dirty="0" smtClean="0">
                <a:solidFill>
                  <a:schemeClr val="tx1"/>
                </a:solidFill>
              </a:rPr>
              <a:t>и преодоления психологической инерции </a:t>
            </a:r>
            <a:endParaRPr lang="ru-RU" sz="1600" b="1" i="1" dirty="0">
              <a:solidFill>
                <a:schemeClr val="tx1"/>
              </a:solidFill>
            </a:endParaRPr>
          </a:p>
        </p:txBody>
      </p:sp>
      <p:sp>
        <p:nvSpPr>
          <p:cNvPr id="19" name="Скругленный прямоугольник 18"/>
          <p:cNvSpPr/>
          <p:nvPr/>
        </p:nvSpPr>
        <p:spPr>
          <a:xfrm>
            <a:off x="3276184" y="1527919"/>
            <a:ext cx="2952000" cy="1214446"/>
          </a:xfrm>
          <a:prstGeom prst="roundRect">
            <a:avLst>
              <a:gd name="adj" fmla="val 8040"/>
            </a:avLst>
          </a:prstGeom>
          <a:solidFill>
            <a:schemeClr val="accent6">
              <a:lumMod val="60000"/>
              <a:lumOff val="4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ru-RU" sz="1600" b="1" i="1" dirty="0" smtClean="0">
                <a:solidFill>
                  <a:schemeClr val="tx1"/>
                </a:solidFill>
              </a:rPr>
              <a:t>Интеллектуальные игры </a:t>
            </a:r>
          </a:p>
          <a:p>
            <a:pPr lvl="0" algn="ctr">
              <a:lnSpc>
                <a:spcPct val="90000"/>
              </a:lnSpc>
            </a:pPr>
            <a:r>
              <a:rPr lang="ru-RU" sz="1600" b="1" i="1" dirty="0" smtClean="0">
                <a:solidFill>
                  <a:schemeClr val="tx1"/>
                </a:solidFill>
              </a:rPr>
              <a:t>с использованием открытых задач</a:t>
            </a:r>
            <a:endParaRPr lang="ru-RU" sz="1600" b="1" i="1" dirty="0">
              <a:solidFill>
                <a:schemeClr val="tx1"/>
              </a:solidFill>
            </a:endParaRPr>
          </a:p>
        </p:txBody>
      </p:sp>
      <p:sp>
        <p:nvSpPr>
          <p:cNvPr id="20" name="Скругленный прямоугольник 19"/>
          <p:cNvSpPr/>
          <p:nvPr/>
        </p:nvSpPr>
        <p:spPr>
          <a:xfrm>
            <a:off x="182941" y="2881859"/>
            <a:ext cx="2952000" cy="2714644"/>
          </a:xfrm>
          <a:prstGeom prst="roundRect">
            <a:avLst>
              <a:gd name="adj" fmla="val 6141"/>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0" indent="-180975">
              <a:lnSpc>
                <a:spcPct val="90000"/>
              </a:lnSpc>
              <a:buFont typeface="Arial" panose="020B0604020202020204" pitchFamily="34" charset="0"/>
              <a:buChar char="•"/>
            </a:pPr>
            <a:r>
              <a:rPr lang="ru-RU" dirty="0" smtClean="0">
                <a:solidFill>
                  <a:schemeClr val="tx1"/>
                </a:solidFill>
              </a:rPr>
              <a:t>идея идеального конечного результата;</a:t>
            </a:r>
          </a:p>
          <a:p>
            <a:pPr marL="180975" lvl="0" indent="-180975">
              <a:lnSpc>
                <a:spcPct val="90000"/>
              </a:lnSpc>
              <a:buFont typeface="Arial" panose="020B0604020202020204" pitchFamily="34" charset="0"/>
              <a:buChar char="•"/>
            </a:pPr>
            <a:r>
              <a:rPr lang="ru-RU" dirty="0" smtClean="0">
                <a:solidFill>
                  <a:schemeClr val="tx1"/>
                </a:solidFill>
              </a:rPr>
              <a:t>метод </a:t>
            </a:r>
            <a:r>
              <a:rPr lang="ru-RU" dirty="0" err="1" smtClean="0">
                <a:solidFill>
                  <a:schemeClr val="tx1"/>
                </a:solidFill>
              </a:rPr>
              <a:t>синектики</a:t>
            </a:r>
            <a:r>
              <a:rPr lang="ru-RU" dirty="0" smtClean="0">
                <a:solidFill>
                  <a:schemeClr val="tx1"/>
                </a:solidFill>
              </a:rPr>
              <a:t>;</a:t>
            </a:r>
          </a:p>
          <a:p>
            <a:pPr marL="180975" lvl="0" indent="-180975">
              <a:lnSpc>
                <a:spcPct val="90000"/>
              </a:lnSpc>
              <a:buFont typeface="Arial" panose="020B0604020202020204" pitchFamily="34" charset="0"/>
              <a:buChar char="•"/>
            </a:pPr>
            <a:r>
              <a:rPr lang="ru-RU" dirty="0" smtClean="0">
                <a:solidFill>
                  <a:schemeClr val="tx1"/>
                </a:solidFill>
              </a:rPr>
              <a:t>метод мозгового штурма;</a:t>
            </a:r>
          </a:p>
          <a:p>
            <a:pPr marL="180975" lvl="0" indent="-180975">
              <a:lnSpc>
                <a:spcPct val="90000"/>
              </a:lnSpc>
              <a:buFont typeface="Arial" panose="020B0604020202020204" pitchFamily="34" charset="0"/>
              <a:buChar char="•"/>
            </a:pPr>
            <a:r>
              <a:rPr lang="ru-RU" dirty="0" smtClean="0">
                <a:solidFill>
                  <a:schemeClr val="tx1"/>
                </a:solidFill>
              </a:rPr>
              <a:t>метод перехода в другое измерение;</a:t>
            </a:r>
          </a:p>
          <a:p>
            <a:pPr marL="180975" lvl="0" indent="-180975">
              <a:lnSpc>
                <a:spcPct val="90000"/>
              </a:lnSpc>
              <a:buFont typeface="Arial" panose="020B0604020202020204" pitchFamily="34" charset="0"/>
              <a:buChar char="•"/>
            </a:pPr>
            <a:r>
              <a:rPr lang="ru-RU" dirty="0" smtClean="0">
                <a:solidFill>
                  <a:schemeClr val="tx1"/>
                </a:solidFill>
              </a:rPr>
              <a:t>метод «наоборот» и др.</a:t>
            </a:r>
            <a:endParaRPr lang="ru-RU" dirty="0">
              <a:solidFill>
                <a:schemeClr val="tx1"/>
              </a:solidFill>
            </a:endParaRPr>
          </a:p>
        </p:txBody>
      </p:sp>
      <p:sp>
        <p:nvSpPr>
          <p:cNvPr id="21" name="Скругленный прямоугольник 20"/>
          <p:cNvSpPr/>
          <p:nvPr/>
        </p:nvSpPr>
        <p:spPr>
          <a:xfrm>
            <a:off x="3271428" y="2881859"/>
            <a:ext cx="2952000" cy="2714644"/>
          </a:xfrm>
          <a:prstGeom prst="roundRect">
            <a:avLst>
              <a:gd name="adj" fmla="val 5439"/>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nSpc>
                <a:spcPct val="90000"/>
              </a:lnSpc>
              <a:buFont typeface="Arial" panose="020B0604020202020204" pitchFamily="34" charset="0"/>
              <a:buChar char="•"/>
            </a:pPr>
            <a:r>
              <a:rPr lang="ru-RU" dirty="0">
                <a:solidFill>
                  <a:schemeClr val="tx1"/>
                </a:solidFill>
              </a:rPr>
              <a:t>«Что? Где? Когда?»;</a:t>
            </a:r>
          </a:p>
          <a:p>
            <a:pPr marL="180975" indent="-180975">
              <a:lnSpc>
                <a:spcPct val="90000"/>
              </a:lnSpc>
              <a:buFont typeface="Arial" panose="020B0604020202020204" pitchFamily="34" charset="0"/>
              <a:buChar char="•"/>
            </a:pPr>
            <a:r>
              <a:rPr lang="ru-RU" dirty="0">
                <a:solidFill>
                  <a:schemeClr val="tx1"/>
                </a:solidFill>
              </a:rPr>
              <a:t>«Креатив-бой</a:t>
            </a:r>
            <a:r>
              <a:rPr lang="ru-RU" dirty="0" smtClean="0">
                <a:solidFill>
                  <a:schemeClr val="tx1"/>
                </a:solidFill>
              </a:rPr>
              <a:t>»;</a:t>
            </a:r>
          </a:p>
          <a:p>
            <a:pPr marL="180975" indent="-180975">
              <a:lnSpc>
                <a:spcPct val="90000"/>
              </a:lnSpc>
              <a:buFont typeface="Arial" panose="020B0604020202020204" pitchFamily="34" charset="0"/>
              <a:buChar char="•"/>
            </a:pPr>
            <a:r>
              <a:rPr lang="ru-RU" dirty="0" smtClean="0">
                <a:solidFill>
                  <a:schemeClr val="tx1"/>
                </a:solidFill>
              </a:rPr>
              <a:t>«Турнир юных Почемучек»;</a:t>
            </a:r>
          </a:p>
          <a:p>
            <a:pPr marL="180975" indent="-180975">
              <a:lnSpc>
                <a:spcPct val="90000"/>
              </a:lnSpc>
              <a:buFont typeface="Arial" panose="020B0604020202020204" pitchFamily="34" charset="0"/>
              <a:buChar char="•"/>
            </a:pPr>
            <a:r>
              <a:rPr lang="ru-RU" dirty="0" smtClean="0">
                <a:solidFill>
                  <a:schemeClr val="tx1"/>
                </a:solidFill>
              </a:rPr>
              <a:t>«Математическая креатив-рыбалка»;</a:t>
            </a:r>
          </a:p>
          <a:p>
            <a:pPr marL="180975" indent="-180975">
              <a:lnSpc>
                <a:spcPct val="90000"/>
              </a:lnSpc>
              <a:buFont typeface="Arial" panose="020B0604020202020204" pitchFamily="34" charset="0"/>
              <a:buChar char="•"/>
            </a:pPr>
            <a:r>
              <a:rPr lang="ru-RU" dirty="0" smtClean="0">
                <a:solidFill>
                  <a:schemeClr val="tx1"/>
                </a:solidFill>
              </a:rPr>
              <a:t>«Математический креатив-аукцион»</a:t>
            </a:r>
            <a:endParaRPr lang="ru-RU" dirty="0">
              <a:solidFill>
                <a:schemeClr val="tx1"/>
              </a:solidFill>
            </a:endParaRPr>
          </a:p>
        </p:txBody>
      </p:sp>
      <p:sp>
        <p:nvSpPr>
          <p:cNvPr id="12" name="Скругленный прямоугольник 11">
            <a:hlinkClick r:id="rId2"/>
          </p:cNvPr>
          <p:cNvSpPr/>
          <p:nvPr/>
        </p:nvSpPr>
        <p:spPr>
          <a:xfrm>
            <a:off x="6156871" y="6237312"/>
            <a:ext cx="2736304"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Оценка открытых задач</a:t>
            </a:r>
            <a:endParaRPr lang="ru-RU" sz="1400" b="1" dirty="0">
              <a:effectLst>
                <a:outerShdw blurRad="38100" dist="38100" dir="2700000" algn="tl">
                  <a:srgbClr val="000000">
                    <a:alpha val="43137"/>
                  </a:srgbClr>
                </a:outerShdw>
              </a:effectLst>
              <a:latin typeface="+mj-lt"/>
            </a:endParaRPr>
          </a:p>
        </p:txBody>
      </p:sp>
      <p:sp>
        <p:nvSpPr>
          <p:cNvPr id="11" name="Загнутый угол 10"/>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endParaRPr lang="ru-RU" sz="800" i="1" dirty="0" smtClean="0">
              <a:solidFill>
                <a:schemeClr val="tx1">
                  <a:lumMod val="95000"/>
                  <a:lumOff val="5000"/>
                </a:schemeClr>
              </a:solidFill>
            </a:endParaRPr>
          </a:p>
          <a:p>
            <a:pPr>
              <a:lnSpc>
                <a:spcPct val="80000"/>
              </a:lnSpc>
            </a:pPr>
            <a:r>
              <a:rPr lang="ru-RU" sz="1200" i="1" dirty="0" smtClean="0">
                <a:solidFill>
                  <a:schemeClr val="tx1">
                    <a:lumMod val="95000"/>
                    <a:lumOff val="5000"/>
                  </a:schemeClr>
                </a:solidFill>
              </a:rPr>
              <a:t>Когда </a:t>
            </a:r>
            <a:r>
              <a:rPr lang="ru-RU" sz="1200" i="1" dirty="0">
                <a:solidFill>
                  <a:schemeClr val="tx1">
                    <a:lumMod val="95000"/>
                    <a:lumOff val="5000"/>
                  </a:schemeClr>
                </a:solidFill>
              </a:rPr>
              <a:t>людей станут учить не тому, что они должны думать, а тому, как они должны думать, тогда исчезнут всякие недоразумения.</a:t>
            </a:r>
          </a:p>
          <a:p>
            <a:pPr>
              <a:lnSpc>
                <a:spcPct val="80000"/>
              </a:lnSpc>
            </a:pPr>
            <a:r>
              <a:rPr lang="ru-RU" sz="1200" i="1" dirty="0">
                <a:solidFill>
                  <a:schemeClr val="tx1">
                    <a:lumMod val="95000"/>
                    <a:lumOff val="5000"/>
                  </a:schemeClr>
                </a:solidFill>
              </a:rPr>
              <a:t>				          </a:t>
            </a:r>
            <a:r>
              <a:rPr lang="ru-RU" sz="1200" i="1" dirty="0" smtClean="0">
                <a:solidFill>
                  <a:schemeClr val="tx1">
                    <a:lumMod val="95000"/>
                    <a:lumOff val="5000"/>
                  </a:schemeClr>
                </a:solidFill>
              </a:rPr>
              <a:t>               </a:t>
            </a:r>
            <a:r>
              <a:rPr lang="ru-RU" sz="1200" b="1" i="1" dirty="0">
                <a:solidFill>
                  <a:schemeClr val="tx1">
                    <a:lumMod val="95000"/>
                    <a:lumOff val="5000"/>
                  </a:schemeClr>
                </a:solidFill>
              </a:rPr>
              <a:t>Г. Лихтенберг</a:t>
            </a:r>
          </a:p>
          <a:p>
            <a:pPr>
              <a:lnSpc>
                <a:spcPct val="80000"/>
              </a:lnSpc>
            </a:pPr>
            <a:endParaRPr lang="ru-RU" sz="1200" b="1" i="1" dirty="0">
              <a:solidFill>
                <a:schemeClr val="tx1">
                  <a:lumMod val="95000"/>
                  <a:lumOff val="5000"/>
                </a:schemeClr>
              </a:solidFill>
            </a:endParaRPr>
          </a:p>
        </p:txBody>
      </p:sp>
      <p:sp>
        <p:nvSpPr>
          <p:cNvPr id="14" name="Стрелка вниз 13"/>
          <p:cNvSpPr/>
          <p:nvPr/>
        </p:nvSpPr>
        <p:spPr>
          <a:xfrm>
            <a:off x="182941" y="2650033"/>
            <a:ext cx="357190" cy="428628"/>
          </a:xfrm>
          <a:prstGeom prst="down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5799681" y="2634524"/>
            <a:ext cx="357190" cy="428628"/>
          </a:xfrm>
          <a:prstGeom prst="down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xmlns="" val="0"/>
              </a:ext>
            </a:extLst>
          </a:blip>
          <a:srcRect l="18637" r="11914" b="4731"/>
          <a:stretch/>
        </p:blipFill>
        <p:spPr>
          <a:xfrm flipH="1">
            <a:off x="6270967" y="1406579"/>
            <a:ext cx="2621513" cy="4785194"/>
          </a:xfrm>
          <a:prstGeom prst="rect">
            <a:avLst/>
          </a:prstGeom>
        </p:spPr>
      </p:pic>
    </p:spTree>
    <p:extLst>
      <p:ext uri="{BB962C8B-B14F-4D97-AF65-F5344CB8AC3E}">
        <p14:creationId xmlns:p14="http://schemas.microsoft.com/office/powerpoint/2010/main" xmlns="" val="451796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5280"/>
            <a:ext cx="7237109"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Открытые задачи во внеурочной деятельности</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a:hlinkClick r:id="rId2"/>
          </p:cNvPr>
          <p:cNvSpPr/>
          <p:nvPr/>
        </p:nvSpPr>
        <p:spPr>
          <a:xfrm>
            <a:off x="6157175" y="6237312"/>
            <a:ext cx="2736000"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Мой элективный курс</a:t>
            </a:r>
            <a:endParaRPr lang="ru-RU" sz="1400" b="1" dirty="0">
              <a:effectLst>
                <a:outerShdw blurRad="38100" dist="38100" dir="2700000" algn="tl">
                  <a:srgbClr val="000000">
                    <a:alpha val="43137"/>
                  </a:srgbClr>
                </a:outerShdw>
              </a:effectLst>
              <a:latin typeface="+mj-lt"/>
            </a:endParaRPr>
          </a:p>
        </p:txBody>
      </p:sp>
      <p:sp>
        <p:nvSpPr>
          <p:cNvPr id="22" name="Скругленный прямоугольник 21"/>
          <p:cNvSpPr/>
          <p:nvPr/>
        </p:nvSpPr>
        <p:spPr>
          <a:xfrm>
            <a:off x="4609175" y="1558235"/>
            <a:ext cx="4284000" cy="360000"/>
          </a:xfrm>
          <a:prstGeom prst="roundRec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defRPr/>
            </a:pPr>
            <a:r>
              <a:rPr lang="ru-RU" b="1" dirty="0" smtClean="0">
                <a:solidFill>
                  <a:schemeClr val="tx1"/>
                </a:solidFill>
              </a:rPr>
              <a:t>Метод перехода в другое измерение</a:t>
            </a:r>
          </a:p>
        </p:txBody>
      </p:sp>
      <p:pic>
        <p:nvPicPr>
          <p:cNvPr id="9217" name="Picture 1" descr="C:\Users\User\Desktop\миниатюры\конусы.jpg"/>
          <p:cNvPicPr>
            <a:picLocks noChangeAspect="1" noChangeArrowheads="1"/>
          </p:cNvPicPr>
          <p:nvPr/>
        </p:nvPicPr>
        <p:blipFill rotWithShape="1">
          <a:blip r:embed="rId3"/>
          <a:srcRect l="10953" t="4890" r="15247" b="6482"/>
          <a:stretch/>
        </p:blipFill>
        <p:spPr bwMode="auto">
          <a:xfrm>
            <a:off x="5929361" y="3588915"/>
            <a:ext cx="2952328" cy="2557686"/>
          </a:xfrm>
          <a:prstGeom prst="rect">
            <a:avLst/>
          </a:prstGeom>
          <a:noFill/>
        </p:spPr>
      </p:pic>
      <p:sp>
        <p:nvSpPr>
          <p:cNvPr id="26" name="Прямоугольник 25"/>
          <p:cNvSpPr/>
          <p:nvPr/>
        </p:nvSpPr>
        <p:spPr>
          <a:xfrm>
            <a:off x="142843" y="1449818"/>
            <a:ext cx="5788453" cy="4942892"/>
          </a:xfrm>
          <a:prstGeom prst="rect">
            <a:avLst/>
          </a:prstGeom>
        </p:spPr>
        <p:txBody>
          <a:bodyPr wrap="square">
            <a:spAutoFit/>
          </a:bodyPr>
          <a:lstStyle/>
          <a:p>
            <a:pPr indent="-342900">
              <a:lnSpc>
                <a:spcPct val="80000"/>
              </a:lnSpc>
              <a:defRPr/>
            </a:pPr>
            <a:r>
              <a:rPr lang="ru-RU" b="1" i="1" dirty="0" smtClean="0">
                <a:latin typeface="Cambria" panose="02040503050406030204" pitchFamily="18" charset="0"/>
                <a:cs typeface="Arial" pitchFamily="34" charset="0"/>
              </a:rPr>
              <a:t>Задача</a:t>
            </a:r>
            <a:r>
              <a:rPr lang="ru-RU" b="1" i="1" dirty="0">
                <a:latin typeface="Cambria" panose="02040503050406030204" pitchFamily="18" charset="0"/>
                <a:cs typeface="Arial" pitchFamily="34" charset="0"/>
              </a:rPr>
              <a:t>.</a:t>
            </a:r>
            <a:r>
              <a:rPr lang="ru-RU" dirty="0" smtClean="0">
                <a:latin typeface="Cambria" panose="02040503050406030204" pitchFamily="18" charset="0"/>
                <a:cs typeface="Arial" pitchFamily="34" charset="0"/>
              </a:rPr>
              <a:t> Построить </a:t>
            </a:r>
            <a:r>
              <a:rPr lang="ru-RU" dirty="0">
                <a:latin typeface="Cambria" panose="02040503050406030204" pitchFamily="18" charset="0"/>
                <a:cs typeface="Arial" pitchFamily="34" charset="0"/>
              </a:rPr>
              <a:t>из 6 спичек </a:t>
            </a:r>
            <a:endParaRPr lang="ru-RU" dirty="0" smtClean="0">
              <a:latin typeface="Cambria" panose="02040503050406030204" pitchFamily="18" charset="0"/>
              <a:cs typeface="Arial" pitchFamily="34" charset="0"/>
            </a:endParaRPr>
          </a:p>
          <a:p>
            <a:pPr indent="-342900">
              <a:lnSpc>
                <a:spcPct val="80000"/>
              </a:lnSpc>
              <a:defRPr/>
            </a:pPr>
            <a:r>
              <a:rPr lang="ru-RU" dirty="0" smtClean="0">
                <a:latin typeface="Cambria" panose="02040503050406030204" pitchFamily="18" charset="0"/>
                <a:cs typeface="Arial" pitchFamily="34" charset="0"/>
              </a:rPr>
              <a:t>4 </a:t>
            </a:r>
            <a:r>
              <a:rPr lang="ru-RU" dirty="0">
                <a:latin typeface="Cambria" panose="02040503050406030204" pitchFamily="18" charset="0"/>
                <a:cs typeface="Arial" pitchFamily="34" charset="0"/>
              </a:rPr>
              <a:t>треугольника</a:t>
            </a:r>
            <a:r>
              <a:rPr lang="ru-RU" dirty="0" smtClean="0">
                <a:latin typeface="Cambria" panose="02040503050406030204" pitchFamily="18" charset="0"/>
                <a:cs typeface="Arial" pitchFamily="34" charset="0"/>
              </a:rPr>
              <a:t>.</a:t>
            </a:r>
          </a:p>
          <a:p>
            <a:pPr indent="-342900">
              <a:lnSpc>
                <a:spcPct val="80000"/>
              </a:lnSpc>
              <a:defRPr/>
            </a:pPr>
            <a:endParaRPr lang="ru-RU" sz="800" dirty="0">
              <a:latin typeface="Cambria" panose="02040503050406030204" pitchFamily="18" charset="0"/>
              <a:cs typeface="Arial" pitchFamily="34" charset="0"/>
            </a:endParaRPr>
          </a:p>
          <a:p>
            <a:pPr indent="-342900">
              <a:lnSpc>
                <a:spcPct val="80000"/>
              </a:lnSpc>
              <a:defRPr/>
            </a:pPr>
            <a:r>
              <a:rPr lang="ru-RU" i="1" dirty="0">
                <a:latin typeface="Cambria" panose="02040503050406030204" pitchFamily="18" charset="0"/>
                <a:cs typeface="Arial" pitchFamily="34" charset="0"/>
              </a:rPr>
              <a:t>Мы учим детей при решении </a:t>
            </a:r>
            <a:r>
              <a:rPr lang="ru-RU" i="1" dirty="0" smtClean="0">
                <a:latin typeface="Cambria" panose="02040503050406030204" pitchFamily="18" charset="0"/>
                <a:cs typeface="Arial" pitchFamily="34" charset="0"/>
              </a:rPr>
              <a:t>задачи</a:t>
            </a:r>
          </a:p>
          <a:p>
            <a:pPr indent="-342900">
              <a:lnSpc>
                <a:spcPct val="80000"/>
              </a:lnSpc>
              <a:defRPr/>
            </a:pPr>
            <a:r>
              <a:rPr lang="ru-RU" i="1" dirty="0" smtClean="0">
                <a:latin typeface="Cambria" panose="02040503050406030204" pitchFamily="18" charset="0"/>
                <a:cs typeface="Arial" pitchFamily="34" charset="0"/>
              </a:rPr>
              <a:t>по </a:t>
            </a:r>
            <a:r>
              <a:rPr lang="ru-RU" i="1" dirty="0">
                <a:latin typeface="Cambria" panose="02040503050406030204" pitchFamily="18" charset="0"/>
                <a:cs typeface="Arial" pitchFamily="34" charset="0"/>
              </a:rPr>
              <a:t>возможности уменьшать размерность пространства. Следует рассмотреть планиметрические задачи, которые легче решаются, наоборот, при переходе в трехмерное пространство.</a:t>
            </a:r>
          </a:p>
          <a:p>
            <a:pPr indent="-342900">
              <a:lnSpc>
                <a:spcPct val="80000"/>
              </a:lnSpc>
              <a:defRPr/>
            </a:pPr>
            <a:endParaRPr lang="ru-RU" sz="800" dirty="0">
              <a:latin typeface="Cambria" panose="02040503050406030204" pitchFamily="18" charset="0"/>
              <a:cs typeface="Arial" pitchFamily="34" charset="0"/>
            </a:endParaRPr>
          </a:p>
          <a:p>
            <a:pPr indent="-342900">
              <a:lnSpc>
                <a:spcPct val="80000"/>
              </a:lnSpc>
              <a:defRPr/>
            </a:pPr>
            <a:r>
              <a:rPr lang="ru-RU" b="1" i="1" dirty="0" smtClean="0">
                <a:latin typeface="Cambria" panose="02040503050406030204" pitchFamily="18" charset="0"/>
                <a:cs typeface="Arial" pitchFamily="34" charset="0"/>
              </a:rPr>
              <a:t>Задача. </a:t>
            </a:r>
            <a:r>
              <a:rPr lang="ru-RU" dirty="0" smtClean="0">
                <a:latin typeface="Cambria" panose="02040503050406030204" pitchFamily="18" charset="0"/>
                <a:cs typeface="Arial" pitchFamily="34" charset="0"/>
              </a:rPr>
              <a:t>Рассмотрим </a:t>
            </a:r>
            <a:r>
              <a:rPr lang="ru-RU" dirty="0">
                <a:latin typeface="Cambria" panose="02040503050406030204" pitchFamily="18" charset="0"/>
                <a:cs typeface="Arial" pitchFamily="34" charset="0"/>
              </a:rPr>
              <a:t>три произвольные окружности и проведём попарные касательные к каждой паре окружностей. Что можно сказать о полученных трёх точках, являющихся пересечением касательных, проведённых к двум окружностям? </a:t>
            </a:r>
            <a:endParaRPr lang="ru-RU" dirty="0" smtClean="0">
              <a:latin typeface="Cambria" panose="02040503050406030204" pitchFamily="18" charset="0"/>
              <a:cs typeface="Arial" pitchFamily="34" charset="0"/>
            </a:endParaRPr>
          </a:p>
          <a:p>
            <a:pPr indent="-342900">
              <a:lnSpc>
                <a:spcPct val="80000"/>
              </a:lnSpc>
              <a:defRPr/>
            </a:pPr>
            <a:endParaRPr lang="ru-RU" sz="800" dirty="0" smtClean="0">
              <a:latin typeface="Cambria" panose="02040503050406030204" pitchFamily="18" charset="0"/>
              <a:cs typeface="Arial" pitchFamily="34" charset="0"/>
            </a:endParaRPr>
          </a:p>
          <a:p>
            <a:pPr indent="-342900">
              <a:lnSpc>
                <a:spcPct val="80000"/>
              </a:lnSpc>
              <a:defRPr/>
            </a:pPr>
            <a:r>
              <a:rPr lang="ru-RU" i="1" dirty="0" smtClean="0">
                <a:latin typeface="Cambria" panose="02040503050406030204" pitchFamily="18" charset="0"/>
                <a:cs typeface="Arial" pitchFamily="34" charset="0"/>
              </a:rPr>
              <a:t>Судя </a:t>
            </a:r>
            <a:r>
              <a:rPr lang="ru-RU" i="1" dirty="0">
                <a:latin typeface="Cambria" panose="02040503050406030204" pitchFamily="18" charset="0"/>
                <a:cs typeface="Arial" pitchFamily="34" charset="0"/>
              </a:rPr>
              <a:t>по рисунку, они лежат на одной прямой. Однако рисунок </a:t>
            </a:r>
            <a:r>
              <a:rPr lang="ru-RU" i="1" dirty="0" smtClean="0">
                <a:latin typeface="Cambria" panose="02040503050406030204" pitchFamily="18" charset="0"/>
                <a:cs typeface="Arial" pitchFamily="34" charset="0"/>
              </a:rPr>
              <a:t>– это не </a:t>
            </a:r>
            <a:r>
              <a:rPr lang="ru-RU" i="1" dirty="0">
                <a:latin typeface="Cambria" panose="02040503050406030204" pitchFamily="18" charset="0"/>
                <a:cs typeface="Arial" pitchFamily="34" charset="0"/>
              </a:rPr>
              <a:t>доказательство, а лишь информация для выработки гипотезы. Попробуем её доказать. </a:t>
            </a:r>
            <a:r>
              <a:rPr lang="ru-RU" i="1" dirty="0" smtClean="0">
                <a:latin typeface="Cambria" panose="02040503050406030204" pitchFamily="18" charset="0"/>
                <a:cs typeface="Arial" pitchFamily="34" charset="0"/>
              </a:rPr>
              <a:t>Рассматриваемая </a:t>
            </a:r>
            <a:r>
              <a:rPr lang="ru-RU" i="1" dirty="0">
                <a:latin typeface="Cambria" panose="02040503050406030204" pitchFamily="18" charset="0"/>
                <a:cs typeface="Arial" pitchFamily="34" charset="0"/>
              </a:rPr>
              <a:t>задача и рисунок к ней расположены на плоскости.  Посмотрим на эту </a:t>
            </a:r>
            <a:endParaRPr lang="ru-RU" i="1" dirty="0" smtClean="0">
              <a:latin typeface="Cambria" panose="02040503050406030204" pitchFamily="18" charset="0"/>
              <a:cs typeface="Arial" pitchFamily="34" charset="0"/>
            </a:endParaRPr>
          </a:p>
          <a:p>
            <a:pPr indent="-342900">
              <a:lnSpc>
                <a:spcPct val="80000"/>
              </a:lnSpc>
              <a:defRPr/>
            </a:pPr>
            <a:r>
              <a:rPr lang="ru-RU" i="1" dirty="0">
                <a:latin typeface="Cambria" panose="02040503050406030204" pitchFamily="18" charset="0"/>
                <a:cs typeface="Arial" pitchFamily="34" charset="0"/>
              </a:rPr>
              <a:t> </a:t>
            </a:r>
            <a:r>
              <a:rPr lang="ru-RU" i="1" dirty="0" smtClean="0">
                <a:latin typeface="Cambria" panose="02040503050406030204" pitchFamily="18" charset="0"/>
                <a:cs typeface="Arial" pitchFamily="34" charset="0"/>
              </a:rPr>
              <a:t>        плоскость </a:t>
            </a:r>
            <a:r>
              <a:rPr lang="ru-RU" i="1" dirty="0">
                <a:latin typeface="Cambria" panose="02040503050406030204" pitchFamily="18" charset="0"/>
                <a:cs typeface="Arial" pitchFamily="34" charset="0"/>
              </a:rPr>
              <a:t>из трёхмерного пространства. </a:t>
            </a:r>
            <a:endParaRPr lang="ru-RU" i="1" dirty="0" smtClean="0">
              <a:latin typeface="Cambria" panose="02040503050406030204" pitchFamily="18" charset="0"/>
              <a:cs typeface="Arial" pitchFamily="34" charset="0"/>
            </a:endParaRPr>
          </a:p>
          <a:p>
            <a:pPr indent="-342900">
              <a:lnSpc>
                <a:spcPct val="80000"/>
              </a:lnSpc>
              <a:defRPr/>
            </a:pPr>
            <a:r>
              <a:rPr lang="ru-RU" i="1" dirty="0">
                <a:latin typeface="Cambria" panose="02040503050406030204" pitchFamily="18" charset="0"/>
                <a:cs typeface="Arial" pitchFamily="34" charset="0"/>
              </a:rPr>
              <a:t> </a:t>
            </a:r>
            <a:r>
              <a:rPr lang="ru-RU" i="1" dirty="0" smtClean="0">
                <a:latin typeface="Cambria" panose="02040503050406030204" pitchFamily="18" charset="0"/>
                <a:cs typeface="Arial" pitchFamily="34" charset="0"/>
              </a:rPr>
              <a:t>              Несложные </a:t>
            </a:r>
            <a:r>
              <a:rPr lang="ru-RU" i="1" dirty="0">
                <a:latin typeface="Cambria" panose="02040503050406030204" pitchFamily="18" charset="0"/>
                <a:cs typeface="Arial" pitchFamily="34" charset="0"/>
              </a:rPr>
              <a:t>рассуждения позволяют доказать </a:t>
            </a:r>
            <a:endParaRPr lang="ru-RU" i="1" dirty="0" smtClean="0">
              <a:latin typeface="Cambria" panose="02040503050406030204" pitchFamily="18" charset="0"/>
              <a:cs typeface="Arial" pitchFamily="34" charset="0"/>
            </a:endParaRPr>
          </a:p>
          <a:p>
            <a:pPr indent="-342900">
              <a:lnSpc>
                <a:spcPct val="80000"/>
              </a:lnSpc>
              <a:defRPr/>
            </a:pPr>
            <a:r>
              <a:rPr lang="ru-RU" i="1" dirty="0">
                <a:latin typeface="Cambria" panose="02040503050406030204" pitchFamily="18" charset="0"/>
                <a:cs typeface="Arial" pitchFamily="34" charset="0"/>
              </a:rPr>
              <a:t> </a:t>
            </a:r>
            <a:r>
              <a:rPr lang="ru-RU" i="1" dirty="0" smtClean="0">
                <a:latin typeface="Cambria" panose="02040503050406030204" pitchFamily="18" charset="0"/>
                <a:cs typeface="Arial" pitchFamily="34" charset="0"/>
              </a:rPr>
              <a:t>                      принадлежность </a:t>
            </a:r>
            <a:r>
              <a:rPr lang="ru-RU" i="1" dirty="0">
                <a:latin typeface="Cambria" panose="02040503050406030204" pitchFamily="18" charset="0"/>
                <a:cs typeface="Arial" pitchFamily="34" charset="0"/>
              </a:rPr>
              <a:t>точек одной прямой.</a:t>
            </a:r>
          </a:p>
        </p:txBody>
      </p:sp>
      <p:sp>
        <p:nvSpPr>
          <p:cNvPr id="12" name="Загнутый угол 11"/>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r>
              <a:rPr lang="ru-RU" sz="1200" i="1" dirty="0" smtClean="0">
                <a:solidFill>
                  <a:schemeClr val="tx1">
                    <a:lumMod val="95000"/>
                    <a:lumOff val="5000"/>
                  </a:schemeClr>
                </a:solidFill>
              </a:rPr>
              <a:t>Даже </a:t>
            </a:r>
            <a:r>
              <a:rPr lang="ru-RU" sz="1200" i="1" dirty="0">
                <a:solidFill>
                  <a:schemeClr val="tx1">
                    <a:lumMod val="95000"/>
                    <a:lumOff val="5000"/>
                  </a:schemeClr>
                </a:solidFill>
              </a:rPr>
              <a:t>самая прекрасная и мощная идея бесполезна до тех пор, пока мы не решим ею воспользоваться. Самое интересное в идеях – это попробовать их на </a:t>
            </a:r>
            <a:r>
              <a:rPr lang="ru-RU" sz="1200" i="1" dirty="0" smtClean="0">
                <a:solidFill>
                  <a:schemeClr val="tx1">
                    <a:lumMod val="95000"/>
                    <a:lumOff val="5000"/>
                  </a:schemeClr>
                </a:solidFill>
              </a:rPr>
              <a:t>деле.</a:t>
            </a:r>
            <a:endParaRPr lang="ru-RU" sz="1200" i="1" dirty="0">
              <a:solidFill>
                <a:schemeClr val="tx1">
                  <a:lumMod val="95000"/>
                  <a:lumOff val="5000"/>
                </a:schemeClr>
              </a:solidFill>
            </a:endParaRPr>
          </a:p>
          <a:p>
            <a:pPr>
              <a:lnSpc>
                <a:spcPct val="80000"/>
              </a:lnSpc>
            </a:pPr>
            <a:r>
              <a:rPr lang="ru-RU" sz="1200" i="1" dirty="0">
                <a:solidFill>
                  <a:schemeClr val="tx1">
                    <a:lumMod val="95000"/>
                    <a:lumOff val="5000"/>
                  </a:schemeClr>
                </a:solidFill>
              </a:rPr>
              <a:t>					    </a:t>
            </a:r>
            <a:r>
              <a:rPr lang="ru-RU" sz="1200" i="1" dirty="0" smtClean="0">
                <a:solidFill>
                  <a:schemeClr val="tx1">
                    <a:lumMod val="95000"/>
                    <a:lumOff val="5000"/>
                  </a:schemeClr>
                </a:solidFill>
              </a:rPr>
              <a:t>             </a:t>
            </a:r>
            <a:r>
              <a:rPr lang="ru-RU" sz="1200" b="1" i="1" dirty="0">
                <a:solidFill>
                  <a:schemeClr val="tx1">
                    <a:lumMod val="95000"/>
                    <a:lumOff val="5000"/>
                  </a:schemeClr>
                </a:solidFill>
              </a:rPr>
              <a:t>Р. Бах</a:t>
            </a:r>
          </a:p>
        </p:txBody>
      </p:sp>
      <p:pic>
        <p:nvPicPr>
          <p:cNvPr id="14" name="Рисунок 1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851920" y="1161292"/>
            <a:ext cx="1034703" cy="1053262"/>
          </a:xfrm>
          <a:prstGeom prst="rect">
            <a:avLst/>
          </a:prstGeom>
        </p:spPr>
      </p:pic>
      <p:pic>
        <p:nvPicPr>
          <p:cNvPr id="2054" name="Picture 6" descr="http://s02.yapfiles.ru/files/61836/spichki_1111.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659545" y="2026652"/>
            <a:ext cx="1489230" cy="14892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1796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5280"/>
            <a:ext cx="7237109"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Открытые задачи во внеурочной деятельности</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Рисунок 14" descr="DSCN0336.JPG"/>
          <p:cNvPicPr>
            <a:picLocks noChangeAspect="1"/>
          </p:cNvPicPr>
          <p:nvPr/>
        </p:nvPicPr>
        <p:blipFill>
          <a:blip r:embed="rId2" cstate="print"/>
          <a:stretch>
            <a:fillRect/>
          </a:stretch>
        </p:blipFill>
        <p:spPr>
          <a:xfrm>
            <a:off x="6337644" y="1584360"/>
            <a:ext cx="2555531" cy="1916647"/>
          </a:xfrm>
          <a:prstGeom prst="rect">
            <a:avLst/>
          </a:prstGeom>
        </p:spPr>
      </p:pic>
      <p:pic>
        <p:nvPicPr>
          <p:cNvPr id="16" name="Рисунок 15" descr="DSCN0337.JPG"/>
          <p:cNvPicPr>
            <a:picLocks noChangeAspect="1"/>
          </p:cNvPicPr>
          <p:nvPr/>
        </p:nvPicPr>
        <p:blipFill>
          <a:blip r:embed="rId3" cstate="print"/>
          <a:stretch>
            <a:fillRect/>
          </a:stretch>
        </p:blipFill>
        <p:spPr>
          <a:xfrm>
            <a:off x="6356262" y="4255546"/>
            <a:ext cx="2558963" cy="1919223"/>
          </a:xfrm>
          <a:prstGeom prst="rect">
            <a:avLst/>
          </a:prstGeom>
        </p:spPr>
      </p:pic>
      <p:sp>
        <p:nvSpPr>
          <p:cNvPr id="17" name="TextBox 16"/>
          <p:cNvSpPr txBox="1"/>
          <p:nvPr/>
        </p:nvSpPr>
        <p:spPr>
          <a:xfrm>
            <a:off x="6356262" y="3497492"/>
            <a:ext cx="2661966" cy="683264"/>
          </a:xfrm>
          <a:prstGeom prst="rect">
            <a:avLst/>
          </a:prstGeom>
          <a:noFill/>
        </p:spPr>
        <p:txBody>
          <a:bodyPr wrap="square" rtlCol="0">
            <a:spAutoFit/>
          </a:bodyPr>
          <a:lstStyle/>
          <a:p>
            <a:pPr algn="ctr">
              <a:lnSpc>
                <a:spcPct val="80000"/>
              </a:lnSpc>
            </a:pPr>
            <a:r>
              <a:rPr lang="ru-RU" sz="1600" b="1" i="1" dirty="0" smtClean="0"/>
              <a:t>«Креатив-бой» </a:t>
            </a:r>
            <a:br>
              <a:rPr lang="ru-RU" sz="1600" b="1" i="1" dirty="0" smtClean="0"/>
            </a:br>
            <a:r>
              <a:rPr lang="ru-RU" sz="1600" b="1" i="1" dirty="0" smtClean="0"/>
              <a:t>между учениками </a:t>
            </a:r>
            <a:br>
              <a:rPr lang="ru-RU" sz="1600" b="1" i="1" dirty="0" smtClean="0"/>
            </a:br>
            <a:r>
              <a:rPr lang="ru-RU" sz="1600" b="1" i="1" dirty="0" smtClean="0"/>
              <a:t>8 класса и родителями</a:t>
            </a:r>
            <a:endParaRPr lang="ru-RU" sz="1600" b="1" i="1" dirty="0"/>
          </a:p>
        </p:txBody>
      </p:sp>
      <p:sp>
        <p:nvSpPr>
          <p:cNvPr id="18" name="Скругленный прямоугольник 17">
            <a:hlinkClick r:id="rId4"/>
          </p:cNvPr>
          <p:cNvSpPr/>
          <p:nvPr/>
        </p:nvSpPr>
        <p:spPr>
          <a:xfrm>
            <a:off x="6156871" y="6228430"/>
            <a:ext cx="2736304"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Теория «</a:t>
            </a:r>
            <a:r>
              <a:rPr lang="ru-RU" sz="1400" b="1" dirty="0" err="1" smtClean="0">
                <a:effectLst>
                  <a:outerShdw blurRad="38100" dist="38100" dir="2700000" algn="tl">
                    <a:srgbClr val="000000">
                      <a:alpha val="43137"/>
                    </a:srgbClr>
                  </a:outerShdw>
                </a:effectLst>
                <a:latin typeface="+mj-lt"/>
              </a:rPr>
              <a:t>Креатив-боя</a:t>
            </a:r>
            <a:r>
              <a:rPr lang="ru-RU" sz="1400" b="1" dirty="0" smtClean="0">
                <a:effectLst>
                  <a:outerShdw blurRad="38100" dist="38100" dir="2700000" algn="tl">
                    <a:srgbClr val="000000">
                      <a:alpha val="43137"/>
                    </a:srgbClr>
                  </a:outerShdw>
                </a:effectLst>
                <a:latin typeface="+mj-lt"/>
              </a:rPr>
              <a:t>»</a:t>
            </a:r>
            <a:endParaRPr lang="ru-RU" sz="1400" b="1" dirty="0">
              <a:effectLst>
                <a:outerShdw blurRad="38100" dist="38100" dir="2700000" algn="tl">
                  <a:srgbClr val="000000">
                    <a:alpha val="43137"/>
                  </a:srgbClr>
                </a:outerShdw>
              </a:effectLst>
              <a:latin typeface="+mj-lt"/>
            </a:endParaRPr>
          </a:p>
        </p:txBody>
      </p:sp>
      <p:sp>
        <p:nvSpPr>
          <p:cNvPr id="19" name="Загнутый угол 18"/>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r>
              <a:rPr lang="ru-RU" sz="1200" i="1" dirty="0" smtClean="0">
                <a:solidFill>
                  <a:schemeClr val="tx1">
                    <a:lumMod val="95000"/>
                    <a:lumOff val="5000"/>
                  </a:schemeClr>
                </a:solidFill>
              </a:rPr>
              <a:t>Нет </a:t>
            </a:r>
            <a:r>
              <a:rPr lang="ru-RU" sz="1200" i="1" dirty="0">
                <a:solidFill>
                  <a:schemeClr val="tx1">
                    <a:lumMod val="95000"/>
                    <a:lumOff val="5000"/>
                  </a:schemeClr>
                </a:solidFill>
              </a:rPr>
              <a:t>такой области человеческой деятельности, в которой не было бы открытых задач. В технике, в науке, в быту, в искусстве, в отношениях людей</a:t>
            </a:r>
            <a:r>
              <a:rPr lang="ru-RU" sz="1200" i="1" dirty="0" smtClean="0">
                <a:solidFill>
                  <a:schemeClr val="tx1">
                    <a:lumMod val="95000"/>
                    <a:lumOff val="5000"/>
                  </a:schemeClr>
                </a:solidFill>
              </a:rPr>
              <a:t>…</a:t>
            </a:r>
            <a:endParaRPr lang="ru-RU" sz="600" i="1" dirty="0">
              <a:solidFill>
                <a:schemeClr val="tx1">
                  <a:lumMod val="95000"/>
                  <a:lumOff val="5000"/>
                </a:schemeClr>
              </a:solidFill>
            </a:endParaRPr>
          </a:p>
          <a:p>
            <a:pPr>
              <a:lnSpc>
                <a:spcPct val="80000"/>
              </a:lnSpc>
            </a:pPr>
            <a:r>
              <a:rPr lang="ru-RU" sz="1200" i="1" dirty="0">
                <a:solidFill>
                  <a:schemeClr val="tx1">
                    <a:lumMod val="95000"/>
                    <a:lumOff val="5000"/>
                  </a:schemeClr>
                </a:solidFill>
              </a:rPr>
              <a:t>		          			  </a:t>
            </a:r>
            <a:r>
              <a:rPr lang="ru-RU" sz="1200" i="1" dirty="0" smtClean="0">
                <a:solidFill>
                  <a:schemeClr val="tx1">
                    <a:lumMod val="95000"/>
                    <a:lumOff val="5000"/>
                  </a:schemeClr>
                </a:solidFill>
              </a:rPr>
              <a:t>         </a:t>
            </a:r>
            <a:r>
              <a:rPr lang="ru-RU" sz="1200" b="1" i="1" dirty="0">
                <a:solidFill>
                  <a:schemeClr val="tx1">
                    <a:lumMod val="95000"/>
                    <a:lumOff val="5000"/>
                  </a:schemeClr>
                </a:solidFill>
              </a:rPr>
              <a:t>А. А. </a:t>
            </a:r>
            <a:r>
              <a:rPr lang="ru-RU" sz="1200" b="1" i="1" dirty="0" err="1">
                <a:solidFill>
                  <a:schemeClr val="tx1">
                    <a:lumMod val="95000"/>
                    <a:lumOff val="5000"/>
                  </a:schemeClr>
                </a:solidFill>
              </a:rPr>
              <a:t>Гин</a:t>
            </a:r>
            <a:endParaRPr lang="ru-RU" sz="1200" b="1" i="1" dirty="0">
              <a:solidFill>
                <a:schemeClr val="tx1">
                  <a:lumMod val="95000"/>
                  <a:lumOff val="5000"/>
                </a:schemeClr>
              </a:solidFill>
            </a:endParaRPr>
          </a:p>
        </p:txBody>
      </p:sp>
      <p:sp>
        <p:nvSpPr>
          <p:cNvPr id="20" name="Прямоугольник 19"/>
          <p:cNvSpPr/>
          <p:nvPr/>
        </p:nvSpPr>
        <p:spPr>
          <a:xfrm>
            <a:off x="142843" y="1449818"/>
            <a:ext cx="6196347" cy="5607689"/>
          </a:xfrm>
          <a:prstGeom prst="rect">
            <a:avLst/>
          </a:prstGeom>
        </p:spPr>
        <p:txBody>
          <a:bodyPr wrap="square">
            <a:spAutoFit/>
          </a:bodyPr>
          <a:lstStyle/>
          <a:p>
            <a:pPr indent="-342900">
              <a:lnSpc>
                <a:spcPct val="80000"/>
              </a:lnSpc>
              <a:defRPr/>
            </a:pPr>
            <a:r>
              <a:rPr lang="ru-RU" b="1" i="1" dirty="0" smtClean="0">
                <a:latin typeface="Cambria" panose="02040503050406030204" pitchFamily="18" charset="0"/>
                <a:cs typeface="Arial" pitchFamily="34" charset="0"/>
              </a:rPr>
              <a:t>«Креатив-бой</a:t>
            </a:r>
            <a:r>
              <a:rPr lang="ru-RU" b="1" i="1" dirty="0">
                <a:latin typeface="Cambria" panose="02040503050406030204" pitchFamily="18" charset="0"/>
                <a:cs typeface="Arial" pitchFamily="34" charset="0"/>
              </a:rPr>
              <a:t>» </a:t>
            </a:r>
            <a:r>
              <a:rPr lang="ru-RU" dirty="0">
                <a:latin typeface="Cambria" panose="02040503050406030204" pitchFamily="18" charset="0"/>
                <a:cs typeface="Arial" pitchFamily="34" charset="0"/>
              </a:rPr>
              <a:t>отличается от </a:t>
            </a:r>
            <a:r>
              <a:rPr lang="ru-RU" dirty="0" smtClean="0">
                <a:latin typeface="Cambria" panose="02040503050406030204" pitchFamily="18" charset="0"/>
                <a:cs typeface="Arial" pitchFamily="34" charset="0"/>
              </a:rPr>
              <a:t>других интеллектуальных </a:t>
            </a:r>
            <a:r>
              <a:rPr lang="ru-RU" dirty="0">
                <a:latin typeface="Cambria" panose="02040503050406030204" pitchFamily="18" charset="0"/>
                <a:cs typeface="Arial" pitchFamily="34" charset="0"/>
              </a:rPr>
              <a:t>игр тем, что участникам предлагаются открытые задачи. Эти задачи далеко не всегда имеют единственно правильный (</a:t>
            </a:r>
            <a:r>
              <a:rPr lang="ru-RU" dirty="0" smtClean="0">
                <a:latin typeface="Cambria" panose="02040503050406030204" pitchFamily="18" charset="0"/>
                <a:cs typeface="Arial" pitchFamily="34" charset="0"/>
              </a:rPr>
              <a:t>контрольный) ответ. </a:t>
            </a:r>
            <a:r>
              <a:rPr lang="ru-RU" dirty="0">
                <a:latin typeface="Cambria" panose="02040503050406030204" pitchFamily="18" charset="0"/>
                <a:cs typeface="Arial" pitchFamily="34" charset="0"/>
              </a:rPr>
              <a:t/>
            </a:r>
            <a:br>
              <a:rPr lang="ru-RU" dirty="0">
                <a:latin typeface="Cambria" panose="02040503050406030204" pitchFamily="18" charset="0"/>
                <a:cs typeface="Arial" pitchFamily="34" charset="0"/>
              </a:rPr>
            </a:br>
            <a:r>
              <a:rPr lang="ru-RU" dirty="0" smtClean="0">
                <a:latin typeface="Cambria" panose="02040503050406030204" pitchFamily="18" charset="0"/>
                <a:cs typeface="Arial" pitchFamily="34" charset="0"/>
              </a:rPr>
              <a:t>Креатив-бой – это активное </a:t>
            </a:r>
            <a:r>
              <a:rPr lang="ru-RU" dirty="0">
                <a:latin typeface="Cambria" panose="02040503050406030204" pitchFamily="18" charset="0"/>
                <a:cs typeface="Arial" pitchFamily="34" charset="0"/>
              </a:rPr>
              <a:t>и захватывающее соревнование, это эмоции и интеллект  одновременно, это прекрасное средство для повышения мотивации к добыванию знаний</a:t>
            </a:r>
            <a:r>
              <a:rPr lang="ru-RU" dirty="0" smtClean="0">
                <a:latin typeface="Cambria" panose="02040503050406030204" pitchFamily="18" charset="0"/>
                <a:cs typeface="Arial" pitchFamily="34" charset="0"/>
              </a:rPr>
              <a:t>.</a:t>
            </a:r>
          </a:p>
          <a:p>
            <a:pPr indent="-342900">
              <a:lnSpc>
                <a:spcPct val="80000"/>
              </a:lnSpc>
              <a:defRPr/>
            </a:pPr>
            <a:endParaRPr lang="ru-RU" sz="800" b="1" dirty="0" smtClean="0">
              <a:latin typeface="Cambria" panose="02040503050406030204" pitchFamily="18" charset="0"/>
              <a:cs typeface="Arial" pitchFamily="34" charset="0"/>
            </a:endParaRPr>
          </a:p>
          <a:p>
            <a:pPr indent="-342900">
              <a:lnSpc>
                <a:spcPct val="80000"/>
              </a:lnSpc>
              <a:defRPr/>
            </a:pPr>
            <a:r>
              <a:rPr lang="ru-RU" b="1" dirty="0" smtClean="0">
                <a:latin typeface="Cambria" panose="02040503050406030204" pitchFamily="18" charset="0"/>
                <a:cs typeface="Arial" pitchFamily="34" charset="0"/>
              </a:rPr>
              <a:t>Задача</a:t>
            </a:r>
            <a:r>
              <a:rPr lang="ru-RU" b="1" dirty="0">
                <a:latin typeface="Cambria" panose="02040503050406030204" pitchFamily="18" charset="0"/>
                <a:cs typeface="Arial" pitchFamily="34" charset="0"/>
              </a:rPr>
              <a:t>. </a:t>
            </a:r>
            <a:r>
              <a:rPr lang="ru-RU" dirty="0">
                <a:latin typeface="Cambria" panose="02040503050406030204" pitchFamily="18" charset="0"/>
                <a:cs typeface="Arial" pitchFamily="34" charset="0"/>
              </a:rPr>
              <a:t>Однажды смотритель за змеями в зоопарке рассказал нам, что яд бывает только у взрослой особи. Возраст змеи можно узнать, измерив её длину. Помогите смотрителю придумать такой способ измерения длины змеи, чтобы не подвергать себя лишней опасности.</a:t>
            </a:r>
          </a:p>
          <a:p>
            <a:pPr indent="-342900">
              <a:lnSpc>
                <a:spcPct val="80000"/>
              </a:lnSpc>
              <a:defRPr/>
            </a:pPr>
            <a:endParaRPr lang="ru-RU" sz="800" b="1" dirty="0" smtClean="0">
              <a:latin typeface="Cambria" panose="02040503050406030204" pitchFamily="18" charset="0"/>
              <a:cs typeface="Arial" pitchFamily="34" charset="0"/>
            </a:endParaRPr>
          </a:p>
          <a:p>
            <a:pPr indent="-342900">
              <a:lnSpc>
                <a:spcPct val="80000"/>
              </a:lnSpc>
              <a:defRPr/>
            </a:pPr>
            <a:r>
              <a:rPr lang="ru-RU" b="1" dirty="0" smtClean="0">
                <a:latin typeface="Cambria" panose="02040503050406030204" pitchFamily="18" charset="0"/>
                <a:cs typeface="Arial" pitchFamily="34" charset="0"/>
              </a:rPr>
              <a:t>Задача.</a:t>
            </a:r>
            <a:r>
              <a:rPr lang="ru-RU" dirty="0" smtClean="0">
                <a:latin typeface="Cambria" panose="02040503050406030204" pitchFamily="18" charset="0"/>
                <a:cs typeface="Arial" pitchFamily="34" charset="0"/>
              </a:rPr>
              <a:t> Даны </a:t>
            </a:r>
            <a:r>
              <a:rPr lang="ru-RU" dirty="0">
                <a:latin typeface="Cambria" panose="02040503050406030204" pitchFamily="18" charset="0"/>
                <a:cs typeface="Arial" pitchFamily="34" charset="0"/>
              </a:rPr>
              <a:t>коробок спичек и два куска «горючей» верёвки – разной длины и из разных материалов. Известно, что каждый кусок сгорает от одного конца до другого ровно за один час. При этом скорость сгорания </a:t>
            </a:r>
            <a:endParaRPr lang="ru-RU" dirty="0" smtClean="0">
              <a:latin typeface="Cambria" panose="02040503050406030204" pitchFamily="18" charset="0"/>
              <a:cs typeface="Arial" pitchFamily="34" charset="0"/>
            </a:endParaRPr>
          </a:p>
          <a:p>
            <a:pPr indent="-342900">
              <a:lnSpc>
                <a:spcPct val="80000"/>
              </a:lnSpc>
              <a:defRPr/>
            </a:pPr>
            <a:r>
              <a:rPr lang="ru-RU" dirty="0">
                <a:latin typeface="Cambria" panose="02040503050406030204" pitchFamily="18" charset="0"/>
                <a:cs typeface="Arial" pitchFamily="34" charset="0"/>
              </a:rPr>
              <a:t> </a:t>
            </a:r>
            <a:r>
              <a:rPr lang="ru-RU" dirty="0" smtClean="0">
                <a:latin typeface="Cambria" panose="02040503050406030204" pitchFamily="18" charset="0"/>
                <a:cs typeface="Arial" pitchFamily="34" charset="0"/>
              </a:rPr>
              <a:t>   не </a:t>
            </a:r>
            <a:r>
              <a:rPr lang="ru-RU" dirty="0">
                <a:latin typeface="Cambria" panose="02040503050406030204" pitchFamily="18" charset="0"/>
                <a:cs typeface="Arial" pitchFamily="34" charset="0"/>
              </a:rPr>
              <a:t>постоянная: кусок может гореть быстро сначала и </a:t>
            </a:r>
            <a:endParaRPr lang="ru-RU" dirty="0" smtClean="0">
              <a:latin typeface="Cambria" panose="02040503050406030204" pitchFamily="18" charset="0"/>
              <a:cs typeface="Arial" pitchFamily="34" charset="0"/>
            </a:endParaRPr>
          </a:p>
          <a:p>
            <a:pPr indent="-342900">
              <a:lnSpc>
                <a:spcPct val="80000"/>
              </a:lnSpc>
              <a:defRPr/>
            </a:pPr>
            <a:r>
              <a:rPr lang="ru-RU" dirty="0">
                <a:latin typeface="Cambria" panose="02040503050406030204" pitchFamily="18" charset="0"/>
                <a:cs typeface="Arial" pitchFamily="34" charset="0"/>
              </a:rPr>
              <a:t> </a:t>
            </a:r>
            <a:r>
              <a:rPr lang="ru-RU" dirty="0" smtClean="0">
                <a:latin typeface="Cambria" panose="02040503050406030204" pitchFamily="18" charset="0"/>
                <a:cs typeface="Arial" pitchFamily="34" charset="0"/>
              </a:rPr>
              <a:t>          медленно </a:t>
            </a:r>
            <a:r>
              <a:rPr lang="ru-RU" dirty="0">
                <a:latin typeface="Cambria" panose="02040503050406030204" pitchFamily="18" charset="0"/>
                <a:cs typeface="Arial" pitchFamily="34" charset="0"/>
              </a:rPr>
              <a:t>под конец или наоборот. Как с помощью </a:t>
            </a:r>
            <a:endParaRPr lang="ru-RU" dirty="0" smtClean="0">
              <a:latin typeface="Cambria" panose="02040503050406030204" pitchFamily="18" charset="0"/>
              <a:cs typeface="Arial" pitchFamily="34" charset="0"/>
            </a:endParaRPr>
          </a:p>
          <a:p>
            <a:pPr indent="-342900">
              <a:lnSpc>
                <a:spcPct val="80000"/>
              </a:lnSpc>
              <a:defRPr/>
            </a:pPr>
            <a:r>
              <a:rPr lang="ru-RU" dirty="0">
                <a:latin typeface="Cambria" panose="02040503050406030204" pitchFamily="18" charset="0"/>
                <a:cs typeface="Arial" pitchFamily="34" charset="0"/>
              </a:rPr>
              <a:t> </a:t>
            </a:r>
            <a:r>
              <a:rPr lang="ru-RU" dirty="0" smtClean="0">
                <a:latin typeface="Cambria" panose="02040503050406030204" pitchFamily="18" charset="0"/>
                <a:cs typeface="Arial" pitchFamily="34" charset="0"/>
              </a:rPr>
              <a:t>                   этих </a:t>
            </a:r>
            <a:r>
              <a:rPr lang="ru-RU" dirty="0">
                <a:latin typeface="Cambria" panose="02040503050406030204" pitchFamily="18" charset="0"/>
                <a:cs typeface="Arial" pitchFamily="34" charset="0"/>
              </a:rPr>
              <a:t>веревок и коробка спичек отмерить </a:t>
            </a:r>
            <a:endParaRPr lang="ru-RU" dirty="0" smtClean="0">
              <a:latin typeface="Cambria" panose="02040503050406030204" pitchFamily="18" charset="0"/>
              <a:cs typeface="Arial" pitchFamily="34" charset="0"/>
            </a:endParaRPr>
          </a:p>
          <a:p>
            <a:pPr indent="-342900">
              <a:lnSpc>
                <a:spcPct val="80000"/>
              </a:lnSpc>
              <a:defRPr/>
            </a:pPr>
            <a:r>
              <a:rPr lang="ru-RU" dirty="0">
                <a:latin typeface="Cambria" panose="02040503050406030204" pitchFamily="18" charset="0"/>
                <a:cs typeface="Arial" pitchFamily="34" charset="0"/>
              </a:rPr>
              <a:t> </a:t>
            </a:r>
            <a:r>
              <a:rPr lang="ru-RU" dirty="0" smtClean="0">
                <a:latin typeface="Cambria" panose="02040503050406030204" pitchFamily="18" charset="0"/>
                <a:cs typeface="Arial" pitchFamily="34" charset="0"/>
              </a:rPr>
              <a:t>                             временной </a:t>
            </a:r>
            <a:r>
              <a:rPr lang="ru-RU" dirty="0">
                <a:latin typeface="Cambria" panose="02040503050406030204" pitchFamily="18" charset="0"/>
                <a:cs typeface="Arial" pitchFamily="34" charset="0"/>
              </a:rPr>
              <a:t>промежуток в 45 минут</a:t>
            </a:r>
            <a:r>
              <a:rPr lang="ru-RU" dirty="0" smtClean="0">
                <a:latin typeface="Cambria" panose="02040503050406030204" pitchFamily="18" charset="0"/>
                <a:cs typeface="Arial" pitchFamily="34" charset="0"/>
              </a:rPr>
              <a:t>?</a:t>
            </a:r>
            <a:r>
              <a:rPr lang="ru-RU" dirty="0" smtClean="0">
                <a:effectLst>
                  <a:outerShdw blurRad="38100" dist="38100" dir="2700000" algn="tl">
                    <a:srgbClr val="000000">
                      <a:alpha val="43137"/>
                    </a:srgbClr>
                  </a:outerShdw>
                </a:effectLst>
                <a:latin typeface="Cambria" panose="02040503050406030204" pitchFamily="18" charset="0"/>
                <a:cs typeface="Arial" pitchFamily="34" charset="0"/>
              </a:rPr>
              <a:t> </a:t>
            </a:r>
            <a:endParaRPr lang="ru-RU" dirty="0">
              <a:effectLst>
                <a:outerShdw blurRad="38100" dist="38100" dir="2700000" algn="tl">
                  <a:srgbClr val="000000">
                    <a:alpha val="43137"/>
                  </a:srgbClr>
                </a:outerShdw>
              </a:effectLst>
              <a:latin typeface="Cambria" panose="02040503050406030204" pitchFamily="18" charset="0"/>
              <a:cs typeface="Arial" pitchFamily="34" charset="0"/>
            </a:endParaRPr>
          </a:p>
          <a:p>
            <a:pPr indent="-342900">
              <a:lnSpc>
                <a:spcPct val="80000"/>
              </a:lnSpc>
              <a:defRPr/>
            </a:pPr>
            <a:endParaRPr lang="ru-RU" dirty="0">
              <a:effectLst>
                <a:outerShdw blurRad="38100" dist="38100" dir="2700000" algn="tl">
                  <a:srgbClr val="000000">
                    <a:alpha val="43137"/>
                  </a:srgbClr>
                </a:outerShdw>
              </a:effectLst>
              <a:latin typeface="Cambria" panose="02040503050406030204" pitchFamily="18" charset="0"/>
              <a:cs typeface="Arial" pitchFamily="34" charset="0"/>
            </a:endParaRPr>
          </a:p>
          <a:p>
            <a:pPr indent="-342900">
              <a:lnSpc>
                <a:spcPct val="80000"/>
              </a:lnSpc>
              <a:defRPr/>
            </a:pPr>
            <a:r>
              <a:rPr lang="ru-RU" dirty="0" smtClean="0">
                <a:effectLst>
                  <a:outerShdw blurRad="38100" dist="38100" dir="2700000" algn="tl">
                    <a:srgbClr val="000000">
                      <a:alpha val="43137"/>
                    </a:srgbClr>
                  </a:outerShdw>
                </a:effectLst>
                <a:latin typeface="Cambria" panose="02040503050406030204" pitchFamily="18" charset="0"/>
                <a:cs typeface="Arial" pitchFamily="34" charset="0"/>
              </a:rPr>
              <a:t> </a:t>
            </a:r>
          </a:p>
          <a:p>
            <a:pPr indent="-342900">
              <a:lnSpc>
                <a:spcPct val="80000"/>
              </a:lnSpc>
              <a:defRPr/>
            </a:pPr>
            <a:endParaRPr lang="ru-RU" dirty="0" smtClean="0">
              <a:effectLst>
                <a:outerShdw blurRad="38100" dist="38100" dir="2700000" algn="tl">
                  <a:srgbClr val="000000">
                    <a:alpha val="43137"/>
                  </a:srgbClr>
                </a:outerShdw>
              </a:effectLst>
              <a:latin typeface="Cambria" panose="02040503050406030204" pitchFamily="18" charset="0"/>
              <a:cs typeface="Arial" pitchFamily="34" charset="0"/>
            </a:endParaRPr>
          </a:p>
        </p:txBody>
      </p:sp>
    </p:spTree>
    <p:extLst>
      <p:ext uri="{BB962C8B-B14F-4D97-AF65-F5344CB8AC3E}">
        <p14:creationId xmlns:p14="http://schemas.microsoft.com/office/powerpoint/2010/main" xmlns="" val="451796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590850"/>
            <a:ext cx="5643602" cy="3786214"/>
          </a:xfrm>
        </p:spPr>
        <p:txBody>
          <a:bodyPr>
            <a:normAutofit/>
          </a:bodyPr>
          <a:lstStyle/>
          <a:p>
            <a:pPr marL="0" indent="0" algn="l">
              <a:lnSpc>
                <a:spcPct val="80000"/>
              </a:lnSpc>
              <a:spcBef>
                <a:spcPts val="0"/>
              </a:spcBef>
              <a:buNone/>
            </a:pPr>
            <a:r>
              <a:rPr lang="ru-RU" sz="1800" i="1" dirty="0" smtClean="0">
                <a:latin typeface="Cambria" pitchFamily="18" charset="0"/>
              </a:rPr>
              <a:t>«… Решать такие задачи намного интереснее, они отличаются от задач из школьного учебника…»</a:t>
            </a:r>
          </a:p>
          <a:p>
            <a:pPr marL="0" indent="0" algn="l">
              <a:lnSpc>
                <a:spcPct val="80000"/>
              </a:lnSpc>
              <a:spcBef>
                <a:spcPts val="0"/>
              </a:spcBef>
              <a:buNone/>
            </a:pPr>
            <a:endParaRPr lang="ru-RU" sz="800" i="1" dirty="0" smtClean="0">
              <a:latin typeface="Cambria" pitchFamily="18" charset="0"/>
            </a:endParaRPr>
          </a:p>
          <a:p>
            <a:pPr marL="0" indent="0" algn="l">
              <a:lnSpc>
                <a:spcPct val="80000"/>
              </a:lnSpc>
              <a:spcBef>
                <a:spcPts val="0"/>
              </a:spcBef>
              <a:buNone/>
            </a:pPr>
            <a:r>
              <a:rPr lang="ru-RU" sz="1800" i="1" dirty="0" smtClean="0">
                <a:latin typeface="Cambria" pitchFamily="18" charset="0"/>
              </a:rPr>
              <a:t>«… Можно предлагать разные идеи, использовать нестандартные решения…»</a:t>
            </a:r>
          </a:p>
          <a:p>
            <a:pPr marL="0" indent="0" algn="l">
              <a:lnSpc>
                <a:spcPct val="80000"/>
              </a:lnSpc>
              <a:spcBef>
                <a:spcPts val="0"/>
              </a:spcBef>
              <a:buNone/>
            </a:pPr>
            <a:endParaRPr lang="ru-RU" sz="800" i="1" dirty="0" smtClean="0">
              <a:latin typeface="Cambria" pitchFamily="18" charset="0"/>
            </a:endParaRPr>
          </a:p>
          <a:p>
            <a:pPr marL="0" indent="0" algn="l">
              <a:lnSpc>
                <a:spcPct val="80000"/>
              </a:lnSpc>
              <a:spcBef>
                <a:spcPts val="0"/>
              </a:spcBef>
              <a:buNone/>
            </a:pPr>
            <a:r>
              <a:rPr lang="ru-RU" sz="1800" i="1" dirty="0" smtClean="0">
                <a:latin typeface="Cambria" pitchFamily="18" charset="0"/>
              </a:rPr>
              <a:t>«…Творческий подход к решению проблем открывает новые возможности привычных вещей…»</a:t>
            </a:r>
          </a:p>
          <a:p>
            <a:pPr marL="0" indent="0" algn="l">
              <a:lnSpc>
                <a:spcPct val="80000"/>
              </a:lnSpc>
              <a:spcBef>
                <a:spcPts val="0"/>
              </a:spcBef>
              <a:buNone/>
            </a:pPr>
            <a:endParaRPr lang="ru-RU" sz="800" i="1" dirty="0" smtClean="0">
              <a:latin typeface="Cambria" pitchFamily="18" charset="0"/>
            </a:endParaRPr>
          </a:p>
          <a:p>
            <a:pPr marL="0" indent="0" algn="l">
              <a:lnSpc>
                <a:spcPct val="80000"/>
              </a:lnSpc>
              <a:spcBef>
                <a:spcPts val="0"/>
              </a:spcBef>
              <a:buNone/>
            </a:pPr>
            <a:r>
              <a:rPr lang="ru-RU" sz="1800" i="1" dirty="0" smtClean="0">
                <a:latin typeface="Cambria" pitchFamily="18" charset="0"/>
              </a:rPr>
              <a:t>«… Каждый человек должен быть </a:t>
            </a:r>
            <a:r>
              <a:rPr lang="ru-RU" sz="1800" i="1" dirty="0" err="1" smtClean="0">
                <a:latin typeface="Cambria" pitchFamily="18" charset="0"/>
              </a:rPr>
              <a:t>креативным</a:t>
            </a:r>
            <a:r>
              <a:rPr lang="ru-RU" sz="1800" i="1" dirty="0" smtClean="0">
                <a:latin typeface="Cambria" pitchFamily="18" charset="0"/>
              </a:rPr>
              <a:t>…»</a:t>
            </a:r>
          </a:p>
          <a:p>
            <a:pPr marL="0" indent="0" algn="l">
              <a:lnSpc>
                <a:spcPct val="80000"/>
              </a:lnSpc>
              <a:spcBef>
                <a:spcPts val="0"/>
              </a:spcBef>
              <a:buNone/>
            </a:pPr>
            <a:endParaRPr lang="ru-RU" sz="800" i="1" dirty="0" smtClean="0">
              <a:latin typeface="Cambria" pitchFamily="18" charset="0"/>
            </a:endParaRPr>
          </a:p>
          <a:p>
            <a:pPr marL="0" indent="0" algn="l">
              <a:lnSpc>
                <a:spcPct val="80000"/>
              </a:lnSpc>
              <a:spcBef>
                <a:spcPts val="0"/>
              </a:spcBef>
              <a:buNone/>
            </a:pPr>
            <a:r>
              <a:rPr lang="ru-RU" sz="1800" i="1" dirty="0" smtClean="0">
                <a:latin typeface="Cambria" pitchFamily="18" charset="0"/>
              </a:rPr>
              <a:t>«… Такие задачи учат решать проблемы в жизни…»</a:t>
            </a:r>
          </a:p>
          <a:p>
            <a:pPr marL="0" indent="0" algn="l">
              <a:lnSpc>
                <a:spcPct val="80000"/>
              </a:lnSpc>
              <a:spcBef>
                <a:spcPts val="0"/>
              </a:spcBef>
              <a:buNone/>
            </a:pPr>
            <a:endParaRPr lang="ru-RU" sz="800" i="1" dirty="0" smtClean="0">
              <a:latin typeface="Cambria" pitchFamily="18" charset="0"/>
            </a:endParaRPr>
          </a:p>
          <a:p>
            <a:pPr marL="0" indent="0" algn="l">
              <a:lnSpc>
                <a:spcPct val="80000"/>
              </a:lnSpc>
              <a:spcBef>
                <a:spcPts val="0"/>
              </a:spcBef>
              <a:buNone/>
            </a:pPr>
            <a:r>
              <a:rPr lang="ru-RU" sz="1800" i="1" dirty="0" smtClean="0">
                <a:latin typeface="Cambria" pitchFamily="18" charset="0"/>
              </a:rPr>
              <a:t>«… Я учусь делать выбор, когда вариантов решения  много, надо, чтобы он оказался лучшим… »</a:t>
            </a:r>
          </a:p>
          <a:p>
            <a:pPr marL="0" indent="0" algn="l">
              <a:lnSpc>
                <a:spcPct val="80000"/>
              </a:lnSpc>
              <a:spcBef>
                <a:spcPts val="0"/>
              </a:spcBef>
              <a:buNone/>
            </a:pPr>
            <a:endParaRPr lang="ru-RU" sz="1800" i="1" dirty="0" smtClean="0">
              <a:latin typeface="Cambria" pitchFamily="18" charset="0"/>
            </a:endParaRPr>
          </a:p>
        </p:txBody>
      </p:sp>
      <p:sp>
        <p:nvSpPr>
          <p:cNvPr id="4" name="TextBox 3"/>
          <p:cNvSpPr txBox="1"/>
          <p:nvPr/>
        </p:nvSpPr>
        <p:spPr>
          <a:xfrm>
            <a:off x="179512" y="15280"/>
            <a:ext cx="5770875"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Открытые задачи: мнение учеников</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a:hlinkClick r:id="rId2"/>
          </p:cNvPr>
          <p:cNvSpPr/>
          <p:nvPr/>
        </p:nvSpPr>
        <p:spPr>
          <a:xfrm>
            <a:off x="6133585" y="6237312"/>
            <a:ext cx="2736000"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Как составить открытую задачу</a:t>
            </a:r>
            <a:endParaRPr lang="ru-RU" sz="1400" b="1" dirty="0">
              <a:effectLst>
                <a:outerShdw blurRad="38100" dist="38100" dir="2700000" algn="tl">
                  <a:srgbClr val="000000">
                    <a:alpha val="43137"/>
                  </a:srgbClr>
                </a:outerShdw>
              </a:effectLst>
              <a:latin typeface="+mj-lt"/>
            </a:endParaRPr>
          </a:p>
        </p:txBody>
      </p:sp>
      <p:pic>
        <p:nvPicPr>
          <p:cNvPr id="12" name="Рисунок 11"/>
          <p:cNvPicPr>
            <a:picLocks noChangeAspect="1"/>
          </p:cNvPicPr>
          <p:nvPr/>
        </p:nvPicPr>
        <p:blipFill rotWithShape="1">
          <a:blip r:embed="rId3">
            <a:extLst>
              <a:ext uri="{28A0092B-C50C-407E-A947-70E740481C1C}">
                <a14:useLocalDpi xmlns:a14="http://schemas.microsoft.com/office/drawing/2010/main" xmlns="" val="0"/>
              </a:ext>
            </a:extLst>
          </a:blip>
          <a:srcRect l="2750" r="11020" b="7409"/>
          <a:stretch/>
        </p:blipFill>
        <p:spPr>
          <a:xfrm>
            <a:off x="6133585" y="4210724"/>
            <a:ext cx="2736000" cy="1955490"/>
          </a:xfrm>
          <a:prstGeom prst="rect">
            <a:avLst/>
          </a:prstGeom>
        </p:spPr>
      </p:pic>
      <p:pic>
        <p:nvPicPr>
          <p:cNvPr id="15" name="Picture 2" descr="Татьяна- профиль пользователя с id 863011 - Sindom.ru"/>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8534" r="5743"/>
          <a:stretch/>
        </p:blipFill>
        <p:spPr bwMode="auto">
          <a:xfrm>
            <a:off x="6133585" y="1658709"/>
            <a:ext cx="2748502" cy="248482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Загнутый угол 8"/>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endParaRPr lang="ru-RU" sz="800" i="1" dirty="0" smtClean="0">
              <a:solidFill>
                <a:schemeClr val="tx1">
                  <a:lumMod val="95000"/>
                  <a:lumOff val="5000"/>
                </a:schemeClr>
              </a:solidFill>
            </a:endParaRPr>
          </a:p>
          <a:p>
            <a:pPr>
              <a:lnSpc>
                <a:spcPct val="80000"/>
              </a:lnSpc>
            </a:pPr>
            <a:endParaRPr lang="ru-RU" sz="1200" i="1" dirty="0">
              <a:solidFill>
                <a:schemeClr val="tx1">
                  <a:lumMod val="95000"/>
                  <a:lumOff val="5000"/>
                </a:schemeClr>
              </a:solidFill>
            </a:endParaRPr>
          </a:p>
          <a:p>
            <a:pPr>
              <a:lnSpc>
                <a:spcPct val="80000"/>
              </a:lnSpc>
            </a:pPr>
            <a:endParaRPr lang="ru-RU" sz="1200" i="1" spc="-30" dirty="0">
              <a:solidFill>
                <a:schemeClr val="tx1">
                  <a:lumMod val="95000"/>
                  <a:lumOff val="5000"/>
                </a:schemeClr>
              </a:solidFill>
            </a:endParaRPr>
          </a:p>
          <a:p>
            <a:pPr>
              <a:lnSpc>
                <a:spcPct val="80000"/>
              </a:lnSpc>
            </a:pPr>
            <a:r>
              <a:rPr lang="ru-RU" sz="1200" i="1" spc="-30" dirty="0" smtClean="0">
                <a:solidFill>
                  <a:schemeClr val="tx1">
                    <a:lumMod val="95000"/>
                    <a:lumOff val="5000"/>
                  </a:schemeClr>
                </a:solidFill>
              </a:rPr>
              <a:t>Нельзя </a:t>
            </a:r>
            <a:r>
              <a:rPr lang="ru-RU" sz="1200" i="1" spc="-30" dirty="0">
                <a:solidFill>
                  <a:schemeClr val="tx1">
                    <a:lumMod val="95000"/>
                    <a:lumOff val="5000"/>
                  </a:schemeClr>
                </a:solidFill>
              </a:rPr>
              <a:t>выявить подлинные глубины творческого потенциала человека, оставаясь лишь в пределах устоявшихся форм деятельности и уже принятых систем обучения и </a:t>
            </a:r>
            <a:r>
              <a:rPr lang="ru-RU" sz="1200" i="1" spc="-30" dirty="0" smtClean="0">
                <a:solidFill>
                  <a:schemeClr val="tx1">
                    <a:lumMod val="95000"/>
                    <a:lumOff val="5000"/>
                  </a:schemeClr>
                </a:solidFill>
              </a:rPr>
              <a:t>воспитания.</a:t>
            </a:r>
            <a:endParaRPr lang="ru-RU" sz="1200" i="1" spc="-30" dirty="0">
              <a:solidFill>
                <a:schemeClr val="tx1">
                  <a:lumMod val="95000"/>
                  <a:lumOff val="5000"/>
                </a:schemeClr>
              </a:solidFill>
            </a:endParaRPr>
          </a:p>
          <a:p>
            <a:pPr>
              <a:lnSpc>
                <a:spcPct val="80000"/>
              </a:lnSpc>
            </a:pPr>
            <a:endParaRPr lang="ru-RU" sz="600" i="1" spc="-30" dirty="0">
              <a:solidFill>
                <a:schemeClr val="tx1">
                  <a:lumMod val="95000"/>
                  <a:lumOff val="5000"/>
                </a:schemeClr>
              </a:solidFill>
            </a:endParaRPr>
          </a:p>
          <a:p>
            <a:pPr>
              <a:lnSpc>
                <a:spcPct val="80000"/>
              </a:lnSpc>
            </a:pPr>
            <a:r>
              <a:rPr lang="ru-RU" sz="1200" i="1" dirty="0">
                <a:solidFill>
                  <a:schemeClr val="tx1">
                    <a:lumMod val="95000"/>
                    <a:lumOff val="5000"/>
                  </a:schemeClr>
                </a:solidFill>
              </a:rPr>
              <a:t>	   			           </a:t>
            </a:r>
            <a:r>
              <a:rPr lang="ru-RU" sz="1200" i="1" dirty="0" smtClean="0">
                <a:solidFill>
                  <a:schemeClr val="tx1">
                    <a:lumMod val="95000"/>
                    <a:lumOff val="5000"/>
                  </a:schemeClr>
                </a:solidFill>
              </a:rPr>
              <a:t>               </a:t>
            </a:r>
            <a:r>
              <a:rPr lang="ru-RU" sz="1200" b="1" i="1" dirty="0">
                <a:solidFill>
                  <a:schemeClr val="tx1">
                    <a:lumMod val="95000"/>
                    <a:lumOff val="5000"/>
                  </a:schemeClr>
                </a:solidFill>
              </a:rPr>
              <a:t>В. В. Давыдов</a:t>
            </a:r>
            <a:endParaRPr lang="ru-RU" sz="1200" i="1" dirty="0">
              <a:solidFill>
                <a:schemeClr val="tx1">
                  <a:lumMod val="95000"/>
                  <a:lumOff val="5000"/>
                </a:schemeClr>
              </a:solidFill>
            </a:endParaRPr>
          </a:p>
          <a:p>
            <a:pPr>
              <a:lnSpc>
                <a:spcPct val="80000"/>
              </a:lnSpc>
            </a:pPr>
            <a:endParaRPr lang="ru-RU" sz="1200" i="1" dirty="0">
              <a:solidFill>
                <a:schemeClr val="tx1">
                  <a:lumMod val="95000"/>
                  <a:lumOff val="5000"/>
                </a:schemeClr>
              </a:solidFill>
            </a:endParaRPr>
          </a:p>
          <a:p>
            <a:pPr>
              <a:lnSpc>
                <a:spcPct val="80000"/>
              </a:lnSpc>
            </a:pPr>
            <a:endParaRPr lang="ru-RU" sz="1200" b="1" i="1" dirty="0">
              <a:solidFill>
                <a:schemeClr val="tx1">
                  <a:lumMod val="95000"/>
                  <a:lumOff val="5000"/>
                </a:schemeClr>
              </a:solidFill>
            </a:endParaRPr>
          </a:p>
        </p:txBody>
      </p:sp>
    </p:spTree>
    <p:extLst>
      <p:ext uri="{BB962C8B-B14F-4D97-AF65-F5344CB8AC3E}">
        <p14:creationId xmlns:p14="http://schemas.microsoft.com/office/powerpoint/2010/main" xmlns="" val="10488753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3832" y="1992669"/>
            <a:ext cx="6198368" cy="4604683"/>
          </a:xfrm>
        </p:spPr>
        <p:txBody>
          <a:bodyPr>
            <a:normAutofit/>
          </a:bodyPr>
          <a:lstStyle/>
          <a:p>
            <a:pPr marL="0" indent="0" algn="l">
              <a:lnSpc>
                <a:spcPct val="80000"/>
              </a:lnSpc>
              <a:spcBef>
                <a:spcPts val="0"/>
              </a:spcBef>
              <a:buNone/>
            </a:pPr>
            <a:endParaRPr lang="ru-RU" sz="1600" dirty="0" smtClean="0">
              <a:latin typeface="Cambria" pitchFamily="18" charset="0"/>
            </a:endParaRPr>
          </a:p>
          <a:p>
            <a:pPr marL="0" indent="0" algn="l">
              <a:lnSpc>
                <a:spcPct val="80000"/>
              </a:lnSpc>
              <a:spcBef>
                <a:spcPts val="0"/>
              </a:spcBef>
              <a:buNone/>
            </a:pPr>
            <a:endParaRPr lang="ru-RU" sz="1600" dirty="0" smtClean="0">
              <a:latin typeface="Cambria" pitchFamily="18" charset="0"/>
            </a:endParaRPr>
          </a:p>
          <a:p>
            <a:pPr marL="0" indent="0" algn="l">
              <a:lnSpc>
                <a:spcPct val="80000"/>
              </a:lnSpc>
              <a:spcBef>
                <a:spcPts val="0"/>
              </a:spcBef>
              <a:buNone/>
            </a:pPr>
            <a:r>
              <a:rPr lang="ru-RU" sz="1600" dirty="0">
                <a:latin typeface="Cambria" pitchFamily="18" charset="0"/>
              </a:rPr>
              <a:t> </a:t>
            </a:r>
            <a:r>
              <a:rPr lang="ru-RU" sz="1600" dirty="0" smtClean="0">
                <a:latin typeface="Cambria" pitchFamily="18" charset="0"/>
              </a:rPr>
              <a:t>   </a:t>
            </a:r>
          </a:p>
          <a:p>
            <a:pPr marL="0" indent="0" algn="l">
              <a:lnSpc>
                <a:spcPct val="80000"/>
              </a:lnSpc>
              <a:spcBef>
                <a:spcPts val="0"/>
              </a:spcBef>
              <a:buNone/>
            </a:pPr>
            <a:r>
              <a:rPr lang="ru-RU" sz="1600" dirty="0">
                <a:latin typeface="Cambria" pitchFamily="18" charset="0"/>
              </a:rPr>
              <a:t> </a:t>
            </a:r>
            <a:r>
              <a:rPr lang="ru-RU" sz="1600" dirty="0" smtClean="0">
                <a:latin typeface="Cambria" pitchFamily="18" charset="0"/>
              </a:rPr>
              <a:t> </a:t>
            </a:r>
          </a:p>
        </p:txBody>
      </p:sp>
      <p:sp>
        <p:nvSpPr>
          <p:cNvPr id="4" name="TextBox 3"/>
          <p:cNvSpPr txBox="1"/>
          <p:nvPr/>
        </p:nvSpPr>
        <p:spPr>
          <a:xfrm>
            <a:off x="179512" y="15280"/>
            <a:ext cx="7552260"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Успехи учеников: социально значимые проекты</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a:hlinkClick r:id="rId2"/>
          </p:cNvPr>
          <p:cNvSpPr/>
          <p:nvPr/>
        </p:nvSpPr>
        <p:spPr>
          <a:xfrm>
            <a:off x="6156871" y="6237312"/>
            <a:ext cx="2736304"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Читать описание проекта</a:t>
            </a:r>
            <a:endParaRPr lang="ru-RU" sz="1400" b="1" dirty="0">
              <a:effectLst>
                <a:outerShdw blurRad="38100" dist="38100" dir="2700000" algn="tl">
                  <a:srgbClr val="000000">
                    <a:alpha val="43137"/>
                  </a:srgbClr>
                </a:outerShdw>
              </a:effectLst>
              <a:latin typeface="+mj-lt"/>
            </a:endParaRPr>
          </a:p>
        </p:txBody>
      </p:sp>
      <p:sp>
        <p:nvSpPr>
          <p:cNvPr id="10" name="Скругленный прямоугольник 9"/>
          <p:cNvSpPr/>
          <p:nvPr/>
        </p:nvSpPr>
        <p:spPr>
          <a:xfrm>
            <a:off x="239273" y="1555114"/>
            <a:ext cx="4464000" cy="360000"/>
          </a:xfrm>
          <a:prstGeom prst="roundRec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«Школьная форма – это супер!» (2012–2013 гг.)</a:t>
            </a:r>
            <a:endParaRPr lang="ru-RU" sz="1600" b="1" dirty="0">
              <a:solidFill>
                <a:schemeClr val="tx1"/>
              </a:solidFill>
            </a:endParaRPr>
          </a:p>
        </p:txBody>
      </p:sp>
      <p:sp>
        <p:nvSpPr>
          <p:cNvPr id="12" name="Скругленный прямоугольник 11"/>
          <p:cNvSpPr/>
          <p:nvPr/>
        </p:nvSpPr>
        <p:spPr>
          <a:xfrm>
            <a:off x="4825175" y="1555114"/>
            <a:ext cx="4068000" cy="360000"/>
          </a:xfrm>
          <a:prstGeom prst="roundRec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«Перепись школьного населения» (2015 г.)</a:t>
            </a:r>
            <a:endParaRPr lang="ru-RU" sz="1600" b="1" dirty="0">
              <a:solidFill>
                <a:schemeClr val="tx1"/>
              </a:solidFill>
            </a:endParaRPr>
          </a:p>
        </p:txBody>
      </p:sp>
      <p:sp>
        <p:nvSpPr>
          <p:cNvPr id="7169" name="Rectangle 1"/>
          <p:cNvSpPr>
            <a:spLocks noChangeArrowheads="1"/>
          </p:cNvSpPr>
          <p:nvPr/>
        </p:nvSpPr>
        <p:spPr bwMode="auto">
          <a:xfrm>
            <a:off x="173832" y="1915114"/>
            <a:ext cx="4529441" cy="47212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fontAlgn="base">
              <a:lnSpc>
                <a:spcPct val="80000"/>
              </a:lnSpc>
              <a:spcAft>
                <a:spcPct val="0"/>
              </a:spcAft>
              <a:buClrTx/>
              <a:buSzTx/>
              <a:tabLst/>
            </a:pPr>
            <a:r>
              <a:rPr lang="ru-RU" dirty="0">
                <a:latin typeface="Cambria" pitchFamily="18" charset="0"/>
                <a:cs typeface="Arial" pitchFamily="34" charset="0"/>
              </a:rPr>
              <a:t>Целью проекта стало изменение негативного отношения участников образовательного процесса к  установлению требований к одежде учеников.</a:t>
            </a:r>
          </a:p>
          <a:p>
            <a:pPr marR="0" lvl="0" fontAlgn="base">
              <a:lnSpc>
                <a:spcPct val="80000"/>
              </a:lnSpc>
              <a:spcAft>
                <a:spcPct val="0"/>
              </a:spcAft>
              <a:buClrTx/>
              <a:buSzTx/>
              <a:tabLst/>
            </a:pPr>
            <a:r>
              <a:rPr lang="ru-RU" dirty="0">
                <a:latin typeface="Cambria" pitchFamily="18" charset="0"/>
                <a:cs typeface="Arial" pitchFamily="34" charset="0"/>
              </a:rPr>
              <a:t>Используя возможности комбинаторики, показано разнообразие комбинаций комплектов, которые можно получить, имея несколько предметов одежды. </a:t>
            </a:r>
          </a:p>
          <a:p>
            <a:pPr marR="0" lvl="0" fontAlgn="base">
              <a:lnSpc>
                <a:spcPct val="80000"/>
              </a:lnSpc>
              <a:spcAft>
                <a:spcPct val="0"/>
              </a:spcAft>
              <a:buClrTx/>
              <a:buSzTx/>
              <a:tabLst/>
            </a:pPr>
            <a:endParaRPr lang="ru-RU" sz="800" dirty="0">
              <a:latin typeface="Cambria" pitchFamily="18" charset="0"/>
              <a:cs typeface="Arial" pitchFamily="34" charset="0"/>
            </a:endParaRPr>
          </a:p>
          <a:p>
            <a:pPr marR="0" lvl="0" fontAlgn="base">
              <a:lnSpc>
                <a:spcPct val="80000"/>
              </a:lnSpc>
              <a:spcAft>
                <a:spcPct val="0"/>
              </a:spcAft>
              <a:buClrTx/>
              <a:buSzTx/>
              <a:tabLst/>
            </a:pPr>
            <a:r>
              <a:rPr lang="ru-RU" dirty="0">
                <a:latin typeface="Cambria" pitchFamily="18" charset="0"/>
                <a:cs typeface="Arial" pitchFamily="34" charset="0"/>
              </a:rPr>
              <a:t>Проект получил высокую оценку в виде отзывов как его участников, так и  общественности.</a:t>
            </a:r>
          </a:p>
          <a:p>
            <a:pPr marR="0" lvl="0" fontAlgn="base">
              <a:lnSpc>
                <a:spcPct val="80000"/>
              </a:lnSpc>
              <a:spcAft>
                <a:spcPct val="0"/>
              </a:spcAft>
              <a:buClrTx/>
              <a:buSzTx/>
              <a:tabLst/>
            </a:pPr>
            <a:endParaRPr lang="ru-RU" sz="800" dirty="0">
              <a:latin typeface="Cambria" pitchFamily="18" charset="0"/>
              <a:cs typeface="Arial" pitchFamily="34" charset="0"/>
            </a:endParaRPr>
          </a:p>
          <a:p>
            <a:pPr marR="0" lvl="0" fontAlgn="base">
              <a:lnSpc>
                <a:spcPct val="80000"/>
              </a:lnSpc>
              <a:spcAft>
                <a:spcPct val="0"/>
              </a:spcAft>
              <a:buClrTx/>
              <a:buSzTx/>
              <a:tabLst/>
            </a:pPr>
            <a:r>
              <a:rPr lang="ru-RU" dirty="0">
                <a:latin typeface="Cambria" pitchFamily="18" charset="0"/>
                <a:cs typeface="Arial" pitchFamily="34" charset="0"/>
              </a:rPr>
              <a:t>Из отзывов родителей: </a:t>
            </a:r>
            <a:endParaRPr lang="ru-RU" dirty="0" smtClean="0">
              <a:latin typeface="Cambria" pitchFamily="18" charset="0"/>
              <a:cs typeface="Arial" pitchFamily="34" charset="0"/>
            </a:endParaRPr>
          </a:p>
          <a:p>
            <a:pPr marR="0" lvl="0" fontAlgn="base">
              <a:lnSpc>
                <a:spcPct val="80000"/>
              </a:lnSpc>
              <a:spcAft>
                <a:spcPct val="0"/>
              </a:spcAft>
              <a:buClrTx/>
              <a:buSzTx/>
              <a:tabLst/>
            </a:pPr>
            <a:r>
              <a:rPr lang="ru-RU" i="1" dirty="0" smtClean="0">
                <a:latin typeface="Cambria" pitchFamily="18" charset="0"/>
                <a:cs typeface="Arial" pitchFamily="34" charset="0"/>
              </a:rPr>
              <a:t>«… </a:t>
            </a:r>
            <a:r>
              <a:rPr lang="ru-RU" i="1" dirty="0">
                <a:latin typeface="Cambria" pitchFamily="18" charset="0"/>
                <a:cs typeface="Arial" pitchFamily="34" charset="0"/>
              </a:rPr>
              <a:t>Я изменила свое отношение к  введению ограничений на одежду </a:t>
            </a:r>
            <a:endParaRPr lang="ru-RU" i="1" dirty="0" smtClean="0">
              <a:latin typeface="Cambria" pitchFamily="18" charset="0"/>
              <a:cs typeface="Arial" pitchFamily="34" charset="0"/>
            </a:endParaRPr>
          </a:p>
          <a:p>
            <a:pPr marR="0" lvl="0" fontAlgn="base">
              <a:lnSpc>
                <a:spcPct val="80000"/>
              </a:lnSpc>
              <a:spcAft>
                <a:spcPct val="0"/>
              </a:spcAft>
              <a:buClrTx/>
              <a:buSzTx/>
              <a:tabLst/>
            </a:pPr>
            <a:r>
              <a:rPr lang="ru-RU" i="1" dirty="0">
                <a:latin typeface="Cambria" pitchFamily="18" charset="0"/>
                <a:cs typeface="Arial" pitchFamily="34" charset="0"/>
              </a:rPr>
              <a:t> </a:t>
            </a:r>
            <a:r>
              <a:rPr lang="ru-RU" i="1" dirty="0" smtClean="0">
                <a:latin typeface="Cambria" pitchFamily="18" charset="0"/>
                <a:cs typeface="Arial" pitchFamily="34" charset="0"/>
              </a:rPr>
              <a:t>       учеников</a:t>
            </a:r>
            <a:r>
              <a:rPr lang="ru-RU" i="1" dirty="0">
                <a:latin typeface="Cambria" pitchFamily="18" charset="0"/>
                <a:cs typeface="Arial" pitchFamily="34" charset="0"/>
              </a:rPr>
              <a:t>…  У меня появились </a:t>
            </a:r>
            <a:endParaRPr lang="ru-RU" i="1" dirty="0" smtClean="0">
              <a:latin typeface="Cambria" pitchFamily="18" charset="0"/>
              <a:cs typeface="Arial" pitchFamily="34" charset="0"/>
            </a:endParaRPr>
          </a:p>
          <a:p>
            <a:pPr marR="0" lvl="0" fontAlgn="base">
              <a:lnSpc>
                <a:spcPct val="80000"/>
              </a:lnSpc>
              <a:spcAft>
                <a:spcPct val="0"/>
              </a:spcAft>
              <a:buClrTx/>
              <a:buSzTx/>
              <a:tabLst/>
            </a:pPr>
            <a:r>
              <a:rPr lang="ru-RU" i="1" dirty="0">
                <a:latin typeface="Cambria" pitchFamily="18" charset="0"/>
                <a:cs typeface="Arial" pitchFamily="34" charset="0"/>
              </a:rPr>
              <a:t> </a:t>
            </a:r>
            <a:r>
              <a:rPr lang="ru-RU" i="1" dirty="0" smtClean="0">
                <a:latin typeface="Cambria" pitchFamily="18" charset="0"/>
                <a:cs typeface="Arial" pitchFamily="34" charset="0"/>
              </a:rPr>
              <a:t>              аргументы </a:t>
            </a:r>
            <a:r>
              <a:rPr lang="ru-RU" i="1" dirty="0">
                <a:latin typeface="Cambria" pitchFamily="18" charset="0"/>
                <a:cs typeface="Arial" pitchFamily="34" charset="0"/>
              </a:rPr>
              <a:t>для своего ребенка, </a:t>
            </a:r>
            <a:endParaRPr lang="ru-RU" i="1" dirty="0" smtClean="0">
              <a:latin typeface="Cambria" pitchFamily="18" charset="0"/>
              <a:cs typeface="Arial" pitchFamily="34" charset="0"/>
            </a:endParaRPr>
          </a:p>
          <a:p>
            <a:pPr marR="0" lvl="0" fontAlgn="base">
              <a:lnSpc>
                <a:spcPct val="80000"/>
              </a:lnSpc>
              <a:spcAft>
                <a:spcPct val="0"/>
              </a:spcAft>
              <a:buClrTx/>
              <a:buSzTx/>
              <a:tabLst/>
            </a:pPr>
            <a:r>
              <a:rPr lang="ru-RU" i="1" dirty="0">
                <a:latin typeface="Cambria" pitchFamily="18" charset="0"/>
                <a:cs typeface="Arial" pitchFamily="34" charset="0"/>
              </a:rPr>
              <a:t> </a:t>
            </a:r>
            <a:r>
              <a:rPr lang="ru-RU" i="1" dirty="0" smtClean="0">
                <a:latin typeface="Cambria" pitchFamily="18" charset="0"/>
                <a:cs typeface="Arial" pitchFamily="34" charset="0"/>
              </a:rPr>
              <a:t>                    чтобы </a:t>
            </a:r>
            <a:r>
              <a:rPr lang="ru-RU" i="1" dirty="0">
                <a:latin typeface="Cambria" pitchFamily="18" charset="0"/>
                <a:cs typeface="Arial" pitchFamily="34" charset="0"/>
              </a:rPr>
              <a:t>убедить дочь одеваться </a:t>
            </a:r>
            <a:endParaRPr lang="ru-RU" i="1" dirty="0" smtClean="0">
              <a:latin typeface="Cambria" pitchFamily="18" charset="0"/>
              <a:cs typeface="Arial" pitchFamily="34" charset="0"/>
            </a:endParaRPr>
          </a:p>
          <a:p>
            <a:pPr marR="0" lvl="0" fontAlgn="base">
              <a:lnSpc>
                <a:spcPct val="80000"/>
              </a:lnSpc>
              <a:spcAft>
                <a:spcPct val="0"/>
              </a:spcAft>
              <a:buClrTx/>
              <a:buSzTx/>
              <a:tabLst/>
            </a:pPr>
            <a:r>
              <a:rPr lang="ru-RU" i="1" dirty="0">
                <a:latin typeface="Cambria" pitchFamily="18" charset="0"/>
                <a:cs typeface="Arial" pitchFamily="34" charset="0"/>
              </a:rPr>
              <a:t> </a:t>
            </a:r>
            <a:r>
              <a:rPr lang="ru-RU" i="1" dirty="0" smtClean="0">
                <a:latin typeface="Cambria" pitchFamily="18" charset="0"/>
                <a:cs typeface="Arial" pitchFamily="34" charset="0"/>
              </a:rPr>
              <a:t>                            в </a:t>
            </a:r>
            <a:r>
              <a:rPr lang="ru-RU" i="1" dirty="0">
                <a:latin typeface="Cambria" pitchFamily="18" charset="0"/>
                <a:cs typeface="Arial" pitchFamily="34" charset="0"/>
              </a:rPr>
              <a:t>школу определенным </a:t>
            </a:r>
            <a:endParaRPr lang="ru-RU" i="1" dirty="0" smtClean="0">
              <a:latin typeface="Cambria" pitchFamily="18" charset="0"/>
              <a:cs typeface="Arial" pitchFamily="34" charset="0"/>
            </a:endParaRPr>
          </a:p>
          <a:p>
            <a:pPr marR="0" lvl="0" fontAlgn="base">
              <a:lnSpc>
                <a:spcPct val="80000"/>
              </a:lnSpc>
              <a:spcAft>
                <a:spcPct val="0"/>
              </a:spcAft>
              <a:buClrTx/>
              <a:buSzTx/>
              <a:tabLst/>
            </a:pPr>
            <a:r>
              <a:rPr lang="ru-RU" i="1" dirty="0">
                <a:latin typeface="Cambria" pitchFamily="18" charset="0"/>
                <a:cs typeface="Arial" pitchFamily="34" charset="0"/>
              </a:rPr>
              <a:t> </a:t>
            </a:r>
            <a:r>
              <a:rPr lang="ru-RU" i="1" dirty="0" smtClean="0">
                <a:latin typeface="Cambria" pitchFamily="18" charset="0"/>
                <a:cs typeface="Arial" pitchFamily="34" charset="0"/>
              </a:rPr>
              <a:t>                                        образом</a:t>
            </a:r>
            <a:r>
              <a:rPr lang="ru-RU" i="1" dirty="0">
                <a:latin typeface="Cambria" pitchFamily="18" charset="0"/>
                <a:cs typeface="Arial" pitchFamily="34" charset="0"/>
              </a:rPr>
              <a:t>…»</a:t>
            </a:r>
          </a:p>
        </p:txBody>
      </p:sp>
      <p:sp>
        <p:nvSpPr>
          <p:cNvPr id="7170" name="Rectangle 2"/>
          <p:cNvSpPr>
            <a:spLocks noChangeArrowheads="1"/>
          </p:cNvSpPr>
          <p:nvPr/>
        </p:nvSpPr>
        <p:spPr bwMode="auto">
          <a:xfrm>
            <a:off x="4789518" y="1934578"/>
            <a:ext cx="4139313" cy="37364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0" fontAlgn="base">
              <a:lnSpc>
                <a:spcPct val="80000"/>
              </a:lnSpc>
              <a:spcBef>
                <a:spcPct val="0"/>
              </a:spcBef>
              <a:spcAft>
                <a:spcPct val="0"/>
              </a:spcAft>
              <a:buFontTx/>
              <a:buNone/>
            </a:pPr>
            <a:r>
              <a:rPr lang="ru-RU" dirty="0" smtClean="0">
                <a:latin typeface="Cambria" pitchFamily="18" charset="0"/>
                <a:cs typeface="Arial" pitchFamily="34" charset="0"/>
              </a:rPr>
              <a:t>Этот проект – статистическая </a:t>
            </a:r>
            <a:r>
              <a:rPr lang="ru-RU" dirty="0">
                <a:latin typeface="Cambria" pitchFamily="18" charset="0"/>
                <a:cs typeface="Arial" pitchFamily="34" charset="0"/>
              </a:rPr>
              <a:t>работа муниципального масштаба, позволяющая получить «фотографию» учеников района на определенный момент времени.</a:t>
            </a:r>
          </a:p>
          <a:p>
            <a:pPr indent="0" fontAlgn="base">
              <a:lnSpc>
                <a:spcPct val="80000"/>
              </a:lnSpc>
              <a:spcBef>
                <a:spcPct val="0"/>
              </a:spcBef>
              <a:spcAft>
                <a:spcPct val="0"/>
              </a:spcAft>
              <a:buFontTx/>
              <a:buNone/>
            </a:pPr>
            <a:r>
              <a:rPr lang="ru-RU" dirty="0">
                <a:latin typeface="Cambria" pitchFamily="18" charset="0"/>
                <a:cs typeface="Arial" pitchFamily="34" charset="0"/>
              </a:rPr>
              <a:t>Результаты, полученные в ходе проекта, являются источником формирования информационных ресурсов, касающихся </a:t>
            </a:r>
            <a:r>
              <a:rPr lang="ru-RU" dirty="0" smtClean="0">
                <a:latin typeface="Cambria" pitchFamily="18" charset="0"/>
                <a:cs typeface="Arial" pitchFamily="34" charset="0"/>
              </a:rPr>
              <a:t>удовлетворенности </a:t>
            </a:r>
            <a:r>
              <a:rPr lang="ru-RU" dirty="0">
                <a:latin typeface="Cambria" pitchFamily="18" charset="0"/>
                <a:cs typeface="Arial" pitchFamily="34" charset="0"/>
              </a:rPr>
              <a:t>образовательными услугами, данных социального характера. </a:t>
            </a:r>
          </a:p>
          <a:p>
            <a:pPr indent="0" fontAlgn="base">
              <a:lnSpc>
                <a:spcPct val="80000"/>
              </a:lnSpc>
              <a:spcBef>
                <a:spcPct val="0"/>
              </a:spcBef>
              <a:spcAft>
                <a:spcPct val="0"/>
              </a:spcAft>
              <a:buFontTx/>
              <a:buNone/>
            </a:pPr>
            <a:endParaRPr lang="ru-RU" sz="800" dirty="0">
              <a:latin typeface="Cambria" pitchFamily="18" charset="0"/>
              <a:cs typeface="Arial" pitchFamily="34" charset="0"/>
            </a:endParaRPr>
          </a:p>
          <a:p>
            <a:pPr indent="0" fontAlgn="base">
              <a:lnSpc>
                <a:spcPct val="80000"/>
              </a:lnSpc>
              <a:spcBef>
                <a:spcPct val="0"/>
              </a:spcBef>
              <a:spcAft>
                <a:spcPct val="0"/>
              </a:spcAft>
              <a:buFontTx/>
              <a:buNone/>
            </a:pPr>
            <a:r>
              <a:rPr lang="ru-RU" i="1" dirty="0">
                <a:latin typeface="Cambria" pitchFamily="18" charset="0"/>
                <a:cs typeface="Arial" pitchFamily="34" charset="0"/>
              </a:rPr>
              <a:t>Проект отмечен дипломом </a:t>
            </a:r>
            <a:r>
              <a:rPr lang="en-US" i="1" dirty="0">
                <a:latin typeface="Cambria" pitchFamily="18" charset="0"/>
                <a:cs typeface="Arial" pitchFamily="34" charset="0"/>
              </a:rPr>
              <a:t>II</a:t>
            </a:r>
            <a:r>
              <a:rPr lang="ru-RU" i="1" dirty="0">
                <a:latin typeface="Cambria" pitchFamily="18" charset="0"/>
                <a:cs typeface="Arial" pitchFamily="34" charset="0"/>
              </a:rPr>
              <a:t> степени</a:t>
            </a:r>
            <a:br>
              <a:rPr lang="ru-RU" i="1" dirty="0">
                <a:latin typeface="Cambria" pitchFamily="18" charset="0"/>
                <a:cs typeface="Arial" pitchFamily="34" charset="0"/>
              </a:rPr>
            </a:br>
            <a:r>
              <a:rPr lang="ru-RU" i="1" dirty="0">
                <a:latin typeface="Cambria" pitchFamily="18" charset="0"/>
                <a:cs typeface="Arial" pitchFamily="34" charset="0"/>
              </a:rPr>
              <a:t>на </a:t>
            </a:r>
            <a:r>
              <a:rPr lang="en-US" i="1" dirty="0">
                <a:latin typeface="Cambria" pitchFamily="18" charset="0"/>
                <a:cs typeface="Arial" pitchFamily="34" charset="0"/>
              </a:rPr>
              <a:t>VI </a:t>
            </a:r>
            <a:r>
              <a:rPr lang="ru-RU" i="1" dirty="0">
                <a:latin typeface="Cambria" pitchFamily="18" charset="0"/>
                <a:cs typeface="Arial" pitchFamily="34" charset="0"/>
              </a:rPr>
              <a:t>межрегиональной </a:t>
            </a:r>
            <a:r>
              <a:rPr lang="ru-RU" i="1" dirty="0" smtClean="0">
                <a:latin typeface="Cambria" pitchFamily="18" charset="0"/>
                <a:cs typeface="Arial" pitchFamily="34" charset="0"/>
              </a:rPr>
              <a:t>конференции «С </a:t>
            </a:r>
            <a:r>
              <a:rPr lang="ru-RU" i="1" dirty="0">
                <a:latin typeface="Cambria" pitchFamily="18" charset="0"/>
                <a:cs typeface="Arial" pitchFamily="34" charset="0"/>
              </a:rPr>
              <a:t>наукой в будущее»</a:t>
            </a:r>
            <a:br>
              <a:rPr lang="ru-RU" i="1" dirty="0">
                <a:latin typeface="Cambria" pitchFamily="18" charset="0"/>
                <a:cs typeface="Arial" pitchFamily="34" charset="0"/>
              </a:rPr>
            </a:br>
            <a:r>
              <a:rPr lang="ru-RU" i="1" dirty="0">
                <a:latin typeface="Cambria" pitchFamily="18" charset="0"/>
                <a:cs typeface="Arial" pitchFamily="34" charset="0"/>
              </a:rPr>
              <a:t>на секции «Социология». </a:t>
            </a:r>
          </a:p>
        </p:txBody>
      </p:sp>
      <p:sp>
        <p:nvSpPr>
          <p:cNvPr id="14" name="Загнутый угол 13"/>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endParaRPr lang="ru-RU" sz="800" i="1" dirty="0" smtClean="0">
              <a:solidFill>
                <a:schemeClr val="tx1">
                  <a:lumMod val="95000"/>
                  <a:lumOff val="5000"/>
                </a:schemeClr>
              </a:solidFill>
            </a:endParaRPr>
          </a:p>
          <a:p>
            <a:pPr>
              <a:lnSpc>
                <a:spcPct val="80000"/>
              </a:lnSpc>
            </a:pPr>
            <a:endParaRPr lang="ru-RU" sz="1200" i="1" dirty="0">
              <a:solidFill>
                <a:schemeClr val="tx1">
                  <a:lumMod val="95000"/>
                  <a:lumOff val="5000"/>
                </a:schemeClr>
              </a:solidFill>
            </a:endParaRPr>
          </a:p>
          <a:p>
            <a:pPr>
              <a:lnSpc>
                <a:spcPct val="80000"/>
              </a:lnSpc>
            </a:pPr>
            <a:r>
              <a:rPr lang="ru-RU" sz="1200" i="1" dirty="0" smtClean="0">
                <a:solidFill>
                  <a:schemeClr val="tx1">
                    <a:lumMod val="95000"/>
                    <a:lumOff val="5000"/>
                  </a:schemeClr>
                </a:solidFill>
              </a:rPr>
              <a:t>Сострадательное </a:t>
            </a:r>
            <a:r>
              <a:rPr lang="ru-RU" sz="1200" i="1" dirty="0">
                <a:solidFill>
                  <a:schemeClr val="tx1">
                    <a:lumMod val="95000"/>
                    <a:lumOff val="5000"/>
                  </a:schemeClr>
                </a:solidFill>
              </a:rPr>
              <a:t>и уважительное принятие других возможно в той степени, в которой у человека открыт доступ к пониманию и принятию динамики собственной </a:t>
            </a:r>
            <a:r>
              <a:rPr lang="ru-RU" sz="1200" i="1" dirty="0" smtClean="0">
                <a:solidFill>
                  <a:schemeClr val="tx1">
                    <a:lumMod val="95000"/>
                    <a:lumOff val="5000"/>
                  </a:schemeClr>
                </a:solidFill>
              </a:rPr>
              <a:t>личности.</a:t>
            </a:r>
            <a:endParaRPr lang="ru-RU" sz="1200" i="1" dirty="0">
              <a:solidFill>
                <a:schemeClr val="tx1">
                  <a:lumMod val="95000"/>
                  <a:lumOff val="5000"/>
                </a:schemeClr>
              </a:solidFill>
            </a:endParaRPr>
          </a:p>
          <a:p>
            <a:pPr>
              <a:lnSpc>
                <a:spcPct val="80000"/>
              </a:lnSpc>
            </a:pPr>
            <a:r>
              <a:rPr lang="ru-RU" sz="1200" i="1" dirty="0">
                <a:solidFill>
                  <a:schemeClr val="tx1">
                    <a:lumMod val="95000"/>
                    <a:lumOff val="5000"/>
                  </a:schemeClr>
                </a:solidFill>
              </a:rPr>
              <a:t>			                                </a:t>
            </a:r>
            <a:r>
              <a:rPr lang="ru-RU" sz="1200" i="1" dirty="0" smtClean="0">
                <a:solidFill>
                  <a:schemeClr val="tx1">
                    <a:lumMod val="95000"/>
                    <a:lumOff val="5000"/>
                  </a:schemeClr>
                </a:solidFill>
              </a:rPr>
              <a:t>                </a:t>
            </a:r>
            <a:r>
              <a:rPr lang="ru-RU" sz="1200" b="1" i="1" dirty="0">
                <a:solidFill>
                  <a:schemeClr val="tx1">
                    <a:lumMod val="95000"/>
                    <a:lumOff val="5000"/>
                  </a:schemeClr>
                </a:solidFill>
              </a:rPr>
              <a:t>Н. Мак-Вильямс</a:t>
            </a:r>
          </a:p>
          <a:p>
            <a:pPr>
              <a:lnSpc>
                <a:spcPct val="80000"/>
              </a:lnSpc>
            </a:pPr>
            <a:endParaRPr lang="ru-RU" sz="1200" b="1" i="1" dirty="0">
              <a:solidFill>
                <a:schemeClr val="tx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48875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http://matcreative.ru/images/my/uspehi-uchenikov/01b5d8e1ee6e50d69527fa40de0cd382.png"/>
          <p:cNvPicPr>
            <a:picLocks noChangeAspect="1" noChangeArrowheads="1"/>
          </p:cNvPicPr>
          <p:nvPr/>
        </p:nvPicPr>
        <p:blipFill>
          <a:blip r:embed="rId2" cstate="print"/>
          <a:srcRect t="17870" r="5711" b="10648"/>
          <a:stretch>
            <a:fillRect/>
          </a:stretch>
        </p:blipFill>
        <p:spPr bwMode="auto">
          <a:xfrm>
            <a:off x="6161253" y="4464157"/>
            <a:ext cx="2738743" cy="1643734"/>
          </a:xfrm>
          <a:prstGeom prst="rect">
            <a:avLst/>
          </a:prstGeom>
          <a:noFill/>
        </p:spPr>
      </p:pic>
      <p:sp>
        <p:nvSpPr>
          <p:cNvPr id="4" name="TextBox 3"/>
          <p:cNvSpPr txBox="1"/>
          <p:nvPr/>
        </p:nvSpPr>
        <p:spPr>
          <a:xfrm>
            <a:off x="179512" y="15280"/>
            <a:ext cx="6349495"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Успехи учеников: развитие </a:t>
            </a:r>
            <a:r>
              <a:rPr lang="ru-RU" sz="2400" b="1" dirty="0" err="1" smtClean="0">
                <a:solidFill>
                  <a:schemeClr val="bg1"/>
                </a:solidFill>
                <a:effectLst>
                  <a:outerShdw blurRad="38100" dist="38100" dir="2700000" algn="tl">
                    <a:srgbClr val="000000">
                      <a:alpha val="43137"/>
                    </a:srgbClr>
                  </a:outerShdw>
                </a:effectLst>
                <a:latin typeface="Cambria" panose="02040503050406030204" pitchFamily="18" charset="0"/>
              </a:rPr>
              <a:t>креативности</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4143372" y="1142984"/>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Скругленный прямоугольник 11"/>
          <p:cNvSpPr/>
          <p:nvPr/>
        </p:nvSpPr>
        <p:spPr>
          <a:xfrm>
            <a:off x="142844" y="1499876"/>
            <a:ext cx="5786478" cy="576000"/>
          </a:xfrm>
          <a:prstGeom prst="roundRec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ru-RU" sz="1600" b="1" dirty="0" smtClean="0">
                <a:solidFill>
                  <a:schemeClr val="tx1"/>
                </a:solidFill>
              </a:rPr>
              <a:t>Всероссийский конкурс социально-научной деятельности </a:t>
            </a:r>
            <a:br>
              <a:rPr lang="ru-RU" sz="1600" b="1" dirty="0" smtClean="0">
                <a:solidFill>
                  <a:schemeClr val="tx1"/>
                </a:solidFill>
              </a:rPr>
            </a:br>
            <a:r>
              <a:rPr lang="ru-RU" sz="1600" b="1" dirty="0" smtClean="0">
                <a:solidFill>
                  <a:schemeClr val="tx1"/>
                </a:solidFill>
              </a:rPr>
              <a:t>«Твой Форсайт» (2014 г.)</a:t>
            </a:r>
            <a:endParaRPr lang="ru-RU" sz="1600" b="1" dirty="0">
              <a:solidFill>
                <a:schemeClr val="tx1"/>
              </a:solidFill>
            </a:endParaRPr>
          </a:p>
        </p:txBody>
      </p:sp>
      <p:sp>
        <p:nvSpPr>
          <p:cNvPr id="16" name="Скругленный прямоугольник 15">
            <a:hlinkClick r:id="rId3"/>
          </p:cNvPr>
          <p:cNvSpPr/>
          <p:nvPr/>
        </p:nvSpPr>
        <p:spPr>
          <a:xfrm>
            <a:off x="6156871" y="6237312"/>
            <a:ext cx="2736304"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Успехи моих учеников</a:t>
            </a:r>
            <a:endParaRPr lang="ru-RU" sz="1400" b="1" dirty="0">
              <a:effectLst>
                <a:outerShdw blurRad="38100" dist="38100" dir="2700000" algn="tl">
                  <a:srgbClr val="000000">
                    <a:alpha val="43137"/>
                  </a:srgbClr>
                </a:outerShdw>
              </a:effectLst>
              <a:latin typeface="+mj-lt"/>
            </a:endParaRPr>
          </a:p>
        </p:txBody>
      </p:sp>
      <p:sp>
        <p:nvSpPr>
          <p:cNvPr id="11" name="Загнутый угол 10"/>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endParaRPr lang="ru-RU" sz="800" i="1" dirty="0" smtClean="0">
              <a:solidFill>
                <a:schemeClr val="tx1">
                  <a:lumMod val="95000"/>
                  <a:lumOff val="5000"/>
                </a:schemeClr>
              </a:solidFill>
              <a:effectLst>
                <a:outerShdw blurRad="38100" dist="38100" dir="2700000" algn="tl">
                  <a:srgbClr val="000000">
                    <a:alpha val="43137"/>
                  </a:srgbClr>
                </a:outerShdw>
              </a:effectLst>
            </a:endParaRPr>
          </a:p>
          <a:p>
            <a:pPr>
              <a:lnSpc>
                <a:spcPct val="80000"/>
              </a:lnSpc>
            </a:pPr>
            <a:r>
              <a:rPr lang="ru-RU" sz="1200" i="1" dirty="0" smtClean="0">
                <a:solidFill>
                  <a:schemeClr val="tx1">
                    <a:lumMod val="95000"/>
                    <a:lumOff val="5000"/>
                  </a:schemeClr>
                </a:solidFill>
              </a:rPr>
              <a:t>Если </a:t>
            </a:r>
            <a:r>
              <a:rPr lang="ru-RU" sz="1200" i="1" dirty="0">
                <a:solidFill>
                  <a:schemeClr val="tx1">
                    <a:lumMod val="95000"/>
                    <a:lumOff val="5000"/>
                  </a:schemeClr>
                </a:solidFill>
              </a:rPr>
              <a:t>ученик в школе не научился сам ничего творить, то и в жизни он всегда будет только подражать, </a:t>
            </a:r>
            <a:r>
              <a:rPr lang="ru-RU" sz="1200" i="1" dirty="0" smtClean="0">
                <a:solidFill>
                  <a:schemeClr val="tx1">
                    <a:lumMod val="95000"/>
                    <a:lumOff val="5000"/>
                  </a:schemeClr>
                </a:solidFill>
              </a:rPr>
              <a:t>копировать.</a:t>
            </a:r>
            <a:endParaRPr lang="ru-RU" sz="1200" i="1" dirty="0">
              <a:solidFill>
                <a:schemeClr val="tx1">
                  <a:lumMod val="95000"/>
                  <a:lumOff val="5000"/>
                </a:schemeClr>
              </a:solidFill>
            </a:endParaRPr>
          </a:p>
          <a:p>
            <a:pPr>
              <a:lnSpc>
                <a:spcPct val="80000"/>
              </a:lnSpc>
            </a:pPr>
            <a:endParaRPr lang="ru-RU" sz="600" i="1" dirty="0">
              <a:solidFill>
                <a:schemeClr val="tx1">
                  <a:lumMod val="95000"/>
                  <a:lumOff val="5000"/>
                </a:schemeClr>
              </a:solidFill>
            </a:endParaRPr>
          </a:p>
          <a:p>
            <a:pPr>
              <a:lnSpc>
                <a:spcPct val="80000"/>
              </a:lnSpc>
            </a:pPr>
            <a:r>
              <a:rPr lang="ru-RU" sz="1200" i="1" dirty="0">
                <a:solidFill>
                  <a:schemeClr val="tx1">
                    <a:lumMod val="95000"/>
                    <a:lumOff val="5000"/>
                  </a:schemeClr>
                </a:solidFill>
              </a:rPr>
              <a:t>				</a:t>
            </a:r>
            <a:r>
              <a:rPr lang="ru-RU" sz="1200" b="1" i="1" dirty="0">
                <a:solidFill>
                  <a:schemeClr val="tx1">
                    <a:lumMod val="95000"/>
                    <a:lumOff val="5000"/>
                  </a:schemeClr>
                </a:solidFill>
              </a:rPr>
              <a:t>             </a:t>
            </a:r>
            <a:r>
              <a:rPr lang="ru-RU" sz="1200" b="1" i="1" dirty="0" smtClean="0">
                <a:solidFill>
                  <a:schemeClr val="tx1">
                    <a:lumMod val="95000"/>
                    <a:lumOff val="5000"/>
                  </a:schemeClr>
                </a:solidFill>
              </a:rPr>
              <a:t>              </a:t>
            </a:r>
            <a:r>
              <a:rPr lang="ru-RU" sz="1200" b="1" i="1" dirty="0">
                <a:solidFill>
                  <a:schemeClr val="tx1">
                    <a:lumMod val="95000"/>
                    <a:lumOff val="5000"/>
                  </a:schemeClr>
                </a:solidFill>
              </a:rPr>
              <a:t>Л. Н. Толстой</a:t>
            </a:r>
          </a:p>
        </p:txBody>
      </p:sp>
      <p:sp>
        <p:nvSpPr>
          <p:cNvPr id="2" name="Прямоугольник 1"/>
          <p:cNvSpPr/>
          <p:nvPr/>
        </p:nvSpPr>
        <p:spPr>
          <a:xfrm>
            <a:off x="101424" y="2169815"/>
            <a:ext cx="5982743" cy="4333494"/>
          </a:xfrm>
          <a:prstGeom prst="rect">
            <a:avLst/>
          </a:prstGeom>
        </p:spPr>
        <p:txBody>
          <a:bodyPr wrap="square">
            <a:spAutoFit/>
          </a:bodyPr>
          <a:lstStyle/>
          <a:p>
            <a:pPr fontAlgn="base">
              <a:lnSpc>
                <a:spcPct val="80000"/>
              </a:lnSpc>
              <a:spcAft>
                <a:spcPct val="0"/>
              </a:spcAft>
            </a:pPr>
            <a:r>
              <a:rPr lang="ru-RU" b="1" i="1" dirty="0">
                <a:latin typeface="Cambria" pitchFamily="18" charset="0"/>
                <a:cs typeface="Arial" pitchFamily="34" charset="0"/>
              </a:rPr>
              <a:t>Цель </a:t>
            </a:r>
            <a:r>
              <a:rPr lang="ru-RU" b="1" i="1" dirty="0" err="1">
                <a:latin typeface="Cambria" pitchFamily="18" charset="0"/>
                <a:cs typeface="Arial" pitchFamily="34" charset="0"/>
              </a:rPr>
              <a:t>форсайта</a:t>
            </a:r>
            <a:r>
              <a:rPr lang="ru-RU" b="1" i="1" dirty="0">
                <a:latin typeface="Cambria" pitchFamily="18" charset="0"/>
                <a:cs typeface="Arial" pitchFamily="34" charset="0"/>
              </a:rPr>
              <a:t> </a:t>
            </a:r>
            <a:r>
              <a:rPr lang="ru-RU" dirty="0">
                <a:latin typeface="Cambria" pitchFamily="18" charset="0"/>
                <a:cs typeface="Arial" pitchFamily="34" charset="0"/>
              </a:rPr>
              <a:t>– определение возможного будущего, создание желаемого образа будущего и определение стратегий его достижения.</a:t>
            </a:r>
          </a:p>
          <a:p>
            <a:pPr fontAlgn="base">
              <a:lnSpc>
                <a:spcPct val="80000"/>
              </a:lnSpc>
              <a:spcAft>
                <a:spcPct val="0"/>
              </a:spcAft>
            </a:pPr>
            <a:endParaRPr lang="ru-RU" sz="800" dirty="0">
              <a:latin typeface="Cambria" pitchFamily="18" charset="0"/>
              <a:cs typeface="Arial" pitchFamily="34" charset="0"/>
            </a:endParaRPr>
          </a:p>
          <a:p>
            <a:pPr fontAlgn="base">
              <a:lnSpc>
                <a:spcPct val="80000"/>
              </a:lnSpc>
              <a:spcAft>
                <a:spcPct val="0"/>
              </a:spcAft>
            </a:pPr>
            <a:r>
              <a:rPr lang="ru-RU" b="1" i="1" dirty="0">
                <a:latin typeface="Cambria" pitchFamily="18" charset="0"/>
                <a:cs typeface="Arial" pitchFamily="34" charset="0"/>
              </a:rPr>
              <a:t>Социальное и образовательное значение конкурса: </a:t>
            </a:r>
            <a:r>
              <a:rPr lang="ru-RU" dirty="0" smtClean="0">
                <a:latin typeface="Cambria" pitchFamily="18" charset="0"/>
                <a:cs typeface="Arial" pitchFamily="34" charset="0"/>
              </a:rPr>
              <a:t>он направлен </a:t>
            </a:r>
            <a:r>
              <a:rPr lang="ru-RU" dirty="0">
                <a:latin typeface="Cambria" pitchFamily="18" charset="0"/>
                <a:cs typeface="Arial" pitchFamily="34" charset="0"/>
              </a:rPr>
              <a:t>на повышение уровня вовлеченности школьников в предпринимательскую, инновационную, </a:t>
            </a:r>
            <a:r>
              <a:rPr lang="ru-RU" dirty="0" smtClean="0">
                <a:latin typeface="Cambria" pitchFamily="18" charset="0"/>
                <a:cs typeface="Arial" pitchFamily="34" charset="0"/>
              </a:rPr>
              <a:t>научно-технологическую </a:t>
            </a:r>
            <a:r>
              <a:rPr lang="ru-RU" dirty="0">
                <a:latin typeface="Cambria" pitchFamily="18" charset="0"/>
                <a:cs typeface="Arial" pitchFamily="34" charset="0"/>
              </a:rPr>
              <a:t>и </a:t>
            </a:r>
            <a:r>
              <a:rPr lang="ru-RU" dirty="0" smtClean="0">
                <a:latin typeface="Cambria" pitchFamily="18" charset="0"/>
                <a:cs typeface="Arial" pitchFamily="34" charset="0"/>
              </a:rPr>
              <a:t>социально активную </a:t>
            </a:r>
            <a:r>
              <a:rPr lang="ru-RU" dirty="0">
                <a:latin typeface="Cambria" pitchFamily="18" charset="0"/>
                <a:cs typeface="Arial" pitchFamily="34" charset="0"/>
              </a:rPr>
              <a:t>деятельность.</a:t>
            </a:r>
          </a:p>
          <a:p>
            <a:pPr fontAlgn="base">
              <a:lnSpc>
                <a:spcPct val="80000"/>
              </a:lnSpc>
              <a:spcAft>
                <a:spcPct val="0"/>
              </a:spcAft>
            </a:pPr>
            <a:endParaRPr lang="ru-RU" sz="800" dirty="0" smtClean="0">
              <a:latin typeface="Cambria" pitchFamily="18" charset="0"/>
              <a:cs typeface="Arial" pitchFamily="34" charset="0"/>
            </a:endParaRPr>
          </a:p>
          <a:p>
            <a:pPr fontAlgn="base">
              <a:lnSpc>
                <a:spcPct val="80000"/>
              </a:lnSpc>
              <a:spcAft>
                <a:spcPct val="0"/>
              </a:spcAft>
            </a:pPr>
            <a:r>
              <a:rPr lang="ru-RU" b="1" i="1" dirty="0" smtClean="0">
                <a:latin typeface="Cambria" pitchFamily="18" charset="0"/>
                <a:cs typeface="Arial" pitchFamily="34" charset="0"/>
              </a:rPr>
              <a:t>Результаты </a:t>
            </a:r>
            <a:endParaRPr lang="ru-RU" b="1" i="1" dirty="0">
              <a:latin typeface="Cambria" pitchFamily="18" charset="0"/>
              <a:cs typeface="Arial" pitchFamily="34" charset="0"/>
            </a:endParaRPr>
          </a:p>
          <a:p>
            <a:pPr fontAlgn="base">
              <a:lnSpc>
                <a:spcPct val="80000"/>
              </a:lnSpc>
              <a:spcAft>
                <a:spcPct val="0"/>
              </a:spcAft>
            </a:pPr>
            <a:r>
              <a:rPr lang="ru-RU" dirty="0">
                <a:latin typeface="Cambria" pitchFamily="18" charset="0"/>
                <a:cs typeface="Arial" pitchFamily="34" charset="0"/>
              </a:rPr>
              <a:t>1</a:t>
            </a:r>
            <a:r>
              <a:rPr lang="ru-RU" dirty="0" smtClean="0">
                <a:latin typeface="Cambria" pitchFamily="18" charset="0"/>
                <a:cs typeface="Arial" pitchFamily="34" charset="0"/>
              </a:rPr>
              <a:t>. Применение </a:t>
            </a:r>
            <a:r>
              <a:rPr lang="ru-RU" dirty="0">
                <a:latin typeface="Cambria" pitchFamily="18" charset="0"/>
                <a:cs typeface="Arial" pitchFamily="34" charset="0"/>
              </a:rPr>
              <a:t>полученных знаний по решению открытых изобретательских задач.</a:t>
            </a:r>
          </a:p>
          <a:p>
            <a:pPr fontAlgn="base">
              <a:lnSpc>
                <a:spcPct val="80000"/>
              </a:lnSpc>
              <a:spcAft>
                <a:spcPct val="0"/>
              </a:spcAft>
            </a:pPr>
            <a:r>
              <a:rPr lang="ru-RU" dirty="0">
                <a:latin typeface="Cambria" pitchFamily="18" charset="0"/>
                <a:cs typeface="Arial" pitchFamily="34" charset="0"/>
              </a:rPr>
              <a:t>2</a:t>
            </a:r>
            <a:r>
              <a:rPr lang="ru-RU" dirty="0" smtClean="0">
                <a:latin typeface="Cambria" pitchFamily="18" charset="0"/>
                <a:cs typeface="Arial" pitchFamily="34" charset="0"/>
              </a:rPr>
              <a:t>. Возможность </a:t>
            </a:r>
            <a:r>
              <a:rPr lang="ru-RU" dirty="0">
                <a:latin typeface="Cambria" pitchFamily="18" charset="0"/>
                <a:cs typeface="Arial" pitchFamily="34" charset="0"/>
              </a:rPr>
              <a:t>для учеников попробовать свои силы как в технологическом, так и в социальном </a:t>
            </a:r>
            <a:r>
              <a:rPr lang="ru-RU" dirty="0" err="1">
                <a:latin typeface="Cambria" pitchFamily="18" charset="0"/>
                <a:cs typeface="Arial" pitchFamily="34" charset="0"/>
              </a:rPr>
              <a:t>форсайтинге</a:t>
            </a:r>
            <a:r>
              <a:rPr lang="ru-RU" dirty="0">
                <a:latin typeface="Cambria" pitchFamily="18" charset="0"/>
                <a:cs typeface="Arial" pitchFamily="34" charset="0"/>
              </a:rPr>
              <a:t> (в надежде, что из школьных стен выйдет </a:t>
            </a:r>
            <a:endParaRPr lang="ru-RU" dirty="0" smtClean="0">
              <a:latin typeface="Cambria" pitchFamily="18" charset="0"/>
              <a:cs typeface="Arial" pitchFamily="34" charset="0"/>
            </a:endParaRPr>
          </a:p>
          <a:p>
            <a:pPr fontAlgn="base">
              <a:lnSpc>
                <a:spcPct val="80000"/>
              </a:lnSpc>
              <a:spcAft>
                <a:spcPct val="0"/>
              </a:spcAft>
            </a:pPr>
            <a:r>
              <a:rPr lang="ru-RU" dirty="0">
                <a:latin typeface="Cambria" pitchFamily="18" charset="0"/>
                <a:cs typeface="Arial" pitchFamily="34" charset="0"/>
              </a:rPr>
              <a:t> </a:t>
            </a:r>
            <a:r>
              <a:rPr lang="ru-RU" dirty="0" smtClean="0">
                <a:latin typeface="Cambria" pitchFamily="18" charset="0"/>
                <a:cs typeface="Arial" pitchFamily="34" charset="0"/>
              </a:rPr>
              <a:t>       еще </a:t>
            </a:r>
            <a:r>
              <a:rPr lang="ru-RU" dirty="0">
                <a:latin typeface="Cambria" pitchFamily="18" charset="0"/>
                <a:cs typeface="Arial" pitchFamily="34" charset="0"/>
              </a:rPr>
              <a:t>больше будущих изобретателей прорывных </a:t>
            </a:r>
            <a:r>
              <a:rPr lang="ru-RU" dirty="0" smtClean="0">
                <a:latin typeface="Cambria" pitchFamily="18" charset="0"/>
                <a:cs typeface="Arial" pitchFamily="34" charset="0"/>
              </a:rPr>
              <a:t> </a:t>
            </a:r>
          </a:p>
          <a:p>
            <a:pPr fontAlgn="base">
              <a:lnSpc>
                <a:spcPct val="80000"/>
              </a:lnSpc>
              <a:spcAft>
                <a:spcPct val="0"/>
              </a:spcAft>
            </a:pPr>
            <a:r>
              <a:rPr lang="ru-RU" dirty="0">
                <a:latin typeface="Cambria" pitchFamily="18" charset="0"/>
                <a:cs typeface="Arial" pitchFamily="34" charset="0"/>
              </a:rPr>
              <a:t> </a:t>
            </a:r>
            <a:r>
              <a:rPr lang="ru-RU" dirty="0" smtClean="0">
                <a:latin typeface="Cambria" pitchFamily="18" charset="0"/>
                <a:cs typeface="Arial" pitchFamily="34" charset="0"/>
              </a:rPr>
              <a:t>             технологий </a:t>
            </a:r>
            <a:r>
              <a:rPr lang="ru-RU" dirty="0">
                <a:latin typeface="Cambria" pitchFamily="18" charset="0"/>
                <a:cs typeface="Arial" pitchFamily="34" charset="0"/>
              </a:rPr>
              <a:t>или </a:t>
            </a:r>
            <a:r>
              <a:rPr lang="ru-RU" dirty="0" err="1">
                <a:latin typeface="Cambria" pitchFamily="18" charset="0"/>
                <a:cs typeface="Arial" pitchFamily="34" charset="0"/>
              </a:rPr>
              <a:t>инноваторов</a:t>
            </a:r>
            <a:r>
              <a:rPr lang="ru-RU" dirty="0">
                <a:latin typeface="Cambria" pitchFamily="18" charset="0"/>
                <a:cs typeface="Arial" pitchFamily="34" charset="0"/>
              </a:rPr>
              <a:t> </a:t>
            </a:r>
            <a:endParaRPr lang="ru-RU" dirty="0" smtClean="0">
              <a:latin typeface="Cambria" pitchFamily="18" charset="0"/>
              <a:cs typeface="Arial" pitchFamily="34" charset="0"/>
            </a:endParaRPr>
          </a:p>
          <a:p>
            <a:pPr fontAlgn="base">
              <a:lnSpc>
                <a:spcPct val="80000"/>
              </a:lnSpc>
              <a:spcAft>
                <a:spcPct val="0"/>
              </a:spcAft>
            </a:pPr>
            <a:r>
              <a:rPr lang="ru-RU" dirty="0">
                <a:latin typeface="Cambria" pitchFamily="18" charset="0"/>
                <a:cs typeface="Arial" pitchFamily="34" charset="0"/>
              </a:rPr>
              <a:t> </a:t>
            </a:r>
            <a:r>
              <a:rPr lang="ru-RU" dirty="0" smtClean="0">
                <a:latin typeface="Cambria" pitchFamily="18" charset="0"/>
                <a:cs typeface="Arial" pitchFamily="34" charset="0"/>
              </a:rPr>
              <a:t>                       в </a:t>
            </a:r>
            <a:r>
              <a:rPr lang="ru-RU" dirty="0">
                <a:latin typeface="Cambria" pitchFamily="18" charset="0"/>
                <a:cs typeface="Arial" pitchFamily="34" charset="0"/>
              </a:rPr>
              <a:t>социальной сфере). </a:t>
            </a:r>
            <a:r>
              <a:rPr lang="ru-RU" dirty="0">
                <a:effectLst>
                  <a:outerShdw blurRad="38100" dist="38100" dir="2700000" algn="tl">
                    <a:srgbClr val="000000">
                      <a:alpha val="43137"/>
                    </a:srgbClr>
                  </a:outerShdw>
                </a:effectLst>
                <a:latin typeface="Cambria" pitchFamily="18" charset="0"/>
                <a:cs typeface="Arial" pitchFamily="34" charset="0"/>
              </a:rPr>
              <a:t> </a:t>
            </a:r>
          </a:p>
          <a:p>
            <a:pPr lvl="0"/>
            <a:endParaRPr lang="ru-RU" dirty="0"/>
          </a:p>
        </p:txBody>
      </p:sp>
      <p:pic>
        <p:nvPicPr>
          <p:cNvPr id="15" name="Рисунок 14"/>
          <p:cNvPicPr>
            <a:picLocks noChangeAspect="1"/>
          </p:cNvPicPr>
          <p:nvPr/>
        </p:nvPicPr>
        <p:blipFill rotWithShape="1">
          <a:blip r:embed="rId4">
            <a:extLst>
              <a:ext uri="{28A0092B-C50C-407E-A947-70E740481C1C}">
                <a14:useLocalDpi xmlns:a14="http://schemas.microsoft.com/office/drawing/2010/main" xmlns="" val="0"/>
              </a:ext>
            </a:extLst>
          </a:blip>
          <a:srcRect l="8248" t="3080"/>
          <a:stretch/>
        </p:blipFill>
        <p:spPr>
          <a:xfrm>
            <a:off x="6158667" y="1601014"/>
            <a:ext cx="2741329" cy="2702707"/>
          </a:xfrm>
          <a:prstGeom prst="rect">
            <a:avLst/>
          </a:prstGeom>
        </p:spPr>
      </p:pic>
    </p:spTree>
    <p:extLst>
      <p:ext uri="{BB962C8B-B14F-4D97-AF65-F5344CB8AC3E}">
        <p14:creationId xmlns:p14="http://schemas.microsoft.com/office/powerpoint/2010/main" xmlns="" val="1048875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65448" y="2724622"/>
            <a:ext cx="7200000" cy="1844688"/>
          </a:xfrm>
          <a:prstGeom prst="roundRect">
            <a:avLst>
              <a:gd name="adj" fmla="val 9109"/>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ru-RU" sz="1400" i="1" dirty="0" smtClean="0">
                <a:solidFill>
                  <a:schemeClr val="tx1"/>
                </a:solidFill>
                <a:latin typeface="Cambria" pitchFamily="18" charset="0"/>
              </a:rPr>
              <a:t>«…К сожалению, школьная математика часто бывает оторвана от реальной  жизни, многие школьники вообще не понимают, как можно применить знание математики “в быту”…  Получая аттестат, мы должны быть уверены, что владеем запасом математических знаний, необходимым для применения в практической деятельности, для изучения смежных дисциплин и для продолжения образования… Как же нашу школьную математику сделать действительно реальной? … Расскажу о том, как пытаемся сделать это мы с одноклассниками и учителем математики…»</a:t>
            </a:r>
          </a:p>
          <a:p>
            <a:pPr>
              <a:lnSpc>
                <a:spcPct val="80000"/>
              </a:lnSpc>
            </a:pPr>
            <a:endParaRPr lang="ru-RU" sz="1400" i="1" dirty="0" smtClean="0">
              <a:solidFill>
                <a:schemeClr val="tx1"/>
              </a:solidFill>
              <a:latin typeface="Cambria" pitchFamily="18" charset="0"/>
            </a:endParaRPr>
          </a:p>
          <a:p>
            <a:pPr>
              <a:lnSpc>
                <a:spcPct val="80000"/>
              </a:lnSpc>
            </a:pPr>
            <a:r>
              <a:rPr lang="ru-RU" sz="1200" dirty="0" smtClean="0">
                <a:solidFill>
                  <a:schemeClr val="tx1"/>
                </a:solidFill>
                <a:latin typeface="Cambria" pitchFamily="18" charset="0"/>
              </a:rPr>
              <a:t>Из публикации </a:t>
            </a:r>
            <a:r>
              <a:rPr lang="ru-RU" sz="1200" dirty="0" err="1" smtClean="0">
                <a:solidFill>
                  <a:schemeClr val="tx1"/>
                </a:solidFill>
                <a:latin typeface="Cambria" pitchFamily="18" charset="0"/>
              </a:rPr>
              <a:t>Костылевой</a:t>
            </a:r>
            <a:r>
              <a:rPr lang="ru-RU" sz="1200" dirty="0" smtClean="0">
                <a:solidFill>
                  <a:schemeClr val="tx1"/>
                </a:solidFill>
                <a:latin typeface="Cambria" pitchFamily="18" charset="0"/>
              </a:rPr>
              <a:t> Ксении, ученицы 9 класса,</a:t>
            </a:r>
          </a:p>
          <a:p>
            <a:pPr>
              <a:lnSpc>
                <a:spcPct val="80000"/>
              </a:lnSpc>
            </a:pPr>
            <a:r>
              <a:rPr lang="ru-RU" sz="1200" dirty="0" smtClean="0">
                <a:solidFill>
                  <a:schemeClr val="tx1"/>
                </a:solidFill>
                <a:latin typeface="Cambria" pitchFamily="18" charset="0"/>
              </a:rPr>
              <a:t> «Как сделать математику действительно реальной», 2014 г.</a:t>
            </a:r>
          </a:p>
        </p:txBody>
      </p:sp>
      <p:sp>
        <p:nvSpPr>
          <p:cNvPr id="4" name="TextBox 3"/>
          <p:cNvSpPr txBox="1"/>
          <p:nvPr/>
        </p:nvSpPr>
        <p:spPr>
          <a:xfrm>
            <a:off x="179512" y="15280"/>
            <a:ext cx="4127092"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Личная позиция учеников</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a:hlinkClick r:id="rId2"/>
          </p:cNvPr>
          <p:cNvSpPr/>
          <p:nvPr/>
        </p:nvSpPr>
        <p:spPr>
          <a:xfrm>
            <a:off x="6197953" y="6237312"/>
            <a:ext cx="2736304"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Читать всю работу ученика</a:t>
            </a:r>
            <a:endParaRPr lang="ru-RU" sz="1400" b="1" dirty="0">
              <a:effectLst>
                <a:outerShdw blurRad="38100" dist="38100" dir="2700000" algn="tl">
                  <a:srgbClr val="000000">
                    <a:alpha val="43137"/>
                  </a:srgbClr>
                </a:outerShdw>
              </a:effectLst>
              <a:latin typeface="+mj-lt"/>
            </a:endParaRPr>
          </a:p>
        </p:txBody>
      </p:sp>
      <p:pic>
        <p:nvPicPr>
          <p:cNvPr id="2050" name="Picture 2" descr="C:\Users\User\Desktop\миниатюры\111.jpg"/>
          <p:cNvPicPr>
            <a:picLocks noChangeAspect="1" noChangeArrowheads="1"/>
          </p:cNvPicPr>
          <p:nvPr/>
        </p:nvPicPr>
        <p:blipFill>
          <a:blip r:embed="rId3"/>
          <a:srcRect/>
          <a:stretch>
            <a:fillRect/>
          </a:stretch>
        </p:blipFill>
        <p:spPr bwMode="auto">
          <a:xfrm>
            <a:off x="5940152" y="4054830"/>
            <a:ext cx="1224136" cy="454290"/>
          </a:xfrm>
          <a:prstGeom prst="rect">
            <a:avLst/>
          </a:prstGeom>
          <a:noFill/>
        </p:spPr>
      </p:pic>
      <p:sp>
        <p:nvSpPr>
          <p:cNvPr id="10" name="Скругленный прямоугольник 9"/>
          <p:cNvSpPr/>
          <p:nvPr/>
        </p:nvSpPr>
        <p:spPr>
          <a:xfrm>
            <a:off x="1734257" y="4725144"/>
            <a:ext cx="7200000" cy="1356334"/>
          </a:xfrm>
          <a:prstGeom prst="roundRect">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ru-RU" sz="1400" i="1" dirty="0" smtClean="0">
                <a:solidFill>
                  <a:schemeClr val="tx1"/>
                </a:solidFill>
                <a:latin typeface="Cambria" pitchFamily="18" charset="0"/>
              </a:rPr>
              <a:t>« … Кроме своего основного назначения, проект помог прикоснуться к истории нашей страны, проверить свои организаторские способности, поучаствовать в социальных пробах (в ходе реализации проекта мы, его исполнители, были в роли переписчиков, статистов и даже дипломатов) … » </a:t>
            </a:r>
          </a:p>
          <a:p>
            <a:pPr>
              <a:lnSpc>
                <a:spcPct val="80000"/>
              </a:lnSpc>
            </a:pPr>
            <a:endParaRPr lang="ru-RU" sz="1200" dirty="0" smtClean="0">
              <a:solidFill>
                <a:schemeClr val="tx1"/>
              </a:solidFill>
              <a:latin typeface="Cambria" pitchFamily="18" charset="0"/>
            </a:endParaRPr>
          </a:p>
          <a:p>
            <a:pPr>
              <a:lnSpc>
                <a:spcPct val="80000"/>
              </a:lnSpc>
            </a:pPr>
            <a:r>
              <a:rPr lang="ru-RU" sz="1200" dirty="0" smtClean="0">
                <a:solidFill>
                  <a:schemeClr val="tx1"/>
                </a:solidFill>
                <a:latin typeface="Cambria" pitchFamily="18" charset="0"/>
              </a:rPr>
              <a:t>Из публикации </a:t>
            </a:r>
            <a:r>
              <a:rPr lang="ru-RU" sz="1200" dirty="0" err="1" smtClean="0">
                <a:solidFill>
                  <a:schemeClr val="tx1"/>
                </a:solidFill>
                <a:latin typeface="Cambria" pitchFamily="18" charset="0"/>
              </a:rPr>
              <a:t>Костылевой</a:t>
            </a:r>
            <a:r>
              <a:rPr lang="ru-RU" sz="1200" dirty="0" smtClean="0">
                <a:solidFill>
                  <a:schemeClr val="tx1"/>
                </a:solidFill>
                <a:latin typeface="Cambria" pitchFamily="18" charset="0"/>
              </a:rPr>
              <a:t> Ксении, ученицы 10 класса, </a:t>
            </a:r>
          </a:p>
          <a:p>
            <a:pPr>
              <a:lnSpc>
                <a:spcPct val="80000"/>
              </a:lnSpc>
            </a:pPr>
            <a:r>
              <a:rPr lang="ru-RU" sz="1200" dirty="0" smtClean="0">
                <a:solidFill>
                  <a:schemeClr val="tx1"/>
                </a:solidFill>
                <a:latin typeface="Cambria" pitchFamily="18" charset="0"/>
              </a:rPr>
              <a:t>о проекте «Перепись школьного населения», 2015 г. </a:t>
            </a:r>
          </a:p>
        </p:txBody>
      </p:sp>
      <p:pic>
        <p:nvPicPr>
          <p:cNvPr id="2052" name="Picture 4" descr="http://www.kirovreg.ru/region/press/images/nagorsk.gif"/>
          <p:cNvPicPr>
            <a:picLocks noChangeAspect="1" noChangeArrowheads="1"/>
          </p:cNvPicPr>
          <p:nvPr/>
        </p:nvPicPr>
        <p:blipFill rotWithShape="1">
          <a:blip r:embed="rId4"/>
          <a:srcRect l="10404"/>
          <a:stretch/>
        </p:blipFill>
        <p:spPr bwMode="auto">
          <a:xfrm>
            <a:off x="7452320" y="5514281"/>
            <a:ext cx="1310208" cy="452152"/>
          </a:xfrm>
          <a:prstGeom prst="rect">
            <a:avLst/>
          </a:prstGeom>
          <a:noFill/>
        </p:spPr>
      </p:pic>
      <p:sp>
        <p:nvSpPr>
          <p:cNvPr id="14" name="Скругленный прямоугольник 13"/>
          <p:cNvSpPr/>
          <p:nvPr/>
        </p:nvSpPr>
        <p:spPr>
          <a:xfrm>
            <a:off x="1693175" y="1666123"/>
            <a:ext cx="7200000" cy="902665"/>
          </a:xfrm>
          <a:prstGeom prst="roundRect">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ru-RU" sz="1400" i="1" dirty="0" smtClean="0">
                <a:solidFill>
                  <a:schemeClr val="tx1"/>
                </a:solidFill>
                <a:latin typeface="Cambria" pitchFamily="18" charset="0"/>
              </a:rPr>
              <a:t>« … Я работала над проектом с удовольствием, осознание его значимости повышало мой интерес.  Меня удивило то, что знания по математике помогают решать задачи, казалось бы, такие далекие от этого предмета… »</a:t>
            </a:r>
          </a:p>
          <a:p>
            <a:pPr>
              <a:lnSpc>
                <a:spcPct val="80000"/>
              </a:lnSpc>
            </a:pPr>
            <a:endParaRPr lang="ru-RU" sz="800" dirty="0" smtClean="0">
              <a:solidFill>
                <a:schemeClr val="tx1"/>
              </a:solidFill>
              <a:latin typeface="Cambria" pitchFamily="18" charset="0"/>
            </a:endParaRPr>
          </a:p>
          <a:p>
            <a:pPr>
              <a:lnSpc>
                <a:spcPct val="80000"/>
              </a:lnSpc>
            </a:pPr>
            <a:r>
              <a:rPr lang="ru-RU" sz="1200" dirty="0" smtClean="0">
                <a:solidFill>
                  <a:schemeClr val="tx1"/>
                </a:solidFill>
                <a:latin typeface="Cambria" pitchFamily="18" charset="0"/>
              </a:rPr>
              <a:t>Из отзыва Шабалиной Алины, ученицы 8 класса, о проекте «Школьная форма – это супер!», 2013 г.</a:t>
            </a:r>
          </a:p>
        </p:txBody>
      </p:sp>
      <p:sp>
        <p:nvSpPr>
          <p:cNvPr id="12" name="Загнутый угол 11"/>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r>
              <a:rPr lang="ru-RU" sz="1200" i="1" dirty="0" smtClean="0">
                <a:solidFill>
                  <a:schemeClr val="tx1">
                    <a:lumMod val="95000"/>
                    <a:lumOff val="5000"/>
                  </a:schemeClr>
                </a:solidFill>
              </a:rPr>
              <a:t>Когда </a:t>
            </a:r>
            <a:r>
              <a:rPr lang="ru-RU" sz="1200" i="1" dirty="0">
                <a:solidFill>
                  <a:schemeClr val="tx1">
                    <a:lumMod val="95000"/>
                    <a:lumOff val="5000"/>
                  </a:schemeClr>
                </a:solidFill>
              </a:rPr>
              <a:t>мы пытаемся подсчитать, сколько краски понадобится для ремонта комнаты, планируем перестановку мебели… мы всегда используем </a:t>
            </a:r>
            <a:r>
              <a:rPr lang="ru-RU" sz="1200" i="1" dirty="0" smtClean="0">
                <a:solidFill>
                  <a:schemeClr val="tx1">
                    <a:lumMod val="95000"/>
                    <a:lumOff val="5000"/>
                  </a:schemeClr>
                </a:solidFill>
              </a:rPr>
              <a:t>математику.</a:t>
            </a:r>
            <a:endParaRPr lang="ru-RU" sz="1200" i="1" dirty="0">
              <a:solidFill>
                <a:schemeClr val="tx1">
                  <a:lumMod val="95000"/>
                  <a:lumOff val="5000"/>
                </a:schemeClr>
              </a:solidFill>
            </a:endParaRPr>
          </a:p>
          <a:p>
            <a:pPr>
              <a:lnSpc>
                <a:spcPct val="80000"/>
              </a:lnSpc>
            </a:pPr>
            <a:r>
              <a:rPr lang="ru-RU" sz="1200" i="1" dirty="0">
                <a:solidFill>
                  <a:schemeClr val="tx1">
                    <a:lumMod val="95000"/>
                    <a:lumOff val="5000"/>
                  </a:schemeClr>
                </a:solidFill>
              </a:rPr>
              <a:t>				                           </a:t>
            </a:r>
            <a:r>
              <a:rPr lang="ru-RU" sz="1200" i="1" dirty="0" smtClean="0">
                <a:solidFill>
                  <a:schemeClr val="tx1">
                    <a:lumMod val="95000"/>
                    <a:lumOff val="5000"/>
                  </a:schemeClr>
                </a:solidFill>
              </a:rPr>
              <a:t>    </a:t>
            </a:r>
            <a:r>
              <a:rPr lang="ru-RU" sz="1200" b="1" i="1" dirty="0">
                <a:solidFill>
                  <a:schemeClr val="tx1">
                    <a:lumMod val="95000"/>
                    <a:lumOff val="5000"/>
                  </a:schemeClr>
                </a:solidFill>
              </a:rPr>
              <a:t>Х. О. </a:t>
            </a:r>
            <a:r>
              <a:rPr lang="ru-RU" sz="1200" b="1" i="1" dirty="0" err="1">
                <a:solidFill>
                  <a:schemeClr val="tx1">
                    <a:lumMod val="95000"/>
                    <a:lumOff val="5000"/>
                  </a:schemeClr>
                </a:solidFill>
              </a:rPr>
              <a:t>Поллак</a:t>
            </a:r>
            <a:endParaRPr lang="ru-RU" sz="1200" b="1" i="1" dirty="0">
              <a:solidFill>
                <a:schemeClr val="tx1">
                  <a:lumMod val="95000"/>
                  <a:lumOff val="5000"/>
                </a:schemeClr>
              </a:solidFill>
            </a:endParaRPr>
          </a:p>
        </p:txBody>
      </p:sp>
    </p:spTree>
    <p:extLst>
      <p:ext uri="{BB962C8B-B14F-4D97-AF65-F5344CB8AC3E}">
        <p14:creationId xmlns:p14="http://schemas.microsoft.com/office/powerpoint/2010/main" xmlns="" val="1048875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5280"/>
            <a:ext cx="7815473"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Цель – результат: внедрение наработок в практику</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a:hlinkClick r:id="rId3"/>
          </p:cNvPr>
          <p:cNvSpPr/>
          <p:nvPr/>
        </p:nvSpPr>
        <p:spPr>
          <a:xfrm>
            <a:off x="6160012" y="6236674"/>
            <a:ext cx="2736304"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Мои публикации </a:t>
            </a:r>
            <a:endParaRPr lang="ru-RU" sz="1400" b="1" dirty="0">
              <a:effectLst>
                <a:outerShdw blurRad="38100" dist="38100" dir="2700000" algn="tl">
                  <a:srgbClr val="000000">
                    <a:alpha val="43137"/>
                  </a:srgbClr>
                </a:outerShdw>
              </a:effectLst>
              <a:latin typeface="+mj-lt"/>
            </a:endParaRPr>
          </a:p>
        </p:txBody>
      </p:sp>
      <p:grpSp>
        <p:nvGrpSpPr>
          <p:cNvPr id="19" name="Группа 18"/>
          <p:cNvGrpSpPr/>
          <p:nvPr/>
        </p:nvGrpSpPr>
        <p:grpSpPr>
          <a:xfrm>
            <a:off x="6404400" y="1487819"/>
            <a:ext cx="2547022" cy="4677119"/>
            <a:chOff x="6346028" y="1145815"/>
            <a:chExt cx="2618460" cy="4947481"/>
          </a:xfrm>
        </p:grpSpPr>
        <p:pic>
          <p:nvPicPr>
            <p:cNvPr id="20" name="Рисунок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61062" y="1145815"/>
              <a:ext cx="1440000" cy="1981652"/>
            </a:xfrm>
            <a:prstGeom prst="rect">
              <a:avLst/>
            </a:prstGeom>
          </p:spPr>
        </p:pic>
        <p:pic>
          <p:nvPicPr>
            <p:cNvPr id="26" name="Рисунок 2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46028" y="1724703"/>
              <a:ext cx="1440000" cy="1981651"/>
            </a:xfrm>
            <a:prstGeom prst="rect">
              <a:avLst/>
            </a:prstGeom>
          </p:spPr>
        </p:pic>
        <p:pic>
          <p:nvPicPr>
            <p:cNvPr id="27" name="Рисунок 2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362597" y="2592799"/>
              <a:ext cx="1440000" cy="2053586"/>
            </a:xfrm>
            <a:prstGeom prst="rect">
              <a:avLst/>
            </a:prstGeom>
          </p:spPr>
        </p:pic>
        <p:pic>
          <p:nvPicPr>
            <p:cNvPr id="28" name="Рисунок 2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524488" y="4016929"/>
              <a:ext cx="1440000" cy="2076367"/>
            </a:xfrm>
            <a:prstGeom prst="rect">
              <a:avLst/>
            </a:prstGeom>
          </p:spPr>
        </p:pic>
        <p:pic>
          <p:nvPicPr>
            <p:cNvPr id="29" name="Рисунок 28"/>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520732" y="3463549"/>
              <a:ext cx="1440000" cy="2053586"/>
            </a:xfrm>
            <a:prstGeom prst="rect">
              <a:avLst/>
            </a:prstGeom>
          </p:spPr>
        </p:pic>
      </p:grpSp>
      <p:sp>
        <p:nvSpPr>
          <p:cNvPr id="17" name="Загнутый угол 16"/>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endParaRPr lang="ru-RU" sz="800" i="1" dirty="0" smtClean="0">
              <a:solidFill>
                <a:schemeClr val="tx1">
                  <a:lumMod val="95000"/>
                  <a:lumOff val="5000"/>
                </a:schemeClr>
              </a:solidFill>
            </a:endParaRPr>
          </a:p>
          <a:p>
            <a:pPr>
              <a:lnSpc>
                <a:spcPct val="80000"/>
              </a:lnSpc>
            </a:pPr>
            <a:r>
              <a:rPr lang="ru-RU" sz="1200" i="1" dirty="0" smtClean="0">
                <a:solidFill>
                  <a:schemeClr val="tx1">
                    <a:lumMod val="95000"/>
                    <a:lumOff val="5000"/>
                  </a:schemeClr>
                </a:solidFill>
              </a:rPr>
              <a:t>Лучшая </a:t>
            </a:r>
            <a:r>
              <a:rPr lang="ru-RU" sz="1200" i="1" dirty="0">
                <a:solidFill>
                  <a:schemeClr val="tx1">
                    <a:lumMod val="95000"/>
                    <a:lumOff val="5000"/>
                  </a:schemeClr>
                </a:solidFill>
              </a:rPr>
              <a:t>манера учить других – это вести их тем же путем, по которому шли сами для того, чтобы образовать </a:t>
            </a:r>
            <a:r>
              <a:rPr lang="ru-RU" sz="1200" i="1" dirty="0" smtClean="0">
                <a:solidFill>
                  <a:schemeClr val="tx1">
                    <a:lumMod val="95000"/>
                    <a:lumOff val="5000"/>
                  </a:schemeClr>
                </a:solidFill>
              </a:rPr>
              <a:t>себя.</a:t>
            </a:r>
            <a:endParaRPr lang="ru-RU" sz="1200" i="1" dirty="0">
              <a:solidFill>
                <a:schemeClr val="tx1">
                  <a:lumMod val="95000"/>
                  <a:lumOff val="5000"/>
                </a:schemeClr>
              </a:solidFill>
            </a:endParaRPr>
          </a:p>
          <a:p>
            <a:pPr>
              <a:lnSpc>
                <a:spcPct val="80000"/>
              </a:lnSpc>
            </a:pPr>
            <a:r>
              <a:rPr lang="ru-RU" sz="1200" i="1" dirty="0">
                <a:solidFill>
                  <a:schemeClr val="tx1">
                    <a:lumMod val="95000"/>
                    <a:lumOff val="5000"/>
                  </a:schemeClr>
                </a:solidFill>
              </a:rPr>
              <a:t>				             </a:t>
            </a:r>
            <a:r>
              <a:rPr lang="ru-RU" sz="1200" i="1" dirty="0" smtClean="0">
                <a:solidFill>
                  <a:schemeClr val="tx1">
                    <a:lumMod val="95000"/>
                    <a:lumOff val="5000"/>
                  </a:schemeClr>
                </a:solidFill>
              </a:rPr>
              <a:t>               </a:t>
            </a:r>
            <a:r>
              <a:rPr lang="ru-RU" sz="1200" b="1" i="1" dirty="0">
                <a:solidFill>
                  <a:schemeClr val="tx1">
                    <a:lumMod val="95000"/>
                    <a:lumOff val="5000"/>
                  </a:schemeClr>
                </a:solidFill>
              </a:rPr>
              <a:t>Э. </a:t>
            </a:r>
            <a:r>
              <a:rPr lang="ru-RU" sz="1200" b="1" i="1" dirty="0" err="1">
                <a:solidFill>
                  <a:schemeClr val="tx1">
                    <a:lumMod val="95000"/>
                    <a:lumOff val="5000"/>
                  </a:schemeClr>
                </a:solidFill>
              </a:rPr>
              <a:t>Кондильяк</a:t>
            </a:r>
            <a:endParaRPr lang="ru-RU" sz="1200" i="1" dirty="0">
              <a:solidFill>
                <a:schemeClr val="tx1">
                  <a:lumMod val="95000"/>
                  <a:lumOff val="5000"/>
                </a:schemeClr>
              </a:solidFill>
            </a:endParaRPr>
          </a:p>
          <a:p>
            <a:pPr>
              <a:lnSpc>
                <a:spcPct val="80000"/>
              </a:lnSpc>
            </a:pPr>
            <a:endParaRPr lang="ru-RU" sz="1200" b="1" i="1" dirty="0">
              <a:solidFill>
                <a:schemeClr val="tx1">
                  <a:lumMod val="95000"/>
                  <a:lumOff val="5000"/>
                </a:schemeClr>
              </a:solidFill>
            </a:endParaRPr>
          </a:p>
        </p:txBody>
      </p:sp>
      <p:sp>
        <p:nvSpPr>
          <p:cNvPr id="18" name="Скругленный прямоугольник 17"/>
          <p:cNvSpPr/>
          <p:nvPr/>
        </p:nvSpPr>
        <p:spPr>
          <a:xfrm>
            <a:off x="107504" y="1542211"/>
            <a:ext cx="1872000" cy="360000"/>
          </a:xfrm>
          <a:prstGeom prst="roundRec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ru-RU" sz="1600" b="1" i="1" dirty="0" smtClean="0">
                <a:solidFill>
                  <a:schemeClr val="tx1"/>
                </a:solidFill>
              </a:rPr>
              <a:t>Публикации</a:t>
            </a:r>
            <a:endParaRPr lang="ru-RU" sz="1600" b="1" i="1" dirty="0">
              <a:solidFill>
                <a:schemeClr val="tx1"/>
              </a:solidFill>
            </a:endParaRPr>
          </a:p>
        </p:txBody>
      </p:sp>
      <p:sp>
        <p:nvSpPr>
          <p:cNvPr id="21" name="Скругленный прямоугольник 20"/>
          <p:cNvSpPr/>
          <p:nvPr/>
        </p:nvSpPr>
        <p:spPr>
          <a:xfrm>
            <a:off x="2105169" y="1542211"/>
            <a:ext cx="1872000" cy="360000"/>
          </a:xfrm>
          <a:prstGeom prst="roundRec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ru-RU" sz="1600" b="1" i="1" dirty="0" smtClean="0">
                <a:solidFill>
                  <a:schemeClr val="tx1"/>
                </a:solidFill>
              </a:rPr>
              <a:t>Выступления</a:t>
            </a:r>
            <a:endParaRPr lang="ru-RU" sz="1600" b="1" i="1" dirty="0">
              <a:solidFill>
                <a:schemeClr val="tx1"/>
              </a:solidFill>
            </a:endParaRPr>
          </a:p>
        </p:txBody>
      </p:sp>
      <p:sp>
        <p:nvSpPr>
          <p:cNvPr id="22" name="Скругленный прямоугольник 21"/>
          <p:cNvSpPr/>
          <p:nvPr/>
        </p:nvSpPr>
        <p:spPr>
          <a:xfrm>
            <a:off x="4087248" y="1542211"/>
            <a:ext cx="1872000" cy="360000"/>
          </a:xfrm>
          <a:prstGeom prst="roundRec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r>
              <a:rPr lang="ru-RU" sz="1600" b="1" i="1" dirty="0" smtClean="0">
                <a:solidFill>
                  <a:schemeClr val="tx1"/>
                </a:solidFill>
              </a:rPr>
              <a:t>Конкурсы</a:t>
            </a:r>
            <a:endParaRPr lang="ru-RU" sz="1600" b="1" i="1" dirty="0">
              <a:solidFill>
                <a:schemeClr val="tx1"/>
              </a:solidFill>
            </a:endParaRPr>
          </a:p>
        </p:txBody>
      </p:sp>
      <p:sp>
        <p:nvSpPr>
          <p:cNvPr id="23" name="Скругленный прямоугольник 22"/>
          <p:cNvSpPr/>
          <p:nvPr/>
        </p:nvSpPr>
        <p:spPr>
          <a:xfrm>
            <a:off x="107504" y="2009177"/>
            <a:ext cx="1872000" cy="3960000"/>
          </a:xfrm>
          <a:prstGeom prst="roundRect">
            <a:avLst>
              <a:gd name="adj" fmla="val 4964"/>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ru-RU" sz="1200" dirty="0">
                <a:solidFill>
                  <a:schemeClr val="tx1"/>
                </a:solidFill>
              </a:rPr>
              <a:t>Опыт  внесен в областной банк </a:t>
            </a:r>
            <a:r>
              <a:rPr lang="ru-RU" sz="1200" dirty="0" smtClean="0">
                <a:solidFill>
                  <a:schemeClr val="tx1"/>
                </a:solidFill>
              </a:rPr>
              <a:t>и </a:t>
            </a:r>
            <a:r>
              <a:rPr lang="ru-RU" sz="1200" dirty="0">
                <a:solidFill>
                  <a:schemeClr val="tx1"/>
                </a:solidFill>
              </a:rPr>
              <a:t>размещен на сайте ИРО Кировской </a:t>
            </a:r>
            <a:r>
              <a:rPr lang="ru-RU" sz="1200" dirty="0" smtClean="0">
                <a:solidFill>
                  <a:schemeClr val="tx1"/>
                </a:solidFill>
              </a:rPr>
              <a:t>области.</a:t>
            </a:r>
            <a:endParaRPr lang="ru-RU" sz="1200" dirty="0">
              <a:solidFill>
                <a:schemeClr val="tx1"/>
              </a:solidFill>
            </a:endParaRPr>
          </a:p>
          <a:p>
            <a:pPr>
              <a:lnSpc>
                <a:spcPct val="80000"/>
              </a:lnSpc>
            </a:pPr>
            <a:endParaRPr lang="ru-RU" sz="800" dirty="0" smtClean="0">
              <a:solidFill>
                <a:schemeClr val="tx1"/>
              </a:solidFill>
            </a:endParaRPr>
          </a:p>
          <a:p>
            <a:pPr>
              <a:lnSpc>
                <a:spcPct val="80000"/>
              </a:lnSpc>
            </a:pPr>
            <a:r>
              <a:rPr lang="ru-RU" sz="1200" dirty="0" smtClean="0">
                <a:solidFill>
                  <a:schemeClr val="tx1"/>
                </a:solidFill>
              </a:rPr>
              <a:t>Материалы </a:t>
            </a:r>
            <a:r>
              <a:rPr lang="ru-RU" sz="1200" dirty="0">
                <a:solidFill>
                  <a:schemeClr val="tx1"/>
                </a:solidFill>
              </a:rPr>
              <a:t>по теме опыта размещены на персональном </a:t>
            </a:r>
            <a:r>
              <a:rPr lang="ru-RU" sz="1200" dirty="0" smtClean="0">
                <a:solidFill>
                  <a:schemeClr val="tx1"/>
                </a:solidFill>
              </a:rPr>
              <a:t>сайте.</a:t>
            </a:r>
            <a:endParaRPr lang="ru-RU" sz="1200" dirty="0">
              <a:solidFill>
                <a:schemeClr val="tx1"/>
              </a:solidFill>
            </a:endParaRPr>
          </a:p>
          <a:p>
            <a:pPr>
              <a:lnSpc>
                <a:spcPct val="80000"/>
              </a:lnSpc>
            </a:pPr>
            <a:endParaRPr lang="ru-RU" sz="800" dirty="0" smtClean="0">
              <a:solidFill>
                <a:schemeClr val="tx1"/>
              </a:solidFill>
            </a:endParaRPr>
          </a:p>
          <a:p>
            <a:pPr>
              <a:lnSpc>
                <a:spcPct val="80000"/>
              </a:lnSpc>
            </a:pPr>
            <a:r>
              <a:rPr lang="ru-RU" sz="1200" dirty="0" smtClean="0">
                <a:solidFill>
                  <a:schemeClr val="tx1"/>
                </a:solidFill>
              </a:rPr>
              <a:t>Опыт </a:t>
            </a:r>
            <a:r>
              <a:rPr lang="ru-RU" sz="1200" dirty="0">
                <a:solidFill>
                  <a:schemeClr val="tx1"/>
                </a:solidFill>
              </a:rPr>
              <a:t>освещен в 5 публикациях в изданиях регионального и федерального уровней </a:t>
            </a:r>
            <a:br>
              <a:rPr lang="ru-RU" sz="1200" dirty="0">
                <a:solidFill>
                  <a:schemeClr val="tx1"/>
                </a:solidFill>
              </a:rPr>
            </a:br>
            <a:r>
              <a:rPr lang="ru-RU" sz="1200" dirty="0">
                <a:solidFill>
                  <a:schemeClr val="tx1"/>
                </a:solidFill>
              </a:rPr>
              <a:t>(2013–2015 гг</a:t>
            </a:r>
            <a:r>
              <a:rPr lang="ru-RU" sz="1200" dirty="0" smtClean="0">
                <a:solidFill>
                  <a:schemeClr val="tx1"/>
                </a:solidFill>
              </a:rPr>
              <a:t>.).</a:t>
            </a:r>
            <a:endParaRPr lang="ru-RU" sz="1200" dirty="0">
              <a:solidFill>
                <a:schemeClr val="tx1"/>
              </a:solidFill>
            </a:endParaRPr>
          </a:p>
          <a:p>
            <a:pPr>
              <a:lnSpc>
                <a:spcPct val="80000"/>
              </a:lnSpc>
            </a:pPr>
            <a:endParaRPr lang="ru-RU" sz="800" dirty="0" smtClean="0">
              <a:solidFill>
                <a:schemeClr val="tx1"/>
              </a:solidFill>
            </a:endParaRPr>
          </a:p>
          <a:p>
            <a:pPr>
              <a:lnSpc>
                <a:spcPct val="80000"/>
              </a:lnSpc>
            </a:pPr>
            <a:r>
              <a:rPr lang="ru-RU" sz="1200" dirty="0" smtClean="0">
                <a:solidFill>
                  <a:schemeClr val="tx1"/>
                </a:solidFill>
              </a:rPr>
              <a:t>Размещение </a:t>
            </a:r>
            <a:r>
              <a:rPr lang="ru-RU" sz="1200" dirty="0">
                <a:solidFill>
                  <a:schemeClr val="tx1"/>
                </a:solidFill>
              </a:rPr>
              <a:t>материалов  по  результатам работы во всероссийской </a:t>
            </a:r>
            <a:r>
              <a:rPr lang="ru-RU" sz="1200" dirty="0" smtClean="0">
                <a:solidFill>
                  <a:schemeClr val="tx1"/>
                </a:solidFill>
              </a:rPr>
              <a:t>экспериментально-творческой </a:t>
            </a:r>
            <a:r>
              <a:rPr lang="ru-RU" sz="1200" dirty="0">
                <a:solidFill>
                  <a:schemeClr val="tx1"/>
                </a:solidFill>
              </a:rPr>
              <a:t>группе педагогов «Инновационные решения в преподавании отдельных предметов» (2012–2013 гг</a:t>
            </a:r>
            <a:r>
              <a:rPr lang="ru-RU" sz="1200" dirty="0" smtClean="0">
                <a:solidFill>
                  <a:schemeClr val="tx1"/>
                </a:solidFill>
              </a:rPr>
              <a:t>.).</a:t>
            </a:r>
            <a:endParaRPr lang="ru-RU" sz="1200" dirty="0" smtClean="0">
              <a:solidFill>
                <a:schemeClr val="tx1"/>
              </a:solidFill>
              <a:latin typeface="Cambria" pitchFamily="18" charset="0"/>
            </a:endParaRPr>
          </a:p>
        </p:txBody>
      </p:sp>
      <p:sp>
        <p:nvSpPr>
          <p:cNvPr id="24" name="Скругленный прямоугольник 23"/>
          <p:cNvSpPr/>
          <p:nvPr/>
        </p:nvSpPr>
        <p:spPr>
          <a:xfrm>
            <a:off x="2099600" y="2009177"/>
            <a:ext cx="1872000" cy="3960000"/>
          </a:xfrm>
          <a:prstGeom prst="roundRect">
            <a:avLst>
              <a:gd name="adj" fmla="val 5982"/>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ru-RU" sz="1200" dirty="0">
                <a:solidFill>
                  <a:schemeClr val="tx1"/>
                </a:solidFill>
              </a:rPr>
              <a:t>Областной фестиваль педагогических идей </a:t>
            </a:r>
            <a:endParaRPr lang="ru-RU" sz="1200" dirty="0" smtClean="0">
              <a:solidFill>
                <a:schemeClr val="tx1"/>
              </a:solidFill>
            </a:endParaRPr>
          </a:p>
          <a:p>
            <a:pPr>
              <a:lnSpc>
                <a:spcPct val="80000"/>
              </a:lnSpc>
            </a:pPr>
            <a:r>
              <a:rPr lang="ru-RU" sz="1200" dirty="0" smtClean="0">
                <a:solidFill>
                  <a:schemeClr val="tx1"/>
                </a:solidFill>
              </a:rPr>
              <a:t>«</a:t>
            </a:r>
            <a:r>
              <a:rPr lang="ru-RU" sz="1200" dirty="0">
                <a:solidFill>
                  <a:schemeClr val="tx1"/>
                </a:solidFill>
              </a:rPr>
              <a:t>К вершинам </a:t>
            </a:r>
            <a:r>
              <a:rPr lang="ru-RU" sz="1200" dirty="0" smtClean="0">
                <a:solidFill>
                  <a:schemeClr val="tx1"/>
                </a:solidFill>
              </a:rPr>
              <a:t>профессионального мастерства</a:t>
            </a:r>
            <a:r>
              <a:rPr lang="ru-RU" sz="1200" dirty="0">
                <a:solidFill>
                  <a:schemeClr val="tx1"/>
                </a:solidFill>
              </a:rPr>
              <a:t>» (2013 г</a:t>
            </a:r>
            <a:r>
              <a:rPr lang="ru-RU" sz="1200" dirty="0" smtClean="0">
                <a:solidFill>
                  <a:schemeClr val="tx1"/>
                </a:solidFill>
              </a:rPr>
              <a:t>.).</a:t>
            </a:r>
            <a:endParaRPr lang="ru-RU" sz="1200" dirty="0">
              <a:solidFill>
                <a:schemeClr val="tx1"/>
              </a:solidFill>
            </a:endParaRPr>
          </a:p>
          <a:p>
            <a:pPr>
              <a:lnSpc>
                <a:spcPct val="80000"/>
              </a:lnSpc>
            </a:pPr>
            <a:endParaRPr lang="ru-RU" sz="1200" dirty="0" smtClean="0">
              <a:solidFill>
                <a:schemeClr val="tx1"/>
              </a:solidFill>
            </a:endParaRPr>
          </a:p>
          <a:p>
            <a:pPr>
              <a:lnSpc>
                <a:spcPct val="80000"/>
              </a:lnSpc>
            </a:pPr>
            <a:r>
              <a:rPr lang="ru-RU" sz="1200" dirty="0" smtClean="0">
                <a:solidFill>
                  <a:schemeClr val="tx1"/>
                </a:solidFill>
              </a:rPr>
              <a:t>Межрегиональная </a:t>
            </a:r>
            <a:r>
              <a:rPr lang="ru-RU" sz="1200" dirty="0">
                <a:solidFill>
                  <a:schemeClr val="tx1"/>
                </a:solidFill>
              </a:rPr>
              <a:t>научно-практическая конференция учителей математики  «Урок математики в основной школе:  традиции и новые требования к математическому образованию в условиях реализации ФГОС ООО» (2014 г</a:t>
            </a:r>
            <a:r>
              <a:rPr lang="ru-RU" sz="1200" dirty="0" smtClean="0">
                <a:solidFill>
                  <a:schemeClr val="tx1"/>
                </a:solidFill>
              </a:rPr>
              <a:t>.).</a:t>
            </a:r>
            <a:endParaRPr lang="ru-RU" sz="1200" dirty="0">
              <a:solidFill>
                <a:schemeClr val="tx1"/>
              </a:solidFill>
            </a:endParaRPr>
          </a:p>
          <a:p>
            <a:pPr>
              <a:lnSpc>
                <a:spcPct val="80000"/>
              </a:lnSpc>
            </a:pPr>
            <a:endParaRPr lang="ru-RU" sz="1200" dirty="0" smtClean="0">
              <a:solidFill>
                <a:schemeClr val="tx1"/>
              </a:solidFill>
            </a:endParaRPr>
          </a:p>
          <a:p>
            <a:pPr>
              <a:lnSpc>
                <a:spcPct val="80000"/>
              </a:lnSpc>
            </a:pPr>
            <a:r>
              <a:rPr lang="ru-RU" sz="1200" dirty="0" smtClean="0">
                <a:solidFill>
                  <a:schemeClr val="tx1"/>
                </a:solidFill>
              </a:rPr>
              <a:t>Открытые </a:t>
            </a:r>
            <a:r>
              <a:rPr lang="ru-RU" sz="1200" dirty="0">
                <a:solidFill>
                  <a:schemeClr val="tx1"/>
                </a:solidFill>
              </a:rPr>
              <a:t>уроки по теме опыта на </a:t>
            </a:r>
            <a:r>
              <a:rPr lang="ru-RU" sz="1200" dirty="0" smtClean="0">
                <a:solidFill>
                  <a:schemeClr val="tx1"/>
                </a:solidFill>
              </a:rPr>
              <a:t>муниципальном </a:t>
            </a:r>
            <a:r>
              <a:rPr lang="ru-RU" sz="1200" dirty="0">
                <a:solidFill>
                  <a:schemeClr val="tx1"/>
                </a:solidFill>
              </a:rPr>
              <a:t>и областном уровнях </a:t>
            </a:r>
            <a:br>
              <a:rPr lang="ru-RU" sz="1200" dirty="0">
                <a:solidFill>
                  <a:schemeClr val="tx1"/>
                </a:solidFill>
              </a:rPr>
            </a:br>
            <a:r>
              <a:rPr lang="ru-RU" sz="1200" dirty="0">
                <a:solidFill>
                  <a:schemeClr val="tx1"/>
                </a:solidFill>
              </a:rPr>
              <a:t>(2012–2015 гг.).</a:t>
            </a:r>
          </a:p>
          <a:p>
            <a:pPr>
              <a:lnSpc>
                <a:spcPct val="80000"/>
              </a:lnSpc>
            </a:pPr>
            <a:endParaRPr lang="ru-RU" sz="1200" dirty="0" smtClean="0">
              <a:solidFill>
                <a:schemeClr val="tx1"/>
              </a:solidFill>
              <a:effectLst>
                <a:outerShdw blurRad="38100" dist="38100" dir="2700000" algn="tl">
                  <a:srgbClr val="000000">
                    <a:alpha val="43137"/>
                  </a:srgbClr>
                </a:outerShdw>
              </a:effectLst>
              <a:latin typeface="Cambria" pitchFamily="18" charset="0"/>
            </a:endParaRPr>
          </a:p>
        </p:txBody>
      </p:sp>
      <p:sp>
        <p:nvSpPr>
          <p:cNvPr id="25" name="Скругленный прямоугольник 24"/>
          <p:cNvSpPr/>
          <p:nvPr/>
        </p:nvSpPr>
        <p:spPr>
          <a:xfrm>
            <a:off x="4087248" y="2035073"/>
            <a:ext cx="1872000" cy="3960000"/>
          </a:xfrm>
          <a:prstGeom prst="roundRect">
            <a:avLst>
              <a:gd name="adj" fmla="val 5982"/>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ru-RU" sz="1200" dirty="0">
                <a:solidFill>
                  <a:schemeClr val="tx1"/>
                </a:solidFill>
              </a:rPr>
              <a:t>Победитель областного конкурса «Современный урок математики» </a:t>
            </a:r>
            <a:endParaRPr lang="ru-RU" sz="1200" dirty="0" smtClean="0">
              <a:solidFill>
                <a:schemeClr val="tx1"/>
              </a:solidFill>
            </a:endParaRPr>
          </a:p>
          <a:p>
            <a:pPr>
              <a:lnSpc>
                <a:spcPct val="80000"/>
              </a:lnSpc>
            </a:pPr>
            <a:r>
              <a:rPr lang="ru-RU" sz="1200" dirty="0" smtClean="0">
                <a:solidFill>
                  <a:schemeClr val="tx1"/>
                </a:solidFill>
              </a:rPr>
              <a:t>(</a:t>
            </a:r>
            <a:r>
              <a:rPr lang="ru-RU" sz="1200" dirty="0">
                <a:solidFill>
                  <a:schemeClr val="tx1"/>
                </a:solidFill>
              </a:rPr>
              <a:t>2014 г</a:t>
            </a:r>
            <a:r>
              <a:rPr lang="ru-RU" sz="1200" dirty="0" smtClean="0">
                <a:solidFill>
                  <a:schemeClr val="tx1"/>
                </a:solidFill>
              </a:rPr>
              <a:t>.).</a:t>
            </a:r>
            <a:endParaRPr lang="ru-RU" sz="1200" dirty="0">
              <a:solidFill>
                <a:schemeClr val="tx1"/>
              </a:solidFill>
            </a:endParaRPr>
          </a:p>
          <a:p>
            <a:pPr>
              <a:lnSpc>
                <a:spcPct val="80000"/>
              </a:lnSpc>
            </a:pPr>
            <a:endParaRPr lang="ru-RU" sz="1200" dirty="0" smtClean="0">
              <a:solidFill>
                <a:schemeClr val="tx1"/>
              </a:solidFill>
            </a:endParaRPr>
          </a:p>
          <a:p>
            <a:pPr>
              <a:lnSpc>
                <a:spcPct val="80000"/>
              </a:lnSpc>
            </a:pPr>
            <a:r>
              <a:rPr lang="ru-RU" sz="1200" dirty="0" smtClean="0">
                <a:solidFill>
                  <a:schemeClr val="tx1"/>
                </a:solidFill>
              </a:rPr>
              <a:t>Призер  </a:t>
            </a:r>
            <a:r>
              <a:rPr lang="en-US" sz="1200" dirty="0">
                <a:solidFill>
                  <a:schemeClr val="tx1"/>
                </a:solidFill>
              </a:rPr>
              <a:t>I</a:t>
            </a:r>
            <a:r>
              <a:rPr lang="ru-RU" sz="1200" dirty="0">
                <a:solidFill>
                  <a:schemeClr val="tx1"/>
                </a:solidFill>
              </a:rPr>
              <a:t> и </a:t>
            </a:r>
            <a:r>
              <a:rPr lang="en-US" sz="1200" dirty="0">
                <a:solidFill>
                  <a:schemeClr val="tx1"/>
                </a:solidFill>
              </a:rPr>
              <a:t>II</a:t>
            </a:r>
            <a:r>
              <a:rPr lang="ru-RU" sz="1200" dirty="0">
                <a:solidFill>
                  <a:schemeClr val="tx1"/>
                </a:solidFill>
              </a:rPr>
              <a:t> областного конкурса </a:t>
            </a:r>
            <a:r>
              <a:rPr lang="ru-RU" sz="1200" dirty="0" smtClean="0">
                <a:solidFill>
                  <a:schemeClr val="tx1"/>
                </a:solidFill>
              </a:rPr>
              <a:t>педагогического </a:t>
            </a:r>
            <a:r>
              <a:rPr lang="ru-RU" sz="1200" dirty="0">
                <a:solidFill>
                  <a:schemeClr val="tx1"/>
                </a:solidFill>
              </a:rPr>
              <a:t>творчества и </a:t>
            </a:r>
            <a:r>
              <a:rPr lang="ru-RU" sz="1200" dirty="0" smtClean="0">
                <a:solidFill>
                  <a:schemeClr val="tx1"/>
                </a:solidFill>
              </a:rPr>
              <a:t>инновационных </a:t>
            </a:r>
            <a:r>
              <a:rPr lang="ru-RU" sz="1200" dirty="0">
                <a:solidFill>
                  <a:schemeClr val="tx1"/>
                </a:solidFill>
              </a:rPr>
              <a:t>подходов в обучении с учетом требований к </a:t>
            </a:r>
            <a:r>
              <a:rPr lang="ru-RU" sz="1200" dirty="0" smtClean="0">
                <a:solidFill>
                  <a:schemeClr val="tx1"/>
                </a:solidFill>
              </a:rPr>
              <a:t>достижению </a:t>
            </a:r>
            <a:r>
              <a:rPr lang="ru-RU" sz="1200" dirty="0">
                <a:solidFill>
                  <a:schemeClr val="tx1"/>
                </a:solidFill>
              </a:rPr>
              <a:t>метапредметных результатов освоения ООП ФГОС  </a:t>
            </a:r>
            <a:br>
              <a:rPr lang="ru-RU" sz="1200" dirty="0">
                <a:solidFill>
                  <a:schemeClr val="tx1"/>
                </a:solidFill>
              </a:rPr>
            </a:br>
            <a:r>
              <a:rPr lang="ru-RU" sz="1200" dirty="0">
                <a:solidFill>
                  <a:schemeClr val="tx1"/>
                </a:solidFill>
              </a:rPr>
              <a:t>(2014–2015 гг</a:t>
            </a:r>
            <a:r>
              <a:rPr lang="ru-RU" sz="1200" dirty="0" smtClean="0">
                <a:solidFill>
                  <a:schemeClr val="tx1"/>
                </a:solidFill>
              </a:rPr>
              <a:t>.).</a:t>
            </a:r>
            <a:endParaRPr lang="ru-RU" sz="1200" dirty="0">
              <a:solidFill>
                <a:schemeClr val="tx1"/>
              </a:solidFill>
            </a:endParaRPr>
          </a:p>
          <a:p>
            <a:pPr>
              <a:lnSpc>
                <a:spcPct val="80000"/>
              </a:lnSpc>
            </a:pPr>
            <a:endParaRPr lang="ru-RU" sz="1200" dirty="0" smtClean="0">
              <a:solidFill>
                <a:schemeClr val="tx1"/>
              </a:solidFill>
            </a:endParaRPr>
          </a:p>
          <a:p>
            <a:pPr>
              <a:lnSpc>
                <a:spcPct val="80000"/>
              </a:lnSpc>
            </a:pPr>
            <a:r>
              <a:rPr lang="ru-RU" sz="1200" dirty="0" smtClean="0">
                <a:solidFill>
                  <a:schemeClr val="tx1"/>
                </a:solidFill>
              </a:rPr>
              <a:t>Победитель  </a:t>
            </a:r>
            <a:r>
              <a:rPr lang="en-US" sz="1200" dirty="0">
                <a:solidFill>
                  <a:schemeClr val="tx1"/>
                </a:solidFill>
              </a:rPr>
              <a:t>III</a:t>
            </a:r>
            <a:r>
              <a:rPr lang="ru-RU" sz="1200" dirty="0">
                <a:solidFill>
                  <a:schemeClr val="tx1"/>
                </a:solidFill>
              </a:rPr>
              <a:t> Всероссийского конкурса авторских программ и </a:t>
            </a:r>
            <a:r>
              <a:rPr lang="ru-RU" sz="1200" dirty="0" smtClean="0">
                <a:solidFill>
                  <a:schemeClr val="tx1"/>
                </a:solidFill>
              </a:rPr>
              <a:t>учебно-методических </a:t>
            </a:r>
            <a:r>
              <a:rPr lang="ru-RU" sz="1200" dirty="0">
                <a:solidFill>
                  <a:schemeClr val="tx1"/>
                </a:solidFill>
              </a:rPr>
              <a:t>материалов «Движении к цели» (2015 г.).</a:t>
            </a:r>
          </a:p>
          <a:p>
            <a:pPr>
              <a:lnSpc>
                <a:spcPct val="80000"/>
              </a:lnSpc>
            </a:pPr>
            <a:endParaRPr lang="ru-RU" sz="1200" dirty="0" smtClean="0">
              <a:solidFill>
                <a:schemeClr val="tx1"/>
              </a:solidFill>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327889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880602"/>
            <a:ext cx="8750331" cy="5500726"/>
          </a:xfrm>
        </p:spPr>
        <p:txBody>
          <a:bodyPr>
            <a:noAutofit/>
          </a:bodyPr>
          <a:lstStyle/>
          <a:p>
            <a:pPr marL="180975" indent="-180975">
              <a:lnSpc>
                <a:spcPct val="80000"/>
              </a:lnSpc>
              <a:spcBef>
                <a:spcPts val="0"/>
              </a:spcBef>
            </a:pPr>
            <a:r>
              <a:rPr lang="ru-RU" sz="1400" dirty="0" smtClean="0">
                <a:latin typeface="Cambria" panose="02040503050406030204" pitchFamily="18" charset="0"/>
              </a:rPr>
              <a:t>Возрастные возможности усвоения знаний / </a:t>
            </a:r>
          </a:p>
          <a:p>
            <a:pPr marL="0" indent="0">
              <a:lnSpc>
                <a:spcPct val="80000"/>
              </a:lnSpc>
              <a:spcBef>
                <a:spcPts val="0"/>
              </a:spcBef>
              <a:buNone/>
            </a:pPr>
            <a:r>
              <a:rPr lang="ru-RU" sz="1400" dirty="0">
                <a:latin typeface="Cambria" panose="02040503050406030204" pitchFamily="18" charset="0"/>
              </a:rPr>
              <a:t> </a:t>
            </a:r>
            <a:r>
              <a:rPr lang="ru-RU" sz="1400" dirty="0" smtClean="0">
                <a:latin typeface="Cambria" panose="02040503050406030204" pitchFamily="18" charset="0"/>
              </a:rPr>
              <a:t>    Под ред. Д. Б. </a:t>
            </a:r>
            <a:r>
              <a:rPr lang="ru-RU" sz="1400" dirty="0" err="1" smtClean="0">
                <a:latin typeface="Cambria" panose="02040503050406030204" pitchFamily="18" charset="0"/>
              </a:rPr>
              <a:t>Эльконина</a:t>
            </a:r>
            <a:r>
              <a:rPr lang="ru-RU" sz="1400" dirty="0" smtClean="0">
                <a:latin typeface="Cambria" panose="02040503050406030204" pitchFamily="18" charset="0"/>
              </a:rPr>
              <a:t>, В. В. Давыдова. – М., 1966.</a:t>
            </a:r>
            <a:endParaRPr lang="ru-RU" sz="1400" i="1" dirty="0" smtClean="0">
              <a:latin typeface="Cambria" panose="02040503050406030204" pitchFamily="18" charset="0"/>
            </a:endParaRPr>
          </a:p>
          <a:p>
            <a:pPr marL="180975" indent="-180975">
              <a:lnSpc>
                <a:spcPct val="80000"/>
              </a:lnSpc>
              <a:spcBef>
                <a:spcPts val="0"/>
              </a:spcBef>
            </a:pPr>
            <a:r>
              <a:rPr lang="ru-RU" sz="1400" i="1" dirty="0" err="1" smtClean="0">
                <a:latin typeface="Cambria" panose="02040503050406030204" pitchFamily="18" charset="0"/>
              </a:rPr>
              <a:t>Гин</a:t>
            </a:r>
            <a:r>
              <a:rPr lang="ru-RU" sz="1400" i="1" dirty="0" smtClean="0">
                <a:latin typeface="Cambria" panose="02040503050406030204" pitchFamily="18" charset="0"/>
              </a:rPr>
              <a:t> А. А., </a:t>
            </a:r>
            <a:r>
              <a:rPr lang="ru-RU" sz="1400" i="1" dirty="0" err="1" smtClean="0">
                <a:latin typeface="Cambria" panose="02040503050406030204" pitchFamily="18" charset="0"/>
              </a:rPr>
              <a:t>Кавтрев</a:t>
            </a:r>
            <a:r>
              <a:rPr lang="ru-RU" sz="1400" i="1" dirty="0" smtClean="0">
                <a:latin typeface="Cambria" panose="02040503050406030204" pitchFamily="18" charset="0"/>
              </a:rPr>
              <a:t> А. Ф.</a:t>
            </a:r>
            <a:r>
              <a:rPr lang="ru-RU" sz="1400" dirty="0" smtClean="0">
                <a:latin typeface="Cambria" panose="02040503050406030204" pitchFamily="18" charset="0"/>
              </a:rPr>
              <a:t> «</a:t>
            </a:r>
            <a:r>
              <a:rPr lang="ru-RU" sz="1400" dirty="0" err="1" smtClean="0">
                <a:latin typeface="Cambria" panose="02040503050406030204" pitchFamily="18" charset="0"/>
              </a:rPr>
              <a:t>Креатив-бой</a:t>
            </a:r>
            <a:r>
              <a:rPr lang="ru-RU" sz="1400" dirty="0" smtClean="0">
                <a:latin typeface="Cambria" panose="02040503050406030204" pitchFamily="18" charset="0"/>
              </a:rPr>
              <a:t>»: как его провести. – </a:t>
            </a:r>
          </a:p>
          <a:p>
            <a:pPr marL="0" indent="0">
              <a:lnSpc>
                <a:spcPct val="80000"/>
              </a:lnSpc>
              <a:spcBef>
                <a:spcPts val="0"/>
              </a:spcBef>
              <a:buNone/>
            </a:pPr>
            <a:r>
              <a:rPr lang="ru-RU" sz="1400" dirty="0">
                <a:latin typeface="Cambria" panose="02040503050406030204" pitchFamily="18" charset="0"/>
              </a:rPr>
              <a:t> </a:t>
            </a:r>
            <a:r>
              <a:rPr lang="ru-RU" sz="1400" dirty="0" smtClean="0">
                <a:latin typeface="Cambria" panose="02040503050406030204" pitchFamily="18" charset="0"/>
              </a:rPr>
              <a:t>    М.: Вита-пресс, 2012. – 32 с. </a:t>
            </a:r>
          </a:p>
          <a:p>
            <a:pPr marL="180975" indent="-180975">
              <a:lnSpc>
                <a:spcPct val="80000"/>
              </a:lnSpc>
              <a:spcBef>
                <a:spcPts val="0"/>
              </a:spcBef>
            </a:pPr>
            <a:r>
              <a:rPr lang="ru-RU" sz="1400" i="1" dirty="0" smtClean="0">
                <a:latin typeface="Cambria" panose="02040503050406030204" pitchFamily="18" charset="0"/>
              </a:rPr>
              <a:t>Горев П. М., Рычкова О. В. </a:t>
            </a:r>
            <a:r>
              <a:rPr lang="ru-RU" sz="1400" dirty="0" smtClean="0">
                <a:latin typeface="Cambria" panose="02040503050406030204" pitchFamily="18" charset="0"/>
              </a:rPr>
              <a:t>Открытые задачи как средство достижения школьниками </a:t>
            </a:r>
            <a:r>
              <a:rPr lang="ru-RU" sz="1400" dirty="0" err="1" smtClean="0">
                <a:latin typeface="Cambria" panose="02040503050406030204" pitchFamily="18" charset="0"/>
              </a:rPr>
              <a:t>метапредметных</a:t>
            </a:r>
            <a:r>
              <a:rPr lang="ru-RU" sz="1400" dirty="0" smtClean="0">
                <a:latin typeface="Cambria" panose="02040503050406030204" pitchFamily="18" charset="0"/>
              </a:rPr>
              <a:t> результатов на современном </a:t>
            </a:r>
            <a:r>
              <a:rPr lang="ru-RU" sz="1400" dirty="0" err="1" smtClean="0">
                <a:latin typeface="Cambria" panose="02040503050406030204" pitchFamily="18" charset="0"/>
              </a:rPr>
              <a:t>креативном</a:t>
            </a:r>
            <a:r>
              <a:rPr lang="ru-RU" sz="1400" dirty="0" smtClean="0">
                <a:latin typeface="Cambria" panose="02040503050406030204" pitchFamily="18" charset="0"/>
              </a:rPr>
              <a:t> уроке математики // Концепт. – 2015. – № 5 (май). – ART 15132. – URL: http://e-koncept.ru/2015/15132.htm.</a:t>
            </a:r>
          </a:p>
          <a:p>
            <a:pPr marL="180975" indent="-180975">
              <a:lnSpc>
                <a:spcPct val="80000"/>
              </a:lnSpc>
              <a:spcBef>
                <a:spcPts val="0"/>
              </a:spcBef>
            </a:pPr>
            <a:r>
              <a:rPr lang="ru-RU" sz="1400" i="1" dirty="0" smtClean="0">
                <a:latin typeface="Cambria" panose="02040503050406030204" pitchFamily="18" charset="0"/>
              </a:rPr>
              <a:t>Горев П. М., Рычкова О. В. </a:t>
            </a:r>
            <a:r>
              <a:rPr lang="ru-RU" sz="1400" dirty="0">
                <a:latin typeface="Cambria" panose="02040503050406030204" pitchFamily="18" charset="0"/>
              </a:rPr>
              <a:t>Открытые задачи как стимульный материал развивающего эффекта креативного урока математики </a:t>
            </a:r>
            <a:r>
              <a:rPr lang="ru-RU" sz="1400" dirty="0" smtClean="0">
                <a:latin typeface="Cambria" panose="02040503050406030204" pitchFamily="18" charset="0"/>
              </a:rPr>
              <a:t>// Вестник Челябинского государственного педагогического университета. – 2015. </a:t>
            </a:r>
            <a:r>
              <a:rPr lang="ru-RU" sz="1400" dirty="0">
                <a:latin typeface="Cambria" panose="02040503050406030204" pitchFamily="18" charset="0"/>
              </a:rPr>
              <a:t>–</a:t>
            </a:r>
            <a:r>
              <a:rPr lang="ru-RU" sz="1400" dirty="0" smtClean="0">
                <a:latin typeface="Cambria" panose="02040503050406030204" pitchFamily="18" charset="0"/>
              </a:rPr>
              <a:t> № 6. – С. 32–40.</a:t>
            </a:r>
            <a:endParaRPr lang="ru-RU" sz="1400" dirty="0">
              <a:latin typeface="Cambria" panose="02040503050406030204" pitchFamily="18" charset="0"/>
            </a:endParaRPr>
          </a:p>
          <a:p>
            <a:pPr marL="180975" indent="-180975">
              <a:lnSpc>
                <a:spcPct val="80000"/>
              </a:lnSpc>
              <a:spcBef>
                <a:spcPts val="0"/>
              </a:spcBef>
            </a:pPr>
            <a:r>
              <a:rPr lang="ru-RU" sz="1400" i="1" dirty="0" smtClean="0">
                <a:latin typeface="Cambria" panose="02040503050406030204" pitchFamily="18" charset="0"/>
              </a:rPr>
              <a:t>Горев П. М., </a:t>
            </a:r>
            <a:r>
              <a:rPr lang="ru-RU" sz="1400" i="1" dirty="0" err="1" smtClean="0">
                <a:latin typeface="Cambria" panose="02040503050406030204" pitchFamily="18" charset="0"/>
              </a:rPr>
              <a:t>Утёмов</a:t>
            </a:r>
            <a:r>
              <a:rPr lang="ru-RU" sz="1400" i="1" dirty="0" smtClean="0">
                <a:latin typeface="Cambria" panose="02040503050406030204" pitchFamily="18" charset="0"/>
              </a:rPr>
              <a:t> В. В.</a:t>
            </a:r>
            <a:r>
              <a:rPr lang="ru-RU" sz="1400" dirty="0" smtClean="0">
                <a:latin typeface="Cambria" panose="02040503050406030204" pitchFamily="18" charset="0"/>
              </a:rPr>
              <a:t> Научное творчество: Практическое руководство по развитию </a:t>
            </a:r>
            <a:r>
              <a:rPr lang="ru-RU" sz="1400" dirty="0" err="1" smtClean="0">
                <a:latin typeface="Cambria" panose="02040503050406030204" pitchFamily="18" charset="0"/>
              </a:rPr>
              <a:t>креативного</a:t>
            </a:r>
            <a:r>
              <a:rPr lang="ru-RU" sz="1400" dirty="0" smtClean="0">
                <a:latin typeface="Cambria" panose="02040503050406030204" pitchFamily="18" charset="0"/>
              </a:rPr>
              <a:t> мышления. – М.: Книжный дом «ЛИБРОКОМ», 2013. – 112 с. </a:t>
            </a:r>
          </a:p>
          <a:p>
            <a:pPr marL="180975" indent="-180975">
              <a:lnSpc>
                <a:spcPct val="80000"/>
              </a:lnSpc>
              <a:spcBef>
                <a:spcPts val="0"/>
              </a:spcBef>
            </a:pPr>
            <a:r>
              <a:rPr lang="ru-RU" sz="1400" i="1" dirty="0" smtClean="0">
                <a:latin typeface="Cambria" panose="02040503050406030204" pitchFamily="18" charset="0"/>
              </a:rPr>
              <a:t>Горев П. М., </a:t>
            </a:r>
            <a:r>
              <a:rPr lang="ru-RU" sz="1400" i="1" dirty="0" err="1" smtClean="0">
                <a:latin typeface="Cambria" panose="02040503050406030204" pitchFamily="18" charset="0"/>
              </a:rPr>
              <a:t>Утёмов</a:t>
            </a:r>
            <a:r>
              <a:rPr lang="ru-RU" sz="1400" i="1" dirty="0" smtClean="0">
                <a:latin typeface="Cambria" panose="02040503050406030204" pitchFamily="18" charset="0"/>
              </a:rPr>
              <a:t> В. В.</a:t>
            </a:r>
            <a:r>
              <a:rPr lang="ru-RU" sz="1400" dirty="0" smtClean="0">
                <a:latin typeface="Cambria" panose="02040503050406030204" pitchFamily="18" charset="0"/>
              </a:rPr>
              <a:t> Оценивание </a:t>
            </a:r>
            <a:r>
              <a:rPr lang="ru-RU" sz="1400" dirty="0" err="1" smtClean="0">
                <a:latin typeface="Cambria" panose="02040503050406030204" pitchFamily="18" charset="0"/>
              </a:rPr>
              <a:t>метапредметных</a:t>
            </a:r>
            <a:r>
              <a:rPr lang="ru-RU" sz="1400" dirty="0" smtClean="0">
                <a:latin typeface="Cambria" panose="02040503050406030204" pitchFamily="18" charset="0"/>
              </a:rPr>
              <a:t> результатов освоения программ общего образования на основе коэффициента интеллектуальности // Концепт. – 2014. – № 4 (апрель). – ART 14079. – URL: http://e-koncept.ru/2014/14079.htm. </a:t>
            </a:r>
          </a:p>
          <a:p>
            <a:pPr marL="180975" indent="-180975">
              <a:lnSpc>
                <a:spcPct val="80000"/>
              </a:lnSpc>
              <a:spcBef>
                <a:spcPts val="0"/>
              </a:spcBef>
            </a:pPr>
            <a:r>
              <a:rPr lang="ru-RU" sz="1400" i="1" spc="-30" dirty="0" err="1" smtClean="0">
                <a:latin typeface="Cambria" panose="02040503050406030204" pitchFamily="18" charset="0"/>
              </a:rPr>
              <a:t>Зиновкина</a:t>
            </a:r>
            <a:r>
              <a:rPr lang="ru-RU" sz="1400" i="1" spc="-30" dirty="0" smtClean="0">
                <a:latin typeface="Cambria" panose="02040503050406030204" pitchFamily="18" charset="0"/>
              </a:rPr>
              <a:t> М. М. </a:t>
            </a:r>
            <a:r>
              <a:rPr lang="ru-RU" sz="1400" spc="-30" dirty="0" smtClean="0">
                <a:latin typeface="Cambria" panose="02040503050406030204" pitchFamily="18" charset="0"/>
              </a:rPr>
              <a:t>НФТМ-ТРИЗ: </a:t>
            </a:r>
            <a:r>
              <a:rPr lang="ru-RU" sz="1400" spc="-30" dirty="0" err="1" smtClean="0">
                <a:latin typeface="Cambria" panose="02040503050406030204" pitchFamily="18" charset="0"/>
              </a:rPr>
              <a:t>Креативное</a:t>
            </a:r>
            <a:r>
              <a:rPr lang="ru-RU" sz="1400" spc="-30" dirty="0" smtClean="0">
                <a:latin typeface="Cambria" panose="02040503050406030204" pitchFamily="18" charset="0"/>
              </a:rPr>
              <a:t> образование </a:t>
            </a:r>
            <a:r>
              <a:rPr lang="en-US" sz="1400" spc="-30" dirty="0" smtClean="0">
                <a:latin typeface="Cambria" panose="02040503050406030204" pitchFamily="18" charset="0"/>
              </a:rPr>
              <a:t>XXI</a:t>
            </a:r>
            <a:r>
              <a:rPr lang="ru-RU" sz="1400" spc="-30" dirty="0" smtClean="0">
                <a:latin typeface="Cambria" panose="02040503050406030204" pitchFamily="18" charset="0"/>
              </a:rPr>
              <a:t> века. Теория и практика. – М.: МГИУ, 2008. – 306 с.</a:t>
            </a:r>
          </a:p>
          <a:p>
            <a:pPr marL="180975" indent="-180975">
              <a:lnSpc>
                <a:spcPct val="80000"/>
              </a:lnSpc>
              <a:spcBef>
                <a:spcPts val="0"/>
              </a:spcBef>
            </a:pPr>
            <a:r>
              <a:rPr lang="ru-RU" sz="1400" dirty="0" smtClean="0">
                <a:latin typeface="Cambria" panose="02040503050406030204" pitchFamily="18" charset="0"/>
              </a:rPr>
              <a:t>Концепция развития математического образования в Российской Федерации. – URL: http://минобрнауки.рф/документы/3894. </a:t>
            </a:r>
          </a:p>
          <a:p>
            <a:pPr marL="180975" indent="-180975">
              <a:lnSpc>
                <a:spcPct val="80000"/>
              </a:lnSpc>
              <a:spcBef>
                <a:spcPts val="0"/>
              </a:spcBef>
            </a:pPr>
            <a:r>
              <a:rPr lang="ru-RU" sz="1400" dirty="0" smtClean="0">
                <a:latin typeface="Cambria" panose="02040503050406030204" pitchFamily="18" charset="0"/>
              </a:rPr>
              <a:t>Математические этюды. </a:t>
            </a:r>
            <a:r>
              <a:rPr lang="ru-RU" sz="1400" dirty="0">
                <a:latin typeface="Cambria" panose="02040503050406030204" pitchFamily="18" charset="0"/>
              </a:rPr>
              <a:t>–</a:t>
            </a:r>
            <a:r>
              <a:rPr lang="ru-RU" sz="1400" dirty="0" smtClean="0">
                <a:latin typeface="Cambria" panose="02040503050406030204" pitchFamily="18" charset="0"/>
              </a:rPr>
              <a:t> </a:t>
            </a:r>
            <a:r>
              <a:rPr lang="en-US" sz="1400" dirty="0" smtClean="0">
                <a:latin typeface="Cambria" panose="02040503050406030204" pitchFamily="18" charset="0"/>
              </a:rPr>
              <a:t>URL</a:t>
            </a:r>
            <a:r>
              <a:rPr lang="ru-RU" sz="1400" dirty="0" smtClean="0">
                <a:latin typeface="Cambria" panose="02040503050406030204" pitchFamily="18" charset="0"/>
              </a:rPr>
              <a:t>: </a:t>
            </a:r>
            <a:r>
              <a:rPr lang="en-US" sz="1400" dirty="0" smtClean="0">
                <a:latin typeface="Cambria" panose="02040503050406030204" pitchFamily="18" charset="0"/>
              </a:rPr>
              <a:t>http://www.etudes.ru</a:t>
            </a:r>
            <a:r>
              <a:rPr lang="ru-RU" sz="1400" dirty="0" smtClean="0">
                <a:latin typeface="Cambria" panose="02040503050406030204" pitchFamily="18" charset="0"/>
              </a:rPr>
              <a:t>.</a:t>
            </a:r>
          </a:p>
          <a:p>
            <a:pPr marL="180975" indent="-180975">
              <a:lnSpc>
                <a:spcPct val="80000"/>
              </a:lnSpc>
              <a:spcBef>
                <a:spcPts val="0"/>
              </a:spcBef>
            </a:pPr>
            <a:r>
              <a:rPr lang="ru-RU" sz="1400" i="1" dirty="0" smtClean="0">
                <a:latin typeface="Cambria" panose="02040503050406030204" pitchFamily="18" charset="0"/>
              </a:rPr>
              <a:t>Матюшкин A. M. </a:t>
            </a:r>
            <a:r>
              <a:rPr lang="ru-RU" sz="1400" dirty="0" smtClean="0">
                <a:latin typeface="Cambria" panose="02040503050406030204" pitchFamily="18" charset="0"/>
              </a:rPr>
              <a:t>Проблемные ситуации в мышлении и обучении. </a:t>
            </a:r>
            <a:r>
              <a:rPr lang="ru-RU" sz="1400" dirty="0">
                <a:latin typeface="Cambria" panose="02040503050406030204" pitchFamily="18" charset="0"/>
              </a:rPr>
              <a:t>– </a:t>
            </a:r>
            <a:r>
              <a:rPr lang="ru-RU" sz="1400" dirty="0" smtClean="0">
                <a:latin typeface="Cambria" panose="02040503050406030204" pitchFamily="18" charset="0"/>
              </a:rPr>
              <a:t> М.: Педагогика, 1972.</a:t>
            </a:r>
          </a:p>
          <a:p>
            <a:pPr marL="180975" indent="-180975">
              <a:lnSpc>
                <a:spcPct val="80000"/>
              </a:lnSpc>
              <a:spcBef>
                <a:spcPts val="0"/>
              </a:spcBef>
            </a:pPr>
            <a:r>
              <a:rPr lang="ru-RU" sz="1400" i="1" spc="-30" dirty="0" err="1" smtClean="0">
                <a:latin typeface="Cambria" panose="02040503050406030204" pitchFamily="18" charset="0"/>
              </a:rPr>
              <a:t>Махмутов</a:t>
            </a:r>
            <a:r>
              <a:rPr lang="ru-RU" sz="1400" i="1" spc="-30" dirty="0" smtClean="0">
                <a:latin typeface="Cambria" panose="02040503050406030204" pitchFamily="18" charset="0"/>
              </a:rPr>
              <a:t> М. И. </a:t>
            </a:r>
            <a:r>
              <a:rPr lang="ru-RU" sz="1400" spc="-30" dirty="0" smtClean="0">
                <a:latin typeface="Cambria" panose="02040503050406030204" pitchFamily="18" charset="0"/>
              </a:rPr>
              <a:t>Организация проблемного обучения в школе. Книга для учителей. </a:t>
            </a:r>
            <a:r>
              <a:rPr lang="ru-RU" sz="1400" spc="-30" dirty="0">
                <a:latin typeface="Cambria" panose="02040503050406030204" pitchFamily="18" charset="0"/>
              </a:rPr>
              <a:t>– </a:t>
            </a:r>
            <a:r>
              <a:rPr lang="ru-RU" sz="1400" spc="-30" dirty="0" smtClean="0">
                <a:latin typeface="Cambria" panose="02040503050406030204" pitchFamily="18" charset="0"/>
              </a:rPr>
              <a:t>М.: Просвещение, 1977.</a:t>
            </a:r>
          </a:p>
          <a:p>
            <a:pPr marL="180975" indent="-180975">
              <a:lnSpc>
                <a:spcPct val="80000"/>
              </a:lnSpc>
              <a:spcBef>
                <a:spcPts val="0"/>
              </a:spcBef>
            </a:pPr>
            <a:r>
              <a:rPr lang="ru-RU" sz="1400" dirty="0" smtClean="0">
                <a:latin typeface="Cambria" panose="02040503050406030204" pitchFamily="18" charset="0"/>
              </a:rPr>
              <a:t>Международная программа по оценке образовательных достижений учащихся (2012 г.). – URL: http://www.centeroko.ru/pisa12/pisa12_res.htm. </a:t>
            </a:r>
          </a:p>
          <a:p>
            <a:pPr marL="180975" indent="-180975">
              <a:lnSpc>
                <a:spcPct val="80000"/>
              </a:lnSpc>
              <a:spcBef>
                <a:spcPts val="0"/>
              </a:spcBef>
            </a:pPr>
            <a:r>
              <a:rPr lang="ru-RU" sz="1400" spc="-30" dirty="0" err="1" smtClean="0">
                <a:latin typeface="Cambria" panose="02040503050406030204" pitchFamily="18" charset="0"/>
              </a:rPr>
              <a:t>Метапредметный</a:t>
            </a:r>
            <a:r>
              <a:rPr lang="ru-RU" sz="1400" spc="-30" dirty="0" smtClean="0">
                <a:latin typeface="Cambria" panose="02040503050406030204" pitchFamily="18" charset="0"/>
              </a:rPr>
              <a:t> подход в обучении школьников / Авт.-сост. С. В. </a:t>
            </a:r>
            <a:r>
              <a:rPr lang="ru-RU" sz="1400" spc="-30" dirty="0" err="1" smtClean="0">
                <a:latin typeface="Cambria" panose="02040503050406030204" pitchFamily="18" charset="0"/>
              </a:rPr>
              <a:t>Галян</a:t>
            </a:r>
            <a:r>
              <a:rPr lang="ru-RU" sz="1400" spc="-30" dirty="0" smtClean="0">
                <a:latin typeface="Cambria" panose="02040503050406030204" pitchFamily="18" charset="0"/>
              </a:rPr>
              <a:t>. – Сургут: РИО </a:t>
            </a:r>
            <a:r>
              <a:rPr lang="ru-RU" sz="1400" spc="-30" dirty="0" err="1" smtClean="0">
                <a:latin typeface="Cambria" panose="02040503050406030204" pitchFamily="18" charset="0"/>
              </a:rPr>
              <a:t>СурГПУ</a:t>
            </a:r>
            <a:r>
              <a:rPr lang="ru-RU" sz="1400" spc="-30" dirty="0" smtClean="0">
                <a:latin typeface="Cambria" panose="02040503050406030204" pitchFamily="18" charset="0"/>
              </a:rPr>
              <a:t>, 2014. – 64 с. </a:t>
            </a:r>
          </a:p>
          <a:p>
            <a:pPr marL="180975" indent="-180975">
              <a:lnSpc>
                <a:spcPct val="80000"/>
              </a:lnSpc>
              <a:spcBef>
                <a:spcPts val="0"/>
              </a:spcBef>
            </a:pPr>
            <a:r>
              <a:rPr lang="ru-RU" sz="1400" dirty="0" smtClean="0">
                <a:latin typeface="Cambria" panose="02040503050406030204" pitchFamily="18" charset="0"/>
              </a:rPr>
              <a:t>Нестандартные задачи. – </a:t>
            </a:r>
            <a:r>
              <a:rPr lang="en-US" sz="1400" dirty="0" smtClean="0">
                <a:latin typeface="Cambria" panose="02040503050406030204" pitchFamily="18" charset="0"/>
              </a:rPr>
              <a:t>URL</a:t>
            </a:r>
            <a:r>
              <a:rPr lang="ru-RU" sz="1400" dirty="0" smtClean="0">
                <a:latin typeface="Cambria" panose="02040503050406030204" pitchFamily="18" charset="0"/>
              </a:rPr>
              <a:t>: http://eruditov.net.</a:t>
            </a:r>
          </a:p>
          <a:p>
            <a:pPr marL="180975" indent="-180975">
              <a:lnSpc>
                <a:spcPct val="80000"/>
              </a:lnSpc>
              <a:spcBef>
                <a:spcPts val="0"/>
              </a:spcBef>
            </a:pPr>
            <a:r>
              <a:rPr lang="ru-RU" sz="1400" dirty="0" smtClean="0">
                <a:latin typeface="Cambria" panose="02040503050406030204" pitchFamily="18" charset="0"/>
              </a:rPr>
              <a:t>Примеры контекстных задач. – </a:t>
            </a:r>
            <a:r>
              <a:rPr lang="en-US" sz="1400" dirty="0" smtClean="0">
                <a:latin typeface="Cambria" panose="02040503050406030204" pitchFamily="18" charset="0"/>
              </a:rPr>
              <a:t>URL</a:t>
            </a:r>
            <a:r>
              <a:rPr lang="ru-RU" sz="1400" dirty="0" smtClean="0">
                <a:latin typeface="Cambria" panose="02040503050406030204" pitchFamily="18" charset="0"/>
              </a:rPr>
              <a:t>: </a:t>
            </a:r>
            <a:r>
              <a:rPr lang="en-US" sz="1400" dirty="0" smtClean="0">
                <a:latin typeface="Cambria" panose="02040503050406030204" pitchFamily="18" charset="0"/>
              </a:rPr>
              <a:t>http://fiziola.ucoz.ru</a:t>
            </a:r>
            <a:r>
              <a:rPr lang="ru-RU" sz="1400" dirty="0" smtClean="0">
                <a:latin typeface="Cambria" panose="02040503050406030204" pitchFamily="18" charset="0"/>
              </a:rPr>
              <a:t>.</a:t>
            </a:r>
          </a:p>
          <a:p>
            <a:pPr marL="180975" indent="-180975">
              <a:lnSpc>
                <a:spcPct val="80000"/>
              </a:lnSpc>
              <a:spcBef>
                <a:spcPts val="0"/>
              </a:spcBef>
            </a:pPr>
            <a:r>
              <a:rPr lang="ru-RU" sz="1400" dirty="0" smtClean="0">
                <a:latin typeface="Cambria" panose="02040503050406030204" pitchFamily="18" charset="0"/>
              </a:rPr>
              <a:t>Примеры открытых изобретательских задач. – </a:t>
            </a:r>
            <a:r>
              <a:rPr lang="en-US" sz="1400" dirty="0" smtClean="0">
                <a:latin typeface="Cambria" panose="02040503050406030204" pitchFamily="18" charset="0"/>
              </a:rPr>
              <a:t>URL</a:t>
            </a:r>
            <a:r>
              <a:rPr lang="ru-RU" sz="1400" dirty="0" smtClean="0">
                <a:latin typeface="Cambria" panose="02040503050406030204" pitchFamily="18" charset="0"/>
              </a:rPr>
              <a:t>: </a:t>
            </a:r>
            <a:r>
              <a:rPr lang="en-US" sz="1400" dirty="0" smtClean="0">
                <a:latin typeface="Cambria" panose="02040503050406030204" pitchFamily="18" charset="0"/>
              </a:rPr>
              <a:t>http://www.trizland.ru</a:t>
            </a:r>
            <a:r>
              <a:rPr lang="ru-RU" sz="1400" dirty="0" smtClean="0">
                <a:latin typeface="Cambria" panose="02040503050406030204" pitchFamily="18" charset="0"/>
              </a:rPr>
              <a:t>.</a:t>
            </a:r>
          </a:p>
          <a:p>
            <a:pPr marL="447675" indent="-180975">
              <a:lnSpc>
                <a:spcPct val="80000"/>
              </a:lnSpc>
              <a:spcBef>
                <a:spcPts val="0"/>
              </a:spcBef>
            </a:pPr>
            <a:r>
              <a:rPr lang="ru-RU" sz="1400" i="1" dirty="0" err="1" smtClean="0">
                <a:latin typeface="Cambria" panose="02040503050406030204" pitchFamily="18" charset="0"/>
              </a:rPr>
              <a:t>Утёмов</a:t>
            </a:r>
            <a:r>
              <a:rPr lang="ru-RU" sz="1400" i="1" dirty="0" smtClean="0">
                <a:latin typeface="Cambria" panose="02040503050406030204" pitchFamily="18" charset="0"/>
              </a:rPr>
              <a:t> В. В., </a:t>
            </a:r>
            <a:r>
              <a:rPr lang="ru-RU" sz="1400" i="1" dirty="0" err="1" smtClean="0">
                <a:latin typeface="Cambria" panose="02040503050406030204" pitchFamily="18" charset="0"/>
              </a:rPr>
              <a:t>Зиновкина</a:t>
            </a:r>
            <a:r>
              <a:rPr lang="ru-RU" sz="1400" i="1" dirty="0" smtClean="0">
                <a:latin typeface="Cambria" panose="02040503050406030204" pitchFamily="18" charset="0"/>
              </a:rPr>
              <a:t> М. М., Горев П. М.</a:t>
            </a:r>
            <a:r>
              <a:rPr lang="ru-RU" sz="1400" dirty="0" smtClean="0">
                <a:latin typeface="Cambria" panose="02040503050406030204" pitchFamily="18" charset="0"/>
              </a:rPr>
              <a:t> Педагогика креативности: Прикладной курс научного </a:t>
            </a:r>
          </a:p>
          <a:p>
            <a:pPr marL="0" indent="0">
              <a:lnSpc>
                <a:spcPct val="80000"/>
              </a:lnSpc>
              <a:spcBef>
                <a:spcPts val="0"/>
              </a:spcBef>
              <a:buNone/>
            </a:pPr>
            <a:r>
              <a:rPr lang="ru-RU" sz="1400" dirty="0">
                <a:latin typeface="Cambria" panose="02040503050406030204" pitchFamily="18" charset="0"/>
              </a:rPr>
              <a:t> </a:t>
            </a:r>
            <a:r>
              <a:rPr lang="ru-RU" sz="1400" dirty="0" smtClean="0">
                <a:latin typeface="Cambria" panose="02040503050406030204" pitchFamily="18" charset="0"/>
              </a:rPr>
              <a:t>               творчества. – Киров: Изд-во МЦИТО, 2013. – 212 с. </a:t>
            </a:r>
          </a:p>
          <a:p>
            <a:pPr marL="990600" indent="-180975">
              <a:lnSpc>
                <a:spcPct val="80000"/>
              </a:lnSpc>
              <a:spcBef>
                <a:spcPts val="0"/>
              </a:spcBef>
            </a:pPr>
            <a:r>
              <a:rPr lang="ru-RU" sz="1400" i="1" dirty="0" smtClean="0">
                <a:latin typeface="Cambria" panose="02040503050406030204" pitchFamily="18" charset="0"/>
              </a:rPr>
              <a:t>Шуба М. Ю</a:t>
            </a:r>
            <a:r>
              <a:rPr lang="ru-RU" sz="1400" dirty="0" smtClean="0">
                <a:latin typeface="Cambria" panose="02040503050406030204" pitchFamily="18" charset="0"/>
              </a:rPr>
              <a:t>. Учим творчески мыслить на уроках математики. – М.: Просвещение, 2012. – 218 с.</a:t>
            </a:r>
            <a:endParaRPr lang="ru-RU" sz="1400" dirty="0">
              <a:latin typeface="Cambria" panose="02040503050406030204" pitchFamily="18" charset="0"/>
            </a:endParaRPr>
          </a:p>
        </p:txBody>
      </p:sp>
      <p:sp>
        <p:nvSpPr>
          <p:cNvPr id="5" name="Прямоугольник 4"/>
          <p:cNvSpPr/>
          <p:nvPr/>
        </p:nvSpPr>
        <p:spPr>
          <a:xfrm>
            <a:off x="142844" y="142852"/>
            <a:ext cx="4381136" cy="461665"/>
          </a:xfrm>
          <a:prstGeom prst="rect">
            <a:avLst/>
          </a:prstGeom>
        </p:spPr>
        <p:txBody>
          <a:bodyPr wrap="none">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Библиографический список</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02208" y="1508787"/>
            <a:ext cx="6090967" cy="4731437"/>
          </a:xfrm>
        </p:spPr>
        <p:txBody>
          <a:bodyPr>
            <a:normAutofit/>
          </a:bodyPr>
          <a:lstStyle/>
          <a:p>
            <a:pPr marL="0" indent="0" algn="l">
              <a:lnSpc>
                <a:spcPct val="80000"/>
              </a:lnSpc>
              <a:spcBef>
                <a:spcPts val="0"/>
              </a:spcBef>
              <a:buNone/>
            </a:pPr>
            <a:r>
              <a:rPr lang="ru-RU" sz="1800" b="1" i="1" dirty="0" smtClean="0">
                <a:latin typeface="Cambria" panose="02040503050406030204" pitchFamily="18" charset="0"/>
              </a:rPr>
              <a:t>Ольга Валерьевна Рычкова </a:t>
            </a:r>
            <a:r>
              <a:rPr lang="ru-RU" sz="1800" dirty="0" smtClean="0">
                <a:latin typeface="Cambria" panose="02040503050406030204" pitchFamily="18" charset="0"/>
              </a:rPr>
              <a:t>– </a:t>
            </a:r>
          </a:p>
          <a:p>
            <a:pPr marL="0" indent="0" algn="l">
              <a:lnSpc>
                <a:spcPct val="80000"/>
              </a:lnSpc>
              <a:spcBef>
                <a:spcPts val="0"/>
              </a:spcBef>
              <a:buNone/>
            </a:pPr>
            <a:r>
              <a:rPr lang="ru-RU" sz="1800" dirty="0" smtClean="0">
                <a:latin typeface="Cambria" panose="02040503050406030204" pitchFamily="18" charset="0"/>
              </a:rPr>
              <a:t>учитель математики высшей квалификационной категории муниципального казенного общеобразовательного учреждения </a:t>
            </a:r>
            <a:br>
              <a:rPr lang="ru-RU" sz="1800" dirty="0" smtClean="0">
                <a:latin typeface="Cambria" panose="02040503050406030204" pitchFamily="18" charset="0"/>
              </a:rPr>
            </a:br>
            <a:r>
              <a:rPr lang="ru-RU" sz="1800" dirty="0" smtClean="0">
                <a:latin typeface="Cambria" panose="02040503050406030204" pitchFamily="18" charset="0"/>
              </a:rPr>
              <a:t>средней общеобразовательной школы п. Кобра Нагорского района Кировской области.</a:t>
            </a:r>
          </a:p>
          <a:p>
            <a:pPr marL="0" indent="0" algn="l">
              <a:lnSpc>
                <a:spcPct val="80000"/>
              </a:lnSpc>
              <a:spcBef>
                <a:spcPts val="0"/>
              </a:spcBef>
              <a:buNone/>
            </a:pPr>
            <a:endParaRPr lang="ru-RU" sz="800" dirty="0" smtClean="0">
              <a:latin typeface="Cambria" panose="02040503050406030204" pitchFamily="18" charset="0"/>
            </a:endParaRPr>
          </a:p>
          <a:p>
            <a:pPr marL="0" indent="0" algn="l">
              <a:lnSpc>
                <a:spcPct val="80000"/>
              </a:lnSpc>
              <a:spcBef>
                <a:spcPts val="0"/>
              </a:spcBef>
              <a:buNone/>
            </a:pPr>
            <a:r>
              <a:rPr lang="ru-RU" sz="1800" b="1" i="1" dirty="0" smtClean="0">
                <a:latin typeface="Cambria" panose="02040503050406030204" pitchFamily="18" charset="0"/>
              </a:rPr>
              <a:t>Стаж</a:t>
            </a:r>
            <a:r>
              <a:rPr lang="ru-RU" sz="1800" dirty="0" smtClean="0">
                <a:latin typeface="Cambria" panose="02040503050406030204" pitchFamily="18" charset="0"/>
              </a:rPr>
              <a:t> работы – 17 лет.</a:t>
            </a:r>
            <a:endParaRPr lang="ru-RU" sz="1800" dirty="0">
              <a:latin typeface="Cambria" panose="02040503050406030204" pitchFamily="18" charset="0"/>
            </a:endParaRPr>
          </a:p>
          <a:p>
            <a:pPr marL="0" lvl="0" indent="0" algn="l">
              <a:lnSpc>
                <a:spcPct val="80000"/>
              </a:lnSpc>
              <a:spcBef>
                <a:spcPts val="0"/>
              </a:spcBef>
              <a:buNone/>
            </a:pPr>
            <a:endParaRPr lang="ru-RU" sz="800" dirty="0" smtClean="0">
              <a:latin typeface="Cambria" panose="02040503050406030204" pitchFamily="18" charset="0"/>
            </a:endParaRPr>
          </a:p>
          <a:p>
            <a:pPr marL="0" indent="0" algn="l">
              <a:lnSpc>
                <a:spcPct val="80000"/>
              </a:lnSpc>
              <a:spcBef>
                <a:spcPts val="0"/>
              </a:spcBef>
              <a:buNone/>
            </a:pPr>
            <a:r>
              <a:rPr lang="ru-RU" sz="1800" dirty="0" smtClean="0">
                <a:latin typeface="Cambria" panose="02040503050406030204" pitchFamily="18" charset="0"/>
              </a:rPr>
              <a:t>За это время найдено много приемов и методов обучения, но каждый день продолжаются поиски новых  уроков, которые добавили бы значимости моему предмету и процессу учения в целом.</a:t>
            </a:r>
          </a:p>
          <a:p>
            <a:pPr marL="0" lvl="0" indent="0" algn="l">
              <a:lnSpc>
                <a:spcPct val="80000"/>
              </a:lnSpc>
              <a:spcBef>
                <a:spcPts val="0"/>
              </a:spcBef>
              <a:buNone/>
            </a:pPr>
            <a:endParaRPr lang="ru-RU" sz="800" dirty="0" smtClean="0">
              <a:latin typeface="Cambria" panose="02040503050406030204" pitchFamily="18" charset="0"/>
            </a:endParaRPr>
          </a:p>
          <a:p>
            <a:pPr marL="0" lvl="0" indent="0" algn="l">
              <a:lnSpc>
                <a:spcPct val="80000"/>
              </a:lnSpc>
              <a:spcBef>
                <a:spcPts val="0"/>
              </a:spcBef>
              <a:buNone/>
            </a:pPr>
            <a:r>
              <a:rPr lang="ru-RU" sz="1800" dirty="0" smtClean="0">
                <a:latin typeface="Cambria" panose="02040503050406030204" pitchFamily="18" charset="0"/>
              </a:rPr>
              <a:t>Кроме математических я узнала новые формулы – формулы жизненной мудрости, которые дополняют мой методический багаж:</a:t>
            </a:r>
          </a:p>
          <a:p>
            <a:pPr marL="0" lvl="0" indent="0" algn="l">
              <a:lnSpc>
                <a:spcPct val="80000"/>
              </a:lnSpc>
              <a:spcBef>
                <a:spcPts val="0"/>
              </a:spcBef>
              <a:buNone/>
            </a:pPr>
            <a:endParaRPr lang="ru-RU" sz="800" dirty="0" smtClean="0">
              <a:latin typeface="Cambria" panose="02040503050406030204" pitchFamily="18" charset="0"/>
            </a:endParaRPr>
          </a:p>
          <a:p>
            <a:pPr marL="0" lvl="0" indent="0" algn="l">
              <a:lnSpc>
                <a:spcPct val="80000"/>
              </a:lnSpc>
              <a:spcBef>
                <a:spcPts val="0"/>
              </a:spcBef>
              <a:buNone/>
            </a:pPr>
            <a:r>
              <a:rPr lang="ru-RU" sz="1800" b="1" i="1" dirty="0" smtClean="0">
                <a:latin typeface="Cambria" panose="02040503050406030204" pitchFamily="18" charset="0"/>
              </a:rPr>
              <a:t>«Ученик, это не сосуд, который надо наполнить, а факел, который надо зажечь»</a:t>
            </a:r>
            <a:endParaRPr lang="ru-RU" sz="1800" b="1" i="1" dirty="0">
              <a:latin typeface="Cambria" pitchFamily="18" charset="0"/>
            </a:endParaRPr>
          </a:p>
        </p:txBody>
      </p:sp>
      <p:sp>
        <p:nvSpPr>
          <p:cNvPr id="4" name="TextBox 3"/>
          <p:cNvSpPr txBox="1"/>
          <p:nvPr/>
        </p:nvSpPr>
        <p:spPr>
          <a:xfrm>
            <a:off x="2627016" y="15280"/>
            <a:ext cx="1872976" cy="461665"/>
          </a:xfrm>
          <a:prstGeom prst="rect">
            <a:avLst/>
          </a:prstGeom>
          <a:noFill/>
        </p:spPr>
        <p:txBody>
          <a:bodyPr wrap="square" rtlCol="0">
            <a:spAutoFit/>
          </a:bodyPr>
          <a:lstStyle/>
          <a:p>
            <a:pPr algn="r"/>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Об авторе</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a:hlinkClick r:id="rId2"/>
          </p:cNvPr>
          <p:cNvSpPr/>
          <p:nvPr/>
        </p:nvSpPr>
        <p:spPr>
          <a:xfrm>
            <a:off x="6156871" y="6240224"/>
            <a:ext cx="2736304"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Подробнее обо мне</a:t>
            </a:r>
            <a:endParaRPr lang="ru-RU" sz="1400" b="1" dirty="0">
              <a:effectLst>
                <a:outerShdw blurRad="38100" dist="38100" dir="2700000" algn="tl">
                  <a:srgbClr val="000000">
                    <a:alpha val="43137"/>
                  </a:srgbClr>
                </a:outerShdw>
              </a:effectLst>
              <a:latin typeface="+mj-lt"/>
            </a:endParaRPr>
          </a:p>
        </p:txBody>
      </p:sp>
      <p:sp>
        <p:nvSpPr>
          <p:cNvPr id="12" name="Прямоугольник 11"/>
          <p:cNvSpPr/>
          <p:nvPr/>
        </p:nvSpPr>
        <p:spPr>
          <a:xfrm>
            <a:off x="107504" y="0"/>
            <a:ext cx="2520000" cy="685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107504" y="6165882"/>
            <a:ext cx="2520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08976" y="5876847"/>
            <a:ext cx="2520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107016" y="1822962"/>
            <a:ext cx="2520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6" name="Рисунок 15"/>
          <p:cNvPicPr>
            <a:picLocks noChangeAspect="1"/>
          </p:cNvPicPr>
          <p:nvPr/>
        </p:nvPicPr>
        <p:blipFill rotWithShape="1">
          <a:blip r:embed="rId3">
            <a:extLst>
              <a:ext uri="{28A0092B-C50C-407E-A947-70E740481C1C}">
                <a14:useLocalDpi xmlns:a14="http://schemas.microsoft.com/office/drawing/2010/main" xmlns="" val="0"/>
              </a:ext>
            </a:extLst>
          </a:blip>
          <a:srcRect l="19208" t="12496" r="14117" b="18574"/>
          <a:stretch/>
        </p:blipFill>
        <p:spPr>
          <a:xfrm>
            <a:off x="282697" y="2254577"/>
            <a:ext cx="2160000" cy="3348000"/>
          </a:xfrm>
          <a:prstGeom prst="rect">
            <a:avLst/>
          </a:prstGeom>
          <a:ln w="19050">
            <a:solidFill>
              <a:srgbClr val="FFC000"/>
            </a:solidFill>
          </a:ln>
          <a:effectLst>
            <a:outerShdw blurRad="50800" dist="38100" dir="2700000" algn="tl" rotWithShape="0">
              <a:prstClr val="black">
                <a:alpha val="40000"/>
              </a:prstClr>
            </a:outerShdw>
          </a:effectLst>
        </p:spPr>
      </p:pic>
      <p:sp>
        <p:nvSpPr>
          <p:cNvPr id="17" name="Прямоугольник 16"/>
          <p:cNvSpPr/>
          <p:nvPr/>
        </p:nvSpPr>
        <p:spPr>
          <a:xfrm>
            <a:off x="107016" y="1232808"/>
            <a:ext cx="2520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922406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5280"/>
            <a:ext cx="8964488" cy="461665"/>
          </a:xfrm>
          <a:prstGeom prst="rect">
            <a:avLst/>
          </a:prstGeom>
          <a:noFill/>
        </p:spPr>
        <p:txBody>
          <a:bodyPr wrap="squar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Условия возникновения опыта</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Загнутый угол 7"/>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r>
              <a:rPr lang="ru-RU" sz="1200" i="1" dirty="0" smtClean="0">
                <a:solidFill>
                  <a:schemeClr val="tx1">
                    <a:lumMod val="95000"/>
                    <a:lumOff val="5000"/>
                  </a:schemeClr>
                </a:solidFill>
              </a:rPr>
              <a:t>Первоочередная роль математического образования – это развитие мышления. Математика – единственный предмет, который профессионально направлен на развитие мозга путем решения задач.	                     	                    </a:t>
            </a:r>
          </a:p>
          <a:p>
            <a:pPr>
              <a:lnSpc>
                <a:spcPct val="80000"/>
              </a:lnSpc>
            </a:pPr>
            <a:r>
              <a:rPr lang="ru-RU" sz="1200" b="1" i="1" dirty="0" smtClean="0">
                <a:solidFill>
                  <a:schemeClr val="tx1">
                    <a:lumMod val="95000"/>
                    <a:lumOff val="5000"/>
                  </a:schemeClr>
                </a:solidFill>
              </a:rPr>
              <a:t>					         С. </a:t>
            </a:r>
            <a:r>
              <a:rPr lang="ru-RU" sz="1200" b="1" i="1" dirty="0" err="1" smtClean="0">
                <a:solidFill>
                  <a:schemeClr val="tx1">
                    <a:lumMod val="95000"/>
                    <a:lumOff val="5000"/>
                  </a:schemeClr>
                </a:solidFill>
              </a:rPr>
              <a:t>Рукшин</a:t>
            </a:r>
            <a:endParaRPr lang="ru-RU" sz="1200" i="1" dirty="0">
              <a:solidFill>
                <a:schemeClr val="tx1">
                  <a:lumMod val="95000"/>
                  <a:lumOff val="5000"/>
                </a:schemeClr>
              </a:solidFill>
            </a:endParaRPr>
          </a:p>
        </p:txBody>
      </p:sp>
      <p:sp>
        <p:nvSpPr>
          <p:cNvPr id="16" name="Прямоугольник 15"/>
          <p:cNvSpPr/>
          <p:nvPr/>
        </p:nvSpPr>
        <p:spPr>
          <a:xfrm>
            <a:off x="179512" y="4306528"/>
            <a:ext cx="6192687" cy="1520416"/>
          </a:xfrm>
          <a:prstGeom prst="rect">
            <a:avLst/>
          </a:prstGeom>
        </p:spPr>
        <p:txBody>
          <a:bodyPr wrap="square">
            <a:spAutoFit/>
          </a:bodyPr>
          <a:lstStyle/>
          <a:p>
            <a:pPr>
              <a:lnSpc>
                <a:spcPct val="80000"/>
              </a:lnSpc>
            </a:pPr>
            <a:r>
              <a:rPr lang="ru-RU" b="1" i="1" dirty="0" smtClean="0">
                <a:latin typeface="Cambria" panose="02040503050406030204" pitchFamily="18" charset="0"/>
              </a:rPr>
              <a:t>Проблема: </a:t>
            </a:r>
            <a:r>
              <a:rPr lang="ru-RU" dirty="0" smtClean="0">
                <a:latin typeface="Cambria" panose="02040503050406030204" pitchFamily="18" charset="0"/>
              </a:rPr>
              <a:t>новый социальный заказ школьному образованию не может быть выполнен в полной мере только средствами традиционной педагогики.</a:t>
            </a:r>
          </a:p>
          <a:p>
            <a:pPr>
              <a:lnSpc>
                <a:spcPct val="80000"/>
              </a:lnSpc>
            </a:pPr>
            <a:endParaRPr lang="ru-RU" sz="800" dirty="0" smtClean="0">
              <a:latin typeface="Cambria" panose="02040503050406030204" pitchFamily="18" charset="0"/>
            </a:endParaRPr>
          </a:p>
          <a:p>
            <a:pPr>
              <a:lnSpc>
                <a:spcPct val="80000"/>
              </a:lnSpc>
            </a:pPr>
            <a:r>
              <a:rPr lang="ru-RU" dirty="0" smtClean="0">
                <a:latin typeface="Cambria" panose="02040503050406030204" pitchFamily="18" charset="0"/>
              </a:rPr>
              <a:t>Возникла</a:t>
            </a:r>
            <a:r>
              <a:rPr lang="ru-RU" b="1" i="1" dirty="0" smtClean="0">
                <a:latin typeface="Cambria" panose="02040503050406030204" pitchFamily="18" charset="0"/>
              </a:rPr>
              <a:t> необходимость</a:t>
            </a:r>
            <a:r>
              <a:rPr lang="ru-RU" dirty="0" smtClean="0">
                <a:latin typeface="Cambria" panose="02040503050406030204" pitchFamily="18" charset="0"/>
              </a:rPr>
              <a:t> в поиске средств и методических решений для соответствия новым </a:t>
            </a:r>
          </a:p>
          <a:p>
            <a:pPr>
              <a:lnSpc>
                <a:spcPct val="80000"/>
              </a:lnSpc>
            </a:pPr>
            <a:r>
              <a:rPr lang="ru-RU" dirty="0" smtClean="0">
                <a:latin typeface="Cambria" panose="02040503050406030204" pitchFamily="18" charset="0"/>
              </a:rPr>
              <a:t>           профессиональным компетенциям.</a:t>
            </a:r>
            <a:endParaRPr lang="ru-RU" dirty="0"/>
          </a:p>
        </p:txBody>
      </p:sp>
      <p:sp>
        <p:nvSpPr>
          <p:cNvPr id="17" name="Скругленный прямоугольник 16"/>
          <p:cNvSpPr/>
          <p:nvPr/>
        </p:nvSpPr>
        <p:spPr>
          <a:xfrm>
            <a:off x="179512" y="1613947"/>
            <a:ext cx="2952328" cy="1000132"/>
          </a:xfrm>
          <a:prstGeom prst="roundRect">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00" b="1" i="1" dirty="0" smtClean="0">
                <a:solidFill>
                  <a:schemeClr val="tx1"/>
                </a:solidFill>
              </a:rPr>
              <a:t>Обновленная нормативная база </a:t>
            </a:r>
            <a:r>
              <a:rPr lang="ru-RU" sz="1400" dirty="0" smtClean="0">
                <a:solidFill>
                  <a:schemeClr val="tx1"/>
                </a:solidFill>
              </a:rPr>
              <a:t/>
            </a:r>
            <a:br>
              <a:rPr lang="ru-RU" sz="1400" dirty="0" smtClean="0">
                <a:solidFill>
                  <a:schemeClr val="tx1"/>
                </a:solidFill>
              </a:rPr>
            </a:br>
            <a:r>
              <a:rPr lang="ru-RU" sz="1200" dirty="0" smtClean="0">
                <a:solidFill>
                  <a:schemeClr val="tx1"/>
                </a:solidFill>
              </a:rPr>
              <a:t>(ФГОС, Концепция развития математического образования, профессиональный стандарт педагога)</a:t>
            </a:r>
            <a:endParaRPr lang="ru-RU" sz="1200" dirty="0">
              <a:solidFill>
                <a:schemeClr val="tx1"/>
              </a:solidFill>
            </a:endParaRPr>
          </a:p>
        </p:txBody>
      </p:sp>
      <p:sp>
        <p:nvSpPr>
          <p:cNvPr id="21" name="Скругленный прямоугольник 20"/>
          <p:cNvSpPr/>
          <p:nvPr/>
        </p:nvSpPr>
        <p:spPr>
          <a:xfrm>
            <a:off x="3255005" y="1613947"/>
            <a:ext cx="2952000" cy="1000132"/>
          </a:xfrm>
          <a:prstGeom prst="roundRect">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00" b="1" i="1" dirty="0" smtClean="0">
                <a:solidFill>
                  <a:schemeClr val="tx1"/>
                </a:solidFill>
              </a:rPr>
              <a:t>Известная методическая база</a:t>
            </a:r>
          </a:p>
          <a:p>
            <a:pPr algn="ctr">
              <a:lnSpc>
                <a:spcPct val="90000"/>
              </a:lnSpc>
            </a:pPr>
            <a:r>
              <a:rPr lang="ru-RU" sz="1200" dirty="0" smtClean="0">
                <a:solidFill>
                  <a:schemeClr val="tx1"/>
                </a:solidFill>
              </a:rPr>
              <a:t>(теории, технологии,  диагностики)</a:t>
            </a:r>
            <a:endParaRPr lang="ru-RU" sz="1200" dirty="0">
              <a:solidFill>
                <a:schemeClr val="tx1"/>
              </a:solidFill>
            </a:endParaRPr>
          </a:p>
        </p:txBody>
      </p:sp>
      <p:sp>
        <p:nvSpPr>
          <p:cNvPr id="25" name="Скругленный прямоугольник 24"/>
          <p:cNvSpPr/>
          <p:nvPr/>
        </p:nvSpPr>
        <p:spPr>
          <a:xfrm>
            <a:off x="3255005" y="2714620"/>
            <a:ext cx="2952000" cy="1428760"/>
          </a:xfrm>
          <a:prstGeom prst="roundRect">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00" b="1" i="1" dirty="0" smtClean="0">
                <a:solidFill>
                  <a:schemeClr val="tx1"/>
                </a:solidFill>
              </a:rPr>
              <a:t>Недостаточно  средств для решения поставленных задач</a:t>
            </a:r>
            <a:endParaRPr lang="ru-RU" sz="1400" b="1" i="1" dirty="0">
              <a:solidFill>
                <a:schemeClr val="tx1"/>
              </a:solidFill>
            </a:endParaRPr>
          </a:p>
        </p:txBody>
      </p:sp>
      <p:sp>
        <p:nvSpPr>
          <p:cNvPr id="26" name="Скругленный прямоугольник 25"/>
          <p:cNvSpPr/>
          <p:nvPr/>
        </p:nvSpPr>
        <p:spPr>
          <a:xfrm>
            <a:off x="165448" y="2714620"/>
            <a:ext cx="2990876" cy="1428760"/>
          </a:xfrm>
          <a:prstGeom prst="roundRect">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1400" b="1" i="1" dirty="0" smtClean="0">
                <a:solidFill>
                  <a:schemeClr val="tx1"/>
                </a:solidFill>
              </a:rPr>
              <a:t>Необходимость решать новые образовательные задачи:</a:t>
            </a:r>
            <a:r>
              <a:rPr lang="ru-RU" sz="1200" dirty="0" smtClean="0">
                <a:solidFill>
                  <a:schemeClr val="tx1"/>
                </a:solidFill>
              </a:rPr>
              <a:t/>
            </a:r>
            <a:br>
              <a:rPr lang="ru-RU" sz="1200" dirty="0" smtClean="0">
                <a:solidFill>
                  <a:schemeClr val="tx1"/>
                </a:solidFill>
              </a:rPr>
            </a:br>
            <a:r>
              <a:rPr lang="ru-RU" sz="1200" dirty="0" smtClean="0">
                <a:solidFill>
                  <a:schemeClr val="tx1">
                    <a:lumMod val="95000"/>
                    <a:lumOff val="5000"/>
                  </a:schemeClr>
                </a:solidFill>
              </a:rPr>
              <a:t>«…Обеспечение роста творческого потенциала учеников, их готовности к применению универсальных учебных действий в жизненных ситуациях…»  (ФГОС)</a:t>
            </a:r>
            <a:endParaRPr lang="ru-RU" sz="1200" dirty="0">
              <a:solidFill>
                <a:schemeClr val="tx1"/>
              </a:solidFill>
            </a:endParaRPr>
          </a:p>
        </p:txBody>
      </p:sp>
      <p:sp>
        <p:nvSpPr>
          <p:cNvPr id="19" name="Стрелка вниз 18"/>
          <p:cNvSpPr/>
          <p:nvPr/>
        </p:nvSpPr>
        <p:spPr>
          <a:xfrm>
            <a:off x="171377" y="2500306"/>
            <a:ext cx="357190" cy="428628"/>
          </a:xfrm>
          <a:prstGeom prst="down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трелка вниз 26"/>
          <p:cNvSpPr/>
          <p:nvPr/>
        </p:nvSpPr>
        <p:spPr>
          <a:xfrm>
            <a:off x="5799681" y="2500306"/>
            <a:ext cx="357190" cy="428628"/>
          </a:xfrm>
          <a:prstGeom prst="down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a:hlinkClick r:id="rId2"/>
          </p:cNvPr>
          <p:cNvSpPr/>
          <p:nvPr/>
        </p:nvSpPr>
        <p:spPr>
          <a:xfrm>
            <a:off x="6156871" y="6239591"/>
            <a:ext cx="2736304"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Перейти к ФГОС</a:t>
            </a:r>
            <a:endParaRPr lang="ru-RU" sz="1400" b="1" dirty="0">
              <a:effectLst>
                <a:outerShdw blurRad="38100" dist="38100" dir="2700000" algn="tl">
                  <a:srgbClr val="000000">
                    <a:alpha val="43137"/>
                  </a:srgbClr>
                </a:outerShdw>
              </a:effectLst>
              <a:latin typeface="+mj-lt"/>
            </a:endParaRPr>
          </a:p>
        </p:txBody>
      </p:sp>
      <p:pic>
        <p:nvPicPr>
          <p:cNvPr id="15" name="Рисунок 14"/>
          <p:cNvPicPr>
            <a:picLocks/>
          </p:cNvPicPr>
          <p:nvPr/>
        </p:nvPicPr>
        <p:blipFill>
          <a:blip r:embed="rId3" cstate="print">
            <a:extLst>
              <a:ext uri="{28A0092B-C50C-407E-A947-70E740481C1C}">
                <a14:useLocalDpi xmlns:a14="http://schemas.microsoft.com/office/drawing/2010/main" xmlns="" val="0"/>
              </a:ext>
            </a:extLst>
          </a:blip>
          <a:stretch>
            <a:fillRect/>
          </a:stretch>
        </p:blipFill>
        <p:spPr>
          <a:xfrm>
            <a:off x="6372200" y="1539000"/>
            <a:ext cx="2520000" cy="1800000"/>
          </a:xfrm>
          <a:prstGeom prst="rect">
            <a:avLst/>
          </a:prstGeom>
        </p:spPr>
      </p:pic>
      <p:pic>
        <p:nvPicPr>
          <p:cNvPr id="20" name="Рисунок 19"/>
          <p:cNvPicPr>
            <a:picLocks/>
          </p:cNvPicPr>
          <p:nvPr/>
        </p:nvPicPr>
        <p:blipFill rotWithShape="1">
          <a:blip r:embed="rId4" cstate="print">
            <a:extLst>
              <a:ext uri="{28A0092B-C50C-407E-A947-70E740481C1C}">
                <a14:useLocalDpi xmlns:a14="http://schemas.microsoft.com/office/drawing/2010/main" xmlns="" val="0"/>
              </a:ext>
            </a:extLst>
          </a:blip>
          <a:srcRect l="18000" r="17994"/>
          <a:stretch/>
        </p:blipFill>
        <p:spPr>
          <a:xfrm>
            <a:off x="6372200" y="3356992"/>
            <a:ext cx="2520000" cy="2700000"/>
          </a:xfrm>
          <a:prstGeom prst="rect">
            <a:avLst/>
          </a:prstGeom>
          <a:ln w="12700">
            <a:noFill/>
          </a:ln>
        </p:spPr>
      </p:pic>
      <p:sp>
        <p:nvSpPr>
          <p:cNvPr id="22" name="Стрелка вниз 21"/>
          <p:cNvSpPr/>
          <p:nvPr/>
        </p:nvSpPr>
        <p:spPr>
          <a:xfrm rot="16200000" flipH="1">
            <a:off x="3097260" y="3214686"/>
            <a:ext cx="357190" cy="428628"/>
          </a:xfrm>
          <a:prstGeom prst="down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8449969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5280"/>
            <a:ext cx="6859827"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Теория опыта: закрытые и открытые задачи</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a:hlinkClick r:id="rId2"/>
          </p:cNvPr>
          <p:cNvSpPr/>
          <p:nvPr/>
        </p:nvSpPr>
        <p:spPr>
          <a:xfrm>
            <a:off x="6157175" y="6237312"/>
            <a:ext cx="2736000" cy="360040"/>
          </a:xfrm>
          <a:prstGeom prst="roundRect">
            <a:avLst>
              <a:gd name="adj" fmla="val 39418"/>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Читать теорию открытых задач</a:t>
            </a:r>
            <a:endParaRPr lang="ru-RU" sz="1400" b="1" dirty="0">
              <a:effectLst>
                <a:outerShdw blurRad="38100" dist="38100" dir="2700000" algn="tl">
                  <a:srgbClr val="000000">
                    <a:alpha val="43137"/>
                  </a:srgbClr>
                </a:outerShdw>
              </a:effectLst>
              <a:latin typeface="+mj-lt"/>
            </a:endParaRPr>
          </a:p>
        </p:txBody>
      </p:sp>
      <p:graphicFrame>
        <p:nvGraphicFramePr>
          <p:cNvPr id="13" name="Содержимое 12"/>
          <p:cNvGraphicFramePr>
            <a:graphicFrameLocks noGrp="1"/>
          </p:cNvGraphicFramePr>
          <p:nvPr>
            <p:ph idx="1"/>
            <p:extLst>
              <p:ext uri="{D42A27DB-BD31-4B8C-83A1-F6EECF244321}">
                <p14:modId xmlns:p14="http://schemas.microsoft.com/office/powerpoint/2010/main" xmlns="" val="1498035917"/>
              </p:ext>
            </p:extLst>
          </p:nvPr>
        </p:nvGraphicFramePr>
        <p:xfrm>
          <a:off x="214282" y="1844824"/>
          <a:ext cx="8715376" cy="4320480"/>
        </p:xfrm>
        <a:graphic>
          <a:graphicData uri="http://schemas.openxmlformats.org/drawingml/2006/table">
            <a:tbl>
              <a:tblPr firstRow="1" bandRow="1">
                <a:tableStyleId>{93296810-A885-4BE3-A3E7-6D5BEEA58F35}</a:tableStyleId>
              </a:tblPr>
              <a:tblGrid>
                <a:gridCol w="4357688"/>
                <a:gridCol w="4357688"/>
              </a:tblGrid>
              <a:tr h="4320480">
                <a:tc>
                  <a:txBody>
                    <a:bodyPr/>
                    <a:lstStyle/>
                    <a:p>
                      <a:pPr>
                        <a:lnSpc>
                          <a:spcPct val="80000"/>
                        </a:lnSpc>
                      </a:pPr>
                      <a:r>
                        <a:rPr lang="ru-RU" sz="1800" b="1" i="1" dirty="0" smtClean="0">
                          <a:solidFill>
                            <a:schemeClr val="tx1"/>
                          </a:solidFill>
                          <a:effectLst/>
                          <a:latin typeface="Cambria" panose="02040503050406030204" pitchFamily="18" charset="0"/>
                        </a:rPr>
                        <a:t>Задача 1.</a:t>
                      </a:r>
                      <a:r>
                        <a:rPr lang="ru-RU" sz="1800" b="0" i="1" dirty="0" smtClean="0">
                          <a:solidFill>
                            <a:schemeClr val="tx1"/>
                          </a:solidFill>
                          <a:effectLst/>
                          <a:latin typeface="Cambria" panose="02040503050406030204" pitchFamily="18" charset="0"/>
                        </a:rPr>
                        <a:t> Хозяйка выкладывает </a:t>
                      </a:r>
                    </a:p>
                    <a:p>
                      <a:pPr>
                        <a:lnSpc>
                          <a:spcPct val="80000"/>
                        </a:lnSpc>
                      </a:pPr>
                      <a:r>
                        <a:rPr lang="ru-RU" sz="1800" b="0" i="1" dirty="0" smtClean="0">
                          <a:solidFill>
                            <a:schemeClr val="tx1"/>
                          </a:solidFill>
                          <a:effectLst/>
                          <a:latin typeface="Cambria" panose="02040503050406030204" pitchFamily="18" charset="0"/>
                        </a:rPr>
                        <a:t>на сковороду одновременно </a:t>
                      </a:r>
                    </a:p>
                    <a:p>
                      <a:pPr>
                        <a:lnSpc>
                          <a:spcPct val="80000"/>
                        </a:lnSpc>
                      </a:pPr>
                      <a:r>
                        <a:rPr lang="ru-RU" sz="1800" b="0" i="1" dirty="0" smtClean="0">
                          <a:solidFill>
                            <a:schemeClr val="tx1"/>
                          </a:solidFill>
                          <a:effectLst/>
                          <a:latin typeface="Cambria" panose="02040503050406030204" pitchFamily="18" charset="0"/>
                        </a:rPr>
                        <a:t>4 пирожка и печёт их по 5 минут </a:t>
                      </a:r>
                    </a:p>
                    <a:p>
                      <a:pPr>
                        <a:lnSpc>
                          <a:spcPct val="80000"/>
                        </a:lnSpc>
                      </a:pPr>
                      <a:r>
                        <a:rPr lang="ru-RU" sz="1800" b="0" i="1" dirty="0" smtClean="0">
                          <a:solidFill>
                            <a:schemeClr val="tx1"/>
                          </a:solidFill>
                          <a:effectLst/>
                          <a:latin typeface="Cambria" panose="02040503050406030204" pitchFamily="18" charset="0"/>
                        </a:rPr>
                        <a:t>с каждой стороны. Сколько времени потратит хозяйка, чтобы испечь </a:t>
                      </a:r>
                    </a:p>
                    <a:p>
                      <a:pPr>
                        <a:lnSpc>
                          <a:spcPct val="80000"/>
                        </a:lnSpc>
                      </a:pPr>
                      <a:r>
                        <a:rPr lang="ru-RU" sz="1800" b="0" i="1" dirty="0" smtClean="0">
                          <a:solidFill>
                            <a:schemeClr val="tx1"/>
                          </a:solidFill>
                          <a:effectLst/>
                          <a:latin typeface="Cambria" panose="02040503050406030204" pitchFamily="18" charset="0"/>
                        </a:rPr>
                        <a:t>8 пирожков?</a:t>
                      </a:r>
                    </a:p>
                    <a:p>
                      <a:pPr>
                        <a:lnSpc>
                          <a:spcPct val="80000"/>
                        </a:lnSpc>
                      </a:pPr>
                      <a:endParaRPr lang="ru-RU" sz="1800" b="0" dirty="0" smtClean="0">
                        <a:solidFill>
                          <a:schemeClr val="tx1"/>
                        </a:solidFill>
                        <a:effectLst/>
                        <a:latin typeface="Cambria" panose="02040503050406030204" pitchFamily="18" charset="0"/>
                      </a:endParaRPr>
                    </a:p>
                    <a:p>
                      <a:pPr>
                        <a:lnSpc>
                          <a:spcPct val="80000"/>
                        </a:lnSpc>
                      </a:pPr>
                      <a:r>
                        <a:rPr lang="ru-RU" sz="1800" b="0" dirty="0" smtClean="0">
                          <a:solidFill>
                            <a:schemeClr val="tx1"/>
                          </a:solidFill>
                          <a:effectLst/>
                          <a:latin typeface="Cambria" panose="02040503050406030204" pitchFamily="18" charset="0"/>
                        </a:rPr>
                        <a:t>Это задача </a:t>
                      </a:r>
                      <a:r>
                        <a:rPr lang="ru-RU" sz="1800" b="1" dirty="0" smtClean="0">
                          <a:solidFill>
                            <a:schemeClr val="tx1"/>
                          </a:solidFill>
                          <a:effectLst/>
                          <a:latin typeface="Cambria" panose="02040503050406030204" pitchFamily="18" charset="0"/>
                        </a:rPr>
                        <a:t>закрытого типа </a:t>
                      </a:r>
                      <a:r>
                        <a:rPr lang="ru-RU" sz="1800" b="0" dirty="0" smtClean="0">
                          <a:solidFill>
                            <a:schemeClr val="tx1"/>
                          </a:solidFill>
                          <a:effectLst/>
                          <a:latin typeface="Cambria" panose="02040503050406030204" pitchFamily="18" charset="0"/>
                        </a:rPr>
                        <a:t>– типичная задача из школьного учебника по математике.</a:t>
                      </a:r>
                    </a:p>
                    <a:p>
                      <a:endParaRPr lang="ru-RU" dirty="0">
                        <a:ln>
                          <a:solidFill>
                            <a:srgbClr val="FF0000"/>
                          </a:solidFill>
                        </a:ln>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indent="0" algn="l">
                        <a:lnSpc>
                          <a:spcPct val="80000"/>
                        </a:lnSpc>
                        <a:spcBef>
                          <a:spcPts val="0"/>
                        </a:spcBef>
                        <a:buNone/>
                      </a:pPr>
                      <a:r>
                        <a:rPr lang="ru-RU" sz="1800" b="1" i="1" dirty="0" smtClean="0">
                          <a:solidFill>
                            <a:schemeClr val="tx1"/>
                          </a:solidFill>
                          <a:effectLst/>
                          <a:latin typeface="Cambria" panose="02040503050406030204" pitchFamily="18" charset="0"/>
                        </a:rPr>
                        <a:t>Задача 2. </a:t>
                      </a:r>
                      <a:r>
                        <a:rPr lang="ru-RU" sz="1800" b="0" i="1" dirty="0" smtClean="0">
                          <a:solidFill>
                            <a:schemeClr val="tx1"/>
                          </a:solidFill>
                          <a:effectLst/>
                          <a:latin typeface="Cambria" panose="02040503050406030204" pitchFamily="18" charset="0"/>
                        </a:rPr>
                        <a:t>Хозяйке необходимо испечь </a:t>
                      </a:r>
                    </a:p>
                    <a:p>
                      <a:pPr marL="0" indent="0" algn="l">
                        <a:lnSpc>
                          <a:spcPct val="80000"/>
                        </a:lnSpc>
                        <a:spcBef>
                          <a:spcPts val="0"/>
                        </a:spcBef>
                        <a:buNone/>
                      </a:pPr>
                      <a:r>
                        <a:rPr lang="ru-RU" sz="1800" b="0" i="1" dirty="0" smtClean="0">
                          <a:solidFill>
                            <a:schemeClr val="tx1"/>
                          </a:solidFill>
                          <a:effectLst/>
                          <a:latin typeface="Cambria" panose="02040503050406030204" pitchFamily="18" charset="0"/>
                        </a:rPr>
                        <a:t>6 пирожков. Как ей справиться за </a:t>
                      </a:r>
                    </a:p>
                    <a:p>
                      <a:pPr marL="0" indent="0" algn="l">
                        <a:lnSpc>
                          <a:spcPct val="80000"/>
                        </a:lnSpc>
                        <a:spcBef>
                          <a:spcPts val="0"/>
                        </a:spcBef>
                        <a:buNone/>
                      </a:pPr>
                      <a:r>
                        <a:rPr lang="ru-RU" sz="1800" b="0" i="1" dirty="0" smtClean="0">
                          <a:solidFill>
                            <a:schemeClr val="tx1"/>
                          </a:solidFill>
                          <a:effectLst/>
                          <a:latin typeface="Cambria" panose="02040503050406030204" pitchFamily="18" charset="0"/>
                        </a:rPr>
                        <a:t>15 минут, если на сковороде помещается 4 пирожка, а с каждой стороны пирожок должен печься </a:t>
                      </a:r>
                    </a:p>
                    <a:p>
                      <a:pPr marL="0" indent="0" algn="l">
                        <a:lnSpc>
                          <a:spcPct val="80000"/>
                        </a:lnSpc>
                        <a:spcBef>
                          <a:spcPts val="0"/>
                        </a:spcBef>
                        <a:buNone/>
                      </a:pPr>
                      <a:r>
                        <a:rPr lang="ru-RU" sz="1800" b="0" i="1" dirty="0" smtClean="0">
                          <a:solidFill>
                            <a:schemeClr val="tx1"/>
                          </a:solidFill>
                          <a:effectLst/>
                          <a:latin typeface="Cambria" panose="02040503050406030204" pitchFamily="18" charset="0"/>
                        </a:rPr>
                        <a:t>5 минут?</a:t>
                      </a:r>
                    </a:p>
                    <a:p>
                      <a:pPr marL="0" indent="0" algn="l">
                        <a:lnSpc>
                          <a:spcPct val="80000"/>
                        </a:lnSpc>
                        <a:spcBef>
                          <a:spcPts val="0"/>
                        </a:spcBef>
                        <a:buNone/>
                      </a:pPr>
                      <a:endParaRPr lang="ru-RU" sz="1800" b="0" dirty="0" smtClean="0">
                        <a:solidFill>
                          <a:schemeClr val="tx1"/>
                        </a:solidFill>
                        <a:effectLst/>
                        <a:latin typeface="Cambria" panose="02040503050406030204" pitchFamily="18" charset="0"/>
                      </a:endParaRPr>
                    </a:p>
                    <a:p>
                      <a:pPr marL="0" indent="0" algn="l">
                        <a:lnSpc>
                          <a:spcPct val="80000"/>
                        </a:lnSpc>
                        <a:spcBef>
                          <a:spcPts val="0"/>
                        </a:spcBef>
                        <a:buNone/>
                      </a:pPr>
                      <a:r>
                        <a:rPr lang="ru-RU" sz="1800" b="0" dirty="0" smtClean="0">
                          <a:solidFill>
                            <a:schemeClr val="tx1"/>
                          </a:solidFill>
                          <a:effectLst/>
                          <a:latin typeface="Cambria" panose="02040503050406030204" pitchFamily="18" charset="0"/>
                        </a:rPr>
                        <a:t>Это задача </a:t>
                      </a:r>
                      <a:r>
                        <a:rPr lang="ru-RU" sz="1800" b="1" dirty="0" smtClean="0">
                          <a:solidFill>
                            <a:schemeClr val="tx1"/>
                          </a:solidFill>
                          <a:effectLst/>
                          <a:latin typeface="Cambria" panose="02040503050406030204" pitchFamily="18" charset="0"/>
                        </a:rPr>
                        <a:t>открытого типа</a:t>
                      </a:r>
                      <a:r>
                        <a:rPr lang="ru-RU" sz="1800" b="0" dirty="0" smtClean="0">
                          <a:solidFill>
                            <a:schemeClr val="tx1"/>
                          </a:solidFill>
                          <a:effectLst/>
                          <a:latin typeface="Cambria" panose="02040503050406030204" pitchFamily="18" charset="0"/>
                        </a:rPr>
                        <a:t>.</a:t>
                      </a:r>
                    </a:p>
                    <a:p>
                      <a:endParaRPr lang="ru-RU" dirty="0">
                        <a:ln>
                          <a:solidFill>
                            <a:srgbClr val="FF0000"/>
                          </a:solidFill>
                        </a:ln>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18" name="Прямоугольник 17"/>
          <p:cNvSpPr/>
          <p:nvPr/>
        </p:nvSpPr>
        <p:spPr>
          <a:xfrm>
            <a:off x="467544" y="4338823"/>
            <a:ext cx="3622017" cy="338554"/>
          </a:xfrm>
          <a:prstGeom prst="rect">
            <a:avLst/>
          </a:prstGeom>
        </p:spPr>
        <p:txBody>
          <a:bodyPr wrap="none">
            <a:spAutoFit/>
          </a:bodyPr>
          <a:lstStyle/>
          <a:p>
            <a:r>
              <a:rPr lang="ru-RU" sz="1600" b="1" i="1" dirty="0" smtClean="0">
                <a:effectLst>
                  <a:outerShdw blurRad="38100" dist="38100" dir="2700000" algn="tl">
                    <a:srgbClr val="000000">
                      <a:alpha val="43137"/>
                    </a:srgbClr>
                  </a:outerShdw>
                </a:effectLst>
                <a:latin typeface="Cambria" panose="02040503050406030204" pitchFamily="18" charset="0"/>
              </a:rPr>
              <a:t>Условие           Решение              Ответ</a:t>
            </a:r>
            <a:endParaRPr lang="ru-RU" sz="1600" dirty="0"/>
          </a:p>
        </p:txBody>
      </p:sp>
      <p:sp>
        <p:nvSpPr>
          <p:cNvPr id="19" name="Прямоугольник 18"/>
          <p:cNvSpPr/>
          <p:nvPr/>
        </p:nvSpPr>
        <p:spPr>
          <a:xfrm>
            <a:off x="4738832" y="4029611"/>
            <a:ext cx="4071966" cy="338554"/>
          </a:xfrm>
          <a:prstGeom prst="rect">
            <a:avLst/>
          </a:prstGeom>
        </p:spPr>
        <p:txBody>
          <a:bodyPr wrap="square">
            <a:spAutoFit/>
          </a:bodyPr>
          <a:lstStyle/>
          <a:p>
            <a:r>
              <a:rPr lang="ru-RU" sz="1600" b="1" i="1" dirty="0" smtClean="0">
                <a:effectLst>
                  <a:outerShdw blurRad="38100" dist="38100" dir="2700000" algn="tl">
                    <a:srgbClr val="000000">
                      <a:alpha val="43137"/>
                    </a:srgbClr>
                  </a:outerShdw>
                </a:effectLst>
                <a:latin typeface="Cambria" panose="02040503050406030204" pitchFamily="18" charset="0"/>
              </a:rPr>
              <a:t>Условие                 Решение              Ответ</a:t>
            </a:r>
            <a:endParaRPr lang="ru-RU" sz="1600" dirty="0"/>
          </a:p>
        </p:txBody>
      </p:sp>
      <p:graphicFrame>
        <p:nvGraphicFramePr>
          <p:cNvPr id="20" name="Схема 19"/>
          <p:cNvGraphicFramePr/>
          <p:nvPr>
            <p:extLst>
              <p:ext uri="{D42A27DB-BD31-4B8C-83A1-F6EECF244321}">
                <p14:modId xmlns:p14="http://schemas.microsoft.com/office/powerpoint/2010/main" xmlns="" val="4217646537"/>
              </p:ext>
            </p:extLst>
          </p:nvPr>
        </p:nvGraphicFramePr>
        <p:xfrm>
          <a:off x="248111" y="4581128"/>
          <a:ext cx="4278113" cy="1062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Рисунок 2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4594135" y="4342633"/>
            <a:ext cx="4361361" cy="1821356"/>
          </a:xfrm>
          <a:prstGeom prst="rect">
            <a:avLst/>
          </a:prstGeom>
        </p:spPr>
      </p:pic>
      <p:sp>
        <p:nvSpPr>
          <p:cNvPr id="12" name="Загнутый угол 11"/>
          <p:cNvSpPr/>
          <p:nvPr/>
        </p:nvSpPr>
        <p:spPr>
          <a:xfrm>
            <a:off x="165448" y="684954"/>
            <a:ext cx="5918720" cy="1016125"/>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1200" i="1" dirty="0">
              <a:solidFill>
                <a:schemeClr val="tx1"/>
              </a:solidFill>
            </a:endParaRPr>
          </a:p>
          <a:p>
            <a:pPr>
              <a:lnSpc>
                <a:spcPct val="80000"/>
              </a:lnSpc>
            </a:pPr>
            <a:r>
              <a:rPr lang="ru-RU" sz="1200" i="1" dirty="0" smtClean="0">
                <a:solidFill>
                  <a:schemeClr val="tx1"/>
                </a:solidFill>
              </a:rPr>
              <a:t>В </a:t>
            </a:r>
            <a:r>
              <a:rPr lang="ru-RU" sz="1200" i="1" dirty="0">
                <a:solidFill>
                  <a:schemeClr val="tx1"/>
                </a:solidFill>
              </a:rPr>
              <a:t>школе решают закрытые задачи (из пункта А в пункт В...), а жизнь ставит перед человеком открытые задачи, и в зазор между первыми и вторыми зачастую проваливается интерес  учеников и, соответственно, наши образовательные  усилия. …Вся жизнь – открытая задача. И от того, насколько успешно ты ее решаешь, зависит твоё  настоящее и </a:t>
            </a:r>
            <a:r>
              <a:rPr lang="ru-RU" sz="1200" i="1" dirty="0" smtClean="0">
                <a:solidFill>
                  <a:schemeClr val="tx1"/>
                </a:solidFill>
              </a:rPr>
              <a:t>будущее. </a:t>
            </a:r>
            <a:r>
              <a:rPr lang="ru-RU" sz="1200" b="1" i="1" dirty="0" smtClean="0">
                <a:solidFill>
                  <a:schemeClr val="tx1"/>
                </a:solidFill>
              </a:rPr>
              <a:t>                           </a:t>
            </a:r>
          </a:p>
          <a:p>
            <a:pPr>
              <a:lnSpc>
                <a:spcPct val="80000"/>
              </a:lnSpc>
            </a:pPr>
            <a:r>
              <a:rPr lang="ru-RU" sz="1200" b="1" i="1" dirty="0">
                <a:solidFill>
                  <a:schemeClr val="tx1"/>
                </a:solidFill>
              </a:rPr>
              <a:t>	</a:t>
            </a:r>
            <a:r>
              <a:rPr lang="ru-RU" sz="1200" b="1" i="1" dirty="0" smtClean="0">
                <a:solidFill>
                  <a:schemeClr val="tx1"/>
                </a:solidFill>
              </a:rPr>
              <a:t>				          А</a:t>
            </a:r>
            <a:r>
              <a:rPr lang="ru-RU" sz="1200" b="1" i="1" dirty="0">
                <a:solidFill>
                  <a:schemeClr val="tx1"/>
                </a:solidFill>
              </a:rPr>
              <a:t>. А. </a:t>
            </a:r>
            <a:r>
              <a:rPr lang="ru-RU" sz="1200" b="1" i="1" dirty="0" err="1">
                <a:solidFill>
                  <a:schemeClr val="tx1"/>
                </a:solidFill>
              </a:rPr>
              <a:t>Гин</a:t>
            </a:r>
            <a:endParaRPr lang="ru-RU" sz="1200" i="1" dirty="0">
              <a:solidFill>
                <a:schemeClr val="tx1"/>
              </a:solidFill>
            </a:endParaRPr>
          </a:p>
        </p:txBody>
      </p:sp>
    </p:spTree>
    <p:extLst>
      <p:ext uri="{BB962C8B-B14F-4D97-AF65-F5344CB8AC3E}">
        <p14:creationId xmlns:p14="http://schemas.microsoft.com/office/powerpoint/2010/main" xmlns="" val="1941260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5280"/>
            <a:ext cx="7384779"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Противоречия, решаемые открытыми задачами</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a:hlinkClick r:id="rId2"/>
          </p:cNvPr>
          <p:cNvSpPr/>
          <p:nvPr/>
        </p:nvSpPr>
        <p:spPr>
          <a:xfrm>
            <a:off x="6156870" y="6230787"/>
            <a:ext cx="2736304"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Смотреть мой мастер-класс</a:t>
            </a:r>
            <a:endParaRPr lang="ru-RU" sz="1400" b="1" dirty="0">
              <a:effectLst>
                <a:outerShdw blurRad="38100" dist="38100" dir="2700000" algn="tl">
                  <a:srgbClr val="000000">
                    <a:alpha val="43137"/>
                  </a:srgbClr>
                </a:outerShdw>
              </a:effectLst>
              <a:latin typeface="+mj-lt"/>
            </a:endParaRPr>
          </a:p>
        </p:txBody>
      </p:sp>
      <p:graphicFrame>
        <p:nvGraphicFramePr>
          <p:cNvPr id="7" name="Содержимое 3"/>
          <p:cNvGraphicFramePr>
            <a:graphicFrameLocks noGrp="1"/>
          </p:cNvGraphicFramePr>
          <p:nvPr>
            <p:ph idx="1"/>
            <p:extLst>
              <p:ext uri="{D42A27DB-BD31-4B8C-83A1-F6EECF244321}">
                <p14:modId xmlns:p14="http://schemas.microsoft.com/office/powerpoint/2010/main" xmlns="" val="2896608179"/>
              </p:ext>
            </p:extLst>
          </p:nvPr>
        </p:nvGraphicFramePr>
        <p:xfrm>
          <a:off x="179512" y="1491895"/>
          <a:ext cx="8713662" cy="4667158"/>
        </p:xfrm>
        <a:graphic>
          <a:graphicData uri="http://schemas.openxmlformats.org/drawingml/2006/table">
            <a:tbl>
              <a:tblPr firstRow="1" bandRow="1">
                <a:tableStyleId>{08FB837D-C827-4EFA-A057-4D05807E0F7C}</a:tableStyleId>
              </a:tblPr>
              <a:tblGrid>
                <a:gridCol w="1097906"/>
                <a:gridCol w="2195812"/>
                <a:gridCol w="5419944"/>
              </a:tblGrid>
              <a:tr h="431322">
                <a:tc>
                  <a:txBody>
                    <a:bodyPr/>
                    <a:lstStyle/>
                    <a:p>
                      <a:pPr algn="ctr">
                        <a:lnSpc>
                          <a:spcPct val="90000"/>
                        </a:lnSpc>
                      </a:pPr>
                      <a:r>
                        <a:rPr lang="ru-RU" sz="1200" b="1" i="1" dirty="0" smtClean="0">
                          <a:solidFill>
                            <a:schemeClr val="tx1"/>
                          </a:solidFill>
                          <a:effectLst/>
                          <a:latin typeface="Cambria" panose="02040503050406030204" pitchFamily="18" charset="0"/>
                        </a:rPr>
                        <a:t>Элементы задачи</a:t>
                      </a:r>
                      <a:endParaRPr lang="ru-RU" sz="1200" b="1" i="1" dirty="0">
                        <a:solidFill>
                          <a:schemeClr val="tx1"/>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ru-RU" sz="1200" b="1" i="1" dirty="0" smtClean="0">
                          <a:solidFill>
                            <a:schemeClr val="tx1"/>
                          </a:solidFill>
                          <a:effectLst/>
                          <a:latin typeface="Cambria" panose="02040503050406030204" pitchFamily="18" charset="0"/>
                        </a:rPr>
                        <a:t>Виды открытости задач</a:t>
                      </a:r>
                      <a:endParaRPr lang="ru-RU" sz="1200" b="1" i="1" dirty="0">
                        <a:solidFill>
                          <a:schemeClr val="tx1"/>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0000"/>
                        </a:lnSpc>
                      </a:pPr>
                      <a:r>
                        <a:rPr lang="ru-RU" sz="1200" b="1" i="1" dirty="0" smtClean="0">
                          <a:solidFill>
                            <a:schemeClr val="tx1"/>
                          </a:solidFill>
                          <a:effectLst/>
                          <a:latin typeface="Cambria" panose="02040503050406030204" pitchFamily="18" charset="0"/>
                        </a:rPr>
                        <a:t>Решаемое противоречие</a:t>
                      </a:r>
                      <a:endParaRPr lang="ru-RU" sz="1200" b="1" i="1" dirty="0">
                        <a:solidFill>
                          <a:schemeClr val="tx1"/>
                        </a:solidFill>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8959">
                <a:tc>
                  <a:txBody>
                    <a:bodyPr/>
                    <a:lstStyle/>
                    <a:p>
                      <a:pPr algn="ctr">
                        <a:lnSpc>
                          <a:spcPct val="90000"/>
                        </a:lnSpc>
                      </a:pPr>
                      <a:r>
                        <a:rPr lang="ru-RU" sz="1200" b="1" dirty="0" smtClean="0">
                          <a:effectLst/>
                          <a:latin typeface="Cambria" panose="02040503050406030204" pitchFamily="18" charset="0"/>
                        </a:rPr>
                        <a:t>Цель </a:t>
                      </a:r>
                      <a:endParaRPr lang="ru-RU" sz="1200" b="1"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90000"/>
                        </a:lnSpc>
                      </a:pPr>
                      <a:r>
                        <a:rPr lang="ru-RU" sz="1200" dirty="0" smtClean="0">
                          <a:effectLst/>
                          <a:latin typeface="Cambria" panose="02040503050406030204" pitchFamily="18" charset="0"/>
                        </a:rPr>
                        <a:t>Неоднозначность</a:t>
                      </a:r>
                      <a:r>
                        <a:rPr lang="ru-RU" sz="1200" baseline="0" dirty="0" smtClean="0">
                          <a:effectLst/>
                          <a:latin typeface="Cambria" panose="02040503050406030204" pitchFamily="18" charset="0"/>
                        </a:rPr>
                        <a:t> цели</a:t>
                      </a:r>
                    </a:p>
                    <a:p>
                      <a:pPr algn="ctr">
                        <a:lnSpc>
                          <a:spcPct val="90000"/>
                        </a:lnSpc>
                      </a:pPr>
                      <a:r>
                        <a:rPr lang="ru-RU" sz="1200" baseline="0" dirty="0" smtClean="0">
                          <a:effectLst/>
                          <a:latin typeface="Cambria" panose="02040503050406030204" pitchFamily="18" charset="0"/>
                        </a:rPr>
                        <a:t> («нечеткая задача», </a:t>
                      </a:r>
                    </a:p>
                    <a:p>
                      <a:pPr algn="ctr">
                        <a:lnSpc>
                          <a:spcPct val="90000"/>
                        </a:lnSpc>
                      </a:pPr>
                      <a:r>
                        <a:rPr lang="ru-RU" sz="1200" baseline="0" dirty="0" smtClean="0">
                          <a:effectLst/>
                          <a:latin typeface="Cambria" panose="02040503050406030204" pitchFamily="18" charset="0"/>
                        </a:rPr>
                        <a:t>«задачи, формулируемые </a:t>
                      </a:r>
                    </a:p>
                    <a:p>
                      <a:pPr algn="ctr">
                        <a:lnSpc>
                          <a:spcPct val="90000"/>
                        </a:lnSpc>
                      </a:pPr>
                      <a:r>
                        <a:rPr lang="ru-RU" sz="1200" baseline="0" dirty="0" smtClean="0">
                          <a:effectLst/>
                          <a:latin typeface="Cambria" panose="02040503050406030204" pitchFamily="18" charset="0"/>
                        </a:rPr>
                        <a:t>по ходу решения»)</a:t>
                      </a:r>
                      <a:endParaRPr lang="ru-RU" sz="12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90000"/>
                        </a:lnSpc>
                      </a:pPr>
                      <a:r>
                        <a:rPr lang="ru-RU" sz="1200" dirty="0" smtClean="0">
                          <a:effectLst/>
                          <a:latin typeface="Cambria" panose="02040503050406030204" pitchFamily="18" charset="0"/>
                        </a:rPr>
                        <a:t>В жизни часто,</a:t>
                      </a:r>
                      <a:r>
                        <a:rPr lang="ru-RU" sz="1200" baseline="0" dirty="0" smtClean="0">
                          <a:effectLst/>
                          <a:latin typeface="Cambria" panose="02040503050406030204" pitchFamily="18" charset="0"/>
                        </a:rPr>
                        <a:t> встречаясь с проблемами, мы много времени тратим на то, чтобы определить для себя, какую именно цель достичь (проявление наивысшей степени свободы и активности человека). </a:t>
                      </a:r>
                    </a:p>
                    <a:p>
                      <a:pPr algn="ctr">
                        <a:lnSpc>
                          <a:spcPct val="90000"/>
                        </a:lnSpc>
                      </a:pPr>
                      <a:r>
                        <a:rPr lang="ru-RU" sz="1200" baseline="0" dirty="0" smtClean="0">
                          <a:effectLst/>
                          <a:latin typeface="Cambria" panose="02040503050406030204" pitchFamily="18" charset="0"/>
                        </a:rPr>
                        <a:t>В школьной задаче цель  поставлена заранее.</a:t>
                      </a:r>
                      <a:endParaRPr lang="ru-RU" sz="12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058959">
                <a:tc>
                  <a:txBody>
                    <a:bodyPr/>
                    <a:lstStyle/>
                    <a:p>
                      <a:pPr algn="ctr">
                        <a:lnSpc>
                          <a:spcPct val="90000"/>
                        </a:lnSpc>
                      </a:pPr>
                      <a:r>
                        <a:rPr lang="ru-RU" sz="1200" b="1" dirty="0" smtClean="0">
                          <a:effectLst/>
                          <a:latin typeface="Cambria" panose="02040503050406030204" pitchFamily="18" charset="0"/>
                        </a:rPr>
                        <a:t>Условие</a:t>
                      </a:r>
                      <a:endParaRPr lang="ru-RU" sz="1200" b="1"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90000"/>
                        </a:lnSpc>
                      </a:pPr>
                      <a:r>
                        <a:rPr lang="ru-RU" sz="1200" dirty="0" smtClean="0">
                          <a:effectLst/>
                          <a:latin typeface="Cambria" panose="02040503050406030204" pitchFamily="18" charset="0"/>
                        </a:rPr>
                        <a:t>Неоднозначность</a:t>
                      </a:r>
                      <a:r>
                        <a:rPr lang="ru-RU" sz="1200" baseline="0" dirty="0" smtClean="0">
                          <a:effectLst/>
                          <a:latin typeface="Cambria" panose="02040503050406030204" pitchFamily="18" charset="0"/>
                        </a:rPr>
                        <a:t> условия </a:t>
                      </a:r>
                    </a:p>
                    <a:p>
                      <a:pPr algn="ctr">
                        <a:lnSpc>
                          <a:spcPct val="90000"/>
                        </a:lnSpc>
                      </a:pPr>
                      <a:r>
                        <a:rPr lang="ru-RU" sz="1200" baseline="0" dirty="0" smtClean="0">
                          <a:effectLst/>
                          <a:latin typeface="Cambria" panose="02040503050406030204" pitchFamily="18" charset="0"/>
                        </a:rPr>
                        <a:t>(задачи с лишним или неполным условием, задачи с неверными данными,</a:t>
                      </a:r>
                    </a:p>
                    <a:p>
                      <a:pPr algn="ctr">
                        <a:lnSpc>
                          <a:spcPct val="90000"/>
                        </a:lnSpc>
                      </a:pPr>
                      <a:r>
                        <a:rPr lang="ru-RU" sz="1200" baseline="0" dirty="0" smtClean="0">
                          <a:effectLst/>
                          <a:latin typeface="Cambria" panose="02040503050406030204" pitchFamily="18" charset="0"/>
                        </a:rPr>
                        <a:t>«неправильные названия»)</a:t>
                      </a:r>
                      <a:endParaRPr lang="ru-RU" sz="12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90000"/>
                        </a:lnSpc>
                      </a:pPr>
                      <a:r>
                        <a:rPr lang="ru-RU" sz="1200" dirty="0" smtClean="0">
                          <a:effectLst/>
                          <a:latin typeface="Cambria" panose="02040503050406030204" pitchFamily="18" charset="0"/>
                        </a:rPr>
                        <a:t>Такие задачи на уроках не</a:t>
                      </a:r>
                      <a:r>
                        <a:rPr lang="ru-RU" sz="1200" baseline="0" dirty="0" smtClean="0">
                          <a:effectLst/>
                          <a:latin typeface="Cambria" panose="02040503050406030204" pitchFamily="18" charset="0"/>
                        </a:rPr>
                        <a:t> встречаются, так как отбор условий, необходимых и достаточных для решения задачи выполнен авторами учебника или учителем.</a:t>
                      </a:r>
                      <a:br>
                        <a:rPr lang="ru-RU" sz="1200" baseline="0" dirty="0" smtClean="0">
                          <a:effectLst/>
                          <a:latin typeface="Cambria" panose="02040503050406030204" pitchFamily="18" charset="0"/>
                        </a:rPr>
                      </a:br>
                      <a:r>
                        <a:rPr lang="ru-RU" sz="1200" baseline="0" dirty="0" smtClean="0">
                          <a:effectLst/>
                          <a:latin typeface="Cambria" panose="02040503050406030204" pitchFamily="18" charset="0"/>
                        </a:rPr>
                        <a:t> В жизни условия, в которых должна быть решена проблема, во многом остаются неопределенными.</a:t>
                      </a:r>
                      <a:endParaRPr lang="ru-RU" sz="12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058959">
                <a:tc>
                  <a:txBody>
                    <a:bodyPr/>
                    <a:lstStyle/>
                    <a:p>
                      <a:pPr algn="ctr">
                        <a:lnSpc>
                          <a:spcPct val="90000"/>
                        </a:lnSpc>
                      </a:pPr>
                      <a:r>
                        <a:rPr lang="ru-RU" sz="1200" b="1" dirty="0" smtClean="0">
                          <a:effectLst/>
                          <a:latin typeface="Cambria" panose="02040503050406030204" pitchFamily="18" charset="0"/>
                        </a:rPr>
                        <a:t>Способ решения</a:t>
                      </a:r>
                      <a:endParaRPr lang="ru-RU" sz="1200" b="1"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90000"/>
                        </a:lnSpc>
                      </a:pPr>
                      <a:r>
                        <a:rPr lang="ru-RU" sz="1200" dirty="0" smtClean="0">
                          <a:effectLst/>
                          <a:latin typeface="Cambria" panose="02040503050406030204" pitchFamily="18" charset="0"/>
                        </a:rPr>
                        <a:t>Неоднозначность способа решения («творческая задача»</a:t>
                      </a:r>
                      <a:r>
                        <a:rPr lang="ru-RU" sz="1200" baseline="0" dirty="0" smtClean="0">
                          <a:effectLst/>
                          <a:latin typeface="Cambria" panose="02040503050406030204" pitchFamily="18" charset="0"/>
                        </a:rPr>
                        <a:t> в случае, если  способ решения неизвестен и нужно его изобрести</a:t>
                      </a:r>
                      <a:r>
                        <a:rPr lang="ru-RU" sz="1200" dirty="0" smtClean="0">
                          <a:effectLst/>
                          <a:latin typeface="Cambria" panose="02040503050406030204" pitchFamily="18" charset="0"/>
                        </a:rPr>
                        <a:t>)</a:t>
                      </a:r>
                      <a:endParaRPr lang="ru-RU" sz="12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lnSpc>
                          <a:spcPct val="90000"/>
                        </a:lnSpc>
                      </a:pPr>
                      <a:r>
                        <a:rPr lang="ru-RU" sz="1200" kern="1200" dirty="0" smtClean="0">
                          <a:solidFill>
                            <a:schemeClr val="dk1"/>
                          </a:solidFill>
                          <a:effectLst/>
                          <a:latin typeface="Cambria" panose="02040503050406030204" pitchFamily="18" charset="0"/>
                          <a:ea typeface="+mn-ea"/>
                          <a:cs typeface="+mn-cs"/>
                        </a:rPr>
                        <a:t>На уроках  мы сначала изучаем способ решения определенного типа задач, а затем предлагаем задачи для его отработки. </a:t>
                      </a:r>
                    </a:p>
                    <a:p>
                      <a:pPr marL="0" algn="ctr" defTabSz="914400" rtl="0" eaLnBrk="1" latinLnBrk="0" hangingPunct="1">
                        <a:lnSpc>
                          <a:spcPct val="90000"/>
                        </a:lnSpc>
                      </a:pPr>
                      <a:r>
                        <a:rPr lang="ru-RU" sz="1200" kern="1200" dirty="0" smtClean="0">
                          <a:solidFill>
                            <a:schemeClr val="dk1"/>
                          </a:solidFill>
                          <a:effectLst/>
                          <a:latin typeface="Cambria" panose="02040503050406030204" pitchFamily="18" charset="0"/>
                          <a:ea typeface="+mn-ea"/>
                          <a:cs typeface="+mn-cs"/>
                        </a:rPr>
                        <a:t>В жизни никто не говорит нам, каким способом нужно решать возникающие задачи. Появляется проблема выбора между различными возможными решениями.</a:t>
                      </a:r>
                      <a:endParaRPr lang="ru-RU" sz="1200" kern="1200" dirty="0">
                        <a:solidFill>
                          <a:schemeClr val="dk1"/>
                        </a:solidFill>
                        <a:effectLst/>
                        <a:latin typeface="Cambria" panose="020405030504060302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058959">
                <a:tc>
                  <a:txBody>
                    <a:bodyPr/>
                    <a:lstStyle/>
                    <a:p>
                      <a:pPr algn="ctr">
                        <a:lnSpc>
                          <a:spcPct val="90000"/>
                        </a:lnSpc>
                      </a:pPr>
                      <a:r>
                        <a:rPr lang="ru-RU" sz="1200" b="1" dirty="0" smtClean="0">
                          <a:effectLst/>
                          <a:latin typeface="Cambria" panose="02040503050406030204" pitchFamily="18" charset="0"/>
                        </a:rPr>
                        <a:t>Ответ</a:t>
                      </a:r>
                      <a:endParaRPr lang="ru-RU" sz="1200" b="1"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90000"/>
                        </a:lnSpc>
                      </a:pPr>
                      <a:r>
                        <a:rPr lang="ru-RU" sz="1200" dirty="0" smtClean="0">
                          <a:effectLst/>
                          <a:latin typeface="Cambria" panose="02040503050406030204" pitchFamily="18" charset="0"/>
                        </a:rPr>
                        <a:t>Неоднозначность ответа </a:t>
                      </a:r>
                    </a:p>
                    <a:p>
                      <a:pPr algn="ctr">
                        <a:lnSpc>
                          <a:spcPct val="90000"/>
                        </a:lnSpc>
                      </a:pPr>
                      <a:r>
                        <a:rPr lang="ru-RU" sz="1200" dirty="0" smtClean="0">
                          <a:effectLst/>
                          <a:latin typeface="Cambria" panose="02040503050406030204" pitchFamily="18" charset="0"/>
                        </a:rPr>
                        <a:t>(открытость задачи </a:t>
                      </a:r>
                    </a:p>
                    <a:p>
                      <a:pPr algn="ctr">
                        <a:lnSpc>
                          <a:spcPct val="90000"/>
                        </a:lnSpc>
                      </a:pPr>
                      <a:r>
                        <a:rPr lang="ru-RU" sz="1200" dirty="0" smtClean="0">
                          <a:effectLst/>
                          <a:latin typeface="Cambria" panose="02040503050406030204" pitchFamily="18" charset="0"/>
                        </a:rPr>
                        <a:t>в узком смысле)</a:t>
                      </a:r>
                      <a:endParaRPr lang="ru-RU" sz="1200" dirty="0">
                        <a:effectLst/>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algn="ctr" defTabSz="914400" rtl="0" eaLnBrk="1" latinLnBrk="0" hangingPunct="1">
                        <a:lnSpc>
                          <a:spcPct val="90000"/>
                        </a:lnSpc>
                      </a:pPr>
                      <a:r>
                        <a:rPr lang="ru-RU" sz="1200" kern="1200" dirty="0" smtClean="0">
                          <a:solidFill>
                            <a:schemeClr val="dk1"/>
                          </a:solidFill>
                          <a:effectLst/>
                          <a:latin typeface="Cambria" panose="02040503050406030204" pitchFamily="18" charset="0"/>
                          <a:ea typeface="+mn-ea"/>
                          <a:cs typeface="+mn-cs"/>
                        </a:rPr>
                        <a:t>В учебном материале мы привыкли к однозначности правильного ответа, представленного в конце учебника. </a:t>
                      </a:r>
                    </a:p>
                    <a:p>
                      <a:pPr marL="0" algn="ctr" defTabSz="914400" rtl="0" eaLnBrk="1" latinLnBrk="0" hangingPunct="1">
                        <a:lnSpc>
                          <a:spcPct val="90000"/>
                        </a:lnSpc>
                      </a:pPr>
                      <a:r>
                        <a:rPr lang="ru-RU" sz="1200" kern="1200" dirty="0" smtClean="0">
                          <a:solidFill>
                            <a:schemeClr val="dk1"/>
                          </a:solidFill>
                          <a:effectLst/>
                          <a:latin typeface="Cambria" panose="02040503050406030204" pitchFamily="18" charset="0"/>
                          <a:ea typeface="+mn-ea"/>
                          <a:cs typeface="+mn-cs"/>
                        </a:rPr>
                        <a:t>Жизнь дает нам возможность многих различных путей представления результатов решения возникающих проблем.</a:t>
                      </a:r>
                      <a:endParaRPr lang="ru-RU" sz="1200" kern="1200" dirty="0">
                        <a:solidFill>
                          <a:schemeClr val="dk1"/>
                        </a:solidFill>
                        <a:effectLst/>
                        <a:latin typeface="Cambria" panose="020405030504060302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xmlns="" val="1556400668"/>
              </p:ext>
            </p:extLst>
          </p:nvPr>
        </p:nvGraphicFramePr>
        <p:xfrm>
          <a:off x="3500430" y="1500174"/>
          <a:ext cx="5401295" cy="4667157"/>
        </p:xfrm>
        <a:graphic>
          <a:graphicData uri="http://schemas.openxmlformats.org/drawingml/2006/table">
            <a:tbl>
              <a:tblPr firstRow="1">
                <a:tableStyleId>{08FB837D-C827-4EFA-A057-4D05807E0F7C}</a:tableStyleId>
              </a:tblPr>
              <a:tblGrid>
                <a:gridCol w="5401295"/>
              </a:tblGrid>
              <a:tr h="433525">
                <a:tc>
                  <a:txBody>
                    <a:bodyPr/>
                    <a:lstStyle/>
                    <a:p>
                      <a:pPr algn="ctr">
                        <a:lnSpc>
                          <a:spcPct val="90000"/>
                        </a:lnSpc>
                      </a:pPr>
                      <a:r>
                        <a:rPr lang="ru-RU" sz="1200" i="1" dirty="0" smtClean="0">
                          <a:solidFill>
                            <a:schemeClr val="tx1"/>
                          </a:solidFill>
                          <a:effectLst/>
                          <a:latin typeface="Cambria" pitchFamily="18" charset="0"/>
                        </a:rPr>
                        <a:t>Примеры задач</a:t>
                      </a:r>
                      <a:endParaRPr lang="ru-RU" sz="1200" i="1" dirty="0">
                        <a:solidFill>
                          <a:schemeClr val="tx1"/>
                        </a:solidFill>
                        <a:effectLst/>
                        <a:latin typeface="Cambri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8408">
                <a:tc>
                  <a:txBody>
                    <a:bodyPr/>
                    <a:lstStyle/>
                    <a:p>
                      <a:pPr algn="ctr">
                        <a:lnSpc>
                          <a:spcPct val="90000"/>
                        </a:lnSpc>
                      </a:pPr>
                      <a:r>
                        <a:rPr lang="ru-RU" sz="1200" dirty="0" smtClean="0">
                          <a:effectLst/>
                          <a:latin typeface="Cambria" pitchFamily="18" charset="0"/>
                        </a:rPr>
                        <a:t>14 августа 1961 года на город</a:t>
                      </a:r>
                      <a:r>
                        <a:rPr lang="ru-RU" sz="1200" baseline="0" dirty="0" smtClean="0">
                          <a:effectLst/>
                          <a:latin typeface="Cambria" pitchFamily="18" charset="0"/>
                        </a:rPr>
                        <a:t>  Воронеж обрушился дождь с  крупным градом. Наибольшие градины имели массу  400 г, было много градин по 300 г.  Они пробивали крыши, разбивали стекла, ранили людей. </a:t>
                      </a:r>
                    </a:p>
                    <a:p>
                      <a:pPr algn="ctr">
                        <a:lnSpc>
                          <a:spcPct val="90000"/>
                        </a:lnSpc>
                      </a:pPr>
                      <a:r>
                        <a:rPr lang="ru-RU" sz="1200" i="1" baseline="0" dirty="0" smtClean="0">
                          <a:effectLst/>
                          <a:latin typeface="Cambria" pitchFamily="18" charset="0"/>
                        </a:rPr>
                        <a:t>На какие вопросы мы можем ответить (что можем определить) по описанной ситуации?</a:t>
                      </a:r>
                      <a:endParaRPr lang="ru-RU" sz="1200" i="1" dirty="0">
                        <a:effectLst/>
                        <a:latin typeface="Cambri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058408">
                <a:tc>
                  <a:txBody>
                    <a:bodyPr/>
                    <a:lstStyle/>
                    <a:p>
                      <a:pPr marL="714375" indent="0" algn="l">
                        <a:lnSpc>
                          <a:spcPct val="90000"/>
                        </a:lnSpc>
                      </a:pPr>
                      <a:r>
                        <a:rPr lang="ru-RU" sz="1200" i="1" dirty="0" smtClean="0">
                          <a:effectLst/>
                          <a:latin typeface="Cambria" pitchFamily="18" charset="0"/>
                        </a:rPr>
                        <a:t>Найдите</a:t>
                      </a:r>
                      <a:r>
                        <a:rPr lang="ru-RU" sz="1200" i="1" baseline="0" dirty="0" smtClean="0">
                          <a:effectLst/>
                          <a:latin typeface="Cambria" pitchFamily="18" charset="0"/>
                        </a:rPr>
                        <a:t> площадь фигуры.</a:t>
                      </a:r>
                      <a:endParaRPr lang="ru-RU" sz="1200" dirty="0">
                        <a:effectLst/>
                        <a:latin typeface="Cambri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058408">
                <a:tc>
                  <a:txBody>
                    <a:bodyPr/>
                    <a:lstStyle/>
                    <a:p>
                      <a:pPr algn="ctr">
                        <a:lnSpc>
                          <a:spcPct val="90000"/>
                        </a:lnSpc>
                      </a:pPr>
                      <a:r>
                        <a:rPr lang="ru-RU" sz="1200" i="1" dirty="0" smtClean="0">
                          <a:effectLst/>
                          <a:latin typeface="Cambria" pitchFamily="18" charset="0"/>
                        </a:rPr>
                        <a:t>Найдите угол  между диагональю</a:t>
                      </a:r>
                      <a:r>
                        <a:rPr lang="ru-RU" sz="1200" i="1" baseline="0" dirty="0" smtClean="0">
                          <a:effectLst/>
                          <a:latin typeface="Cambria" pitchFamily="18" charset="0"/>
                        </a:rPr>
                        <a:t> куба и диагональю грани куба, </a:t>
                      </a:r>
                    </a:p>
                    <a:p>
                      <a:pPr algn="ctr">
                        <a:lnSpc>
                          <a:spcPct val="90000"/>
                        </a:lnSpc>
                      </a:pPr>
                      <a:r>
                        <a:rPr lang="ru-RU" sz="1200" i="1" baseline="0" dirty="0" smtClean="0">
                          <a:effectLst/>
                          <a:latin typeface="Cambria" pitchFamily="18" charset="0"/>
                        </a:rPr>
                        <a:t>если они не имеют общих точек.</a:t>
                      </a:r>
                    </a:p>
                    <a:p>
                      <a:pPr algn="ctr">
                        <a:lnSpc>
                          <a:spcPct val="90000"/>
                        </a:lnSpc>
                      </a:pPr>
                      <a:endParaRPr lang="ru-RU" sz="800" baseline="0" dirty="0" smtClean="0">
                        <a:effectLst/>
                        <a:latin typeface="+mn-lt"/>
                      </a:endParaRPr>
                    </a:p>
                    <a:p>
                      <a:pPr algn="ctr">
                        <a:lnSpc>
                          <a:spcPct val="90000"/>
                        </a:lnSpc>
                      </a:pPr>
                      <a:r>
                        <a:rPr lang="ru-RU" sz="1200" baseline="0" dirty="0" smtClean="0">
                          <a:effectLst/>
                          <a:latin typeface="+mn-lt"/>
                        </a:rPr>
                        <a:t>Один из способов решения состоит в том, чтобы «временно построить» дополнительный куб, например, сверху.</a:t>
                      </a:r>
                      <a:endParaRPr lang="ru-RU" sz="12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1058408">
                <a:tc>
                  <a:txBody>
                    <a:bodyPr/>
                    <a:lstStyle/>
                    <a:p>
                      <a:pPr algn="ctr">
                        <a:lnSpc>
                          <a:spcPct val="90000"/>
                        </a:lnSpc>
                      </a:pPr>
                      <a:r>
                        <a:rPr lang="ru-RU" sz="1200" i="1" dirty="0" smtClean="0">
                          <a:effectLst/>
                          <a:latin typeface="Cambria" pitchFamily="18" charset="0"/>
                        </a:rPr>
                        <a:t>Маша и Коля ходят в одну и ту же школу. </a:t>
                      </a:r>
                    </a:p>
                    <a:p>
                      <a:pPr algn="ctr">
                        <a:lnSpc>
                          <a:spcPct val="90000"/>
                        </a:lnSpc>
                      </a:pPr>
                      <a:r>
                        <a:rPr lang="ru-RU" sz="1200" i="1" dirty="0" smtClean="0">
                          <a:effectLst/>
                          <a:latin typeface="Cambria" pitchFamily="18" charset="0"/>
                        </a:rPr>
                        <a:t>Маша живет в трех километрах от нее, а Коля – в пяти. </a:t>
                      </a:r>
                    </a:p>
                    <a:p>
                      <a:pPr algn="ctr">
                        <a:lnSpc>
                          <a:spcPct val="90000"/>
                        </a:lnSpc>
                      </a:pPr>
                      <a:r>
                        <a:rPr lang="ru-RU" sz="1200" i="1" dirty="0" smtClean="0">
                          <a:effectLst/>
                          <a:latin typeface="Cambria" pitchFamily="18" charset="0"/>
                        </a:rPr>
                        <a:t>На каком расстоянии</a:t>
                      </a:r>
                      <a:r>
                        <a:rPr lang="ru-RU" sz="1200" i="1" baseline="0" dirty="0" smtClean="0">
                          <a:effectLst/>
                          <a:latin typeface="Cambria" pitchFamily="18" charset="0"/>
                        </a:rPr>
                        <a:t> друг от друга живут Маша и Коля?</a:t>
                      </a:r>
                    </a:p>
                    <a:p>
                      <a:pPr algn="ctr">
                        <a:lnSpc>
                          <a:spcPct val="90000"/>
                        </a:lnSpc>
                      </a:pPr>
                      <a:endParaRPr lang="ru-RU" sz="800" baseline="0" dirty="0" smtClean="0">
                        <a:effectLst/>
                        <a:latin typeface="Cambria" pitchFamily="18" charset="0"/>
                      </a:endParaRPr>
                    </a:p>
                    <a:p>
                      <a:pPr algn="ctr">
                        <a:lnSpc>
                          <a:spcPct val="90000"/>
                        </a:lnSpc>
                      </a:pPr>
                      <a:r>
                        <a:rPr lang="ru-RU" sz="1200" baseline="0" dirty="0" smtClean="0">
                          <a:effectLst/>
                          <a:latin typeface="+mn-lt"/>
                        </a:rPr>
                        <a:t>Задача имеет не единственный ответ.</a:t>
                      </a:r>
                      <a:endParaRPr lang="ru-RU" sz="1200" dirty="0">
                        <a:effectLst/>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grpSp>
        <p:nvGrpSpPr>
          <p:cNvPr id="2" name="Группа 21"/>
          <p:cNvGrpSpPr/>
          <p:nvPr/>
        </p:nvGrpSpPr>
        <p:grpSpPr>
          <a:xfrm>
            <a:off x="6357950" y="3000372"/>
            <a:ext cx="1928826" cy="1138631"/>
            <a:chOff x="6643702" y="3143248"/>
            <a:chExt cx="1928826" cy="1138631"/>
          </a:xfrm>
        </p:grpSpPr>
        <p:sp>
          <p:nvSpPr>
            <p:cNvPr id="12" name="Трапеция 11"/>
            <p:cNvSpPr/>
            <p:nvPr/>
          </p:nvSpPr>
          <p:spPr>
            <a:xfrm>
              <a:off x="6715140" y="3357562"/>
              <a:ext cx="1643074" cy="642942"/>
            </a:xfrm>
            <a:prstGeom prst="trapezoid">
              <a:avLst>
                <a:gd name="adj" fmla="val 65635"/>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latin typeface="+mj-lt"/>
              </a:endParaRPr>
            </a:p>
          </p:txBody>
        </p:sp>
        <p:cxnSp>
          <p:nvCxnSpPr>
            <p:cNvPr id="14" name="Прямая соединительная линия 13"/>
            <p:cNvCxnSpPr/>
            <p:nvPr/>
          </p:nvCxnSpPr>
          <p:spPr>
            <a:xfrm flipH="1">
              <a:off x="7142974" y="3357562"/>
              <a:ext cx="4784" cy="64373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643702" y="3429000"/>
              <a:ext cx="214314" cy="276999"/>
            </a:xfrm>
            <a:prstGeom prst="rect">
              <a:avLst/>
            </a:prstGeom>
            <a:noFill/>
          </p:spPr>
          <p:txBody>
            <a:bodyPr wrap="square" rtlCol="0">
              <a:spAutoFit/>
            </a:bodyPr>
            <a:lstStyle/>
            <a:p>
              <a:r>
                <a:rPr lang="ru-RU" sz="1200" dirty="0" smtClean="0">
                  <a:latin typeface="+mj-lt"/>
                </a:rPr>
                <a:t>5</a:t>
              </a:r>
              <a:endParaRPr lang="ru-RU" sz="1200" dirty="0">
                <a:latin typeface="+mj-lt"/>
              </a:endParaRPr>
            </a:p>
          </p:txBody>
        </p:sp>
        <p:sp>
          <p:nvSpPr>
            <p:cNvPr id="17" name="TextBox 16"/>
            <p:cNvSpPr txBox="1"/>
            <p:nvPr/>
          </p:nvSpPr>
          <p:spPr>
            <a:xfrm>
              <a:off x="7215206" y="3429000"/>
              <a:ext cx="214314" cy="276999"/>
            </a:xfrm>
            <a:prstGeom prst="rect">
              <a:avLst/>
            </a:prstGeom>
            <a:noFill/>
          </p:spPr>
          <p:txBody>
            <a:bodyPr wrap="square" rtlCol="0">
              <a:spAutoFit/>
            </a:bodyPr>
            <a:lstStyle/>
            <a:p>
              <a:r>
                <a:rPr lang="ru-RU" sz="1200" dirty="0" smtClean="0">
                  <a:latin typeface="+mj-lt"/>
                </a:rPr>
                <a:t>4</a:t>
              </a:r>
              <a:endParaRPr lang="ru-RU" sz="1200" dirty="0">
                <a:latin typeface="+mj-lt"/>
              </a:endParaRPr>
            </a:p>
          </p:txBody>
        </p:sp>
        <p:sp>
          <p:nvSpPr>
            <p:cNvPr id="18" name="TextBox 17"/>
            <p:cNvSpPr txBox="1"/>
            <p:nvPr/>
          </p:nvSpPr>
          <p:spPr>
            <a:xfrm>
              <a:off x="7362055" y="4004880"/>
              <a:ext cx="428628" cy="276999"/>
            </a:xfrm>
            <a:prstGeom prst="rect">
              <a:avLst/>
            </a:prstGeom>
            <a:noFill/>
          </p:spPr>
          <p:txBody>
            <a:bodyPr wrap="square" rtlCol="0">
              <a:spAutoFit/>
            </a:bodyPr>
            <a:lstStyle/>
            <a:p>
              <a:r>
                <a:rPr lang="ru-RU" sz="1200" dirty="0" smtClean="0">
                  <a:latin typeface="+mj-lt"/>
                </a:rPr>
                <a:t>32</a:t>
              </a:r>
              <a:endParaRPr lang="ru-RU" sz="1200" dirty="0">
                <a:latin typeface="+mj-lt"/>
              </a:endParaRPr>
            </a:p>
          </p:txBody>
        </p:sp>
        <p:sp>
          <p:nvSpPr>
            <p:cNvPr id="19" name="TextBox 18"/>
            <p:cNvSpPr txBox="1"/>
            <p:nvPr/>
          </p:nvSpPr>
          <p:spPr>
            <a:xfrm>
              <a:off x="8143900" y="3429000"/>
              <a:ext cx="428628" cy="276999"/>
            </a:xfrm>
            <a:prstGeom prst="rect">
              <a:avLst/>
            </a:prstGeom>
            <a:noFill/>
          </p:spPr>
          <p:txBody>
            <a:bodyPr wrap="square" rtlCol="0">
              <a:spAutoFit/>
            </a:bodyPr>
            <a:lstStyle/>
            <a:p>
              <a:r>
                <a:rPr lang="ru-RU" sz="1200" dirty="0" smtClean="0">
                  <a:latin typeface="+mj-lt"/>
                </a:rPr>
                <a:t>7</a:t>
              </a:r>
              <a:endParaRPr lang="ru-RU" sz="1200" dirty="0">
                <a:latin typeface="+mj-lt"/>
              </a:endParaRPr>
            </a:p>
          </p:txBody>
        </p:sp>
        <p:sp>
          <p:nvSpPr>
            <p:cNvPr id="20" name="TextBox 19"/>
            <p:cNvSpPr txBox="1"/>
            <p:nvPr/>
          </p:nvSpPr>
          <p:spPr>
            <a:xfrm>
              <a:off x="7500958" y="3786190"/>
              <a:ext cx="857256" cy="276999"/>
            </a:xfrm>
            <a:prstGeom prst="rect">
              <a:avLst/>
            </a:prstGeom>
            <a:noFill/>
          </p:spPr>
          <p:txBody>
            <a:bodyPr wrap="square" rtlCol="0">
              <a:spAutoFit/>
            </a:bodyPr>
            <a:lstStyle/>
            <a:p>
              <a:endParaRPr lang="ru-RU" sz="1200" dirty="0">
                <a:latin typeface="+mj-lt"/>
              </a:endParaRPr>
            </a:p>
          </p:txBody>
        </p:sp>
        <p:sp>
          <p:nvSpPr>
            <p:cNvPr id="21" name="TextBox 20"/>
            <p:cNvSpPr txBox="1"/>
            <p:nvPr/>
          </p:nvSpPr>
          <p:spPr>
            <a:xfrm>
              <a:off x="7429520" y="3143248"/>
              <a:ext cx="500066" cy="276999"/>
            </a:xfrm>
            <a:prstGeom prst="rect">
              <a:avLst/>
            </a:prstGeom>
            <a:noFill/>
          </p:spPr>
          <p:txBody>
            <a:bodyPr wrap="square" rtlCol="0">
              <a:spAutoFit/>
            </a:bodyPr>
            <a:lstStyle/>
            <a:p>
              <a:r>
                <a:rPr lang="ru-RU" sz="1200" dirty="0" smtClean="0">
                  <a:latin typeface="+mj-lt"/>
                </a:rPr>
                <a:t>26</a:t>
              </a:r>
              <a:endParaRPr lang="ru-RU" sz="1200" dirty="0">
                <a:latin typeface="+mj-lt"/>
              </a:endParaRPr>
            </a:p>
          </p:txBody>
        </p:sp>
      </p:grpSp>
      <p:sp>
        <p:nvSpPr>
          <p:cNvPr id="23" name="Загнутый угол 22"/>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endParaRPr lang="ru-RU" sz="800" i="1" dirty="0" smtClean="0">
              <a:solidFill>
                <a:schemeClr val="tx1">
                  <a:lumMod val="95000"/>
                  <a:lumOff val="5000"/>
                </a:schemeClr>
              </a:solidFill>
              <a:effectLst>
                <a:outerShdw blurRad="38100" dist="38100" dir="2700000" algn="tl">
                  <a:srgbClr val="000000">
                    <a:alpha val="43137"/>
                  </a:srgbClr>
                </a:outerShdw>
              </a:effectLst>
            </a:endParaRPr>
          </a:p>
          <a:p>
            <a:pPr>
              <a:lnSpc>
                <a:spcPct val="80000"/>
              </a:lnSpc>
            </a:pPr>
            <a:r>
              <a:rPr lang="ru-RU" sz="1200" i="1" dirty="0" smtClean="0">
                <a:solidFill>
                  <a:schemeClr val="tx1">
                    <a:lumMod val="95000"/>
                    <a:lumOff val="5000"/>
                  </a:schemeClr>
                </a:solidFill>
              </a:rPr>
              <a:t>Изобретение состоит в преодолении противоречия… Противоречия надо усиливать, обострять, доводить до предела.</a:t>
            </a:r>
          </a:p>
          <a:p>
            <a:pPr>
              <a:lnSpc>
                <a:spcPct val="85000"/>
              </a:lnSpc>
            </a:pPr>
            <a:r>
              <a:rPr lang="ru-RU" sz="1200" i="1" dirty="0" smtClean="0">
                <a:solidFill>
                  <a:schemeClr val="tx1">
                    <a:lumMod val="95000"/>
                    <a:lumOff val="5000"/>
                  </a:schemeClr>
                </a:solidFill>
              </a:rPr>
              <a:t>				</a:t>
            </a:r>
            <a:r>
              <a:rPr lang="ru-RU" sz="1200" b="1" i="1" dirty="0" smtClean="0">
                <a:solidFill>
                  <a:schemeClr val="tx1">
                    <a:lumMod val="95000"/>
                    <a:lumOff val="5000"/>
                  </a:schemeClr>
                </a:solidFill>
              </a:rPr>
              <a:t>                   Г. С. </a:t>
            </a:r>
            <a:r>
              <a:rPr lang="ru-RU" sz="1200" b="1" i="1" dirty="0" err="1" smtClean="0">
                <a:solidFill>
                  <a:schemeClr val="tx1">
                    <a:lumMod val="95000"/>
                    <a:lumOff val="5000"/>
                  </a:schemeClr>
                </a:solidFill>
              </a:rPr>
              <a:t>Альтшуллер</a:t>
            </a:r>
            <a:endParaRPr lang="ru-RU" sz="1200" b="1" i="1" dirty="0">
              <a:solidFill>
                <a:schemeClr val="tx1">
                  <a:lumMod val="95000"/>
                  <a:lumOff val="5000"/>
                </a:schemeClr>
              </a:solidFill>
            </a:endParaRPr>
          </a:p>
        </p:txBody>
      </p:sp>
    </p:spTree>
    <p:extLst>
      <p:ext uri="{BB962C8B-B14F-4D97-AF65-F5344CB8AC3E}">
        <p14:creationId xmlns:p14="http://schemas.microsoft.com/office/powerpoint/2010/main" xmlns="" val="272664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5280"/>
            <a:ext cx="4742452"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Концептуальная основа опыта</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a:hlinkClick r:id="rId2"/>
          </p:cNvPr>
          <p:cNvSpPr/>
          <p:nvPr/>
        </p:nvSpPr>
        <p:spPr>
          <a:xfrm>
            <a:off x="6156871" y="6237312"/>
            <a:ext cx="2736304"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effectLst>
                  <a:outerShdw blurRad="38100" dist="38100" dir="2700000" algn="tl">
                    <a:srgbClr val="000000">
                      <a:alpha val="43137"/>
                    </a:srgbClr>
                  </a:outerShdw>
                </a:effectLst>
                <a:latin typeface="+mj-lt"/>
              </a:rPr>
              <a:t>Читать об авторах и их идеях</a:t>
            </a:r>
            <a:endParaRPr lang="ru-RU" sz="1400" b="1" dirty="0">
              <a:effectLst>
                <a:outerShdw blurRad="38100" dist="38100" dir="2700000" algn="tl">
                  <a:srgbClr val="000000">
                    <a:alpha val="43137"/>
                  </a:srgbClr>
                </a:outerShdw>
              </a:effectLst>
              <a:latin typeface="+mj-lt"/>
            </a:endParaRPr>
          </a:p>
        </p:txBody>
      </p:sp>
      <p:sp>
        <p:nvSpPr>
          <p:cNvPr id="23" name="Содержимое 22"/>
          <p:cNvSpPr>
            <a:spLocks noGrp="1"/>
          </p:cNvSpPr>
          <p:nvPr>
            <p:ph idx="1"/>
          </p:nvPr>
        </p:nvSpPr>
        <p:spPr>
          <a:xfrm>
            <a:off x="139577" y="2165856"/>
            <a:ext cx="5941432" cy="4000527"/>
          </a:xfrm>
        </p:spPr>
        <p:txBody>
          <a:bodyPr>
            <a:normAutofit/>
          </a:bodyPr>
          <a:lstStyle/>
          <a:p>
            <a:pPr>
              <a:buNone/>
            </a:pPr>
            <a:endParaRPr lang="ru-RU" sz="1200" dirty="0" smtClean="0">
              <a:latin typeface="+mn-lt"/>
            </a:endParaRPr>
          </a:p>
          <a:p>
            <a:pPr marL="0" algn="l">
              <a:lnSpc>
                <a:spcPct val="80000"/>
              </a:lnSpc>
              <a:spcBef>
                <a:spcPts val="0"/>
              </a:spcBef>
              <a:buNone/>
            </a:pPr>
            <a:r>
              <a:rPr lang="ru-RU" sz="1800" b="1" i="1" dirty="0">
                <a:latin typeface="Cambria" panose="02040503050406030204" pitchFamily="18" charset="0"/>
                <a:cs typeface="+mn-cs"/>
              </a:rPr>
              <a:t>Идея изменений: </a:t>
            </a:r>
            <a:r>
              <a:rPr lang="ru-RU" sz="1800" dirty="0">
                <a:latin typeface="Cambria" panose="02040503050406030204" pitchFamily="18" charset="0"/>
                <a:cs typeface="+mn-cs"/>
              </a:rPr>
              <a:t>при изучении предмета использовать задачи открытого </a:t>
            </a:r>
            <a:r>
              <a:rPr lang="ru-RU" sz="1800" dirty="0" smtClean="0">
                <a:latin typeface="Cambria" panose="02040503050406030204" pitchFamily="18" charset="0"/>
                <a:cs typeface="+mn-cs"/>
              </a:rPr>
              <a:t>типа.</a:t>
            </a:r>
            <a:endParaRPr lang="ru-RU" sz="1800" dirty="0">
              <a:latin typeface="Cambria" panose="02040503050406030204" pitchFamily="18" charset="0"/>
              <a:cs typeface="+mn-cs"/>
            </a:endParaRPr>
          </a:p>
          <a:p>
            <a:pPr marL="0" algn="l">
              <a:lnSpc>
                <a:spcPct val="80000"/>
              </a:lnSpc>
              <a:spcBef>
                <a:spcPts val="0"/>
              </a:spcBef>
              <a:buNone/>
            </a:pPr>
            <a:endParaRPr lang="ru-RU" sz="800" dirty="0" smtClean="0">
              <a:latin typeface="Cambria" panose="02040503050406030204" pitchFamily="18" charset="0"/>
              <a:cs typeface="+mn-cs"/>
            </a:endParaRPr>
          </a:p>
          <a:p>
            <a:pPr marL="0" algn="l">
              <a:lnSpc>
                <a:spcPct val="80000"/>
              </a:lnSpc>
              <a:spcBef>
                <a:spcPts val="0"/>
              </a:spcBef>
              <a:buNone/>
            </a:pPr>
            <a:r>
              <a:rPr lang="ru-RU" sz="1800" b="1" i="1" dirty="0" smtClean="0">
                <a:latin typeface="Cambria" panose="02040503050406030204" pitchFamily="18" charset="0"/>
                <a:cs typeface="+mn-cs"/>
              </a:rPr>
              <a:t>Противоречие</a:t>
            </a:r>
            <a:r>
              <a:rPr lang="ru-RU" sz="1800" b="1" i="1" dirty="0">
                <a:latin typeface="Cambria" panose="02040503050406030204" pitchFamily="18" charset="0"/>
                <a:cs typeface="+mn-cs"/>
              </a:rPr>
              <a:t>: </a:t>
            </a:r>
            <a:r>
              <a:rPr lang="ru-RU" sz="1800" dirty="0">
                <a:latin typeface="Cambria" panose="02040503050406030204" pitchFamily="18" charset="0"/>
                <a:cs typeface="+mn-cs"/>
              </a:rPr>
              <a:t>не смотря на высокий развивающий потенциал открытых задач, </a:t>
            </a:r>
            <a:endParaRPr lang="ru-RU" sz="1800" dirty="0" smtClean="0">
              <a:latin typeface="Cambria" panose="02040503050406030204" pitchFamily="18" charset="0"/>
              <a:cs typeface="+mn-cs"/>
            </a:endParaRPr>
          </a:p>
          <a:p>
            <a:pPr marL="0" algn="l">
              <a:lnSpc>
                <a:spcPct val="80000"/>
              </a:lnSpc>
              <a:spcBef>
                <a:spcPts val="0"/>
              </a:spcBef>
              <a:buNone/>
            </a:pPr>
            <a:r>
              <a:rPr lang="ru-RU" sz="1800" dirty="0" smtClean="0">
                <a:latin typeface="Cambria" panose="02040503050406030204" pitchFamily="18" charset="0"/>
                <a:cs typeface="+mn-cs"/>
              </a:rPr>
              <a:t>в </a:t>
            </a:r>
            <a:r>
              <a:rPr lang="ru-RU" sz="1800" dirty="0">
                <a:latin typeface="Cambria" panose="02040503050406030204" pitchFamily="18" charset="0"/>
                <a:cs typeface="+mn-cs"/>
              </a:rPr>
              <a:t>школьных учебниках </a:t>
            </a:r>
            <a:r>
              <a:rPr lang="ru-RU" sz="1800" dirty="0" smtClean="0">
                <a:latin typeface="Cambria" panose="02040503050406030204" pitchFamily="18" charset="0"/>
                <a:cs typeface="+mn-cs"/>
              </a:rPr>
              <a:t>математики </a:t>
            </a:r>
            <a:r>
              <a:rPr lang="ru-RU" sz="1800" dirty="0">
                <a:latin typeface="Cambria" panose="02040503050406030204" pitchFamily="18" charset="0"/>
                <a:cs typeface="+mn-cs"/>
              </a:rPr>
              <a:t>и  методических пособиях их почти нет, также </a:t>
            </a:r>
            <a:endParaRPr lang="ru-RU" sz="1800" dirty="0" smtClean="0">
              <a:latin typeface="Cambria" panose="02040503050406030204" pitchFamily="18" charset="0"/>
              <a:cs typeface="+mn-cs"/>
            </a:endParaRPr>
          </a:p>
          <a:p>
            <a:pPr marL="0" algn="l">
              <a:lnSpc>
                <a:spcPct val="80000"/>
              </a:lnSpc>
              <a:spcBef>
                <a:spcPts val="0"/>
              </a:spcBef>
              <a:buNone/>
            </a:pPr>
            <a:r>
              <a:rPr lang="ru-RU" sz="1800" dirty="0" smtClean="0">
                <a:latin typeface="Cambria" panose="02040503050406030204" pitchFamily="18" charset="0"/>
                <a:cs typeface="+mn-cs"/>
              </a:rPr>
              <a:t>как </a:t>
            </a:r>
            <a:r>
              <a:rPr lang="ru-RU" sz="1800" dirty="0">
                <a:latin typeface="Cambria" panose="02040503050406030204" pitchFamily="18" charset="0"/>
                <a:cs typeface="+mn-cs"/>
              </a:rPr>
              <a:t>и </a:t>
            </a:r>
            <a:r>
              <a:rPr lang="ru-RU" sz="1800" dirty="0" smtClean="0">
                <a:latin typeface="Cambria" panose="02040503050406030204" pitchFamily="18" charset="0"/>
                <a:cs typeface="+mn-cs"/>
              </a:rPr>
              <a:t>методик </a:t>
            </a:r>
            <a:r>
              <a:rPr lang="ru-RU" sz="1800" dirty="0">
                <a:latin typeface="Cambria" panose="02040503050406030204" pitchFamily="18" charset="0"/>
                <a:cs typeface="+mn-cs"/>
              </a:rPr>
              <a:t>их составления и </a:t>
            </a:r>
            <a:r>
              <a:rPr lang="ru-RU" sz="1800" dirty="0" smtClean="0">
                <a:latin typeface="Cambria" panose="02040503050406030204" pitchFamily="18" charset="0"/>
                <a:cs typeface="+mn-cs"/>
              </a:rPr>
              <a:t>использования </a:t>
            </a:r>
            <a:r>
              <a:rPr lang="ru-RU" sz="1800" dirty="0">
                <a:latin typeface="Cambria" panose="02040503050406030204" pitchFamily="18" charset="0"/>
                <a:cs typeface="+mn-cs"/>
              </a:rPr>
              <a:t>при обучении математике.</a:t>
            </a:r>
          </a:p>
          <a:p>
            <a:pPr marL="0" algn="l">
              <a:lnSpc>
                <a:spcPct val="80000"/>
              </a:lnSpc>
              <a:spcBef>
                <a:spcPts val="0"/>
              </a:spcBef>
              <a:buNone/>
            </a:pPr>
            <a:endParaRPr lang="ru-RU" sz="800" dirty="0" smtClean="0">
              <a:latin typeface="Cambria" panose="02040503050406030204" pitchFamily="18" charset="0"/>
              <a:cs typeface="+mn-cs"/>
            </a:endParaRPr>
          </a:p>
          <a:p>
            <a:pPr marL="0" algn="l">
              <a:lnSpc>
                <a:spcPct val="80000"/>
              </a:lnSpc>
              <a:spcBef>
                <a:spcPts val="0"/>
              </a:spcBef>
              <a:buNone/>
            </a:pPr>
            <a:r>
              <a:rPr lang="ru-RU" sz="1800" b="1" i="1" dirty="0" smtClean="0">
                <a:latin typeface="Cambria" panose="02040503050406030204" pitchFamily="18" charset="0"/>
                <a:cs typeface="+mn-cs"/>
              </a:rPr>
              <a:t>Цель </a:t>
            </a:r>
            <a:r>
              <a:rPr lang="ru-RU" sz="1800" b="1" i="1" dirty="0">
                <a:latin typeface="Cambria" panose="02040503050406030204" pitchFamily="18" charset="0"/>
                <a:cs typeface="+mn-cs"/>
              </a:rPr>
              <a:t>опыта: </a:t>
            </a:r>
            <a:r>
              <a:rPr lang="ru-RU" sz="1800" dirty="0">
                <a:latin typeface="Cambria" panose="02040503050406030204" pitchFamily="18" charset="0"/>
                <a:cs typeface="+mn-cs"/>
              </a:rPr>
              <a:t>подобрать или составить открытые задачи и апробировать  их использование на различных этапах урока математики и  внеклассных  занятиях.</a:t>
            </a:r>
          </a:p>
          <a:p>
            <a:pPr>
              <a:spcBef>
                <a:spcPts val="0"/>
              </a:spcBef>
              <a:buNone/>
            </a:pPr>
            <a:endParaRPr lang="ru-RU" sz="1200" dirty="0" smtClean="0">
              <a:latin typeface="+mn-lt"/>
            </a:endParaRPr>
          </a:p>
        </p:txBody>
      </p:sp>
      <p:sp>
        <p:nvSpPr>
          <p:cNvPr id="13" name="Скругленный прямоугольник 12"/>
          <p:cNvSpPr/>
          <p:nvPr/>
        </p:nvSpPr>
        <p:spPr>
          <a:xfrm>
            <a:off x="174204" y="1556793"/>
            <a:ext cx="5912568" cy="416658"/>
          </a:xfrm>
          <a:prstGeom prst="roundRect">
            <a:avLst>
              <a:gd name="adj" fmla="val 28097"/>
            </a:avLst>
          </a:prstGeom>
          <a:solidFill>
            <a:srgbClr val="FFFF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Изучение теоретической базы, курсовая подготовка</a:t>
            </a:r>
            <a:endParaRPr lang="ru-RU" sz="1600" dirty="0">
              <a:solidFill>
                <a:schemeClr val="tx1"/>
              </a:solidFill>
            </a:endParaRPr>
          </a:p>
        </p:txBody>
      </p:sp>
      <p:sp>
        <p:nvSpPr>
          <p:cNvPr id="14" name="Стрелка вниз 13"/>
          <p:cNvSpPr/>
          <p:nvPr/>
        </p:nvSpPr>
        <p:spPr>
          <a:xfrm>
            <a:off x="251520" y="1874622"/>
            <a:ext cx="357190" cy="428628"/>
          </a:xfrm>
          <a:prstGeom prst="down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5" name="Группа 14"/>
          <p:cNvGrpSpPr/>
          <p:nvPr/>
        </p:nvGrpSpPr>
        <p:grpSpPr>
          <a:xfrm>
            <a:off x="6156871" y="1556793"/>
            <a:ext cx="2776425" cy="4608512"/>
            <a:chOff x="5449798" y="26988"/>
            <a:chExt cx="3201017" cy="2986249"/>
          </a:xfrm>
        </p:grpSpPr>
        <p:sp>
          <p:nvSpPr>
            <p:cNvPr id="17" name="Скругленный прямоугольник 16"/>
            <p:cNvSpPr/>
            <p:nvPr/>
          </p:nvSpPr>
          <p:spPr>
            <a:xfrm>
              <a:off x="5449798" y="26988"/>
              <a:ext cx="3201017" cy="2986249"/>
            </a:xfrm>
            <a:prstGeom prst="roundRect">
              <a:avLst>
                <a:gd name="adj" fmla="val 5197"/>
              </a:avLst>
            </a:prstGeom>
            <a:solidFill>
              <a:srgbClr val="FFFF99"/>
            </a:solidFill>
            <a:ln w="38100">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Скругленный прямоугольник 4"/>
            <p:cNvSpPr/>
            <p:nvPr/>
          </p:nvSpPr>
          <p:spPr>
            <a:xfrm>
              <a:off x="5541920" y="114452"/>
              <a:ext cx="3026089" cy="2811321"/>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l" defTabSz="488950">
                <a:lnSpc>
                  <a:spcPct val="90000"/>
                </a:lnSpc>
                <a:spcBef>
                  <a:spcPct val="0"/>
                </a:spcBef>
              </a:pPr>
              <a:r>
                <a:rPr lang="ru-RU" sz="1400" b="1" kern="1200" dirty="0" smtClean="0">
                  <a:solidFill>
                    <a:schemeClr val="tx1"/>
                  </a:solidFill>
                  <a:latin typeface="Cambria" panose="02040503050406030204" pitchFamily="18" charset="0"/>
                </a:rPr>
                <a:t>Теоретическая база </a:t>
              </a:r>
              <a:r>
                <a:rPr lang="ru-RU" sz="1400" kern="1200" dirty="0" smtClean="0">
                  <a:solidFill>
                    <a:schemeClr val="tx1"/>
                  </a:solidFill>
                  <a:latin typeface="Cambria" panose="02040503050406030204" pitchFamily="18" charset="0"/>
                </a:rPr>
                <a:t>опыта:</a:t>
              </a:r>
            </a:p>
            <a:p>
              <a:pPr marL="180975" lvl="0" indent="-180975" algn="l" defTabSz="488950">
                <a:lnSpc>
                  <a:spcPct val="90000"/>
                </a:lnSpc>
                <a:spcBef>
                  <a:spcPct val="0"/>
                </a:spcBef>
                <a:buFont typeface="Cambria" panose="02040503050406030204" pitchFamily="18" charset="0"/>
                <a:buChar char="‒"/>
              </a:pPr>
              <a:r>
                <a:rPr lang="ru-RU" sz="1400" kern="1200" dirty="0" smtClean="0">
                  <a:solidFill>
                    <a:schemeClr val="tx1"/>
                  </a:solidFill>
                  <a:latin typeface="Cambria" panose="02040503050406030204" pitchFamily="18" charset="0"/>
                </a:rPr>
                <a:t>основы ТРИЗ </a:t>
              </a:r>
            </a:p>
            <a:p>
              <a:pPr lvl="0" algn="l" defTabSz="488950">
                <a:lnSpc>
                  <a:spcPct val="90000"/>
                </a:lnSpc>
                <a:spcBef>
                  <a:spcPct val="0"/>
                </a:spcBef>
              </a:pPr>
              <a:r>
                <a:rPr lang="ru-RU" sz="1400" dirty="0">
                  <a:solidFill>
                    <a:schemeClr val="tx1"/>
                  </a:solidFill>
                  <a:latin typeface="Cambria" panose="02040503050406030204" pitchFamily="18" charset="0"/>
                </a:rPr>
                <a:t> </a:t>
              </a:r>
              <a:r>
                <a:rPr lang="ru-RU" sz="1400" dirty="0" smtClean="0">
                  <a:solidFill>
                    <a:schemeClr val="tx1"/>
                  </a:solidFill>
                  <a:latin typeface="Cambria" panose="02040503050406030204" pitchFamily="18" charset="0"/>
                </a:rPr>
                <a:t>    </a:t>
              </a:r>
              <a:r>
                <a:rPr lang="ru-RU" sz="1400" kern="1200" dirty="0" smtClean="0">
                  <a:solidFill>
                    <a:schemeClr val="tx1"/>
                  </a:solidFill>
                  <a:latin typeface="Cambria" panose="02040503050406030204" pitchFamily="18" charset="0"/>
                </a:rPr>
                <a:t>(</a:t>
              </a:r>
              <a:r>
                <a:rPr lang="ru-RU" sz="1400" i="1" kern="1200" dirty="0" smtClean="0">
                  <a:solidFill>
                    <a:schemeClr val="tx1"/>
                  </a:solidFill>
                  <a:latin typeface="Cambria" panose="02040503050406030204" pitchFamily="18" charset="0"/>
                </a:rPr>
                <a:t>Г. С. </a:t>
              </a:r>
              <a:r>
                <a:rPr lang="ru-RU" sz="1400" i="1" kern="1200" dirty="0" err="1" smtClean="0">
                  <a:solidFill>
                    <a:schemeClr val="tx1"/>
                  </a:solidFill>
                  <a:latin typeface="Cambria" panose="02040503050406030204" pitchFamily="18" charset="0"/>
                </a:rPr>
                <a:t>Альтшуллер</a:t>
              </a:r>
              <a:r>
                <a:rPr lang="ru-RU" sz="1400" kern="1200" dirty="0" smtClean="0">
                  <a:solidFill>
                    <a:schemeClr val="tx1"/>
                  </a:solidFill>
                  <a:latin typeface="Cambria" panose="02040503050406030204" pitchFamily="18" charset="0"/>
                </a:rPr>
                <a:t>);</a:t>
              </a:r>
            </a:p>
            <a:p>
              <a:pPr marL="180975" lvl="0" indent="-180975" algn="l" defTabSz="488950">
                <a:lnSpc>
                  <a:spcPct val="90000"/>
                </a:lnSpc>
                <a:spcBef>
                  <a:spcPct val="0"/>
                </a:spcBef>
                <a:buFont typeface="Cambria" panose="02040503050406030204" pitchFamily="18" charset="0"/>
                <a:buChar char="‒"/>
              </a:pPr>
              <a:r>
                <a:rPr lang="ru-RU" sz="1400" kern="1200" dirty="0" smtClean="0">
                  <a:solidFill>
                    <a:schemeClr val="tx1"/>
                  </a:solidFill>
                  <a:latin typeface="Cambria" panose="02040503050406030204" pitchFamily="18" charset="0"/>
                </a:rPr>
                <a:t>основы НФТМ</a:t>
              </a:r>
              <a:r>
                <a:rPr lang="en-US" sz="1400" kern="1200" dirty="0" smtClean="0">
                  <a:solidFill>
                    <a:schemeClr val="tx1"/>
                  </a:solidFill>
                  <a:latin typeface="Cambria" panose="02040503050406030204" pitchFamily="18" charset="0"/>
                </a:rPr>
                <a:t>-</a:t>
              </a:r>
              <a:r>
                <a:rPr lang="ru-RU" sz="1400" kern="1200" dirty="0" smtClean="0">
                  <a:solidFill>
                    <a:schemeClr val="tx1"/>
                  </a:solidFill>
                  <a:latin typeface="Cambria" panose="02040503050406030204" pitchFamily="18" charset="0"/>
                </a:rPr>
                <a:t>ТРИЗ </a:t>
              </a:r>
            </a:p>
            <a:p>
              <a:pPr lvl="0" algn="l" defTabSz="488950">
                <a:lnSpc>
                  <a:spcPct val="90000"/>
                </a:lnSpc>
                <a:spcBef>
                  <a:spcPct val="0"/>
                </a:spcBef>
              </a:pPr>
              <a:r>
                <a:rPr lang="ru-RU" sz="1400" dirty="0">
                  <a:solidFill>
                    <a:schemeClr val="tx1"/>
                  </a:solidFill>
                  <a:latin typeface="Cambria" panose="02040503050406030204" pitchFamily="18" charset="0"/>
                </a:rPr>
                <a:t> </a:t>
              </a:r>
              <a:r>
                <a:rPr lang="ru-RU" sz="1400" dirty="0" smtClean="0">
                  <a:solidFill>
                    <a:schemeClr val="tx1"/>
                  </a:solidFill>
                  <a:latin typeface="Cambria" panose="02040503050406030204" pitchFamily="18" charset="0"/>
                </a:rPr>
                <a:t>   </a:t>
              </a:r>
              <a:r>
                <a:rPr lang="ru-RU" sz="1400" kern="1200" dirty="0" smtClean="0">
                  <a:solidFill>
                    <a:schemeClr val="tx1"/>
                  </a:solidFill>
                  <a:latin typeface="Cambria" panose="02040503050406030204" pitchFamily="18" charset="0"/>
                </a:rPr>
                <a:t>(</a:t>
              </a:r>
              <a:r>
                <a:rPr lang="ru-RU" sz="1400" i="1" kern="1200" dirty="0" smtClean="0">
                  <a:solidFill>
                    <a:schemeClr val="tx1"/>
                  </a:solidFill>
                  <a:latin typeface="Cambria" panose="02040503050406030204" pitchFamily="18" charset="0"/>
                </a:rPr>
                <a:t>М. М. </a:t>
              </a:r>
              <a:r>
                <a:rPr lang="ru-RU" sz="1400" i="1" kern="1200" dirty="0" err="1" smtClean="0">
                  <a:solidFill>
                    <a:schemeClr val="tx1"/>
                  </a:solidFill>
                  <a:latin typeface="Cambria" panose="02040503050406030204" pitchFamily="18" charset="0"/>
                </a:rPr>
                <a:t>Зиновкина</a:t>
              </a:r>
              <a:r>
                <a:rPr lang="ru-RU" sz="1400" kern="1200" dirty="0" smtClean="0">
                  <a:solidFill>
                    <a:schemeClr val="tx1"/>
                  </a:solidFill>
                  <a:latin typeface="Cambria" panose="02040503050406030204" pitchFamily="18" charset="0"/>
                </a:rPr>
                <a:t>);</a:t>
              </a:r>
            </a:p>
            <a:p>
              <a:pPr marL="180975" lvl="0" indent="-180975" algn="l" defTabSz="488950">
                <a:lnSpc>
                  <a:spcPct val="90000"/>
                </a:lnSpc>
                <a:spcBef>
                  <a:spcPct val="0"/>
                </a:spcBef>
                <a:buFont typeface="Cambria" panose="02040503050406030204" pitchFamily="18" charset="0"/>
                <a:buChar char="‒"/>
              </a:pPr>
              <a:r>
                <a:rPr lang="ru-RU" sz="1400" kern="1200" dirty="0" smtClean="0">
                  <a:solidFill>
                    <a:schemeClr val="tx1"/>
                  </a:solidFill>
                  <a:latin typeface="Cambria" panose="02040503050406030204" pitchFamily="18" charset="0"/>
                </a:rPr>
                <a:t>понятие открытой задачи </a:t>
              </a:r>
            </a:p>
            <a:p>
              <a:pPr lvl="0" algn="l" defTabSz="488950">
                <a:lnSpc>
                  <a:spcPct val="90000"/>
                </a:lnSpc>
                <a:spcBef>
                  <a:spcPct val="0"/>
                </a:spcBef>
              </a:pPr>
              <a:r>
                <a:rPr lang="ru-RU" sz="1400" dirty="0">
                  <a:solidFill>
                    <a:schemeClr val="tx1"/>
                  </a:solidFill>
                  <a:latin typeface="Cambria" panose="02040503050406030204" pitchFamily="18" charset="0"/>
                </a:rPr>
                <a:t> </a:t>
              </a:r>
              <a:r>
                <a:rPr lang="ru-RU" sz="1400" dirty="0" smtClean="0">
                  <a:solidFill>
                    <a:schemeClr val="tx1"/>
                  </a:solidFill>
                  <a:latin typeface="Cambria" panose="02040503050406030204" pitchFamily="18" charset="0"/>
                </a:rPr>
                <a:t>    </a:t>
              </a:r>
              <a:r>
                <a:rPr lang="ru-RU" sz="1400" kern="1200" dirty="0" smtClean="0">
                  <a:solidFill>
                    <a:schemeClr val="tx1"/>
                  </a:solidFill>
                  <a:latin typeface="Cambria" panose="02040503050406030204" pitchFamily="18" charset="0"/>
                </a:rPr>
                <a:t>(</a:t>
              </a:r>
              <a:r>
                <a:rPr lang="ru-RU" sz="1400" i="1" kern="1200" dirty="0" smtClean="0">
                  <a:solidFill>
                    <a:schemeClr val="tx1"/>
                  </a:solidFill>
                  <a:latin typeface="Cambria" panose="02040503050406030204" pitchFamily="18" charset="0"/>
                </a:rPr>
                <a:t>А. А. </a:t>
              </a:r>
              <a:r>
                <a:rPr lang="ru-RU" sz="1400" i="1" kern="1200" dirty="0" err="1" smtClean="0">
                  <a:solidFill>
                    <a:schemeClr val="tx1"/>
                  </a:solidFill>
                  <a:latin typeface="Cambria" panose="02040503050406030204" pitchFamily="18" charset="0"/>
                </a:rPr>
                <a:t>Гин</a:t>
              </a:r>
              <a:r>
                <a:rPr lang="ru-RU" sz="1400" kern="1200" dirty="0" smtClean="0">
                  <a:solidFill>
                    <a:schemeClr val="tx1"/>
                  </a:solidFill>
                  <a:latin typeface="Cambria" panose="02040503050406030204" pitchFamily="18" charset="0"/>
                </a:rPr>
                <a:t>);</a:t>
              </a:r>
            </a:p>
            <a:p>
              <a:pPr marL="180975" lvl="0" indent="-180975" algn="l" defTabSz="488950">
                <a:lnSpc>
                  <a:spcPct val="90000"/>
                </a:lnSpc>
                <a:spcBef>
                  <a:spcPct val="0"/>
                </a:spcBef>
                <a:buFont typeface="Cambria" panose="02040503050406030204" pitchFamily="18" charset="0"/>
                <a:buChar char="‒"/>
              </a:pPr>
              <a:r>
                <a:rPr lang="ru-RU" sz="1400" kern="1200" dirty="0" smtClean="0">
                  <a:solidFill>
                    <a:schemeClr val="tx1"/>
                  </a:solidFill>
                  <a:latin typeface="Cambria" panose="02040503050406030204" pitchFamily="18" charset="0"/>
                </a:rPr>
                <a:t>системы творческих заданий </a:t>
              </a:r>
              <a:br>
                <a:rPr lang="ru-RU" sz="1400" kern="1200" dirty="0" smtClean="0">
                  <a:solidFill>
                    <a:schemeClr val="tx1"/>
                  </a:solidFill>
                  <a:latin typeface="Cambria" panose="02040503050406030204" pitchFamily="18" charset="0"/>
                </a:rPr>
              </a:br>
              <a:r>
                <a:rPr lang="ru-RU" sz="1400" kern="1200" dirty="0" smtClean="0">
                  <a:solidFill>
                    <a:schemeClr val="tx1"/>
                  </a:solidFill>
                  <a:latin typeface="Cambria" panose="02040503050406030204" pitchFamily="18" charset="0"/>
                </a:rPr>
                <a:t>(</a:t>
              </a:r>
              <a:r>
                <a:rPr lang="ru-RU" sz="1400" i="1" kern="1200" dirty="0" smtClean="0">
                  <a:solidFill>
                    <a:schemeClr val="tx1"/>
                  </a:solidFill>
                  <a:latin typeface="Cambria" panose="02040503050406030204" pitchFamily="18" charset="0"/>
                </a:rPr>
                <a:t>П. М. Горев, В. В. </a:t>
              </a:r>
              <a:r>
                <a:rPr lang="ru-RU" sz="1400" i="1" kern="1200" dirty="0" err="1" smtClean="0">
                  <a:solidFill>
                    <a:schemeClr val="tx1"/>
                  </a:solidFill>
                  <a:latin typeface="Cambria" panose="02040503050406030204" pitchFamily="18" charset="0"/>
                </a:rPr>
                <a:t>Утёмов</a:t>
              </a:r>
              <a:r>
                <a:rPr lang="ru-RU" sz="1400" kern="1200" dirty="0" smtClean="0">
                  <a:solidFill>
                    <a:schemeClr val="tx1"/>
                  </a:solidFill>
                  <a:latin typeface="Cambria" panose="02040503050406030204" pitchFamily="18" charset="0"/>
                </a:rPr>
                <a:t>);</a:t>
              </a:r>
            </a:p>
            <a:p>
              <a:pPr marL="180975" lvl="0" indent="-180975" algn="l" defTabSz="488950">
                <a:lnSpc>
                  <a:spcPct val="90000"/>
                </a:lnSpc>
                <a:spcBef>
                  <a:spcPct val="0"/>
                </a:spcBef>
                <a:buFont typeface="Cambria" panose="02040503050406030204" pitchFamily="18" charset="0"/>
                <a:buChar char="‒"/>
              </a:pPr>
              <a:r>
                <a:rPr lang="ru-RU" sz="1400" kern="1200" dirty="0" smtClean="0">
                  <a:solidFill>
                    <a:schemeClr val="tx1"/>
                  </a:solidFill>
                  <a:latin typeface="Cambria" panose="02040503050406030204" pitchFamily="18" charset="0"/>
                </a:rPr>
                <a:t>приемы обучения поиску новых идей и самостоятельного составления заданий </a:t>
              </a:r>
              <a:br>
                <a:rPr lang="ru-RU" sz="1400" kern="1200" dirty="0" smtClean="0">
                  <a:solidFill>
                    <a:schemeClr val="tx1"/>
                  </a:solidFill>
                  <a:latin typeface="Cambria" panose="02040503050406030204" pitchFamily="18" charset="0"/>
                </a:rPr>
              </a:br>
              <a:r>
                <a:rPr lang="ru-RU" sz="1400" kern="1200" dirty="0" smtClean="0">
                  <a:solidFill>
                    <a:schemeClr val="tx1"/>
                  </a:solidFill>
                  <a:latin typeface="Cambria" panose="02040503050406030204" pitchFamily="18" charset="0"/>
                </a:rPr>
                <a:t>(</a:t>
              </a:r>
              <a:r>
                <a:rPr lang="ru-RU" sz="1400" i="1" kern="1200" dirty="0" smtClean="0">
                  <a:solidFill>
                    <a:schemeClr val="tx1"/>
                  </a:solidFill>
                  <a:latin typeface="Cambria" panose="02040503050406030204" pitchFamily="18" charset="0"/>
                </a:rPr>
                <a:t>М. Ю. Шуба</a:t>
              </a:r>
              <a:r>
                <a:rPr lang="ru-RU" sz="1400" kern="1200" dirty="0" smtClean="0">
                  <a:solidFill>
                    <a:schemeClr val="tx1"/>
                  </a:solidFill>
                  <a:latin typeface="Cambria" panose="02040503050406030204" pitchFamily="18" charset="0"/>
                </a:rPr>
                <a:t>);</a:t>
              </a:r>
            </a:p>
            <a:p>
              <a:pPr marL="180975" lvl="0" indent="-180975" algn="l" defTabSz="488950">
                <a:lnSpc>
                  <a:spcPct val="90000"/>
                </a:lnSpc>
                <a:spcBef>
                  <a:spcPct val="0"/>
                </a:spcBef>
                <a:buFont typeface="Cambria" panose="02040503050406030204" pitchFamily="18" charset="0"/>
                <a:buChar char="‒"/>
              </a:pPr>
              <a:r>
                <a:rPr lang="ru-RU" sz="1400" kern="1200" dirty="0" smtClean="0">
                  <a:solidFill>
                    <a:schemeClr val="tx1"/>
                  </a:solidFill>
                  <a:latin typeface="Cambria" panose="02040503050406030204" pitchFamily="18" charset="0"/>
                </a:rPr>
                <a:t>понятие интеллектуального и творческого потенциала человека </a:t>
              </a:r>
            </a:p>
            <a:p>
              <a:pPr lvl="0" algn="l" defTabSz="488950">
                <a:lnSpc>
                  <a:spcPct val="90000"/>
                </a:lnSpc>
                <a:spcBef>
                  <a:spcPct val="0"/>
                </a:spcBef>
              </a:pPr>
              <a:r>
                <a:rPr lang="ru-RU" sz="1400" dirty="0">
                  <a:solidFill>
                    <a:schemeClr val="tx1"/>
                  </a:solidFill>
                  <a:latin typeface="Cambria" panose="02040503050406030204" pitchFamily="18" charset="0"/>
                </a:rPr>
                <a:t> </a:t>
              </a:r>
              <a:r>
                <a:rPr lang="ru-RU" sz="1400" dirty="0" smtClean="0">
                  <a:solidFill>
                    <a:schemeClr val="tx1"/>
                  </a:solidFill>
                  <a:latin typeface="Cambria" panose="02040503050406030204" pitchFamily="18" charset="0"/>
                </a:rPr>
                <a:t>    </a:t>
              </a:r>
              <a:r>
                <a:rPr lang="ru-RU" sz="1400" kern="1200" dirty="0" smtClean="0">
                  <a:solidFill>
                    <a:schemeClr val="tx1"/>
                  </a:solidFill>
                  <a:latin typeface="Cambria" panose="02040503050406030204" pitchFamily="18" charset="0"/>
                </a:rPr>
                <a:t>(</a:t>
              </a:r>
              <a:r>
                <a:rPr lang="ru-RU" sz="1400" i="1" kern="1200" dirty="0" smtClean="0">
                  <a:solidFill>
                    <a:schemeClr val="tx1"/>
                  </a:solidFill>
                  <a:latin typeface="Cambria" panose="02040503050406030204" pitchFamily="18" charset="0"/>
                </a:rPr>
                <a:t>С. С. </a:t>
              </a:r>
              <a:r>
                <a:rPr lang="ru-RU" sz="1400" i="1" kern="1200" dirty="0" err="1" smtClean="0">
                  <a:solidFill>
                    <a:schemeClr val="tx1"/>
                  </a:solidFill>
                  <a:latin typeface="Cambria" panose="02040503050406030204" pitchFamily="18" charset="0"/>
                </a:rPr>
                <a:t>Бакулевская</a:t>
              </a:r>
              <a:r>
                <a:rPr lang="ru-RU" sz="1400" kern="1200" dirty="0" smtClean="0">
                  <a:solidFill>
                    <a:schemeClr val="tx1"/>
                  </a:solidFill>
                  <a:latin typeface="Cambria" panose="02040503050406030204" pitchFamily="18" charset="0"/>
                </a:rPr>
                <a:t>);</a:t>
              </a:r>
            </a:p>
            <a:p>
              <a:pPr marL="180975" lvl="0" indent="-180975" algn="l" defTabSz="488950">
                <a:lnSpc>
                  <a:spcPct val="90000"/>
                </a:lnSpc>
                <a:spcBef>
                  <a:spcPct val="0"/>
                </a:spcBef>
                <a:buFont typeface="Cambria" panose="02040503050406030204" pitchFamily="18" charset="0"/>
                <a:buChar char="‒"/>
              </a:pPr>
              <a:r>
                <a:rPr lang="ru-RU" sz="1400" kern="1200" dirty="0" smtClean="0">
                  <a:solidFill>
                    <a:schemeClr val="tx1"/>
                  </a:solidFill>
                  <a:latin typeface="Cambria" panose="02040503050406030204" pitchFamily="18" charset="0"/>
                </a:rPr>
                <a:t>методика «Креатив-боя» </a:t>
              </a:r>
              <a:br>
                <a:rPr lang="ru-RU" sz="1400" kern="1200" dirty="0" smtClean="0">
                  <a:solidFill>
                    <a:schemeClr val="tx1"/>
                  </a:solidFill>
                  <a:latin typeface="Cambria" panose="02040503050406030204" pitchFamily="18" charset="0"/>
                </a:rPr>
              </a:br>
              <a:r>
                <a:rPr lang="ru-RU" sz="1400" kern="1200" dirty="0" smtClean="0">
                  <a:solidFill>
                    <a:schemeClr val="tx1"/>
                  </a:solidFill>
                  <a:latin typeface="Cambria" panose="02040503050406030204" pitchFamily="18" charset="0"/>
                </a:rPr>
                <a:t>(</a:t>
              </a:r>
              <a:r>
                <a:rPr lang="ru-RU" sz="1400" i="1" kern="1200" dirty="0" smtClean="0">
                  <a:solidFill>
                    <a:schemeClr val="tx1"/>
                  </a:solidFill>
                  <a:latin typeface="Cambria" panose="02040503050406030204" pitchFamily="18" charset="0"/>
                </a:rPr>
                <a:t>А. Ф. </a:t>
              </a:r>
              <a:r>
                <a:rPr lang="ru-RU" sz="1400" i="1" kern="1200" dirty="0" err="1" smtClean="0">
                  <a:solidFill>
                    <a:schemeClr val="tx1"/>
                  </a:solidFill>
                  <a:latin typeface="Cambria" panose="02040503050406030204" pitchFamily="18" charset="0"/>
                </a:rPr>
                <a:t>Кавтрев</a:t>
              </a:r>
              <a:r>
                <a:rPr lang="ru-RU" sz="1400" kern="1200" dirty="0" smtClean="0">
                  <a:solidFill>
                    <a:schemeClr val="tx1"/>
                  </a:solidFill>
                  <a:latin typeface="Cambria" panose="02040503050406030204" pitchFamily="18" charset="0"/>
                </a:rPr>
                <a:t>).</a:t>
              </a:r>
              <a:endParaRPr lang="ru-RU" sz="1400" kern="1200" dirty="0">
                <a:solidFill>
                  <a:schemeClr val="tx1"/>
                </a:solidFill>
                <a:latin typeface="Cambria" panose="02040503050406030204" pitchFamily="18" charset="0"/>
              </a:endParaRPr>
            </a:p>
          </p:txBody>
        </p:sp>
      </p:grpSp>
      <p:sp>
        <p:nvSpPr>
          <p:cNvPr id="16" name="Загнутый угол 15"/>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endParaRPr lang="ru-RU" sz="800" i="1" dirty="0" smtClean="0">
              <a:solidFill>
                <a:schemeClr val="tx1">
                  <a:lumMod val="95000"/>
                  <a:lumOff val="5000"/>
                </a:schemeClr>
              </a:solidFill>
            </a:endParaRPr>
          </a:p>
          <a:p>
            <a:pPr>
              <a:lnSpc>
                <a:spcPct val="80000"/>
              </a:lnSpc>
            </a:pPr>
            <a:endParaRPr lang="ru-RU" sz="1200" i="1" dirty="0">
              <a:solidFill>
                <a:schemeClr val="tx1">
                  <a:lumMod val="95000"/>
                  <a:lumOff val="5000"/>
                </a:schemeClr>
              </a:solidFill>
            </a:endParaRPr>
          </a:p>
          <a:p>
            <a:pPr>
              <a:lnSpc>
                <a:spcPct val="80000"/>
              </a:lnSpc>
            </a:pPr>
            <a:r>
              <a:rPr lang="ru-RU" sz="1200" i="1" dirty="0" smtClean="0">
                <a:solidFill>
                  <a:schemeClr val="tx1">
                    <a:lumMod val="95000"/>
                    <a:lumOff val="5000"/>
                  </a:schemeClr>
                </a:solidFill>
              </a:rPr>
              <a:t>В </a:t>
            </a:r>
            <a:r>
              <a:rPr lang="ru-RU" sz="1200" i="1" dirty="0">
                <a:solidFill>
                  <a:schemeClr val="tx1">
                    <a:lumMod val="95000"/>
                    <a:lumOff val="5000"/>
                  </a:schemeClr>
                </a:solidFill>
              </a:rPr>
              <a:t>глубине души учителя осознают, что на </a:t>
            </a:r>
            <a:r>
              <a:rPr lang="ru-RU" sz="1200" i="1" dirty="0" smtClean="0">
                <a:solidFill>
                  <a:schemeClr val="tx1">
                    <a:lumMod val="95000"/>
                    <a:lumOff val="5000"/>
                  </a:schemeClr>
                </a:solidFill>
              </a:rPr>
              <a:t>карете </a:t>
            </a:r>
            <a:r>
              <a:rPr lang="ru-RU" sz="1200" i="1" dirty="0">
                <a:solidFill>
                  <a:schemeClr val="tx1">
                    <a:lumMod val="95000"/>
                    <a:lumOff val="5000"/>
                  </a:schemeClr>
                </a:solidFill>
              </a:rPr>
              <a:t>прошлого далеко не уедешь, тем более, когда рядом педагогическое пространство рассекают современные автомобили</a:t>
            </a:r>
            <a:r>
              <a:rPr lang="ru-RU" sz="1200" i="1" dirty="0" smtClean="0">
                <a:solidFill>
                  <a:schemeClr val="tx1">
                    <a:lumMod val="95000"/>
                    <a:lumOff val="5000"/>
                  </a:schemeClr>
                </a:solidFill>
              </a:rPr>
              <a:t>.</a:t>
            </a:r>
            <a:endParaRPr lang="ru-RU" sz="1200" i="1" dirty="0">
              <a:solidFill>
                <a:schemeClr val="tx1">
                  <a:lumMod val="95000"/>
                  <a:lumOff val="5000"/>
                </a:schemeClr>
              </a:solidFill>
            </a:endParaRPr>
          </a:p>
          <a:p>
            <a:pPr algn="ctr">
              <a:lnSpc>
                <a:spcPct val="80000"/>
              </a:lnSpc>
            </a:pPr>
            <a:r>
              <a:rPr lang="ru-RU" sz="1200" b="1" i="1" dirty="0">
                <a:solidFill>
                  <a:schemeClr val="tx1">
                    <a:lumMod val="95000"/>
                    <a:lumOff val="5000"/>
                  </a:schemeClr>
                </a:solidFill>
              </a:rPr>
              <a:t>                                             </a:t>
            </a:r>
            <a:r>
              <a:rPr lang="ru-RU" sz="1200" b="1" i="1" dirty="0" smtClean="0">
                <a:solidFill>
                  <a:schemeClr val="tx1">
                    <a:lumMod val="95000"/>
                    <a:lumOff val="5000"/>
                  </a:schemeClr>
                </a:solidFill>
              </a:rPr>
              <a:t>                                                                                       </a:t>
            </a:r>
            <a:r>
              <a:rPr lang="ru-RU" sz="1200" b="1" i="1" dirty="0">
                <a:solidFill>
                  <a:schemeClr val="tx1">
                    <a:lumMod val="95000"/>
                    <a:lumOff val="5000"/>
                  </a:schemeClr>
                </a:solidFill>
              </a:rPr>
              <a:t>Е. Ямбург </a:t>
            </a:r>
          </a:p>
          <a:p>
            <a:pPr>
              <a:lnSpc>
                <a:spcPct val="80000"/>
              </a:lnSpc>
            </a:pPr>
            <a:endParaRPr lang="ru-RU" sz="1200" b="1" i="1" dirty="0">
              <a:solidFill>
                <a:schemeClr val="tx1">
                  <a:lumMod val="95000"/>
                  <a:lumOff val="5000"/>
                </a:schemeClr>
              </a:solidFill>
            </a:endParaRPr>
          </a:p>
        </p:txBody>
      </p:sp>
    </p:spTree>
    <p:extLst>
      <p:ext uri="{BB962C8B-B14F-4D97-AF65-F5344CB8AC3E}">
        <p14:creationId xmlns:p14="http://schemas.microsoft.com/office/powerpoint/2010/main" xmlns="" val="3747036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228848" y="1594218"/>
            <a:ext cx="8062664" cy="4576320"/>
            <a:chOff x="-193911" y="1988840"/>
            <a:chExt cx="6701173" cy="3938416"/>
          </a:xfrm>
        </p:grpSpPr>
        <p:sp>
          <p:nvSpPr>
            <p:cNvPr id="52" name="Прямоугольник 51"/>
            <p:cNvSpPr/>
            <p:nvPr/>
          </p:nvSpPr>
          <p:spPr>
            <a:xfrm>
              <a:off x="173832" y="1991096"/>
              <a:ext cx="1800000" cy="1800000"/>
            </a:xfrm>
            <a:prstGeom prst="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4" name="Прямоугольник 53"/>
            <p:cNvSpPr/>
            <p:nvPr/>
          </p:nvSpPr>
          <p:spPr>
            <a:xfrm>
              <a:off x="2262164" y="1991096"/>
              <a:ext cx="1800000" cy="1800000"/>
            </a:xfrm>
            <a:prstGeom prst="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Прямоугольник 56"/>
            <p:cNvSpPr/>
            <p:nvPr/>
          </p:nvSpPr>
          <p:spPr>
            <a:xfrm>
              <a:off x="4350496" y="1991096"/>
              <a:ext cx="1800000" cy="1800000"/>
            </a:xfrm>
            <a:prstGeom prst="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Прямоугольник 58"/>
            <p:cNvSpPr/>
            <p:nvPr/>
          </p:nvSpPr>
          <p:spPr>
            <a:xfrm>
              <a:off x="163783" y="4001292"/>
              <a:ext cx="1800000" cy="1800000"/>
            </a:xfrm>
            <a:prstGeom prst="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рямоугольник 59"/>
            <p:cNvSpPr/>
            <p:nvPr/>
          </p:nvSpPr>
          <p:spPr>
            <a:xfrm>
              <a:off x="2252115" y="4001292"/>
              <a:ext cx="1800000" cy="1800000"/>
            </a:xfrm>
            <a:prstGeom prst="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p:nvPr/>
          </p:nvSpPr>
          <p:spPr>
            <a:xfrm>
              <a:off x="4340447" y="4001292"/>
              <a:ext cx="1800000" cy="1800000"/>
            </a:xfrm>
            <a:prstGeom prst="rect">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Стрелка вправо 61"/>
            <p:cNvSpPr/>
            <p:nvPr/>
          </p:nvSpPr>
          <p:spPr>
            <a:xfrm>
              <a:off x="1910006" y="4685268"/>
              <a:ext cx="416419" cy="432048"/>
            </a:xfrm>
            <a:prstGeom prst="right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Стрелка вправо 62"/>
            <p:cNvSpPr/>
            <p:nvPr/>
          </p:nvSpPr>
          <p:spPr>
            <a:xfrm>
              <a:off x="-193911" y="4685268"/>
              <a:ext cx="416419" cy="432048"/>
            </a:xfrm>
            <a:prstGeom prst="right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1651408" y="3485012"/>
              <a:ext cx="432000" cy="432048"/>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effectLst>
                    <a:outerShdw blurRad="38100" dist="38100" dir="2700000" algn="tl">
                      <a:srgbClr val="000000">
                        <a:alpha val="43137"/>
                      </a:srgbClr>
                    </a:outerShdw>
                  </a:effectLst>
                </a:rPr>
                <a:t>1</a:t>
              </a:r>
              <a:endParaRPr lang="ru-RU" sz="2400" b="1" dirty="0">
                <a:solidFill>
                  <a:schemeClr val="tx1"/>
                </a:solidFill>
                <a:effectLst>
                  <a:outerShdw blurRad="38100" dist="38100" dir="2700000" algn="tl">
                    <a:srgbClr val="000000">
                      <a:alpha val="43137"/>
                    </a:srgbClr>
                  </a:outerShdw>
                </a:effectLst>
              </a:endParaRPr>
            </a:p>
          </p:txBody>
        </p:sp>
        <p:sp>
          <p:nvSpPr>
            <p:cNvPr id="65" name="Овал 64"/>
            <p:cNvSpPr/>
            <p:nvPr/>
          </p:nvSpPr>
          <p:spPr>
            <a:xfrm>
              <a:off x="1651408" y="5495208"/>
              <a:ext cx="432000" cy="432048"/>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effectLst>
                    <a:outerShdw blurRad="38100" dist="38100" dir="2700000" algn="tl">
                      <a:srgbClr val="000000">
                        <a:alpha val="43137"/>
                      </a:srgbClr>
                    </a:outerShdw>
                  </a:effectLst>
                </a:rPr>
                <a:t>4</a:t>
              </a:r>
              <a:endParaRPr lang="ru-RU" sz="2400" b="1" dirty="0">
                <a:solidFill>
                  <a:schemeClr val="tx1"/>
                </a:solidFill>
                <a:effectLst>
                  <a:outerShdw blurRad="38100" dist="38100" dir="2700000" algn="tl">
                    <a:srgbClr val="000000">
                      <a:alpha val="43137"/>
                    </a:srgbClr>
                  </a:outerShdw>
                </a:effectLst>
              </a:endParaRPr>
            </a:p>
          </p:txBody>
        </p:sp>
        <p:sp>
          <p:nvSpPr>
            <p:cNvPr id="66" name="Овал 65"/>
            <p:cNvSpPr/>
            <p:nvPr/>
          </p:nvSpPr>
          <p:spPr>
            <a:xfrm>
              <a:off x="3739740" y="5495208"/>
              <a:ext cx="432000" cy="432048"/>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effectLst>
                    <a:outerShdw blurRad="38100" dist="38100" dir="2700000" algn="tl">
                      <a:srgbClr val="000000">
                        <a:alpha val="43137"/>
                      </a:srgbClr>
                    </a:outerShdw>
                  </a:effectLst>
                </a:rPr>
                <a:t>5</a:t>
              </a:r>
              <a:endParaRPr lang="ru-RU" sz="2400" b="1" dirty="0">
                <a:solidFill>
                  <a:schemeClr val="tx1"/>
                </a:solidFill>
                <a:effectLst>
                  <a:outerShdw blurRad="38100" dist="38100" dir="2700000" algn="tl">
                    <a:srgbClr val="000000">
                      <a:alpha val="43137"/>
                    </a:srgbClr>
                  </a:outerShdw>
                </a:effectLst>
              </a:endParaRPr>
            </a:p>
          </p:txBody>
        </p:sp>
        <p:sp>
          <p:nvSpPr>
            <p:cNvPr id="67" name="TextBox 66"/>
            <p:cNvSpPr txBox="1"/>
            <p:nvPr/>
          </p:nvSpPr>
          <p:spPr>
            <a:xfrm>
              <a:off x="361667" y="2001639"/>
              <a:ext cx="1404231" cy="406265"/>
            </a:xfrm>
            <a:prstGeom prst="rect">
              <a:avLst/>
            </a:prstGeom>
            <a:noFill/>
          </p:spPr>
          <p:txBody>
            <a:bodyPr wrap="none" rtlCol="0">
              <a:spAutoFit/>
            </a:bodyPr>
            <a:lstStyle/>
            <a:p>
              <a:pPr algn="ctr">
                <a:lnSpc>
                  <a:spcPct val="85000"/>
                </a:lnSpc>
              </a:pPr>
              <a:r>
                <a:rPr lang="ru-RU" sz="1200" b="1" dirty="0" smtClean="0">
                  <a:effectLst>
                    <a:outerShdw blurRad="38100" dist="38100" dir="2700000" algn="tl">
                      <a:srgbClr val="000000">
                        <a:alpha val="43137"/>
                      </a:srgbClr>
                    </a:outerShdw>
                  </a:effectLst>
                  <a:latin typeface="Cambria" panose="02040503050406030204" pitchFamily="18" charset="0"/>
                </a:rPr>
                <a:t>Мотивация</a:t>
              </a:r>
              <a:r>
                <a:rPr lang="ru-RU" sz="1200" dirty="0" smtClean="0">
                  <a:effectLst>
                    <a:outerShdw blurRad="38100" dist="38100" dir="2700000" algn="tl">
                      <a:srgbClr val="000000">
                        <a:alpha val="43137"/>
                      </a:srgbClr>
                    </a:outerShdw>
                  </a:effectLst>
                  <a:latin typeface="Cambria" panose="02040503050406030204" pitchFamily="18" charset="0"/>
                </a:rPr>
                <a:t/>
              </a:r>
              <a:br>
                <a:rPr lang="ru-RU" sz="1200" dirty="0" smtClean="0">
                  <a:effectLst>
                    <a:outerShdw blurRad="38100" dist="38100" dir="2700000" algn="tl">
                      <a:srgbClr val="000000">
                        <a:alpha val="43137"/>
                      </a:srgbClr>
                    </a:outerShdw>
                  </a:effectLst>
                  <a:latin typeface="Cambria" panose="02040503050406030204" pitchFamily="18" charset="0"/>
                </a:rPr>
              </a:br>
              <a:r>
                <a:rPr lang="ru-RU" sz="1200" dirty="0" smtClean="0">
                  <a:effectLst>
                    <a:outerShdw blurRad="38100" dist="38100" dir="2700000" algn="tl">
                      <a:srgbClr val="000000">
                        <a:alpha val="43137"/>
                      </a:srgbClr>
                    </a:outerShdw>
                  </a:effectLst>
                  <a:latin typeface="Cambria" panose="02040503050406030204" pitchFamily="18" charset="0"/>
                </a:rPr>
                <a:t>(встреча с чудом)</a:t>
              </a:r>
              <a:endParaRPr lang="ru-RU" sz="1200" dirty="0">
                <a:effectLst>
                  <a:outerShdw blurRad="38100" dist="38100" dir="2700000" algn="tl">
                    <a:srgbClr val="000000">
                      <a:alpha val="43137"/>
                    </a:srgbClr>
                  </a:outerShdw>
                </a:effectLst>
                <a:latin typeface="Cambria" panose="02040503050406030204" pitchFamily="18" charset="0"/>
              </a:endParaRPr>
            </a:p>
          </p:txBody>
        </p:sp>
        <p:sp>
          <p:nvSpPr>
            <p:cNvPr id="68" name="TextBox 67"/>
            <p:cNvSpPr txBox="1"/>
            <p:nvPr/>
          </p:nvSpPr>
          <p:spPr>
            <a:xfrm>
              <a:off x="2454278" y="1988840"/>
              <a:ext cx="1415773" cy="406265"/>
            </a:xfrm>
            <a:prstGeom prst="rect">
              <a:avLst/>
            </a:prstGeom>
            <a:noFill/>
          </p:spPr>
          <p:txBody>
            <a:bodyPr wrap="none" rtlCol="0">
              <a:spAutoFit/>
            </a:bodyPr>
            <a:lstStyle>
              <a:defPPr>
                <a:defRPr lang="es-ES"/>
              </a:defPPr>
              <a:lvl1pPr algn="ctr">
                <a:lnSpc>
                  <a:spcPct val="85000"/>
                </a:lnSpc>
                <a:defRPr sz="1200">
                  <a:effectLst>
                    <a:outerShdw blurRad="38100" dist="38100" dir="2700000" algn="tl">
                      <a:srgbClr val="000000">
                        <a:alpha val="43137"/>
                      </a:srgbClr>
                    </a:outerShdw>
                  </a:effectLst>
                  <a:latin typeface="Cambria" panose="02040503050406030204" pitchFamily="18" charset="0"/>
                </a:defRPr>
              </a:lvl1pPr>
            </a:lstStyle>
            <a:p>
              <a:r>
                <a:rPr lang="ru-RU" b="1" dirty="0"/>
                <a:t>Содержательная</a:t>
              </a:r>
              <a:br>
                <a:rPr lang="ru-RU" b="1" dirty="0"/>
              </a:br>
              <a:r>
                <a:rPr lang="ru-RU" b="1" dirty="0"/>
                <a:t>часть</a:t>
              </a:r>
            </a:p>
          </p:txBody>
        </p:sp>
        <p:sp>
          <p:nvSpPr>
            <p:cNvPr id="69" name="TextBox 68"/>
            <p:cNvSpPr txBox="1"/>
            <p:nvPr/>
          </p:nvSpPr>
          <p:spPr>
            <a:xfrm>
              <a:off x="4490903" y="1991096"/>
              <a:ext cx="1519198" cy="406265"/>
            </a:xfrm>
            <a:prstGeom prst="rect">
              <a:avLst/>
            </a:prstGeom>
            <a:noFill/>
          </p:spPr>
          <p:txBody>
            <a:bodyPr wrap="none" rtlCol="0">
              <a:spAutoFit/>
            </a:bodyPr>
            <a:lstStyle>
              <a:defPPr>
                <a:defRPr lang="es-ES"/>
              </a:defPPr>
              <a:lvl1pPr algn="ctr">
                <a:lnSpc>
                  <a:spcPct val="85000"/>
                </a:lnSpc>
                <a:defRPr sz="1200">
                  <a:effectLst>
                    <a:outerShdw blurRad="38100" dist="38100" dir="2700000" algn="tl">
                      <a:srgbClr val="000000">
                        <a:alpha val="43137"/>
                      </a:srgbClr>
                    </a:outerShdw>
                  </a:effectLst>
                  <a:latin typeface="Cambria" panose="02040503050406030204" pitchFamily="18" charset="0"/>
                </a:defRPr>
              </a:lvl1pPr>
            </a:lstStyle>
            <a:p>
              <a:r>
                <a:rPr lang="ru-RU" b="1" dirty="0"/>
                <a:t>Психологическая </a:t>
              </a:r>
              <a:br>
                <a:rPr lang="ru-RU" b="1" dirty="0"/>
              </a:br>
              <a:r>
                <a:rPr lang="ru-RU" b="1" dirty="0"/>
                <a:t>разгрузка</a:t>
              </a:r>
            </a:p>
          </p:txBody>
        </p:sp>
        <p:sp>
          <p:nvSpPr>
            <p:cNvPr id="70" name="TextBox 69"/>
            <p:cNvSpPr txBox="1"/>
            <p:nvPr/>
          </p:nvSpPr>
          <p:spPr>
            <a:xfrm>
              <a:off x="274529" y="4007770"/>
              <a:ext cx="1555490" cy="563231"/>
            </a:xfrm>
            <a:prstGeom prst="rect">
              <a:avLst/>
            </a:prstGeom>
            <a:noFill/>
          </p:spPr>
          <p:txBody>
            <a:bodyPr wrap="none" rtlCol="0">
              <a:spAutoFit/>
            </a:bodyPr>
            <a:lstStyle>
              <a:defPPr>
                <a:defRPr lang="es-ES"/>
              </a:defPPr>
              <a:lvl1pPr algn="ctr">
                <a:lnSpc>
                  <a:spcPct val="85000"/>
                </a:lnSpc>
                <a:defRPr sz="1200">
                  <a:effectLst>
                    <a:outerShdw blurRad="38100" dist="38100" dir="2700000" algn="tl">
                      <a:srgbClr val="000000">
                        <a:alpha val="43137"/>
                      </a:srgbClr>
                    </a:outerShdw>
                  </a:effectLst>
                  <a:latin typeface="Cambria" panose="02040503050406030204" pitchFamily="18" charset="0"/>
                </a:defRPr>
              </a:lvl1pPr>
            </a:lstStyle>
            <a:p>
              <a:r>
                <a:rPr lang="ru-RU" b="1" dirty="0"/>
                <a:t>Головоломка</a:t>
              </a:r>
            </a:p>
            <a:p>
              <a:r>
                <a:rPr lang="ru-RU" dirty="0"/>
                <a:t>(интеллектуальная</a:t>
              </a:r>
            </a:p>
            <a:p>
              <a:r>
                <a:rPr lang="ru-RU" dirty="0"/>
                <a:t>разминка)</a:t>
              </a:r>
            </a:p>
          </p:txBody>
        </p:sp>
        <p:sp>
          <p:nvSpPr>
            <p:cNvPr id="71" name="TextBox 70"/>
            <p:cNvSpPr txBox="1"/>
            <p:nvPr/>
          </p:nvSpPr>
          <p:spPr>
            <a:xfrm>
              <a:off x="2464146" y="4001292"/>
              <a:ext cx="1415773" cy="406265"/>
            </a:xfrm>
            <a:prstGeom prst="rect">
              <a:avLst/>
            </a:prstGeom>
            <a:noFill/>
          </p:spPr>
          <p:txBody>
            <a:bodyPr wrap="none" rtlCol="0">
              <a:spAutoFit/>
            </a:bodyPr>
            <a:lstStyle>
              <a:defPPr>
                <a:defRPr lang="es-ES"/>
              </a:defPPr>
              <a:lvl1pPr algn="ctr">
                <a:lnSpc>
                  <a:spcPct val="85000"/>
                </a:lnSpc>
                <a:defRPr sz="1200">
                  <a:effectLst>
                    <a:outerShdw blurRad="38100" dist="38100" dir="2700000" algn="tl">
                      <a:srgbClr val="000000">
                        <a:alpha val="43137"/>
                      </a:srgbClr>
                    </a:outerShdw>
                  </a:effectLst>
                  <a:latin typeface="Cambria" panose="02040503050406030204" pitchFamily="18" charset="0"/>
                </a:defRPr>
              </a:lvl1pPr>
            </a:lstStyle>
            <a:p>
              <a:r>
                <a:rPr lang="ru-RU" b="1" dirty="0"/>
                <a:t>Содержательная</a:t>
              </a:r>
              <a:br>
                <a:rPr lang="ru-RU" b="1" dirty="0"/>
              </a:br>
              <a:r>
                <a:rPr lang="ru-RU" b="1" dirty="0"/>
                <a:t>часть</a:t>
              </a:r>
            </a:p>
          </p:txBody>
        </p:sp>
        <p:pic>
          <p:nvPicPr>
            <p:cNvPr id="72" name="Рисунок 71"/>
            <p:cNvPicPr>
              <a:picLocks noChangeAspect="1"/>
            </p:cNvPicPr>
            <p:nvPr/>
          </p:nvPicPr>
          <p:blipFill rotWithShape="1">
            <a:blip r:embed="rId2" cstate="print">
              <a:extLst>
                <a:ext uri="{28A0092B-C50C-407E-A947-70E740481C1C}">
                  <a14:useLocalDpi xmlns:a14="http://schemas.microsoft.com/office/drawing/2010/main" xmlns="" val="0"/>
                </a:ext>
              </a:extLst>
            </a:blip>
            <a:srcRect l="3706" r="4992"/>
            <a:stretch/>
          </p:blipFill>
          <p:spPr>
            <a:xfrm>
              <a:off x="2298164" y="2347091"/>
              <a:ext cx="1728000" cy="1419452"/>
            </a:xfrm>
            <a:prstGeom prst="rect">
              <a:avLst/>
            </a:prstGeom>
          </p:spPr>
        </p:pic>
        <p:sp>
          <p:nvSpPr>
            <p:cNvPr id="73" name="Стрелка вправо 72"/>
            <p:cNvSpPr/>
            <p:nvPr/>
          </p:nvSpPr>
          <p:spPr>
            <a:xfrm>
              <a:off x="1924150" y="2675072"/>
              <a:ext cx="416419" cy="432048"/>
            </a:xfrm>
            <a:prstGeom prst="right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4" name="Овал 73"/>
            <p:cNvSpPr/>
            <p:nvPr/>
          </p:nvSpPr>
          <p:spPr>
            <a:xfrm>
              <a:off x="3739740" y="3485012"/>
              <a:ext cx="432000" cy="432048"/>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effectLst>
                    <a:outerShdw blurRad="38100" dist="38100" dir="2700000" algn="tl">
                      <a:srgbClr val="000000">
                        <a:alpha val="43137"/>
                      </a:srgbClr>
                    </a:outerShdw>
                  </a:effectLst>
                </a:rPr>
                <a:t>2</a:t>
              </a:r>
              <a:endParaRPr lang="ru-RU" sz="2400" b="1" dirty="0">
                <a:solidFill>
                  <a:schemeClr val="tx1"/>
                </a:solidFill>
                <a:effectLst>
                  <a:outerShdw blurRad="38100" dist="38100" dir="2700000" algn="tl">
                    <a:srgbClr val="000000">
                      <a:alpha val="43137"/>
                    </a:srgbClr>
                  </a:outerShdw>
                </a:effectLst>
              </a:endParaRPr>
            </a:p>
          </p:txBody>
        </p:sp>
        <p:pic>
          <p:nvPicPr>
            <p:cNvPr id="75" name="Рисунок 7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91959" y="2555894"/>
              <a:ext cx="1728000" cy="1094285"/>
            </a:xfrm>
            <a:prstGeom prst="rect">
              <a:avLst/>
            </a:prstGeom>
          </p:spPr>
        </p:pic>
        <p:sp>
          <p:nvSpPr>
            <p:cNvPr id="76" name="Овал 75"/>
            <p:cNvSpPr/>
            <p:nvPr/>
          </p:nvSpPr>
          <p:spPr>
            <a:xfrm>
              <a:off x="5892228" y="3485012"/>
              <a:ext cx="432000" cy="432048"/>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effectLst>
                    <a:outerShdw blurRad="38100" dist="38100" dir="2700000" algn="tl">
                      <a:srgbClr val="000000">
                        <a:alpha val="43137"/>
                      </a:srgbClr>
                    </a:outerShdw>
                  </a:effectLst>
                </a:rPr>
                <a:t>3</a:t>
              </a:r>
              <a:endParaRPr lang="ru-RU" sz="2400" b="1" dirty="0">
                <a:solidFill>
                  <a:schemeClr val="tx1"/>
                </a:solidFill>
                <a:effectLst>
                  <a:outerShdw blurRad="38100" dist="38100" dir="2700000" algn="tl">
                    <a:srgbClr val="000000">
                      <a:alpha val="43137"/>
                    </a:srgbClr>
                  </a:outerShdw>
                </a:effectLst>
              </a:endParaRPr>
            </a:p>
          </p:txBody>
        </p:sp>
        <p:sp>
          <p:nvSpPr>
            <p:cNvPr id="77" name="Стрелка вправо 76"/>
            <p:cNvSpPr/>
            <p:nvPr/>
          </p:nvSpPr>
          <p:spPr>
            <a:xfrm>
              <a:off x="3993209" y="2675072"/>
              <a:ext cx="416419" cy="432048"/>
            </a:xfrm>
            <a:prstGeom prst="right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8" name="Рисунок 7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3029" y="4518297"/>
              <a:ext cx="1152677" cy="1214959"/>
            </a:xfrm>
            <a:prstGeom prst="rect">
              <a:avLst/>
            </a:prstGeom>
          </p:spPr>
        </p:pic>
        <p:pic>
          <p:nvPicPr>
            <p:cNvPr id="79" name="Рисунок 7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73524" y="4449267"/>
              <a:ext cx="1260831" cy="1283989"/>
            </a:xfrm>
            <a:prstGeom prst="rect">
              <a:avLst/>
            </a:prstGeom>
          </p:spPr>
        </p:pic>
        <p:pic>
          <p:nvPicPr>
            <p:cNvPr id="80" name="Рисунок 7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95536" y="2515599"/>
              <a:ext cx="1199404" cy="1122972"/>
            </a:xfrm>
            <a:prstGeom prst="rect">
              <a:avLst/>
            </a:prstGeom>
          </p:spPr>
        </p:pic>
        <p:pic>
          <p:nvPicPr>
            <p:cNvPr id="81" name="Рисунок 8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367778" y="4036238"/>
              <a:ext cx="1705357" cy="1717159"/>
            </a:xfrm>
            <a:prstGeom prst="rect">
              <a:avLst/>
            </a:prstGeom>
          </p:spPr>
        </p:pic>
        <p:sp>
          <p:nvSpPr>
            <p:cNvPr id="82" name="Овал 81"/>
            <p:cNvSpPr/>
            <p:nvPr/>
          </p:nvSpPr>
          <p:spPr>
            <a:xfrm>
              <a:off x="5883797" y="5495208"/>
              <a:ext cx="432000" cy="432048"/>
            </a:xfrm>
            <a:prstGeom prst="ellips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effectLst>
                    <a:outerShdw blurRad="38100" dist="38100" dir="2700000" algn="tl">
                      <a:srgbClr val="000000">
                        <a:alpha val="43137"/>
                      </a:srgbClr>
                    </a:outerShdw>
                  </a:effectLst>
                </a:rPr>
                <a:t>6</a:t>
              </a:r>
              <a:endParaRPr lang="ru-RU" sz="2400" b="1" dirty="0">
                <a:solidFill>
                  <a:schemeClr val="tx1"/>
                </a:solidFill>
                <a:effectLst>
                  <a:outerShdw blurRad="38100" dist="38100" dir="2700000" algn="tl">
                    <a:srgbClr val="000000">
                      <a:alpha val="43137"/>
                    </a:srgbClr>
                  </a:outerShdw>
                </a:effectLst>
              </a:endParaRPr>
            </a:p>
          </p:txBody>
        </p:sp>
        <p:sp>
          <p:nvSpPr>
            <p:cNvPr id="83" name="TextBox 82"/>
            <p:cNvSpPr txBox="1"/>
            <p:nvPr/>
          </p:nvSpPr>
          <p:spPr>
            <a:xfrm>
              <a:off x="5257342" y="4007770"/>
              <a:ext cx="743473" cy="406265"/>
            </a:xfrm>
            <a:prstGeom prst="rect">
              <a:avLst/>
            </a:prstGeom>
            <a:noFill/>
          </p:spPr>
          <p:txBody>
            <a:bodyPr wrap="none" rtlCol="0">
              <a:spAutoFit/>
            </a:bodyPr>
            <a:lstStyle>
              <a:defPPr>
                <a:defRPr lang="es-ES"/>
              </a:defPPr>
              <a:lvl1pPr algn="ctr">
                <a:lnSpc>
                  <a:spcPct val="85000"/>
                </a:lnSpc>
                <a:defRPr sz="1200">
                  <a:effectLst>
                    <a:outerShdw blurRad="38100" dist="38100" dir="2700000" algn="tl">
                      <a:srgbClr val="000000">
                        <a:alpha val="43137"/>
                      </a:srgbClr>
                    </a:outerShdw>
                  </a:effectLst>
                  <a:latin typeface="Cambria" panose="02040503050406030204" pitchFamily="18" charset="0"/>
                </a:defRPr>
              </a:lvl1pPr>
            </a:lstStyle>
            <a:p>
              <a:r>
                <a:rPr lang="ru-RU" b="1" dirty="0"/>
                <a:t>Резюме</a:t>
              </a:r>
            </a:p>
            <a:p>
              <a:r>
                <a:rPr lang="ru-RU" dirty="0"/>
                <a:t>(итог)</a:t>
              </a:r>
            </a:p>
          </p:txBody>
        </p:sp>
        <p:sp>
          <p:nvSpPr>
            <p:cNvPr id="84" name="Стрелка вправо 83"/>
            <p:cNvSpPr/>
            <p:nvPr/>
          </p:nvSpPr>
          <p:spPr>
            <a:xfrm>
              <a:off x="4022662" y="4681185"/>
              <a:ext cx="416419" cy="432048"/>
            </a:xfrm>
            <a:prstGeom prst="right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Стрелка вправо 89"/>
            <p:cNvSpPr/>
            <p:nvPr/>
          </p:nvSpPr>
          <p:spPr>
            <a:xfrm>
              <a:off x="6090843" y="2684956"/>
              <a:ext cx="416419" cy="432048"/>
            </a:xfrm>
            <a:prstGeom prst="rightArrow">
              <a:avLst/>
            </a:prstGeom>
            <a:solidFill>
              <a:srgbClr val="FF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4" name="TextBox 3"/>
          <p:cNvSpPr txBox="1"/>
          <p:nvPr/>
        </p:nvSpPr>
        <p:spPr>
          <a:xfrm>
            <a:off x="179512" y="15280"/>
            <a:ext cx="3602205"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Новая структура урока</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Скругленный прямоугольник 10">
            <a:hlinkClick r:id="rId8"/>
          </p:cNvPr>
          <p:cNvSpPr/>
          <p:nvPr/>
        </p:nvSpPr>
        <p:spPr>
          <a:xfrm>
            <a:off x="6157175" y="6231225"/>
            <a:ext cx="2736000"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spc="-30" dirty="0" smtClean="0">
                <a:effectLst>
                  <a:outerShdw blurRad="38100" dist="38100" dir="2700000" algn="tl">
                    <a:srgbClr val="000000">
                      <a:alpha val="43137"/>
                    </a:srgbClr>
                  </a:outerShdw>
                </a:effectLst>
                <a:latin typeface="+mj-lt"/>
              </a:rPr>
              <a:t>Подробное описание блоков</a:t>
            </a:r>
            <a:endParaRPr lang="ru-RU" sz="1400" b="1" spc="-30" dirty="0">
              <a:effectLst>
                <a:outerShdw blurRad="38100" dist="38100" dir="2700000" algn="tl">
                  <a:srgbClr val="000000">
                    <a:alpha val="43137"/>
                  </a:srgbClr>
                </a:outerShdw>
              </a:effectLst>
              <a:latin typeface="+mj-lt"/>
            </a:endParaRPr>
          </a:p>
        </p:txBody>
      </p:sp>
      <p:sp>
        <p:nvSpPr>
          <p:cNvPr id="47" name="Загнутый угол 46"/>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endParaRPr lang="ru-RU" sz="800" i="1" dirty="0" smtClean="0">
              <a:solidFill>
                <a:schemeClr val="tx1">
                  <a:lumMod val="95000"/>
                  <a:lumOff val="5000"/>
                </a:schemeClr>
              </a:solidFill>
            </a:endParaRPr>
          </a:p>
          <a:p>
            <a:pPr>
              <a:lnSpc>
                <a:spcPct val="80000"/>
              </a:lnSpc>
            </a:pPr>
            <a:r>
              <a:rPr lang="ru-RU" sz="1200" i="1" dirty="0" smtClean="0">
                <a:solidFill>
                  <a:schemeClr val="tx1">
                    <a:lumMod val="95000"/>
                    <a:lumOff val="5000"/>
                  </a:schemeClr>
                </a:solidFill>
                <a:effectLst>
                  <a:outerShdw blurRad="38100" dist="38100" dir="2700000" algn="tl">
                    <a:srgbClr val="000000">
                      <a:alpha val="43137"/>
                    </a:srgbClr>
                  </a:outerShdw>
                </a:effectLst>
              </a:rPr>
              <a:t>Учебный </a:t>
            </a:r>
            <a:r>
              <a:rPr lang="ru-RU" sz="1200" i="1" dirty="0">
                <a:solidFill>
                  <a:schemeClr val="tx1">
                    <a:lumMod val="95000"/>
                    <a:lumOff val="5000"/>
                  </a:schemeClr>
                </a:solidFill>
                <a:effectLst>
                  <a:outerShdw blurRad="38100" dist="38100" dir="2700000" algn="tl">
                    <a:srgbClr val="000000">
                      <a:alpha val="43137"/>
                    </a:srgbClr>
                  </a:outerShdw>
                </a:effectLst>
              </a:rPr>
              <a:t>процесс необходимо менять. И прежде всего схему познавательной деятельности школьников – с репродуктивной на схему поисковой познавательной </a:t>
            </a:r>
            <a:r>
              <a:rPr lang="ru-RU" sz="1200" i="1" dirty="0" smtClean="0">
                <a:solidFill>
                  <a:schemeClr val="tx1">
                    <a:lumMod val="95000"/>
                    <a:lumOff val="5000"/>
                  </a:schemeClr>
                </a:solidFill>
                <a:effectLst>
                  <a:outerShdw blurRad="38100" dist="38100" dir="2700000" algn="tl">
                    <a:srgbClr val="000000">
                      <a:alpha val="43137"/>
                    </a:srgbClr>
                  </a:outerShdw>
                </a:effectLst>
              </a:rPr>
              <a:t>деятельности.</a:t>
            </a:r>
            <a:endParaRPr lang="ru-RU" sz="1200" i="1" dirty="0">
              <a:solidFill>
                <a:schemeClr val="tx1">
                  <a:lumMod val="95000"/>
                  <a:lumOff val="5000"/>
                </a:schemeClr>
              </a:solidFill>
              <a:effectLst>
                <a:outerShdw blurRad="38100" dist="38100" dir="2700000" algn="tl">
                  <a:srgbClr val="000000">
                    <a:alpha val="43137"/>
                  </a:srgbClr>
                </a:outerShdw>
              </a:effectLst>
            </a:endParaRPr>
          </a:p>
          <a:p>
            <a:pPr>
              <a:lnSpc>
                <a:spcPct val="80000"/>
              </a:lnSpc>
            </a:pPr>
            <a:r>
              <a:rPr lang="ru-RU" sz="1200" i="1" dirty="0">
                <a:solidFill>
                  <a:schemeClr val="tx1">
                    <a:lumMod val="95000"/>
                    <a:lumOff val="5000"/>
                  </a:schemeClr>
                </a:solidFill>
                <a:effectLst>
                  <a:outerShdw blurRad="38100" dist="38100" dir="2700000" algn="tl">
                    <a:srgbClr val="000000">
                      <a:alpha val="43137"/>
                    </a:srgbClr>
                  </a:outerShdw>
                </a:effectLst>
              </a:rPr>
              <a:t>			</a:t>
            </a:r>
            <a:r>
              <a:rPr lang="ru-RU" sz="1200" i="1" dirty="0" smtClean="0">
                <a:solidFill>
                  <a:schemeClr val="tx1">
                    <a:lumMod val="95000"/>
                    <a:lumOff val="5000"/>
                  </a:schemeClr>
                </a:solidFill>
                <a:effectLst>
                  <a:outerShdw blurRad="38100" dist="38100" dir="2700000" algn="tl">
                    <a:srgbClr val="000000">
                      <a:alpha val="43137"/>
                    </a:srgbClr>
                  </a:outerShdw>
                </a:effectLst>
              </a:rPr>
              <a:t>     </a:t>
            </a:r>
            <a:r>
              <a:rPr lang="ru-RU" sz="1200" i="1" dirty="0">
                <a:solidFill>
                  <a:schemeClr val="tx1">
                    <a:lumMod val="95000"/>
                    <a:lumOff val="5000"/>
                  </a:schemeClr>
                </a:solidFill>
                <a:effectLst>
                  <a:outerShdw blurRad="38100" dist="38100" dir="2700000" algn="tl">
                    <a:srgbClr val="000000">
                      <a:alpha val="43137"/>
                    </a:srgbClr>
                  </a:outerShdw>
                </a:effectLst>
              </a:rPr>
              <a:t>	       </a:t>
            </a:r>
            <a:r>
              <a:rPr lang="ru-RU" sz="1200" i="1" dirty="0" smtClean="0">
                <a:solidFill>
                  <a:schemeClr val="tx1">
                    <a:lumMod val="95000"/>
                    <a:lumOff val="5000"/>
                  </a:schemeClr>
                </a:solidFill>
                <a:effectLst>
                  <a:outerShdw blurRad="38100" dist="38100" dir="2700000" algn="tl">
                    <a:srgbClr val="000000">
                      <a:alpha val="43137"/>
                    </a:srgbClr>
                  </a:outerShdw>
                </a:effectLst>
              </a:rPr>
              <a:t>             </a:t>
            </a:r>
            <a:r>
              <a:rPr lang="ru-RU" sz="1200" b="1" i="1" dirty="0">
                <a:solidFill>
                  <a:schemeClr val="tx1">
                    <a:lumMod val="95000"/>
                    <a:lumOff val="5000"/>
                  </a:schemeClr>
                </a:solidFill>
                <a:effectLst>
                  <a:outerShdw blurRad="38100" dist="38100" dir="2700000" algn="tl">
                    <a:srgbClr val="000000">
                      <a:alpha val="43137"/>
                    </a:srgbClr>
                  </a:outerShdw>
                </a:effectLst>
              </a:rPr>
              <a:t>М. М. </a:t>
            </a:r>
            <a:r>
              <a:rPr lang="ru-RU" sz="1200" b="1" i="1" dirty="0" err="1">
                <a:solidFill>
                  <a:schemeClr val="tx1">
                    <a:lumMod val="95000"/>
                    <a:lumOff val="5000"/>
                  </a:schemeClr>
                </a:solidFill>
                <a:effectLst>
                  <a:outerShdw blurRad="38100" dist="38100" dir="2700000" algn="tl">
                    <a:srgbClr val="000000">
                      <a:alpha val="43137"/>
                    </a:srgbClr>
                  </a:outerShdw>
                </a:effectLst>
              </a:rPr>
              <a:t>Зиновкина</a:t>
            </a:r>
            <a:endParaRPr lang="ru-RU" sz="1200" i="1" dirty="0">
              <a:solidFill>
                <a:schemeClr val="tx1">
                  <a:lumMod val="95000"/>
                  <a:lumOff val="5000"/>
                </a:schemeClr>
              </a:solidFill>
              <a:effectLst>
                <a:outerShdw blurRad="38100" dist="38100" dir="2700000" algn="tl">
                  <a:srgbClr val="000000">
                    <a:alpha val="43137"/>
                  </a:srgbClr>
                </a:outerShdw>
              </a:effectLst>
            </a:endParaRPr>
          </a:p>
        </p:txBody>
      </p:sp>
      <p:sp>
        <p:nvSpPr>
          <p:cNvPr id="85" name="Скругленная прямоугольная выноска 84"/>
          <p:cNvSpPr/>
          <p:nvPr/>
        </p:nvSpPr>
        <p:spPr>
          <a:xfrm>
            <a:off x="128304" y="104782"/>
            <a:ext cx="2857520" cy="1714512"/>
          </a:xfrm>
          <a:prstGeom prst="wedgeRoundRectCallout">
            <a:avLst/>
          </a:prstGeom>
          <a:solidFill>
            <a:schemeClr val="bg1"/>
          </a:solidFill>
          <a:ln>
            <a:solidFill>
              <a:srgbClr val="FFFF00"/>
            </a:solidFill>
          </a:ln>
          <a:effectLst>
            <a:glow rad="101600">
              <a:srgbClr val="FF66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80000"/>
              </a:lnSpc>
              <a:spcBef>
                <a:spcPts val="0"/>
              </a:spcBef>
              <a:spcAft>
                <a:spcPts val="0"/>
              </a:spcAft>
              <a:defRPr/>
            </a:pPr>
            <a:r>
              <a:rPr lang="ru-RU" sz="1200" dirty="0" smtClean="0">
                <a:solidFill>
                  <a:schemeClr val="tx1"/>
                </a:solidFill>
                <a:latin typeface="Cambria" panose="02040503050406030204" pitchFamily="18" charset="0"/>
              </a:rPr>
              <a:t>Представляет </a:t>
            </a:r>
            <a:r>
              <a:rPr lang="ru-RU" sz="1200" dirty="0">
                <a:solidFill>
                  <a:schemeClr val="tx1"/>
                </a:solidFill>
                <a:latin typeface="Cambria" panose="02040503050406030204" pitchFamily="18" charset="0"/>
              </a:rPr>
              <a:t>собой специально отобранную систему оригинальных объектов-сюрпризов, интересных фактов, способных вызвать удивление учащегося. </a:t>
            </a:r>
          </a:p>
          <a:p>
            <a:pPr fontAlgn="auto">
              <a:lnSpc>
                <a:spcPct val="80000"/>
              </a:lnSpc>
              <a:spcBef>
                <a:spcPts val="0"/>
              </a:spcBef>
              <a:spcAft>
                <a:spcPts val="0"/>
              </a:spcAft>
              <a:defRPr/>
            </a:pPr>
            <a:r>
              <a:rPr lang="ru-RU" sz="1200" dirty="0">
                <a:solidFill>
                  <a:schemeClr val="tx1"/>
                </a:solidFill>
                <a:latin typeface="Cambria" panose="02040503050406030204" pitchFamily="18" charset="0"/>
              </a:rPr>
              <a:t>Этот блок обеспечивает мотивацию учащегося </a:t>
            </a:r>
            <a:r>
              <a:rPr lang="ru-RU" sz="1200" dirty="0" smtClean="0">
                <a:solidFill>
                  <a:schemeClr val="tx1"/>
                </a:solidFill>
                <a:latin typeface="Cambria" panose="02040503050406030204" pitchFamily="18" charset="0"/>
              </a:rPr>
              <a:t> к </a:t>
            </a:r>
            <a:r>
              <a:rPr lang="ru-RU" sz="1200" dirty="0">
                <a:solidFill>
                  <a:schemeClr val="tx1"/>
                </a:solidFill>
                <a:latin typeface="Cambria" panose="02040503050406030204" pitchFamily="18" charset="0"/>
              </a:rPr>
              <a:t>занятиям и </a:t>
            </a:r>
            <a:r>
              <a:rPr lang="ru-RU" sz="1200" dirty="0" smtClean="0">
                <a:solidFill>
                  <a:schemeClr val="tx1"/>
                </a:solidFill>
                <a:latin typeface="Cambria" panose="02040503050406030204" pitchFamily="18" charset="0"/>
              </a:rPr>
              <a:t>развивает его любознательность</a:t>
            </a:r>
            <a:endParaRPr lang="ru-RU" dirty="0"/>
          </a:p>
        </p:txBody>
      </p:sp>
      <p:sp>
        <p:nvSpPr>
          <p:cNvPr id="86" name="Скругленная прямоугольная выноска 85"/>
          <p:cNvSpPr/>
          <p:nvPr/>
        </p:nvSpPr>
        <p:spPr>
          <a:xfrm>
            <a:off x="3106236" y="105431"/>
            <a:ext cx="2857520" cy="1714512"/>
          </a:xfrm>
          <a:prstGeom prst="wedgeRoundRectCallout">
            <a:avLst/>
          </a:prstGeom>
          <a:solidFill>
            <a:schemeClr val="bg1"/>
          </a:solidFill>
          <a:ln>
            <a:solidFill>
              <a:srgbClr val="FFFF00"/>
            </a:solidFill>
          </a:ln>
          <a:effectLst>
            <a:glow rad="101600">
              <a:srgbClr val="FF66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80000"/>
              </a:lnSpc>
              <a:spcBef>
                <a:spcPts val="0"/>
              </a:spcBef>
              <a:spcAft>
                <a:spcPts val="0"/>
              </a:spcAft>
              <a:defRPr/>
            </a:pPr>
            <a:r>
              <a:rPr lang="ru-RU" sz="1200" dirty="0" smtClean="0">
                <a:solidFill>
                  <a:schemeClr val="tx1"/>
                </a:solidFill>
                <a:latin typeface="Cambria" panose="02040503050406030204" pitchFamily="18" charset="0"/>
              </a:rPr>
              <a:t>Соединяет </a:t>
            </a:r>
            <a:r>
              <a:rPr lang="ru-RU" sz="1200" dirty="0">
                <a:solidFill>
                  <a:schemeClr val="tx1"/>
                </a:solidFill>
                <a:latin typeface="Cambria" panose="02040503050406030204" pitchFamily="18" charset="0"/>
              </a:rPr>
              <a:t>программный материал </a:t>
            </a:r>
            <a:r>
              <a:rPr lang="ru-RU" sz="1200" dirty="0" smtClean="0">
                <a:solidFill>
                  <a:schemeClr val="tx1"/>
                </a:solidFill>
                <a:latin typeface="Cambria" panose="02040503050406030204" pitchFamily="18" charset="0"/>
              </a:rPr>
              <a:t>с  </a:t>
            </a:r>
            <a:r>
              <a:rPr lang="ru-RU" sz="1200" dirty="0">
                <a:solidFill>
                  <a:schemeClr val="tx1"/>
                </a:solidFill>
                <a:latin typeface="Cambria" panose="02040503050406030204" pitchFamily="18" charset="0"/>
              </a:rPr>
              <a:t>системой заданий, направленных на развитие дивергентного, логического мышления, творческих способностей </a:t>
            </a:r>
            <a:r>
              <a:rPr lang="ru-RU" sz="1200" dirty="0" smtClean="0">
                <a:solidFill>
                  <a:schemeClr val="tx1"/>
                </a:solidFill>
                <a:latin typeface="Cambria" panose="02040503050406030204" pitchFamily="18" charset="0"/>
              </a:rPr>
              <a:t>учащихся; способности </a:t>
            </a:r>
            <a:r>
              <a:rPr lang="ru-RU" sz="1200" dirty="0">
                <a:solidFill>
                  <a:schemeClr val="tx1"/>
                </a:solidFill>
                <a:latin typeface="Cambria" panose="02040503050406030204" pitchFamily="18" charset="0"/>
              </a:rPr>
              <a:t>к острому, живому восприятию, абстрактному и сложному мышлению, речевой, математической и технической </a:t>
            </a:r>
            <a:r>
              <a:rPr lang="ru-RU" sz="1200" dirty="0" smtClean="0">
                <a:solidFill>
                  <a:schemeClr val="tx1"/>
                </a:solidFill>
                <a:latin typeface="Cambria" panose="02040503050406030204" pitchFamily="18" charset="0"/>
              </a:rPr>
              <a:t>грамотности</a:t>
            </a:r>
            <a:endParaRPr lang="ru-RU" sz="1200" dirty="0">
              <a:solidFill>
                <a:schemeClr val="tx1"/>
              </a:solidFill>
            </a:endParaRPr>
          </a:p>
        </p:txBody>
      </p:sp>
      <p:sp>
        <p:nvSpPr>
          <p:cNvPr id="87" name="Скругленная прямоугольная выноска 86"/>
          <p:cNvSpPr/>
          <p:nvPr/>
        </p:nvSpPr>
        <p:spPr>
          <a:xfrm>
            <a:off x="6070538" y="135484"/>
            <a:ext cx="2857520" cy="1714512"/>
          </a:xfrm>
          <a:prstGeom prst="wedgeRoundRectCallout">
            <a:avLst/>
          </a:prstGeom>
          <a:solidFill>
            <a:schemeClr val="bg1"/>
          </a:solidFill>
          <a:ln>
            <a:solidFill>
              <a:srgbClr val="FFFF00"/>
            </a:solidFill>
          </a:ln>
          <a:effectLst>
            <a:glow rad="101600">
              <a:srgbClr val="FF66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80000"/>
              </a:lnSpc>
              <a:spcBef>
                <a:spcPts val="0"/>
              </a:spcBef>
              <a:spcAft>
                <a:spcPts val="0"/>
              </a:spcAft>
              <a:defRPr/>
            </a:pPr>
            <a:r>
              <a:rPr lang="ru-RU" sz="1200" dirty="0">
                <a:solidFill>
                  <a:schemeClr val="tx1"/>
                </a:solidFill>
                <a:latin typeface="Cambria" panose="02040503050406030204" pitchFamily="18" charset="0"/>
              </a:rPr>
              <a:t>Снижение психической </a:t>
            </a:r>
            <a:r>
              <a:rPr lang="ru-RU" sz="1200" dirty="0" smtClean="0">
                <a:solidFill>
                  <a:schemeClr val="tx1"/>
                </a:solidFill>
                <a:latin typeface="Cambria" panose="02040503050406030204" pitchFamily="18" charset="0"/>
              </a:rPr>
              <a:t>напряженности </a:t>
            </a:r>
            <a:r>
              <a:rPr lang="ru-RU" sz="1200" dirty="0">
                <a:solidFill>
                  <a:schemeClr val="tx1"/>
                </a:solidFill>
                <a:latin typeface="Cambria" panose="02040503050406030204" pitchFamily="18" charset="0"/>
              </a:rPr>
              <a:t>на фоне мышечного расслабления проявляется в виде «раскрепощения» в общении, поведении, деятельности и проявлении </a:t>
            </a:r>
            <a:r>
              <a:rPr lang="ru-RU" sz="1200" dirty="0" smtClean="0">
                <a:solidFill>
                  <a:schemeClr val="tx1"/>
                </a:solidFill>
                <a:latin typeface="Cambria" panose="02040503050406030204" pitchFamily="18" charset="0"/>
              </a:rPr>
              <a:t>чувств</a:t>
            </a:r>
            <a:endParaRPr lang="ru-RU" sz="1200" dirty="0">
              <a:solidFill>
                <a:schemeClr val="tx1"/>
              </a:solidFill>
              <a:latin typeface="Cambria" panose="02040503050406030204" pitchFamily="18" charset="0"/>
            </a:endParaRPr>
          </a:p>
        </p:txBody>
      </p:sp>
      <p:sp>
        <p:nvSpPr>
          <p:cNvPr id="88" name="Скругленная прямоугольная выноска 87"/>
          <p:cNvSpPr/>
          <p:nvPr/>
        </p:nvSpPr>
        <p:spPr>
          <a:xfrm>
            <a:off x="156849" y="2168803"/>
            <a:ext cx="2853885" cy="1692295"/>
          </a:xfrm>
          <a:prstGeom prst="wedgeRoundRectCallout">
            <a:avLst/>
          </a:prstGeom>
          <a:solidFill>
            <a:schemeClr val="bg1"/>
          </a:solidFill>
          <a:ln>
            <a:solidFill>
              <a:srgbClr val="FFFF00"/>
            </a:solidFill>
          </a:ln>
          <a:effectLst>
            <a:glow rad="101600">
              <a:srgbClr val="FF66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80000"/>
              </a:lnSpc>
              <a:spcBef>
                <a:spcPts val="0"/>
              </a:spcBef>
              <a:spcAft>
                <a:spcPts val="0"/>
              </a:spcAft>
              <a:defRPr/>
            </a:pPr>
            <a:r>
              <a:rPr lang="ru-RU" sz="1200" dirty="0" smtClean="0">
                <a:solidFill>
                  <a:schemeClr val="tx1"/>
                </a:solidFill>
                <a:latin typeface="Cambria" panose="02040503050406030204" pitchFamily="18" charset="0"/>
              </a:rPr>
              <a:t>Это тренинг по преодолению инерции мышления, который требует от ученика нетрадиционного поворота мысли.  Происходит развитие парадоксального, творческого мышления, преодоление стереотипов</a:t>
            </a:r>
            <a:endParaRPr lang="ru-RU" dirty="0"/>
          </a:p>
        </p:txBody>
      </p:sp>
      <p:sp>
        <p:nvSpPr>
          <p:cNvPr id="89" name="Скругленная прямоугольная выноска 88"/>
          <p:cNvSpPr/>
          <p:nvPr/>
        </p:nvSpPr>
        <p:spPr>
          <a:xfrm>
            <a:off x="6079693" y="2129594"/>
            <a:ext cx="2828280" cy="1714512"/>
          </a:xfrm>
          <a:prstGeom prst="wedgeRoundRectCallout">
            <a:avLst/>
          </a:prstGeom>
          <a:solidFill>
            <a:schemeClr val="bg1"/>
          </a:solidFill>
          <a:ln>
            <a:solidFill>
              <a:srgbClr val="FFFF00"/>
            </a:solidFill>
          </a:ln>
          <a:effectLst>
            <a:glow rad="101600">
              <a:srgbClr val="FF66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80000"/>
              </a:lnSpc>
              <a:spcBef>
                <a:spcPts val="0"/>
              </a:spcBef>
              <a:spcAft>
                <a:spcPts val="0"/>
              </a:spcAft>
              <a:defRPr/>
            </a:pPr>
            <a:r>
              <a:rPr lang="ru-RU" sz="1200" dirty="0">
                <a:solidFill>
                  <a:schemeClr val="tx1"/>
                </a:solidFill>
                <a:latin typeface="Cambria" panose="02040503050406030204" pitchFamily="18" charset="0"/>
              </a:rPr>
              <a:t>Обеспечивает обратную связь с учащимися на уроке и предусматривает качественную и эмоциональную оценку учащимися самого урока</a:t>
            </a:r>
            <a:endParaRPr lang="ru-RU" sz="1200" dirty="0">
              <a:solidFill>
                <a:schemeClr val="tx1"/>
              </a:solidFill>
            </a:endParaRPr>
          </a:p>
        </p:txBody>
      </p:sp>
    </p:spTree>
    <p:extLst>
      <p:ext uri="{BB962C8B-B14F-4D97-AF65-F5344CB8AC3E}">
        <p14:creationId xmlns:p14="http://schemas.microsoft.com/office/powerpoint/2010/main" xmlns="" val="306310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down)">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down)">
                                      <p:cBhvr>
                                        <p:cTn id="12" dur="5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down)">
                                      <p:cBhvr>
                                        <p:cTn id="22" dur="5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down)">
                                      <p:cBhvr>
                                        <p:cTn id="2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88" grpId="0" animBg="1"/>
      <p:bldP spid="8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5280"/>
            <a:ext cx="5932137"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Открытые задачи на блоке мотивации</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Загнутый угол 12"/>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endParaRPr lang="ru-RU" sz="800" i="1" dirty="0" smtClean="0">
              <a:solidFill>
                <a:schemeClr val="tx1">
                  <a:lumMod val="95000"/>
                  <a:lumOff val="5000"/>
                </a:schemeClr>
              </a:solidFill>
            </a:endParaRPr>
          </a:p>
          <a:p>
            <a:pPr>
              <a:lnSpc>
                <a:spcPct val="80000"/>
              </a:lnSpc>
            </a:pPr>
            <a:r>
              <a:rPr lang="ru-RU" sz="1200" i="1" dirty="0" smtClean="0">
                <a:solidFill>
                  <a:schemeClr val="tx1">
                    <a:lumMod val="95000"/>
                    <a:lumOff val="5000"/>
                  </a:schemeClr>
                </a:solidFill>
              </a:rPr>
              <a:t>Знания </a:t>
            </a:r>
            <a:r>
              <a:rPr lang="ru-RU" sz="1200" i="1" dirty="0">
                <a:solidFill>
                  <a:schemeClr val="tx1">
                    <a:lumMod val="95000"/>
                    <a:lumOff val="5000"/>
                  </a:schemeClr>
                </a:solidFill>
              </a:rPr>
              <a:t>становятся желанным достоянием маленького человека при условии, когда они – средство достижения творческих, трудовых целей.</a:t>
            </a:r>
          </a:p>
          <a:p>
            <a:pPr>
              <a:lnSpc>
                <a:spcPct val="80000"/>
              </a:lnSpc>
            </a:pPr>
            <a:r>
              <a:rPr lang="ru-RU" sz="1200" i="1" dirty="0">
                <a:solidFill>
                  <a:schemeClr val="tx1">
                    <a:lumMod val="95000"/>
                    <a:lumOff val="5000"/>
                  </a:schemeClr>
                </a:solidFill>
              </a:rPr>
              <a:t>				</a:t>
            </a:r>
            <a:r>
              <a:rPr lang="ru-RU" sz="1200" b="1" i="1" dirty="0">
                <a:solidFill>
                  <a:schemeClr val="tx1">
                    <a:lumMod val="95000"/>
                    <a:lumOff val="5000"/>
                  </a:schemeClr>
                </a:solidFill>
              </a:rPr>
              <a:t>    </a:t>
            </a:r>
            <a:r>
              <a:rPr lang="ru-RU" sz="1200" b="1" i="1" dirty="0" smtClean="0">
                <a:solidFill>
                  <a:schemeClr val="tx1">
                    <a:lumMod val="95000"/>
                    <a:lumOff val="5000"/>
                  </a:schemeClr>
                </a:solidFill>
              </a:rPr>
              <a:t>               </a:t>
            </a:r>
            <a:r>
              <a:rPr lang="ru-RU" sz="1200" b="1" i="1" dirty="0">
                <a:solidFill>
                  <a:schemeClr val="tx1">
                    <a:lumMod val="95000"/>
                    <a:lumOff val="5000"/>
                  </a:schemeClr>
                </a:solidFill>
              </a:rPr>
              <a:t>В. А. Сухомлинский</a:t>
            </a:r>
          </a:p>
          <a:p>
            <a:pPr>
              <a:lnSpc>
                <a:spcPct val="80000"/>
              </a:lnSpc>
            </a:pPr>
            <a:endParaRPr lang="ru-RU" sz="1200" b="1" i="1" dirty="0">
              <a:solidFill>
                <a:schemeClr val="tx1">
                  <a:lumMod val="95000"/>
                  <a:lumOff val="5000"/>
                </a:schemeClr>
              </a:solidFill>
            </a:endParaRPr>
          </a:p>
        </p:txBody>
      </p:sp>
      <p:grpSp>
        <p:nvGrpSpPr>
          <p:cNvPr id="14" name="Группа 13"/>
          <p:cNvGrpSpPr/>
          <p:nvPr/>
        </p:nvGrpSpPr>
        <p:grpSpPr>
          <a:xfrm>
            <a:off x="5207674" y="1510563"/>
            <a:ext cx="3733529" cy="360000"/>
            <a:chOff x="2550160" y="0"/>
            <a:chExt cx="3733529" cy="349846"/>
          </a:xfrm>
          <a:solidFill>
            <a:srgbClr val="FFC000"/>
          </a:solidFill>
        </p:grpSpPr>
        <p:sp>
          <p:nvSpPr>
            <p:cNvPr id="15" name="Скругленный прямоугольник 14"/>
            <p:cNvSpPr/>
            <p:nvPr/>
          </p:nvSpPr>
          <p:spPr>
            <a:xfrm>
              <a:off x="2550160" y="0"/>
              <a:ext cx="3733529" cy="349846"/>
            </a:xfrm>
            <a:prstGeom prst="roundRect">
              <a:avLst>
                <a:gd name="adj" fmla="val 25875"/>
              </a:avLst>
            </a:prstGeom>
            <a:grpFill/>
            <a:ln w="38100">
              <a:solidFill>
                <a:srgbClr val="C00000"/>
              </a:solidFill>
            </a:ln>
          </p:spPr>
          <p:style>
            <a:lnRef idx="2">
              <a:scrgbClr r="0" g="0" b="0"/>
            </a:lnRef>
            <a:fillRef idx="1">
              <a:schemeClr val="accent6">
                <a:alpha val="80000"/>
                <a:hueOff val="0"/>
                <a:satOff val="0"/>
                <a:lumOff val="0"/>
                <a:alphaOff val="0"/>
              </a:schemeClr>
            </a:fillRef>
            <a:effectRef idx="0">
              <a:schemeClr val="accent6">
                <a:alpha val="80000"/>
                <a:hueOff val="0"/>
                <a:satOff val="0"/>
                <a:lumOff val="0"/>
                <a:alphaOff val="0"/>
              </a:schemeClr>
            </a:effectRef>
            <a:fontRef idx="minor">
              <a:schemeClr val="lt1"/>
            </a:fontRef>
          </p:style>
        </p:sp>
        <p:sp>
          <p:nvSpPr>
            <p:cNvPr id="16" name="Скругленный прямоугольник 4"/>
            <p:cNvSpPr/>
            <p:nvPr/>
          </p:nvSpPr>
          <p:spPr>
            <a:xfrm>
              <a:off x="2560407" y="10247"/>
              <a:ext cx="3713035" cy="329352"/>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latin typeface="+mj-lt"/>
                </a:rPr>
                <a:t>Тема  «Признаки делимости» (6 класс)</a:t>
              </a:r>
              <a:endParaRPr lang="ru-RU" sz="1600" b="1" kern="1200" dirty="0">
                <a:solidFill>
                  <a:schemeClr val="tx1"/>
                </a:solidFill>
                <a:latin typeface="+mj-lt"/>
              </a:endParaRPr>
            </a:p>
          </p:txBody>
        </p:sp>
      </p:grpSp>
      <p:pic>
        <p:nvPicPr>
          <p:cNvPr id="9" name="Рисунок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99992" y="1267549"/>
            <a:ext cx="900000" cy="810686"/>
          </a:xfrm>
          <a:prstGeom prst="rect">
            <a:avLst/>
          </a:prstGeom>
        </p:spPr>
      </p:pic>
      <p:sp>
        <p:nvSpPr>
          <p:cNvPr id="17" name="Содержимое 22"/>
          <p:cNvSpPr>
            <a:spLocks noGrp="1"/>
          </p:cNvSpPr>
          <p:nvPr>
            <p:ph idx="1"/>
          </p:nvPr>
        </p:nvSpPr>
        <p:spPr>
          <a:xfrm>
            <a:off x="179512" y="1510563"/>
            <a:ext cx="5544616" cy="5040746"/>
          </a:xfrm>
        </p:spPr>
        <p:txBody>
          <a:bodyPr>
            <a:noAutofit/>
          </a:bodyPr>
          <a:lstStyle/>
          <a:p>
            <a:pPr marL="0" lvl="0" algn="l">
              <a:lnSpc>
                <a:spcPct val="80000"/>
              </a:lnSpc>
              <a:spcBef>
                <a:spcPts val="0"/>
              </a:spcBef>
              <a:buNone/>
            </a:pPr>
            <a:r>
              <a:rPr lang="ru-RU" sz="1800" dirty="0">
                <a:latin typeface="Cambria" panose="02040503050406030204" pitchFamily="18" charset="0"/>
                <a:cs typeface="+mn-cs"/>
              </a:rPr>
              <a:t>Показываю на доске одновременно </a:t>
            </a:r>
            <a:endParaRPr lang="ru-RU" sz="1800" dirty="0" smtClean="0">
              <a:latin typeface="Cambria" panose="02040503050406030204" pitchFamily="18" charset="0"/>
              <a:cs typeface="+mn-cs"/>
            </a:endParaRPr>
          </a:p>
          <a:p>
            <a:pPr marL="0" lvl="0" algn="l">
              <a:lnSpc>
                <a:spcPct val="80000"/>
              </a:lnSpc>
              <a:spcBef>
                <a:spcPts val="0"/>
              </a:spcBef>
              <a:buNone/>
            </a:pPr>
            <a:r>
              <a:rPr lang="ru-RU" sz="1800" dirty="0" smtClean="0">
                <a:latin typeface="Cambria" panose="02040503050406030204" pitchFamily="18" charset="0"/>
                <a:cs typeface="+mn-cs"/>
              </a:rPr>
              <a:t>несколько </a:t>
            </a:r>
            <a:r>
              <a:rPr lang="ru-RU" sz="1800" dirty="0">
                <a:latin typeface="Cambria" panose="02040503050406030204" pitchFamily="18" charset="0"/>
                <a:cs typeface="+mn-cs"/>
              </a:rPr>
              <a:t>многозначных чисел и, </a:t>
            </a:r>
            <a:endParaRPr lang="ru-RU" sz="1800" dirty="0" smtClean="0">
              <a:latin typeface="Cambria" panose="02040503050406030204" pitchFamily="18" charset="0"/>
              <a:cs typeface="+mn-cs"/>
            </a:endParaRPr>
          </a:p>
          <a:p>
            <a:pPr marL="0" lvl="0" algn="l">
              <a:lnSpc>
                <a:spcPct val="80000"/>
              </a:lnSpc>
              <a:spcBef>
                <a:spcPts val="0"/>
              </a:spcBef>
              <a:buNone/>
            </a:pPr>
            <a:r>
              <a:rPr lang="ru-RU" sz="1800" dirty="0" smtClean="0">
                <a:latin typeface="Cambria" panose="02040503050406030204" pitchFamily="18" charset="0"/>
                <a:cs typeface="+mn-cs"/>
              </a:rPr>
              <a:t>не </a:t>
            </a:r>
            <a:r>
              <a:rPr lang="ru-RU" sz="1800" dirty="0">
                <a:latin typeface="Cambria" panose="02040503050406030204" pitchFamily="18" charset="0"/>
                <a:cs typeface="+mn-cs"/>
              </a:rPr>
              <a:t>производя никаких вычислений, </a:t>
            </a:r>
            <a:endParaRPr lang="ru-RU" sz="1800" dirty="0" smtClean="0">
              <a:latin typeface="Cambria" panose="02040503050406030204" pitchFamily="18" charset="0"/>
              <a:cs typeface="+mn-cs"/>
            </a:endParaRPr>
          </a:p>
          <a:p>
            <a:pPr marL="0" lvl="0" algn="l">
              <a:lnSpc>
                <a:spcPct val="80000"/>
              </a:lnSpc>
              <a:spcBef>
                <a:spcPts val="0"/>
              </a:spcBef>
              <a:buNone/>
            </a:pPr>
            <a:r>
              <a:rPr lang="ru-RU" sz="1800" dirty="0" smtClean="0">
                <a:latin typeface="Cambria" panose="02040503050406030204" pitchFamily="18" charset="0"/>
                <a:cs typeface="+mn-cs"/>
              </a:rPr>
              <a:t>говорю</a:t>
            </a:r>
            <a:r>
              <a:rPr lang="ru-RU" sz="1800" dirty="0">
                <a:latin typeface="Cambria" panose="02040503050406030204" pitchFamily="18" charset="0"/>
                <a:cs typeface="+mn-cs"/>
              </a:rPr>
              <a:t>, </a:t>
            </a:r>
            <a:r>
              <a:rPr lang="ru-RU" sz="1800" dirty="0" smtClean="0">
                <a:latin typeface="Cambria" panose="02040503050406030204" pitchFamily="18" charset="0"/>
                <a:cs typeface="+mn-cs"/>
              </a:rPr>
              <a:t>какое конкретное </a:t>
            </a:r>
            <a:r>
              <a:rPr lang="ru-RU" sz="1800" dirty="0">
                <a:latin typeface="Cambria" panose="02040503050406030204" pitchFamily="18" charset="0"/>
                <a:cs typeface="+mn-cs"/>
              </a:rPr>
              <a:t>число делится на 2, </a:t>
            </a:r>
            <a:endParaRPr lang="ru-RU" sz="1800" dirty="0" smtClean="0">
              <a:latin typeface="Cambria" panose="02040503050406030204" pitchFamily="18" charset="0"/>
              <a:cs typeface="+mn-cs"/>
            </a:endParaRPr>
          </a:p>
          <a:p>
            <a:pPr marL="0" lvl="0" algn="l">
              <a:lnSpc>
                <a:spcPct val="80000"/>
              </a:lnSpc>
              <a:spcBef>
                <a:spcPts val="0"/>
              </a:spcBef>
              <a:buNone/>
            </a:pPr>
            <a:r>
              <a:rPr lang="ru-RU" sz="1800" dirty="0" smtClean="0">
                <a:latin typeface="Cambria" panose="02040503050406030204" pitchFamily="18" charset="0"/>
                <a:cs typeface="+mn-cs"/>
              </a:rPr>
              <a:t>какое – на </a:t>
            </a:r>
            <a:r>
              <a:rPr lang="ru-RU" sz="1800" dirty="0">
                <a:latin typeface="Cambria" panose="02040503050406030204" pitchFamily="18" charset="0"/>
                <a:cs typeface="+mn-cs"/>
              </a:rPr>
              <a:t>5, на 9 и так далее. </a:t>
            </a:r>
            <a:endParaRPr lang="ru-RU" sz="1800" dirty="0" smtClean="0">
              <a:latin typeface="Cambria" panose="02040503050406030204" pitchFamily="18" charset="0"/>
              <a:cs typeface="+mn-cs"/>
            </a:endParaRPr>
          </a:p>
          <a:p>
            <a:pPr marL="0" lvl="0" algn="l">
              <a:lnSpc>
                <a:spcPct val="80000"/>
              </a:lnSpc>
              <a:spcBef>
                <a:spcPts val="0"/>
              </a:spcBef>
              <a:buNone/>
            </a:pPr>
            <a:r>
              <a:rPr lang="ru-RU" sz="1800" dirty="0" smtClean="0">
                <a:latin typeface="Cambria" panose="02040503050406030204" pitchFamily="18" charset="0"/>
                <a:cs typeface="+mn-cs"/>
              </a:rPr>
              <a:t>Ученикам </a:t>
            </a:r>
            <a:r>
              <a:rPr lang="ru-RU" sz="1800" dirty="0">
                <a:latin typeface="Cambria" panose="02040503050406030204" pitchFamily="18" charset="0"/>
                <a:cs typeface="+mn-cs"/>
              </a:rPr>
              <a:t>разрешается проверить  делимость чисел, используя калькуляторы. </a:t>
            </a:r>
            <a:endParaRPr lang="ru-RU" sz="1800" dirty="0" smtClean="0">
              <a:latin typeface="Cambria" panose="02040503050406030204" pitchFamily="18" charset="0"/>
              <a:cs typeface="+mn-cs"/>
            </a:endParaRPr>
          </a:p>
          <a:p>
            <a:pPr marL="0" lvl="0" algn="l">
              <a:lnSpc>
                <a:spcPct val="80000"/>
              </a:lnSpc>
              <a:spcBef>
                <a:spcPts val="0"/>
              </a:spcBef>
              <a:buNone/>
            </a:pPr>
            <a:endParaRPr lang="ru-RU" sz="800" dirty="0" smtClean="0">
              <a:latin typeface="Cambria" panose="02040503050406030204" pitchFamily="18" charset="0"/>
              <a:cs typeface="+mn-cs"/>
            </a:endParaRPr>
          </a:p>
          <a:p>
            <a:pPr marL="0" lvl="0" algn="l">
              <a:lnSpc>
                <a:spcPct val="80000"/>
              </a:lnSpc>
              <a:spcBef>
                <a:spcPts val="0"/>
              </a:spcBef>
              <a:buNone/>
            </a:pPr>
            <a:r>
              <a:rPr lang="ru-RU" sz="1800" dirty="0" smtClean="0">
                <a:latin typeface="Cambria" panose="02040503050406030204" pitchFamily="18" charset="0"/>
                <a:cs typeface="+mn-cs"/>
              </a:rPr>
              <a:t>Задаю </a:t>
            </a:r>
            <a:r>
              <a:rPr lang="ru-RU" sz="1800" dirty="0">
                <a:latin typeface="Cambria" panose="02040503050406030204" pitchFamily="18" charset="0"/>
                <a:cs typeface="+mn-cs"/>
              </a:rPr>
              <a:t>вопрос: «Как  я делаю вывод о делимости числа, в чем суть фокуса?» Чаще всего ученики отвечают, что числа были к уроку специально подобраны, вычисления были сделаны до урока. </a:t>
            </a:r>
            <a:endParaRPr lang="ru-RU" sz="1800" dirty="0" smtClean="0">
              <a:latin typeface="Cambria" panose="02040503050406030204" pitchFamily="18" charset="0"/>
              <a:cs typeface="+mn-cs"/>
            </a:endParaRPr>
          </a:p>
          <a:p>
            <a:pPr marL="0" lvl="0" algn="l">
              <a:lnSpc>
                <a:spcPct val="80000"/>
              </a:lnSpc>
              <a:spcBef>
                <a:spcPts val="0"/>
              </a:spcBef>
              <a:buNone/>
            </a:pPr>
            <a:endParaRPr lang="ru-RU" sz="800" dirty="0" smtClean="0">
              <a:latin typeface="Cambria" panose="02040503050406030204" pitchFamily="18" charset="0"/>
              <a:cs typeface="+mn-cs"/>
            </a:endParaRPr>
          </a:p>
          <a:p>
            <a:pPr marL="0" lvl="0" algn="l">
              <a:lnSpc>
                <a:spcPct val="80000"/>
              </a:lnSpc>
              <a:spcBef>
                <a:spcPts val="0"/>
              </a:spcBef>
              <a:buNone/>
            </a:pPr>
            <a:r>
              <a:rPr lang="ru-RU" sz="1800" dirty="0" smtClean="0">
                <a:latin typeface="Cambria" panose="02040503050406030204" pitchFamily="18" charset="0"/>
                <a:cs typeface="+mn-cs"/>
              </a:rPr>
              <a:t>Тогда </a:t>
            </a:r>
            <a:r>
              <a:rPr lang="ru-RU" sz="1800" dirty="0">
                <a:latin typeface="Cambria" panose="02040503050406030204" pitchFamily="18" charset="0"/>
                <a:cs typeface="+mn-cs"/>
              </a:rPr>
              <a:t>предлагаю эксперимент: ученик на </a:t>
            </a:r>
            <a:r>
              <a:rPr lang="ru-RU" sz="1800" dirty="0" smtClean="0">
                <a:latin typeface="Cambria" panose="02040503050406030204" pitchFamily="18" charset="0"/>
                <a:cs typeface="+mn-cs"/>
              </a:rPr>
              <a:t>доске </a:t>
            </a:r>
            <a:r>
              <a:rPr lang="ru-RU" sz="1800" dirty="0">
                <a:latin typeface="Cambria" panose="02040503050406030204" pitchFamily="18" charset="0"/>
                <a:cs typeface="+mn-cs"/>
              </a:rPr>
              <a:t>пишет любое многозначное число, про которое я без вычислений говорю, что оно точно делится </a:t>
            </a:r>
            <a:endParaRPr lang="ru-RU" sz="1800" dirty="0" smtClean="0">
              <a:latin typeface="Cambria" panose="02040503050406030204" pitchFamily="18" charset="0"/>
              <a:cs typeface="+mn-cs"/>
            </a:endParaRPr>
          </a:p>
          <a:p>
            <a:pPr marL="0" lvl="0" algn="l">
              <a:lnSpc>
                <a:spcPct val="80000"/>
              </a:lnSpc>
              <a:spcBef>
                <a:spcPts val="0"/>
              </a:spcBef>
              <a:buNone/>
            </a:pPr>
            <a:r>
              <a:rPr lang="ru-RU" sz="1800" dirty="0" smtClean="0">
                <a:latin typeface="Cambria" panose="02040503050406030204" pitchFamily="18" charset="0"/>
                <a:cs typeface="+mn-cs"/>
              </a:rPr>
              <a:t>(</a:t>
            </a:r>
            <a:r>
              <a:rPr lang="ru-RU" sz="1800" dirty="0">
                <a:latin typeface="Cambria" panose="02040503050406030204" pitchFamily="18" charset="0"/>
                <a:cs typeface="+mn-cs"/>
              </a:rPr>
              <a:t>не делится) на 2, 3, 5, 9. Ученики проверяют на калькуляторе. Эксперимент </a:t>
            </a:r>
            <a:r>
              <a:rPr lang="ru-RU" sz="1800" dirty="0" smtClean="0">
                <a:latin typeface="Cambria" panose="02040503050406030204" pitchFamily="18" charset="0"/>
                <a:cs typeface="+mn-cs"/>
              </a:rPr>
              <a:t>повторяется </a:t>
            </a:r>
            <a:r>
              <a:rPr lang="ru-RU" sz="1800" dirty="0">
                <a:latin typeface="Cambria" panose="02040503050406030204" pitchFamily="18" charset="0"/>
                <a:cs typeface="+mn-cs"/>
              </a:rPr>
              <a:t>несколько раз, ученики убеждаются </a:t>
            </a:r>
            <a:r>
              <a:rPr lang="ru-RU" sz="1800" dirty="0" smtClean="0">
                <a:latin typeface="Cambria" panose="02040503050406030204" pitchFamily="18" charset="0"/>
                <a:cs typeface="+mn-cs"/>
              </a:rPr>
              <a:t>в </a:t>
            </a:r>
            <a:r>
              <a:rPr lang="ru-RU" sz="1800" dirty="0">
                <a:latin typeface="Cambria" panose="02040503050406030204" pitchFamily="18" charset="0"/>
                <a:cs typeface="+mn-cs"/>
              </a:rPr>
              <a:t>эффекте </a:t>
            </a:r>
            <a:endParaRPr lang="ru-RU" sz="1800" dirty="0" smtClean="0">
              <a:latin typeface="Cambria" panose="02040503050406030204" pitchFamily="18" charset="0"/>
              <a:cs typeface="+mn-cs"/>
            </a:endParaRPr>
          </a:p>
          <a:p>
            <a:pPr marL="0" lvl="0" algn="l">
              <a:lnSpc>
                <a:spcPct val="80000"/>
              </a:lnSpc>
              <a:spcBef>
                <a:spcPts val="0"/>
              </a:spcBef>
              <a:buNone/>
            </a:pPr>
            <a:r>
              <a:rPr lang="ru-RU" sz="1800" dirty="0">
                <a:latin typeface="Cambria" panose="02040503050406030204" pitchFamily="18" charset="0"/>
                <a:cs typeface="+mn-cs"/>
              </a:rPr>
              <a:t> </a:t>
            </a:r>
            <a:r>
              <a:rPr lang="ru-RU" sz="1800" dirty="0" smtClean="0">
                <a:latin typeface="Cambria" panose="02040503050406030204" pitchFamily="18" charset="0"/>
                <a:cs typeface="+mn-cs"/>
              </a:rPr>
              <a:t>   «</a:t>
            </a:r>
            <a:r>
              <a:rPr lang="ru-RU" sz="1800" dirty="0">
                <a:latin typeface="Cambria" panose="02040503050406030204" pitchFamily="18" charset="0"/>
                <a:cs typeface="+mn-cs"/>
              </a:rPr>
              <a:t>фокуса» и готовы ему научиться. </a:t>
            </a:r>
            <a:endParaRPr lang="ru-RU" sz="1800" dirty="0" smtClean="0">
              <a:latin typeface="Cambria" panose="02040503050406030204" pitchFamily="18" charset="0"/>
              <a:cs typeface="+mn-cs"/>
            </a:endParaRPr>
          </a:p>
          <a:p>
            <a:pPr marL="1438275" lvl="0" algn="l">
              <a:lnSpc>
                <a:spcPct val="80000"/>
              </a:lnSpc>
              <a:spcBef>
                <a:spcPts val="0"/>
              </a:spcBef>
              <a:buNone/>
            </a:pPr>
            <a:endParaRPr lang="ru-RU" sz="800" dirty="0">
              <a:latin typeface="Cambria" panose="02040503050406030204" pitchFamily="18" charset="0"/>
              <a:cs typeface="+mn-cs"/>
            </a:endParaRPr>
          </a:p>
          <a:p>
            <a:pPr marL="1438275" lvl="0" algn="l">
              <a:lnSpc>
                <a:spcPct val="80000"/>
              </a:lnSpc>
              <a:spcBef>
                <a:spcPts val="0"/>
              </a:spcBef>
              <a:buNone/>
            </a:pPr>
            <a:r>
              <a:rPr lang="ru-RU" sz="1800" dirty="0" smtClean="0">
                <a:latin typeface="Cambria" panose="02040503050406030204" pitchFamily="18" charset="0"/>
                <a:cs typeface="+mn-cs"/>
              </a:rPr>
              <a:t>Вместе </a:t>
            </a:r>
            <a:r>
              <a:rPr lang="ru-RU" sz="1800" dirty="0">
                <a:latin typeface="Cambria" panose="02040503050406030204" pitchFamily="18" charset="0"/>
                <a:cs typeface="+mn-cs"/>
              </a:rPr>
              <a:t>с учениками формулируем тему, </a:t>
            </a:r>
            <a:r>
              <a:rPr lang="ru-RU" sz="1800" dirty="0" smtClean="0">
                <a:latin typeface="Cambria" panose="02040503050406030204" pitchFamily="18" charset="0"/>
                <a:cs typeface="+mn-cs"/>
              </a:rPr>
              <a:t>цель </a:t>
            </a:r>
            <a:r>
              <a:rPr lang="ru-RU" sz="1800" dirty="0">
                <a:latin typeface="Cambria" panose="02040503050406030204" pitchFamily="18" charset="0"/>
                <a:cs typeface="+mn-cs"/>
              </a:rPr>
              <a:t>урока, планируем деятельность.</a:t>
            </a:r>
          </a:p>
        </p:txBody>
      </p:sp>
      <p:sp>
        <p:nvSpPr>
          <p:cNvPr id="19" name="Скругленный прямоугольник 18">
            <a:hlinkClick r:id="rId3"/>
          </p:cNvPr>
          <p:cNvSpPr/>
          <p:nvPr/>
        </p:nvSpPr>
        <p:spPr>
          <a:xfrm>
            <a:off x="6157175" y="6231225"/>
            <a:ext cx="2736000"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spc="-30" dirty="0" smtClean="0">
                <a:effectLst>
                  <a:outerShdw blurRad="38100" dist="38100" dir="2700000" algn="tl">
                    <a:srgbClr val="000000">
                      <a:alpha val="43137"/>
                    </a:srgbClr>
                  </a:outerShdw>
                </a:effectLst>
                <a:latin typeface="+mj-lt"/>
              </a:rPr>
              <a:t>Примеры и формируемые УУД</a:t>
            </a:r>
            <a:endParaRPr lang="ru-RU" sz="1400" b="1" spc="-30" dirty="0">
              <a:effectLst>
                <a:outerShdw blurRad="38100" dist="38100" dir="2700000" algn="tl">
                  <a:srgbClr val="000000">
                    <a:alpha val="43137"/>
                  </a:srgbClr>
                </a:outerShdw>
              </a:effectLst>
              <a:latin typeface="+mj-lt"/>
            </a:endParaRPr>
          </a:p>
        </p:txBody>
      </p:sp>
      <p:pic>
        <p:nvPicPr>
          <p:cNvPr id="8" name="Рисунок 7"/>
          <p:cNvPicPr>
            <a:picLocks noChangeAspect="1"/>
          </p:cNvPicPr>
          <p:nvPr/>
        </p:nvPicPr>
        <p:blipFill rotWithShape="1">
          <a:blip r:embed="rId4">
            <a:extLst>
              <a:ext uri="{28A0092B-C50C-407E-A947-70E740481C1C}">
                <a14:useLocalDpi xmlns:a14="http://schemas.microsoft.com/office/drawing/2010/main" xmlns="" val="0"/>
              </a:ext>
            </a:extLst>
          </a:blip>
          <a:srcRect l="8809" t="14135"/>
          <a:stretch/>
        </p:blipFill>
        <p:spPr>
          <a:xfrm flipH="1">
            <a:off x="5868144" y="1917287"/>
            <a:ext cx="3008610" cy="4251244"/>
          </a:xfrm>
          <a:prstGeom prst="rect">
            <a:avLst/>
          </a:prstGeom>
        </p:spPr>
      </p:pic>
    </p:spTree>
    <p:extLst>
      <p:ext uri="{BB962C8B-B14F-4D97-AF65-F5344CB8AC3E}">
        <p14:creationId xmlns:p14="http://schemas.microsoft.com/office/powerpoint/2010/main" xmlns="" val="1879696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5280"/>
            <a:ext cx="6765122" cy="461665"/>
          </a:xfrm>
          <a:prstGeom prst="rect">
            <a:avLst/>
          </a:prstGeom>
          <a:noFill/>
        </p:spPr>
        <p:txBody>
          <a:bodyPr wrap="none" rtlCol="0">
            <a:spAutoFit/>
          </a:bodyPr>
          <a:lstStyle/>
          <a:p>
            <a:r>
              <a:rPr lang="ru-RU" sz="2400" b="1" dirty="0" smtClean="0">
                <a:solidFill>
                  <a:schemeClr val="bg1"/>
                </a:solidFill>
                <a:effectLst>
                  <a:outerShdw blurRad="38100" dist="38100" dir="2700000" algn="tl">
                    <a:srgbClr val="000000">
                      <a:alpha val="43137"/>
                    </a:srgbClr>
                  </a:outerShdw>
                </a:effectLst>
                <a:latin typeface="Cambria" panose="02040503050406030204" pitchFamily="18" charset="0"/>
              </a:rPr>
              <a:t>Открытые задачи на содержательном блоке</a:t>
            </a:r>
            <a:endParaRPr lang="ru-RU" sz="2400" b="1" dirty="0">
              <a:solidFill>
                <a:schemeClr val="bg1"/>
              </a:solidFill>
              <a:effectLst>
                <a:outerShdw blurRad="38100" dist="38100" dir="2700000" algn="tl">
                  <a:srgbClr val="000000">
                    <a:alpha val="43137"/>
                  </a:srgbClr>
                </a:outerShdw>
              </a:effectLst>
              <a:latin typeface="Cambria" panose="02040503050406030204" pitchFamily="18" charset="0"/>
            </a:endParaRPr>
          </a:p>
        </p:txBody>
      </p:sp>
      <p:cxnSp>
        <p:nvCxnSpPr>
          <p:cNvPr id="6" name="Прямая соединительная линия 5"/>
          <p:cNvCxnSpPr/>
          <p:nvPr/>
        </p:nvCxnSpPr>
        <p:spPr>
          <a:xfrm>
            <a:off x="3851920" y="548680"/>
            <a:ext cx="529208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Скругленный прямоугольник 13"/>
          <p:cNvSpPr/>
          <p:nvPr/>
        </p:nvSpPr>
        <p:spPr>
          <a:xfrm>
            <a:off x="173832" y="1497385"/>
            <a:ext cx="4071966" cy="360000"/>
          </a:xfrm>
          <a:prstGeom prst="roundRec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Тема «Аксиомы стереометрии» (10 класс)</a:t>
            </a:r>
            <a:endParaRPr lang="ru-RU" sz="1600" b="1" dirty="0">
              <a:solidFill>
                <a:schemeClr val="tx1"/>
              </a:solidFill>
            </a:endParaRPr>
          </a:p>
        </p:txBody>
      </p:sp>
      <p:sp>
        <p:nvSpPr>
          <p:cNvPr id="15" name="Скругленный прямоугольник 14"/>
          <p:cNvSpPr/>
          <p:nvPr/>
        </p:nvSpPr>
        <p:spPr>
          <a:xfrm>
            <a:off x="4821209" y="1503184"/>
            <a:ext cx="4071966" cy="360000"/>
          </a:xfrm>
          <a:prstGeom prst="roundRect">
            <a:avLst/>
          </a:prstGeom>
          <a:solidFill>
            <a:srgbClr val="FFC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Тема «Теорема Пифагора» (8 класс)</a:t>
            </a:r>
          </a:p>
        </p:txBody>
      </p:sp>
      <p:sp>
        <p:nvSpPr>
          <p:cNvPr id="16" name="Загнутый угол 15"/>
          <p:cNvSpPr/>
          <p:nvPr/>
        </p:nvSpPr>
        <p:spPr>
          <a:xfrm>
            <a:off x="165448" y="684955"/>
            <a:ext cx="5918720" cy="720982"/>
          </a:xfrm>
          <a:prstGeom prst="foldedCorner">
            <a:avLst>
              <a:gd name="adj" fmla="val 21627"/>
            </a:avLst>
          </a:prstGeom>
          <a:solidFill>
            <a:srgbClr val="FFFFCC"/>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ru-RU" sz="800" i="1" dirty="0" smtClean="0">
              <a:solidFill>
                <a:schemeClr val="tx1">
                  <a:lumMod val="95000"/>
                  <a:lumOff val="5000"/>
                </a:schemeClr>
              </a:solidFill>
            </a:endParaRPr>
          </a:p>
          <a:p>
            <a:pPr>
              <a:lnSpc>
                <a:spcPct val="80000"/>
              </a:lnSpc>
            </a:pPr>
            <a:endParaRPr lang="ru-RU" sz="800" i="1" dirty="0" smtClean="0">
              <a:solidFill>
                <a:schemeClr val="tx1">
                  <a:lumMod val="95000"/>
                  <a:lumOff val="5000"/>
                </a:schemeClr>
              </a:solidFill>
            </a:endParaRPr>
          </a:p>
          <a:p>
            <a:pPr>
              <a:lnSpc>
                <a:spcPct val="80000"/>
              </a:lnSpc>
            </a:pPr>
            <a:r>
              <a:rPr lang="ru-RU" sz="1200" i="1" dirty="0" smtClean="0">
                <a:solidFill>
                  <a:schemeClr val="tx1">
                    <a:lumMod val="95000"/>
                    <a:lumOff val="5000"/>
                  </a:schemeClr>
                </a:solidFill>
              </a:rPr>
              <a:t>Творческое </a:t>
            </a:r>
            <a:r>
              <a:rPr lang="ru-RU" sz="1200" i="1" dirty="0">
                <a:solidFill>
                  <a:schemeClr val="tx1">
                    <a:lumMod val="95000"/>
                    <a:lumOff val="5000"/>
                  </a:schemeClr>
                </a:solidFill>
              </a:rPr>
              <a:t>решение требует комбинирования старых элементов в новые конфигурации – в зависимости от того, что необходимо </a:t>
            </a:r>
            <a:r>
              <a:rPr lang="ru-RU" sz="1200" i="1" dirty="0" smtClean="0">
                <a:solidFill>
                  <a:schemeClr val="tx1">
                    <a:lumMod val="95000"/>
                    <a:lumOff val="5000"/>
                  </a:schemeClr>
                </a:solidFill>
              </a:rPr>
              <a:t>сейчас.</a:t>
            </a:r>
            <a:endParaRPr lang="ru-RU" sz="1200" i="1" dirty="0">
              <a:solidFill>
                <a:schemeClr val="tx1">
                  <a:lumMod val="95000"/>
                  <a:lumOff val="5000"/>
                </a:schemeClr>
              </a:solidFill>
            </a:endParaRPr>
          </a:p>
          <a:p>
            <a:pPr>
              <a:lnSpc>
                <a:spcPct val="85000"/>
              </a:lnSpc>
            </a:pPr>
            <a:r>
              <a:rPr lang="ru-RU" sz="1200" i="1" dirty="0">
                <a:solidFill>
                  <a:schemeClr val="tx1">
                    <a:lumMod val="95000"/>
                    <a:lumOff val="5000"/>
                  </a:schemeClr>
                </a:solidFill>
              </a:rPr>
              <a:t>				                </a:t>
            </a:r>
            <a:r>
              <a:rPr lang="ru-RU" sz="1200" i="1" dirty="0" smtClean="0">
                <a:solidFill>
                  <a:schemeClr val="tx1">
                    <a:lumMod val="95000"/>
                    <a:lumOff val="5000"/>
                  </a:schemeClr>
                </a:solidFill>
              </a:rPr>
              <a:t>              </a:t>
            </a:r>
            <a:r>
              <a:rPr lang="ru-RU" sz="1200" b="1" i="1" dirty="0" smtClean="0">
                <a:solidFill>
                  <a:schemeClr val="tx1">
                    <a:lumMod val="95000"/>
                    <a:lumOff val="5000"/>
                  </a:schemeClr>
                </a:solidFill>
              </a:rPr>
              <a:t>Е</a:t>
            </a:r>
            <a:r>
              <a:rPr lang="ru-RU" sz="1200" b="1" i="1" dirty="0">
                <a:solidFill>
                  <a:schemeClr val="tx1">
                    <a:lumMod val="95000"/>
                    <a:lumOff val="5000"/>
                  </a:schemeClr>
                </a:solidFill>
              </a:rPr>
              <a:t>. П. </a:t>
            </a:r>
            <a:r>
              <a:rPr lang="ru-RU" sz="1200" b="1" i="1" dirty="0" err="1">
                <a:solidFill>
                  <a:schemeClr val="tx1">
                    <a:lumMod val="95000"/>
                    <a:lumOff val="5000"/>
                  </a:schemeClr>
                </a:solidFill>
              </a:rPr>
              <a:t>Торренс</a:t>
            </a:r>
            <a:endParaRPr lang="ru-RU" sz="1200" b="1" i="1" dirty="0">
              <a:solidFill>
                <a:schemeClr val="tx1">
                  <a:lumMod val="95000"/>
                  <a:lumOff val="5000"/>
                </a:schemeClr>
              </a:solidFill>
            </a:endParaRPr>
          </a:p>
          <a:p>
            <a:pPr>
              <a:lnSpc>
                <a:spcPct val="80000"/>
              </a:lnSpc>
            </a:pPr>
            <a:endParaRPr lang="ru-RU" sz="1200" b="1" i="1" dirty="0">
              <a:solidFill>
                <a:schemeClr val="tx1">
                  <a:lumMod val="95000"/>
                  <a:lumOff val="5000"/>
                </a:schemeClr>
              </a:solidFill>
              <a:effectLst>
                <a:outerShdw blurRad="38100" dist="38100" dir="2700000" algn="tl">
                  <a:srgbClr val="000000">
                    <a:alpha val="43137"/>
                  </a:srgbClr>
                </a:outerShdw>
              </a:effectLst>
            </a:endParaRPr>
          </a:p>
        </p:txBody>
      </p:sp>
      <p:pic>
        <p:nvPicPr>
          <p:cNvPr id="19" name="Рисунок 18"/>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706" r="4992"/>
          <a:stretch/>
        </p:blipFill>
        <p:spPr>
          <a:xfrm>
            <a:off x="3923928" y="1299385"/>
            <a:ext cx="1406760" cy="1116000"/>
          </a:xfrm>
          <a:prstGeom prst="rect">
            <a:avLst/>
          </a:prstGeom>
        </p:spPr>
      </p:pic>
      <p:sp>
        <p:nvSpPr>
          <p:cNvPr id="20" name="Содержимое 22"/>
          <p:cNvSpPr>
            <a:spLocks noGrp="1"/>
          </p:cNvSpPr>
          <p:nvPr>
            <p:ph idx="1"/>
          </p:nvPr>
        </p:nvSpPr>
        <p:spPr>
          <a:xfrm>
            <a:off x="179512" y="1923309"/>
            <a:ext cx="4066286" cy="3934661"/>
          </a:xfrm>
        </p:spPr>
        <p:txBody>
          <a:bodyPr>
            <a:noAutofit/>
          </a:bodyPr>
          <a:lstStyle/>
          <a:p>
            <a:pPr marL="0" algn="l">
              <a:lnSpc>
                <a:spcPct val="80000"/>
              </a:lnSpc>
              <a:spcBef>
                <a:spcPts val="0"/>
              </a:spcBef>
              <a:buNone/>
            </a:pPr>
            <a:r>
              <a:rPr lang="ru-RU" sz="1800" dirty="0">
                <a:latin typeface="Cambria" panose="02040503050406030204" pitchFamily="18" charset="0"/>
              </a:rPr>
              <a:t>–</a:t>
            </a:r>
            <a:r>
              <a:rPr lang="ru-RU" sz="1800" dirty="0" smtClean="0">
                <a:latin typeface="Cambria" panose="02040503050406030204" pitchFamily="18" charset="0"/>
                <a:cs typeface="+mn-cs"/>
              </a:rPr>
              <a:t> </a:t>
            </a:r>
            <a:r>
              <a:rPr lang="ru-RU" sz="1800" dirty="0">
                <a:latin typeface="Cambria" panose="02040503050406030204" pitchFamily="18" charset="0"/>
                <a:cs typeface="+mn-cs"/>
              </a:rPr>
              <a:t>Какой табурет устойчивее на не очень ровном полу – с тремя или </a:t>
            </a:r>
            <a:r>
              <a:rPr lang="ru-RU" sz="1800" dirty="0" smtClean="0">
                <a:latin typeface="Cambria" panose="02040503050406030204" pitchFamily="18" charset="0"/>
                <a:cs typeface="+mn-cs"/>
              </a:rPr>
              <a:t>с четырьмя </a:t>
            </a:r>
            <a:r>
              <a:rPr lang="ru-RU" sz="1800" dirty="0">
                <a:latin typeface="Cambria" panose="02040503050406030204" pitchFamily="18" charset="0"/>
                <a:cs typeface="+mn-cs"/>
              </a:rPr>
              <a:t>ножками? </a:t>
            </a:r>
            <a:r>
              <a:rPr lang="ru-RU" sz="1800" dirty="0" smtClean="0">
                <a:latin typeface="Cambria" panose="02040503050406030204" pitchFamily="18" charset="0"/>
                <a:cs typeface="+mn-cs"/>
              </a:rPr>
              <a:t>(</a:t>
            </a:r>
            <a:r>
              <a:rPr lang="ru-RU" sz="1800" i="1" dirty="0" smtClean="0">
                <a:latin typeface="Cambria" panose="02040503050406030204" pitchFamily="18" charset="0"/>
                <a:cs typeface="+mn-cs"/>
              </a:rPr>
              <a:t>Наиболее </a:t>
            </a:r>
            <a:r>
              <a:rPr lang="ru-RU" sz="1800" i="1" dirty="0">
                <a:latin typeface="Cambria" panose="02040503050406030204" pitchFamily="18" charset="0"/>
                <a:cs typeface="+mn-cs"/>
              </a:rPr>
              <a:t>вероятный ответ – с четырьмя</a:t>
            </a:r>
            <a:r>
              <a:rPr lang="ru-RU" sz="1800" dirty="0" smtClean="0">
                <a:latin typeface="Cambria" panose="02040503050406030204" pitchFamily="18" charset="0"/>
                <a:cs typeface="+mn-cs"/>
              </a:rPr>
              <a:t>).</a:t>
            </a:r>
          </a:p>
          <a:p>
            <a:pPr marL="0" algn="l">
              <a:lnSpc>
                <a:spcPct val="80000"/>
              </a:lnSpc>
              <a:spcBef>
                <a:spcPts val="0"/>
              </a:spcBef>
              <a:buNone/>
            </a:pPr>
            <a:endParaRPr lang="ru-RU" sz="800" dirty="0">
              <a:latin typeface="Cambria" panose="02040503050406030204" pitchFamily="18" charset="0"/>
              <a:cs typeface="+mn-cs"/>
            </a:endParaRPr>
          </a:p>
          <a:p>
            <a:pPr marL="0" algn="l">
              <a:lnSpc>
                <a:spcPct val="80000"/>
              </a:lnSpc>
              <a:spcBef>
                <a:spcPts val="0"/>
              </a:spcBef>
              <a:buNone/>
            </a:pPr>
            <a:r>
              <a:rPr lang="ru-RU" sz="1800" dirty="0">
                <a:latin typeface="Cambria" panose="02040503050406030204" pitchFamily="18" charset="0"/>
              </a:rPr>
              <a:t>– </a:t>
            </a:r>
            <a:r>
              <a:rPr lang="ru-RU" sz="1800" dirty="0" smtClean="0">
                <a:latin typeface="Cambria" panose="02040503050406030204" pitchFamily="18" charset="0"/>
                <a:cs typeface="+mn-cs"/>
              </a:rPr>
              <a:t> </a:t>
            </a:r>
            <a:r>
              <a:rPr lang="ru-RU" sz="1800" dirty="0">
                <a:latin typeface="Cambria" panose="02040503050406030204" pitchFamily="18" charset="0"/>
                <a:cs typeface="+mn-cs"/>
              </a:rPr>
              <a:t>Почему же, когда пол неровный, приходится что-то подкладывать под ножку именно «</a:t>
            </a:r>
            <a:r>
              <a:rPr lang="ru-RU" sz="1800" dirty="0" err="1">
                <a:latin typeface="Cambria" panose="02040503050406030204" pitchFamily="18" charset="0"/>
                <a:cs typeface="+mn-cs"/>
              </a:rPr>
              <a:t>четырехногого</a:t>
            </a:r>
            <a:r>
              <a:rPr lang="ru-RU" sz="1800" dirty="0">
                <a:latin typeface="Cambria" panose="02040503050406030204" pitchFamily="18" charset="0"/>
                <a:cs typeface="+mn-cs"/>
              </a:rPr>
              <a:t>» табурета, что бы он не шатался? </a:t>
            </a:r>
            <a:r>
              <a:rPr lang="ru-RU" sz="1800" dirty="0" smtClean="0">
                <a:latin typeface="Cambria" panose="02040503050406030204" pitchFamily="18" charset="0"/>
                <a:cs typeface="+mn-cs"/>
              </a:rPr>
              <a:t>(</a:t>
            </a:r>
            <a:r>
              <a:rPr lang="ru-RU" sz="1800" i="1" dirty="0" smtClean="0">
                <a:latin typeface="Cambria" panose="02040503050406030204" pitchFamily="18" charset="0"/>
                <a:cs typeface="+mn-cs"/>
              </a:rPr>
              <a:t>Варианты </a:t>
            </a:r>
            <a:r>
              <a:rPr lang="ru-RU" sz="1800" i="1" dirty="0">
                <a:latin typeface="Cambria" panose="02040503050406030204" pitchFamily="18" charset="0"/>
                <a:cs typeface="+mn-cs"/>
              </a:rPr>
              <a:t>ответов</a:t>
            </a:r>
            <a:r>
              <a:rPr lang="ru-RU" sz="1800" dirty="0" smtClean="0">
                <a:latin typeface="Cambria" panose="02040503050406030204" pitchFamily="18" charset="0"/>
                <a:cs typeface="+mn-cs"/>
              </a:rPr>
              <a:t>)</a:t>
            </a:r>
          </a:p>
          <a:p>
            <a:pPr marL="0" algn="l">
              <a:lnSpc>
                <a:spcPct val="80000"/>
              </a:lnSpc>
              <a:spcBef>
                <a:spcPts val="0"/>
              </a:spcBef>
              <a:buNone/>
            </a:pPr>
            <a:endParaRPr lang="ru-RU" sz="800" dirty="0">
              <a:latin typeface="Cambria" panose="02040503050406030204" pitchFamily="18" charset="0"/>
              <a:cs typeface="+mn-cs"/>
            </a:endParaRPr>
          </a:p>
          <a:p>
            <a:pPr marL="0" algn="l">
              <a:lnSpc>
                <a:spcPct val="80000"/>
              </a:lnSpc>
              <a:spcBef>
                <a:spcPts val="0"/>
              </a:spcBef>
              <a:buNone/>
            </a:pPr>
            <a:r>
              <a:rPr lang="ru-RU" sz="1800" dirty="0">
                <a:latin typeface="Cambria" panose="02040503050406030204" pitchFamily="18" charset="0"/>
                <a:cs typeface="+mn-cs"/>
              </a:rPr>
              <a:t>Объяснение получаем с помощью рассмотренных на уроке аксиом </a:t>
            </a:r>
            <a:r>
              <a:rPr lang="ru-RU" sz="1800" dirty="0" smtClean="0">
                <a:latin typeface="Cambria" panose="02040503050406030204" pitchFamily="18" charset="0"/>
                <a:cs typeface="+mn-cs"/>
              </a:rPr>
              <a:t>(</a:t>
            </a:r>
            <a:r>
              <a:rPr lang="ru-RU" sz="1800" i="1" dirty="0" smtClean="0">
                <a:latin typeface="Cambria" panose="02040503050406030204" pitchFamily="18" charset="0"/>
                <a:cs typeface="+mn-cs"/>
              </a:rPr>
              <a:t>Возможен </a:t>
            </a:r>
            <a:r>
              <a:rPr lang="ru-RU" sz="1800" i="1" dirty="0">
                <a:latin typeface="Cambria" panose="02040503050406030204" pitchFamily="18" charset="0"/>
                <a:cs typeface="+mn-cs"/>
              </a:rPr>
              <a:t>самостоятельный эксперимент с моделями</a:t>
            </a:r>
            <a:r>
              <a:rPr lang="ru-RU" sz="1800" dirty="0">
                <a:latin typeface="Cambria" panose="02040503050406030204" pitchFamily="18" charset="0"/>
                <a:cs typeface="+mn-cs"/>
              </a:rPr>
              <a:t>).</a:t>
            </a:r>
          </a:p>
          <a:p>
            <a:pPr marL="0" lvl="0" algn="l">
              <a:lnSpc>
                <a:spcPct val="80000"/>
              </a:lnSpc>
              <a:spcBef>
                <a:spcPts val="0"/>
              </a:spcBef>
              <a:buNone/>
            </a:pPr>
            <a:r>
              <a:rPr lang="ru-RU" sz="1800" dirty="0" smtClean="0">
                <a:latin typeface="Cambria" panose="02040503050406030204" pitchFamily="18" charset="0"/>
                <a:cs typeface="+mn-cs"/>
              </a:rPr>
              <a:t> </a:t>
            </a:r>
          </a:p>
        </p:txBody>
      </p:sp>
      <p:sp>
        <p:nvSpPr>
          <p:cNvPr id="21" name="Содержимое 22"/>
          <p:cNvSpPr txBox="1">
            <a:spLocks/>
          </p:cNvSpPr>
          <p:nvPr/>
        </p:nvSpPr>
        <p:spPr>
          <a:xfrm>
            <a:off x="4834062" y="1930826"/>
            <a:ext cx="4066286" cy="3934661"/>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just"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just"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lgn="l">
              <a:lnSpc>
                <a:spcPct val="80000"/>
              </a:lnSpc>
              <a:spcBef>
                <a:spcPts val="0"/>
              </a:spcBef>
              <a:buNone/>
            </a:pPr>
            <a:r>
              <a:rPr lang="ru-RU" sz="1800" dirty="0" smtClean="0">
                <a:effectLst>
                  <a:outerShdw blurRad="38100" dist="38100" dir="2700000" algn="tl">
                    <a:srgbClr val="000000">
                      <a:alpha val="43137"/>
                    </a:srgbClr>
                  </a:outerShdw>
                </a:effectLst>
                <a:latin typeface="Cambria" panose="02040503050406030204" pitchFamily="18" charset="0"/>
                <a:cs typeface="+mn-cs"/>
              </a:rPr>
              <a:t>       </a:t>
            </a:r>
            <a:r>
              <a:rPr lang="ru-RU" sz="1800" dirty="0" smtClean="0">
                <a:latin typeface="Cambria" panose="02040503050406030204" pitchFamily="18" charset="0"/>
                <a:cs typeface="+mn-cs"/>
              </a:rPr>
              <a:t>Один </a:t>
            </a:r>
            <a:r>
              <a:rPr lang="ru-RU" sz="1800" dirty="0">
                <a:latin typeface="Cambria" panose="02040503050406030204" pitchFamily="18" charset="0"/>
                <a:cs typeface="+mn-cs"/>
              </a:rPr>
              <a:t>рыбак купил себе новую </a:t>
            </a:r>
            <a:endParaRPr lang="ru-RU" sz="1800" dirty="0" smtClean="0">
              <a:latin typeface="Cambria" panose="02040503050406030204" pitchFamily="18" charset="0"/>
              <a:cs typeface="+mn-cs"/>
            </a:endParaRPr>
          </a:p>
          <a:p>
            <a:pPr marL="0" algn="l">
              <a:lnSpc>
                <a:spcPct val="80000"/>
              </a:lnSpc>
              <a:spcBef>
                <a:spcPts val="0"/>
              </a:spcBef>
              <a:buNone/>
            </a:pPr>
            <a:r>
              <a:rPr lang="ru-RU" sz="1800" dirty="0">
                <a:latin typeface="Cambria" panose="02040503050406030204" pitchFamily="18" charset="0"/>
                <a:cs typeface="+mn-cs"/>
              </a:rPr>
              <a:t> </a:t>
            </a:r>
            <a:r>
              <a:rPr lang="ru-RU" sz="1800" dirty="0" smtClean="0">
                <a:latin typeface="Cambria" panose="02040503050406030204" pitchFamily="18" charset="0"/>
                <a:cs typeface="+mn-cs"/>
              </a:rPr>
              <a:t>      удочку </a:t>
            </a:r>
            <a:r>
              <a:rPr lang="ru-RU" sz="1800" dirty="0">
                <a:latin typeface="Cambria" panose="02040503050406030204" pitchFamily="18" charset="0"/>
                <a:cs typeface="+mn-cs"/>
              </a:rPr>
              <a:t>длиной 5 метров. </a:t>
            </a:r>
            <a:endParaRPr lang="ru-RU" sz="1800" dirty="0" smtClean="0">
              <a:latin typeface="Cambria" panose="02040503050406030204" pitchFamily="18" charset="0"/>
              <a:cs typeface="+mn-cs"/>
            </a:endParaRPr>
          </a:p>
          <a:p>
            <a:pPr marL="0" algn="l">
              <a:lnSpc>
                <a:spcPct val="80000"/>
              </a:lnSpc>
              <a:spcBef>
                <a:spcPts val="0"/>
              </a:spcBef>
              <a:buNone/>
            </a:pPr>
            <a:r>
              <a:rPr lang="ru-RU" sz="1800" dirty="0" smtClean="0">
                <a:latin typeface="Cambria" panose="02040503050406030204" pitchFamily="18" charset="0"/>
                <a:cs typeface="+mn-cs"/>
              </a:rPr>
              <a:t>Домой </a:t>
            </a:r>
            <a:r>
              <a:rPr lang="ru-RU" sz="1800" dirty="0">
                <a:latin typeface="Cambria" panose="02040503050406030204" pitchFamily="18" charset="0"/>
                <a:cs typeface="+mn-cs"/>
              </a:rPr>
              <a:t>ему приходится добираться автобусом. Автобус очень большой, но в нем запрещено перевозить предметы длиной более 4-х метров. Удочка не разбирается и не гнется. Как можно упаковать удочку, чтобы провезти ее в автобусе? </a:t>
            </a:r>
          </a:p>
          <a:p>
            <a:pPr marL="0" algn="l">
              <a:lnSpc>
                <a:spcPct val="80000"/>
              </a:lnSpc>
              <a:spcBef>
                <a:spcPts val="0"/>
              </a:spcBef>
              <a:buFont typeface="Arial" pitchFamily="34" charset="0"/>
              <a:buNone/>
            </a:pPr>
            <a:r>
              <a:rPr lang="ru-RU" sz="1800" dirty="0" smtClean="0">
                <a:effectLst>
                  <a:outerShdw blurRad="38100" dist="38100" dir="2700000" algn="tl">
                    <a:srgbClr val="000000">
                      <a:alpha val="43137"/>
                    </a:srgbClr>
                  </a:outerShdw>
                </a:effectLst>
                <a:latin typeface="Cambria" panose="02040503050406030204" pitchFamily="18" charset="0"/>
                <a:cs typeface="+mn-cs"/>
              </a:rPr>
              <a:t> </a:t>
            </a:r>
          </a:p>
        </p:txBody>
      </p:sp>
      <p:sp>
        <p:nvSpPr>
          <p:cNvPr id="22" name="Скругленный прямоугольник 21">
            <a:hlinkClick r:id="rId3"/>
          </p:cNvPr>
          <p:cNvSpPr/>
          <p:nvPr/>
        </p:nvSpPr>
        <p:spPr>
          <a:xfrm>
            <a:off x="6157175" y="6231225"/>
            <a:ext cx="2736000" cy="360040"/>
          </a:xfrm>
          <a:prstGeom prst="roundRect">
            <a:avLst>
              <a:gd name="adj" fmla="val 35186"/>
            </a:avLst>
          </a:prstGeom>
          <a:solidFill>
            <a:schemeClr val="accent6">
              <a:lumMod val="75000"/>
            </a:schemeClr>
          </a:solidFill>
          <a:ln w="190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spc="-30" dirty="0" smtClean="0">
                <a:effectLst>
                  <a:outerShdw blurRad="38100" dist="38100" dir="2700000" algn="tl">
                    <a:srgbClr val="000000">
                      <a:alpha val="43137"/>
                    </a:srgbClr>
                  </a:outerShdw>
                </a:effectLst>
                <a:latin typeface="+mj-lt"/>
              </a:rPr>
              <a:t>Примеры и формируемые УУД</a:t>
            </a:r>
            <a:endParaRPr lang="ru-RU" sz="1400" b="1" spc="-30" dirty="0">
              <a:effectLst>
                <a:outerShdw blurRad="38100" dist="38100" dir="2700000" algn="tl">
                  <a:srgbClr val="000000">
                    <a:alpha val="43137"/>
                  </a:srgbClr>
                </a:outerShdw>
              </a:effectLst>
              <a:latin typeface="+mj-lt"/>
            </a:endParaRPr>
          </a:p>
        </p:txBody>
      </p:sp>
      <p:pic>
        <p:nvPicPr>
          <p:cNvPr id="8" name="Рисунок 7"/>
          <p:cNvPicPr>
            <a:picLocks noChangeAspect="1"/>
          </p:cNvPicPr>
          <p:nvPr/>
        </p:nvPicPr>
        <p:blipFill>
          <a:blip r:embed="rId4" cstate="print">
            <a:clrChange>
              <a:clrFrom>
                <a:srgbClr val="FEFEFE"/>
              </a:clrFrom>
              <a:clrTo>
                <a:srgbClr val="FEFEFE">
                  <a:alpha val="0"/>
                </a:srgbClr>
              </a:clrTo>
            </a:clrChange>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flipH="1">
            <a:off x="6308060" y="3694426"/>
            <a:ext cx="2592288" cy="2686309"/>
          </a:xfrm>
          <a:prstGeom prst="rect">
            <a:avLst/>
          </a:prstGeom>
        </p:spPr>
      </p:pic>
    </p:spTree>
    <p:extLst>
      <p:ext uri="{BB962C8B-B14F-4D97-AF65-F5344CB8AC3E}">
        <p14:creationId xmlns:p14="http://schemas.microsoft.com/office/powerpoint/2010/main" xmlns="" val="1879696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FF195F0-4221-4767-8D2D-483D8926A0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Глобус на оранжевом фоне</Template>
  <TotalTime>5224</TotalTime>
  <Words>2451</Words>
  <Application>Microsoft Office PowerPoint</Application>
  <PresentationFormat>Экран (4:3)</PresentationFormat>
  <Paragraphs>388</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Tema de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Павел Горев</dc:creator>
  <cp:lastModifiedBy>User</cp:lastModifiedBy>
  <cp:revision>466</cp:revision>
  <dcterms:created xsi:type="dcterms:W3CDTF">2015-05-24T06:00:49Z</dcterms:created>
  <dcterms:modified xsi:type="dcterms:W3CDTF">2015-08-15T08:01:39Z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TC023897359991</vt:lpwstr>
  </property>
</Properties>
</file>