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1"/>
  </p:notesMasterIdLst>
  <p:sldIdLst>
    <p:sldId id="327" r:id="rId2"/>
    <p:sldId id="348" r:id="rId3"/>
    <p:sldId id="277" r:id="rId4"/>
    <p:sldId id="329" r:id="rId5"/>
    <p:sldId id="330" r:id="rId6"/>
    <p:sldId id="331" r:id="rId7"/>
    <p:sldId id="332" r:id="rId8"/>
    <p:sldId id="334" r:id="rId9"/>
    <p:sldId id="335" r:id="rId10"/>
    <p:sldId id="336" r:id="rId11"/>
    <p:sldId id="338" r:id="rId12"/>
    <p:sldId id="337" r:id="rId13"/>
    <p:sldId id="339" r:id="rId14"/>
    <p:sldId id="341" r:id="rId15"/>
    <p:sldId id="342" r:id="rId16"/>
    <p:sldId id="345" r:id="rId17"/>
    <p:sldId id="346" r:id="rId18"/>
    <p:sldId id="343" r:id="rId19"/>
    <p:sldId id="34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40C"/>
    <a:srgbClr val="26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66067729304454"/>
          <c:y val="9.8285505257553002E-2"/>
          <c:w val="0.7886389103200766"/>
          <c:h val="0.807972866586591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начало года</c:v>
                </c:pt>
                <c:pt idx="1">
                  <c:v>на конец года</c:v>
                </c:pt>
                <c:pt idx="2">
                  <c:v>на начало года</c:v>
                </c:pt>
                <c:pt idx="3">
                  <c:v>на конец года</c:v>
                </c:pt>
                <c:pt idx="4">
                  <c:v>на начало года</c:v>
                </c:pt>
                <c:pt idx="5">
                  <c:v>на конец года</c:v>
                </c:pt>
                <c:pt idx="6">
                  <c:v>на начало года</c:v>
                </c:pt>
                <c:pt idx="7">
                  <c:v>на конец года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0.49000000000000016</c:v>
                </c:pt>
                <c:pt idx="1">
                  <c:v>0.54</c:v>
                </c:pt>
                <c:pt idx="2">
                  <c:v>0.29000000000000015</c:v>
                </c:pt>
                <c:pt idx="3">
                  <c:v>0.32000000000000017</c:v>
                </c:pt>
                <c:pt idx="4">
                  <c:v>0.59000000000000008</c:v>
                </c:pt>
                <c:pt idx="5">
                  <c:v>0.64000000000000035</c:v>
                </c:pt>
                <c:pt idx="6">
                  <c:v>0.54</c:v>
                </c:pt>
                <c:pt idx="7">
                  <c:v>0.58000000000000018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начало года</c:v>
                </c:pt>
                <c:pt idx="1">
                  <c:v>на конец года</c:v>
                </c:pt>
                <c:pt idx="2">
                  <c:v>на начало года</c:v>
                </c:pt>
                <c:pt idx="3">
                  <c:v>на конец года</c:v>
                </c:pt>
                <c:pt idx="4">
                  <c:v>на начало года</c:v>
                </c:pt>
                <c:pt idx="5">
                  <c:v>на конец года</c:v>
                </c:pt>
                <c:pt idx="6">
                  <c:v>на начало года</c:v>
                </c:pt>
                <c:pt idx="7">
                  <c:v>на конец года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0.41000000000000014</c:v>
                </c:pt>
                <c:pt idx="1">
                  <c:v>0.38000000000000017</c:v>
                </c:pt>
                <c:pt idx="2">
                  <c:v>0.66000000000000036</c:v>
                </c:pt>
                <c:pt idx="3">
                  <c:v>0.64000000000000035</c:v>
                </c:pt>
                <c:pt idx="4">
                  <c:v>0.33000000000000024</c:v>
                </c:pt>
                <c:pt idx="5">
                  <c:v>0.31000000000000016</c:v>
                </c:pt>
                <c:pt idx="6">
                  <c:v>0.35000000000000014</c:v>
                </c:pt>
                <c:pt idx="7">
                  <c:v>0.21000000000000008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начало года</c:v>
                </c:pt>
                <c:pt idx="1">
                  <c:v>на конец года</c:v>
                </c:pt>
                <c:pt idx="2">
                  <c:v>на начало года</c:v>
                </c:pt>
                <c:pt idx="3">
                  <c:v>на конец года</c:v>
                </c:pt>
                <c:pt idx="4">
                  <c:v>на начало года</c:v>
                </c:pt>
                <c:pt idx="5">
                  <c:v>на конец года</c:v>
                </c:pt>
                <c:pt idx="6">
                  <c:v>на начало года</c:v>
                </c:pt>
                <c:pt idx="7">
                  <c:v>на конец года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0.1</c:v>
                </c:pt>
                <c:pt idx="1">
                  <c:v>8.0000000000000043E-2</c:v>
                </c:pt>
                <c:pt idx="2">
                  <c:v>5.0000000000000017E-2</c:v>
                </c:pt>
                <c:pt idx="3">
                  <c:v>4.0000000000000022E-2</c:v>
                </c:pt>
                <c:pt idx="4">
                  <c:v>8.0000000000000043E-2</c:v>
                </c:pt>
                <c:pt idx="5">
                  <c:v>5.0000000000000017E-2</c:v>
                </c:pt>
                <c:pt idx="6">
                  <c:v>0.11000000000000001</c:v>
                </c:pt>
                <c:pt idx="7">
                  <c:v>7.0000000000000034E-2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608576"/>
        <c:axId val="55258496"/>
      </c:barChart>
      <c:catAx>
        <c:axId val="139608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5258496"/>
        <c:crosses val="autoZero"/>
        <c:auto val="1"/>
        <c:lblAlgn val="ctr"/>
        <c:lblOffset val="100"/>
        <c:noMultiLvlLbl val="0"/>
      </c:catAx>
      <c:valAx>
        <c:axId val="552584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608576"/>
        <c:crosses val="autoZero"/>
        <c:crossBetween val="between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21927099943181"/>
          <c:y val="8.5757204514266177E-4"/>
          <c:w val="0.65210651393327412"/>
          <c:h val="7.429837966069409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81686222063278"/>
          <c:y val="0.11202992942828298"/>
          <c:w val="0.78863891032007682"/>
          <c:h val="0.807972866586592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начало года</c:v>
                </c:pt>
                <c:pt idx="1">
                  <c:v>на конец года</c:v>
                </c:pt>
                <c:pt idx="2">
                  <c:v>на начало года</c:v>
                </c:pt>
                <c:pt idx="3">
                  <c:v>на конец года</c:v>
                </c:pt>
                <c:pt idx="4">
                  <c:v>на начало года</c:v>
                </c:pt>
                <c:pt idx="5">
                  <c:v>на конец года</c:v>
                </c:pt>
                <c:pt idx="6">
                  <c:v>на начало года</c:v>
                </c:pt>
                <c:pt idx="7">
                  <c:v>на конец года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0.47000000000000008</c:v>
                </c:pt>
                <c:pt idx="1">
                  <c:v>0.48000000000000015</c:v>
                </c:pt>
                <c:pt idx="2">
                  <c:v>0.1</c:v>
                </c:pt>
                <c:pt idx="3">
                  <c:v>8.0000000000000043E-2</c:v>
                </c:pt>
                <c:pt idx="4">
                  <c:v>0.21000000000000008</c:v>
                </c:pt>
                <c:pt idx="5">
                  <c:v>0.17</c:v>
                </c:pt>
                <c:pt idx="6">
                  <c:v>0.30000000000000016</c:v>
                </c:pt>
                <c:pt idx="7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начало года</c:v>
                </c:pt>
                <c:pt idx="1">
                  <c:v>на конец года</c:v>
                </c:pt>
                <c:pt idx="2">
                  <c:v>на начало года</c:v>
                </c:pt>
                <c:pt idx="3">
                  <c:v>на конец года</c:v>
                </c:pt>
                <c:pt idx="4">
                  <c:v>на начало года</c:v>
                </c:pt>
                <c:pt idx="5">
                  <c:v>на конец года</c:v>
                </c:pt>
                <c:pt idx="6">
                  <c:v>на начало года</c:v>
                </c:pt>
                <c:pt idx="7">
                  <c:v>на конец года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2" formatCode="0%">
                  <c:v>0.39000000000000018</c:v>
                </c:pt>
                <c:pt idx="3" formatCode="0%">
                  <c:v>0.43000000000000016</c:v>
                </c:pt>
                <c:pt idx="4" formatCode="0%">
                  <c:v>0.24000000000000007</c:v>
                </c:pt>
                <c:pt idx="5" formatCode="0%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начало года</c:v>
                </c:pt>
                <c:pt idx="1">
                  <c:v>на конец года</c:v>
                </c:pt>
                <c:pt idx="2">
                  <c:v>на начало года</c:v>
                </c:pt>
                <c:pt idx="3">
                  <c:v>на конец года</c:v>
                </c:pt>
                <c:pt idx="4">
                  <c:v>на начало года</c:v>
                </c:pt>
                <c:pt idx="5">
                  <c:v>на конец года</c:v>
                </c:pt>
                <c:pt idx="6">
                  <c:v>на начало года</c:v>
                </c:pt>
                <c:pt idx="7">
                  <c:v>на конец года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0.4</c:v>
                </c:pt>
                <c:pt idx="1">
                  <c:v>0.42000000000000015</c:v>
                </c:pt>
                <c:pt idx="2">
                  <c:v>0.38000000000000017</c:v>
                </c:pt>
                <c:pt idx="3">
                  <c:v>0.37000000000000016</c:v>
                </c:pt>
                <c:pt idx="4">
                  <c:v>0.42000000000000015</c:v>
                </c:pt>
                <c:pt idx="5">
                  <c:v>0.46</c:v>
                </c:pt>
                <c:pt idx="6">
                  <c:v>0.39000000000000018</c:v>
                </c:pt>
                <c:pt idx="7">
                  <c:v>0.39000000000000018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начало года</c:v>
                </c:pt>
                <c:pt idx="1">
                  <c:v>на конец года</c:v>
                </c:pt>
                <c:pt idx="2">
                  <c:v>на начало года</c:v>
                </c:pt>
                <c:pt idx="3">
                  <c:v>на конец года</c:v>
                </c:pt>
                <c:pt idx="4">
                  <c:v>на начало года</c:v>
                </c:pt>
                <c:pt idx="5">
                  <c:v>на конец года</c:v>
                </c:pt>
                <c:pt idx="6">
                  <c:v>на начало года</c:v>
                </c:pt>
                <c:pt idx="7">
                  <c:v>на конец года</c:v>
                </c:pt>
              </c:strCache>
            </c:strRef>
          </c:cat>
          <c:val>
            <c:numRef>
              <c:f>Лист1!$E$2:$E$9</c:f>
              <c:numCache>
                <c:formatCode>0%</c:formatCode>
                <c:ptCount val="8"/>
                <c:pt idx="0">
                  <c:v>0.13</c:v>
                </c:pt>
                <c:pt idx="1">
                  <c:v>0.1</c:v>
                </c:pt>
                <c:pt idx="2">
                  <c:v>0.13</c:v>
                </c:pt>
                <c:pt idx="3">
                  <c:v>0.12000000000000002</c:v>
                </c:pt>
                <c:pt idx="4">
                  <c:v>0.13</c:v>
                </c:pt>
                <c:pt idx="5">
                  <c:v>0.11</c:v>
                </c:pt>
                <c:pt idx="6">
                  <c:v>0.31000000000000016</c:v>
                </c:pt>
                <c:pt idx="7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561984"/>
        <c:axId val="55261376"/>
      </c:barChart>
      <c:catAx>
        <c:axId val="139561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5261376"/>
        <c:crosses val="autoZero"/>
        <c:auto val="1"/>
        <c:lblAlgn val="ctr"/>
        <c:lblOffset val="100"/>
        <c:noMultiLvlLbl val="0"/>
      </c:catAx>
      <c:valAx>
        <c:axId val="552613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561984"/>
        <c:crosses val="autoZero"/>
        <c:crossBetween val="between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8.5653975353658027E-2"/>
          <c:y val="1.5676535066063636E-2"/>
          <c:w val="0.80562262273141805"/>
          <c:h val="4.4775846121435953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81686222063278"/>
          <c:y val="0.11202992942828303"/>
          <c:w val="0.78863891032007705"/>
          <c:h val="0.807972866586592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начало года</c:v>
                </c:pt>
                <c:pt idx="1">
                  <c:v>на конец года</c:v>
                </c:pt>
                <c:pt idx="2">
                  <c:v>на начало года</c:v>
                </c:pt>
                <c:pt idx="3">
                  <c:v>на конец года</c:v>
                </c:pt>
                <c:pt idx="4">
                  <c:v>на начало года</c:v>
                </c:pt>
                <c:pt idx="5">
                  <c:v>на конец года</c:v>
                </c:pt>
                <c:pt idx="6">
                  <c:v>на начало года</c:v>
                </c:pt>
                <c:pt idx="7">
                  <c:v>на конец года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0.31000000000000016</c:v>
                </c:pt>
                <c:pt idx="1">
                  <c:v>0.49000000000000016</c:v>
                </c:pt>
                <c:pt idx="2">
                  <c:v>0.11</c:v>
                </c:pt>
                <c:pt idx="3">
                  <c:v>0.1</c:v>
                </c:pt>
                <c:pt idx="4">
                  <c:v>7.0000000000000021E-2</c:v>
                </c:pt>
                <c:pt idx="5">
                  <c:v>0.1</c:v>
                </c:pt>
                <c:pt idx="6">
                  <c:v>0.21000000000000008</c:v>
                </c:pt>
                <c:pt idx="7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начало года</c:v>
                </c:pt>
                <c:pt idx="1">
                  <c:v>на конец года</c:v>
                </c:pt>
                <c:pt idx="2">
                  <c:v>на начало года</c:v>
                </c:pt>
                <c:pt idx="3">
                  <c:v>на конец года</c:v>
                </c:pt>
                <c:pt idx="4">
                  <c:v>на начало года</c:v>
                </c:pt>
                <c:pt idx="5">
                  <c:v>на конец года</c:v>
                </c:pt>
                <c:pt idx="6">
                  <c:v>на начало года</c:v>
                </c:pt>
                <c:pt idx="7">
                  <c:v>на конец года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2" formatCode="0%">
                  <c:v>0.35000000000000014</c:v>
                </c:pt>
                <c:pt idx="3" formatCode="0%">
                  <c:v>0.45</c:v>
                </c:pt>
                <c:pt idx="4" formatCode="0%">
                  <c:v>0.32000000000000017</c:v>
                </c:pt>
                <c:pt idx="5" formatCode="0%">
                  <c:v>0.31000000000000016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начало года</c:v>
                </c:pt>
                <c:pt idx="1">
                  <c:v>на конец года</c:v>
                </c:pt>
                <c:pt idx="2">
                  <c:v>на начало года</c:v>
                </c:pt>
                <c:pt idx="3">
                  <c:v>на конец года</c:v>
                </c:pt>
                <c:pt idx="4">
                  <c:v>на начало года</c:v>
                </c:pt>
                <c:pt idx="5">
                  <c:v>на конец года</c:v>
                </c:pt>
                <c:pt idx="6">
                  <c:v>на начало года</c:v>
                </c:pt>
                <c:pt idx="7">
                  <c:v>на конец года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0.55000000000000004</c:v>
                </c:pt>
                <c:pt idx="1">
                  <c:v>0.44</c:v>
                </c:pt>
                <c:pt idx="2">
                  <c:v>0.37000000000000016</c:v>
                </c:pt>
                <c:pt idx="3">
                  <c:v>0.28000000000000008</c:v>
                </c:pt>
                <c:pt idx="4">
                  <c:v>0.45</c:v>
                </c:pt>
                <c:pt idx="5">
                  <c:v>0.5</c:v>
                </c:pt>
                <c:pt idx="6">
                  <c:v>0.41000000000000014</c:v>
                </c:pt>
                <c:pt idx="7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начало года</c:v>
                </c:pt>
                <c:pt idx="1">
                  <c:v>на конец года</c:v>
                </c:pt>
                <c:pt idx="2">
                  <c:v>на начало года</c:v>
                </c:pt>
                <c:pt idx="3">
                  <c:v>на конец года</c:v>
                </c:pt>
                <c:pt idx="4">
                  <c:v>на начало года</c:v>
                </c:pt>
                <c:pt idx="5">
                  <c:v>на конец года</c:v>
                </c:pt>
                <c:pt idx="6">
                  <c:v>на начало года</c:v>
                </c:pt>
                <c:pt idx="7">
                  <c:v>на конец года</c:v>
                </c:pt>
              </c:strCache>
            </c:strRef>
          </c:cat>
          <c:val>
            <c:numRef>
              <c:f>Лист1!$E$2:$E$9</c:f>
              <c:numCache>
                <c:formatCode>0%</c:formatCode>
                <c:ptCount val="8"/>
                <c:pt idx="0">
                  <c:v>0.14000000000000001</c:v>
                </c:pt>
                <c:pt idx="1">
                  <c:v>7.0000000000000021E-2</c:v>
                </c:pt>
                <c:pt idx="2">
                  <c:v>0.17</c:v>
                </c:pt>
                <c:pt idx="3">
                  <c:v>0.17</c:v>
                </c:pt>
                <c:pt idx="4">
                  <c:v>0.16</c:v>
                </c:pt>
                <c:pt idx="5">
                  <c:v>9.0000000000000024E-2</c:v>
                </c:pt>
                <c:pt idx="6">
                  <c:v>0.37000000000000016</c:v>
                </c:pt>
                <c:pt idx="7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564544"/>
        <c:axId val="179060032"/>
      </c:barChart>
      <c:catAx>
        <c:axId val="139564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9060032"/>
        <c:crosses val="autoZero"/>
        <c:auto val="1"/>
        <c:lblAlgn val="ctr"/>
        <c:lblOffset val="100"/>
        <c:noMultiLvlLbl val="0"/>
      </c:catAx>
      <c:valAx>
        <c:axId val="1790600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564544"/>
        <c:crosses val="autoZero"/>
        <c:crossBetween val="between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15040790653609912"/>
          <c:y val="1.5132138119484316E-2"/>
          <c:w val="0.72556413437344758"/>
          <c:h val="4.322092127316488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0.23948</cdr:x>
      <cdr:y>0.08591</cdr:y>
    </cdr:from>
    <cdr:to>
      <cdr:x>0.96776</cdr:x>
      <cdr:y>0.14141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1109" y="275422"/>
          <a:ext cx="4230477" cy="177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0.15599</cdr:x>
      <cdr:y>0.08587</cdr:y>
    </cdr:from>
    <cdr:to>
      <cdr:x>0.92197</cdr:x>
      <cdr:y>0.14681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6367" y="341523"/>
          <a:ext cx="4450814" cy="242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0.21405</cdr:x>
      <cdr:y>0.07193</cdr:y>
    </cdr:from>
    <cdr:to>
      <cdr:x>0.95159</cdr:x>
      <cdr:y>0.13841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08850" y="332326"/>
          <a:ext cx="7266493" cy="307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Познавательная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активность (познавательные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0.17305</cdr:x>
      <cdr:y>0.47645</cdr:y>
    </cdr:from>
    <cdr:to>
      <cdr:x>0.92387</cdr:x>
      <cdr:y>0.54848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5519" y="1894901"/>
          <a:ext cx="4362679" cy="286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Волевой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самоконтроль (регулятивные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0.29877</cdr:x>
      <cdr:y>0.27971</cdr:y>
    </cdr:from>
    <cdr:to>
      <cdr:x>0.83344</cdr:x>
      <cdr:y>0.34896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43611" y="1292263"/>
          <a:ext cx="5267749" cy="319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Общительность (коммуникативные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0.28302</cdr:x>
      <cdr:y>0.68975</cdr:y>
    </cdr:from>
    <cdr:to>
      <cdr:x>0.82717</cdr:x>
      <cdr:y>0.73961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44496" y="2743199"/>
          <a:ext cx="3161841" cy="198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Мотивация (личностные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0.23948</cdr:x>
      <cdr:y>0.08591</cdr:y>
    </cdr:from>
    <cdr:to>
      <cdr:x>0.96776</cdr:x>
      <cdr:y>0.14141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1109" y="275422"/>
          <a:ext cx="4230477" cy="177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0.15599</cdr:x>
      <cdr:y>0.08587</cdr:y>
    </cdr:from>
    <cdr:to>
      <cdr:x>0.92197</cdr:x>
      <cdr:y>0.14681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6367" y="341523"/>
          <a:ext cx="4450814" cy="242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0.21666</cdr:x>
      <cdr:y>0.08587</cdr:y>
    </cdr:from>
    <cdr:to>
      <cdr:x>0.9542</cdr:x>
      <cdr:y>0.15235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58907" y="341523"/>
          <a:ext cx="4285561" cy="26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Познавательная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активность (познавательные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0.17305</cdr:x>
      <cdr:y>0.47645</cdr:y>
    </cdr:from>
    <cdr:to>
      <cdr:x>0.92387</cdr:x>
      <cdr:y>0.54848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5519" y="1894901"/>
          <a:ext cx="4362679" cy="286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Волевой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самоконтроль (регулятивные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0.26027</cdr:x>
      <cdr:y>0.68915</cdr:y>
    </cdr:from>
    <cdr:to>
      <cdr:x>0.85751</cdr:x>
      <cdr:y>0.74774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79072" y="3349787"/>
          <a:ext cx="5918182" cy="284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Мотивация (личностные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0.29819</cdr:x>
      <cdr:y>0.28532</cdr:y>
    </cdr:from>
    <cdr:to>
      <cdr:x>0.78546</cdr:x>
      <cdr:y>0.34903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32632" y="1134738"/>
          <a:ext cx="2831335" cy="253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Коммуникативная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активность (коммуникативные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0.23948</cdr:x>
      <cdr:y>0.08591</cdr:y>
    </cdr:from>
    <cdr:to>
      <cdr:x>0.96776</cdr:x>
      <cdr:y>0.14141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1109" y="275422"/>
          <a:ext cx="4230477" cy="177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0.15599</cdr:x>
      <cdr:y>0.08587</cdr:y>
    </cdr:from>
    <cdr:to>
      <cdr:x>0.92197</cdr:x>
      <cdr:y>0.14681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6367" y="341523"/>
          <a:ext cx="4450814" cy="242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0.21666</cdr:x>
      <cdr:y>0.08587</cdr:y>
    </cdr:from>
    <cdr:to>
      <cdr:x>0.9542</cdr:x>
      <cdr:y>0.15235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58907" y="341523"/>
          <a:ext cx="4285561" cy="26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Познавательная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активность (познавательные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0.17305</cdr:x>
      <cdr:y>0.47645</cdr:y>
    </cdr:from>
    <cdr:to>
      <cdr:x>0.92387</cdr:x>
      <cdr:y>0.54848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5519" y="1894901"/>
          <a:ext cx="4362679" cy="286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Волевой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самоконтроль (регулятивные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0.30956</cdr:x>
      <cdr:y>0.28532</cdr:y>
    </cdr:from>
    <cdr:to>
      <cdr:x>0.78925</cdr:x>
      <cdr:y>0.34903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98733" y="1134737"/>
          <a:ext cx="2787268" cy="253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Коммуникативная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активность (коммуникативные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0.31146</cdr:x>
      <cdr:y>0.68698</cdr:y>
    </cdr:from>
    <cdr:to>
      <cdr:x>0.80442</cdr:x>
      <cdr:y>0.76454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09750" y="2732183"/>
          <a:ext cx="2864386" cy="308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Мотивация (личностные УУД)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A616-D51B-4B13-AC86-18810F630A66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C5DA4-D761-4FDD-A93F-86E30419D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5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82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7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6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84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0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31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696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151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62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9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01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2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8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1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7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C119A1-4DC6-4697-832E-DE2B8FDA355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083C64-5951-44C4-80A1-2B683D5CD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7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8339" y="4282181"/>
            <a:ext cx="6040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Палий Лариса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Викторовна,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№3 с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УИОП»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Котовска Тамбовской области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8" y="3643526"/>
            <a:ext cx="3700580" cy="24664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8828" y="1967847"/>
            <a:ext cx="5492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задание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етодический семинар»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универсальных учебных действий на уроках  физической культуры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7" y="811219"/>
            <a:ext cx="4694572" cy="3129715"/>
          </a:xfrm>
          <a:prstGeom prst="rect">
            <a:avLst/>
          </a:prstGeom>
        </p:spPr>
      </p:pic>
      <p:pic>
        <p:nvPicPr>
          <p:cNvPr id="1026" name="Picture 2" descr="Screenshot_2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96" y="645429"/>
            <a:ext cx="492603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4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682" y="570008"/>
            <a:ext cx="9601196" cy="43454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регулятивных УУД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665" y="1110483"/>
            <a:ext cx="10298834" cy="13780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эффективный инструмент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УУД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регулятивных, развития самостоятельности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инициативности, ответственности, самоорганизации,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рефлексивности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учащихся, повышения мотивации и эффективности учебной деятельности.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5194" y="2800649"/>
            <a:ext cx="47265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и во внеурочное время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детям выполнить проекты, посвященные различным видам спорта, спортивным достижениям,  изучению влияния физической деятельности на организм человека («Физкультура – источник здоровья», «Если хочешь быть здоров», «Олимпийские игры», «ГТО – путь к успеху» и др.).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63" y="4379813"/>
            <a:ext cx="2396460" cy="1669524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39" y="2472742"/>
            <a:ext cx="2531273" cy="16884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65" y="4379814"/>
            <a:ext cx="2483247" cy="166952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11" y="2488522"/>
            <a:ext cx="2389912" cy="167262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4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5919"/>
            <a:ext cx="9601196" cy="576212"/>
          </a:xfrm>
        </p:spPr>
        <p:txBody>
          <a:bodyPr>
            <a:norm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рефлексивной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919" y="1373067"/>
            <a:ext cx="9601196" cy="181561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личностных УУД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рефлексия. Она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учащимся проанализировать и осмыслить результаты собственной деятельности. Данную работу осуществляю в разных формах, например, «Закончи предложение», «Комплимент» (учащиеся оценивают вклад друг друга в урок и благодарят друг друга) «Пантомима» (учащиеся пантомимой должны показать результаты своей работы: руки вверх – довольны, голова вниз – не довольны, закрыть лицо руками – безразлично) и т.д..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64" y="3468574"/>
            <a:ext cx="5570650" cy="24193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9" y="3470993"/>
            <a:ext cx="3902298" cy="2416931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6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886" y="827586"/>
            <a:ext cx="9601196" cy="5375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подходы к оцениванию образовательных достижений учащихся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008" y="1596980"/>
            <a:ext cx="9621589" cy="367047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физической культуры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формирующее оценивание учебных достижений, что позволяет определить уровень подготовки каждого ученика на всех этапах учебного процесса; отследить индивидуальный прогресс и провести коррекцию индивидуальной траектории физической подготовленности школьников.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уроках гимнастики оценивается знание и понимание правил, техника выполнения основных гимнастических упражнений и составление комбинаций из них. На уроках спортивных игр оценивается знание и понимание правил, техника овладения отдельными элементами игры, групповые взаимодействия игроков. </a:t>
            </a:r>
          </a:p>
        </p:txBody>
      </p:sp>
    </p:spTree>
    <p:extLst>
      <p:ext uri="{BB962C8B-B14F-4D97-AF65-F5344CB8AC3E}">
        <p14:creationId xmlns:p14="http://schemas.microsoft.com/office/powerpoint/2010/main" val="10916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251" y="582888"/>
            <a:ext cx="9601196" cy="44742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убрикатор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по  рисунку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56066"/>
              </p:ext>
            </p:extLst>
          </p:nvPr>
        </p:nvGraphicFramePr>
        <p:xfrm>
          <a:off x="862885" y="1059642"/>
          <a:ext cx="10547796" cy="3985695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4913739"/>
                <a:gridCol w="4746314"/>
                <a:gridCol w="88774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19" marR="332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19" marR="33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Баллы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07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объектов,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представленных на рисунке (знание, понимание)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19" marR="332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Отсутствует понимание смысла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объектов,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представленных на рисунке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Частичное понимание смысла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объектов,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представленных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 рисунке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Полное понимание смысла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объектов,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представленных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 рисунке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91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того,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выполнять упражнения,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представленные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рисунке (анализ и синтез информации)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19" marR="332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Затрудняется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определять,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как выполнять упражнения,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представленные на рисунке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Частично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определяет,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как выполнять упражнения,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представленные на рисунке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определяет,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как выполнять упражнения,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представленные на рисунке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07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упражнений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представленных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рисунке (анализ и синтез информации)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19" marR="332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Затрудняется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выполнять упражнения, представленные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 рисунке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Частично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выполняет упражнения, представленные на рисунке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19" marR="332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Полностью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выполняет упражнения, представленные на рисунке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91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практической значимости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выполненных упражнений (применение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оценка)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19" marR="332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Затрудняется понимать практическую значимость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выполненных упражнений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Частично понимает практическую значимость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выполненных упражнений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Полностью понимает практическую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выполненных упражнений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691426"/>
              </p:ext>
            </p:extLst>
          </p:nvPr>
        </p:nvGraphicFramePr>
        <p:xfrm>
          <a:off x="798491" y="1068947"/>
          <a:ext cx="10612191" cy="3966693"/>
        </p:xfrm>
        <a:graphic>
          <a:graphicData uri="http://schemas.openxmlformats.org/drawingml/2006/table">
            <a:tbl>
              <a:tblPr/>
              <a:tblGrid>
                <a:gridCol w="10612191"/>
              </a:tblGrid>
              <a:tr h="3966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431382"/>
              </p:ext>
            </p:extLst>
          </p:nvPr>
        </p:nvGraphicFramePr>
        <p:xfrm>
          <a:off x="812173" y="5200917"/>
          <a:ext cx="10624266" cy="1014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0441"/>
                <a:gridCol w="5653825"/>
              </a:tblGrid>
              <a:tr h="231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Оценка по 5-балльной шкале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Баллы по критериям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25435"/>
              </p:ext>
            </p:extLst>
          </p:nvPr>
        </p:nvGraphicFramePr>
        <p:xfrm>
          <a:off x="772732" y="5177307"/>
          <a:ext cx="10676586" cy="1081825"/>
        </p:xfrm>
        <a:graphic>
          <a:graphicData uri="http://schemas.openxmlformats.org/drawingml/2006/table">
            <a:tbl>
              <a:tblPr/>
              <a:tblGrid>
                <a:gridCol w="10676586"/>
              </a:tblGrid>
              <a:tr h="10818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0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69" y="673040"/>
            <a:ext cx="9601196" cy="6921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инструментарий уровня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УУД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1" y="1455311"/>
            <a:ext cx="4964805" cy="3657601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отслеживания динамики уровня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УУД  были проведены мониторинговые исследования учащихся 4-х, 5-х, 7-х классов, обучающихся по новым стандартам. При обследовании использовался следующий диагностический инструментарий: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Прихожан «Методика диагностики мотивации учения   и эмоционального отношения к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учению»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(личностные УУД);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Горчинская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«Познавательная активность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(познавательные УУД);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Кеттелла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модификации Л.А.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Ясюковой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(регулятивные и коммуникативные УУД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4586" y="2425022"/>
            <a:ext cx="5293217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основывался на следующих критериях: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показательность конкретного вида УУД для общей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развития личностных,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познавательных, коммуникативных УУД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учет системного характера видов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УУД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(одно универсальное учебное действие может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рассмотрено как принадлежащее к различным классам).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возрастной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УУД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7282"/>
            <a:ext cx="9522852" cy="44330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УУД на уроках физической культуры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122138"/>
              </p:ext>
            </p:extLst>
          </p:nvPr>
        </p:nvGraphicFramePr>
        <p:xfrm>
          <a:off x="1107583" y="1574718"/>
          <a:ext cx="9852338" cy="462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774" y="1090585"/>
            <a:ext cx="6954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УУД учащихся 4-х классов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887" y="776071"/>
            <a:ext cx="9601196" cy="5375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УУД учащихся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661058"/>
              </p:ext>
            </p:extLst>
          </p:nvPr>
        </p:nvGraphicFramePr>
        <p:xfrm>
          <a:off x="1089338" y="1166545"/>
          <a:ext cx="9909219" cy="486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80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191" y="673040"/>
            <a:ext cx="9601196" cy="38302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УУД учащихся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7-х классо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19795"/>
              </p:ext>
            </p:extLst>
          </p:nvPr>
        </p:nvGraphicFramePr>
        <p:xfrm>
          <a:off x="927281" y="1184857"/>
          <a:ext cx="10109914" cy="503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6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855" y="643945"/>
            <a:ext cx="10573553" cy="824248"/>
          </a:xfrm>
        </p:spPr>
        <p:txBody>
          <a:bodyPr>
            <a:noAutofit/>
          </a:bodyPr>
          <a:lstStyle/>
          <a:p>
            <a:pPr algn="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частливым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только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  верный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</a:t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этому – здоровый образ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5313" y="1700011"/>
            <a:ext cx="5100033" cy="437881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создание необходимых условий (организационных, психолого-педагогических, методических и др.),  позволило сформировать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возрастным особенностям универсальные учебные действия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 основным результатом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учениками системы способов физкультурной деятельности, обеспечивающих самостоятельное применение физических упражнений для удовлетворения своих потребностей (в здоровье, развитии двигательных качеств, красоте телосложения, проведении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Опыт формирования УУД на уроках физической культуры обобщен на муниципальном и региональном уровнях, а также представлен на курсах повышения квалификации в ТОИПКРО.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30" y="1947929"/>
            <a:ext cx="2193701" cy="1645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9" y="3348507"/>
            <a:ext cx="2671546" cy="1687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56" y="4460028"/>
            <a:ext cx="2034697" cy="15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887" y="660161"/>
            <a:ext cx="9601196" cy="5375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008" y="1300766"/>
            <a:ext cx="9659155" cy="482957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А.Г. Как проектировать универсальные учебные действия в начальной школе: от действия к мысли: пособие для учителя / А.Г.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Бурменская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И.А. Володарская и др..; под ред. А.Г.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М.: Просвещение, 2008. — 151 с. 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Балл Г. А. О системе понятия теории задач. Теория задач и способов их решения / Г. А. Балл. Киев: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Радьянская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1974. - 68с. 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Бальсевич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В.К. Концепция физического воспитания с оздоровительной направленностью учащихся начальных классов общеобразовательных школ / В.К.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Бальсевич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Болыпенков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Ф.П.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Рябинцев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http://www.infosport.ru/press/fkvot/1996N2/pl3-18.htm 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Бернштейн H.A. Очерки по физиологии движений и физиологии активности / H.A. Бернштейн. М.: Медицина, 1966. - С. 277.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Ксензова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Г.Ю. Перспективные школьные технологии / Г.Ю.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Ксензова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Учебнометодическое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пособие. М.: Педагогическое общество России, 2001.-224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Лях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И., Копылов Ю. А., Малыхина М. В. [и др.] Физическое воспитание учащихся общеобразовательной школы: состояние, перспективы и пути реорганизации =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Pupils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Теория и практика физ. культуры. – 1998. – N 9. – С. 49-51.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Утёмов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Зиновкина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М. Структура креативного урока по развитию творческой личности учащихся в педагогической системе НФТМ-ТРИЗ // Концепт. – 2013. – Современные научные исследования. Выпуск 1. -ART 53572. – URL: http://e-koncept.ru/2013/53572.htm 3. 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092" y="1331532"/>
            <a:ext cx="7737231" cy="37126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29508" y="705744"/>
            <a:ext cx="903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опыта работы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40" y="1429941"/>
            <a:ext cx="3036033" cy="2295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1999" y="1300988"/>
            <a:ext cx="676421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3  УИОП» г. Котовска Тамбовской области федеральные государственные образовательные стандарты реализуются с 2010 года (в рамках инновационной региональной площадки).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2014-2015 учебном году по новым стандартам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обучались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учащиеся начальной школы, но и 5-7 классы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потребовала от педагогов нашей школы пересмотра подходов к образовательной деятельности,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разработки рабочих программ по новым стандартам, изменения позиции  учителя от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внедрения нового оценочного инструментария.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3244" y="3725812"/>
            <a:ext cx="5410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задачей современной системы образования является формирование УУД «универсальных учебных действий», которые обеспечивают возможность каждому ученику самостоятельно учиться. Уроки физической культуры не являются исключением в плане формирования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УУД,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 в силу специфики предмета имеют свои особенности.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07" y="3897686"/>
            <a:ext cx="2952669" cy="19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6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979" y="727468"/>
            <a:ext cx="9368810" cy="952565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новыми требованиями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преподавании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выявились следующие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 между: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212" y="2434105"/>
            <a:ext cx="5507213" cy="2215991"/>
          </a:xfrm>
          <a:prstGeom prst="rect">
            <a:avLst/>
          </a:prstGeom>
          <a:noFill/>
          <a:ln>
            <a:solidFill>
              <a:srgbClr val="261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необходимостью решать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узкопредметные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физической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(поддержание высокого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моторной плотности, двигательной активности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УУД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2788" y="2434106"/>
            <a:ext cx="4922373" cy="2215991"/>
          </a:xfrm>
          <a:prstGeom prst="rect">
            <a:avLst/>
          </a:prstGeom>
          <a:noFill/>
          <a:ln>
            <a:solidFill>
              <a:srgbClr val="261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потребностью в реализации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и недостаточной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разработанностью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методики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УУД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307976" y="1680411"/>
            <a:ext cx="235843" cy="75369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23493" y="5013105"/>
            <a:ext cx="973586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Исходя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выявленных противоречий,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формирования УУД школьников без потери двигательной активности на уроках физической культуры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8648131" y="1680412"/>
            <a:ext cx="235843" cy="75369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128" y="814708"/>
            <a:ext cx="9909218" cy="98833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педагогического опыта: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условия, необходимые для формирования УУД на уроках физической культуры.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382592"/>
            <a:ext cx="9909219" cy="34932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программы формирования УУД на первой и второй ступенях образования.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программ по физическому воспитанию для 1-9 классов на основе учета требований  ФГОС.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Отбор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технологий и методик, средств обучения, обеспечивающих формирование УУД.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карт урока.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мониторинга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УУД на уроках физической культуры.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375" y="1687132"/>
            <a:ext cx="4848088" cy="44984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 опыта: </a:t>
            </a: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осуществляется посредством формирования у учащихся опыта решения учебно-познавательных и учебно-практических  задач, что обеспечивает развитие личности через формирование универсальных учебных действий без потери двигательной активности на уроке физической культуры.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8" y="708338"/>
            <a:ext cx="3477296" cy="23181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25" y="3490442"/>
            <a:ext cx="3670078" cy="20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84" y="2421877"/>
            <a:ext cx="2689775" cy="1792735"/>
          </a:xfrm>
        </p:spPr>
      </p:pic>
      <p:sp>
        <p:nvSpPr>
          <p:cNvPr id="8" name="Прямоугольник 7"/>
          <p:cNvSpPr/>
          <p:nvPr/>
        </p:nvSpPr>
        <p:spPr>
          <a:xfrm>
            <a:off x="4375565" y="3752947"/>
            <a:ext cx="3698449" cy="8491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4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i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ормирующие УУД</a:t>
            </a:r>
            <a:endParaRPr lang="ru-RU" sz="2400" b="1" i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70669" y="2090172"/>
            <a:ext cx="55082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b="1" i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</a:t>
            </a:r>
          </a:p>
          <a:p>
            <a:pPr algn="ctr"/>
            <a:r>
              <a:rPr lang="ru-RU" sz="24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</a:t>
            </a:r>
          </a:p>
          <a:p>
            <a:pPr algn="ctr"/>
            <a:r>
              <a:rPr lang="ru-RU" sz="24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i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ехнологии,</a:t>
            </a:r>
            <a:endParaRPr lang="ru-RU" sz="2400" b="1" i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 rot="5400000">
            <a:off x="-448938" y="436037"/>
            <a:ext cx="965938" cy="325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logotipka.ru/images/stories/skachat_img/strelki_ukazateli/strelka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3694">
            <a:off x="7676902" y="1924408"/>
            <a:ext cx="1609654" cy="2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logotipka.ru/images/stories/skachat_img/strelki_ukazateli/strelka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29">
            <a:off x="7715807" y="4468527"/>
            <a:ext cx="1609654" cy="2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logotipka.ru/images/stories/skachat_img/strelki_ukazateli/strelka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7261">
            <a:off x="2992200" y="3082911"/>
            <a:ext cx="1609654" cy="2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logotipka.ru/images/stories/skachat_img/strelki_ukazateli/strelka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691">
            <a:off x="7792811" y="3200857"/>
            <a:ext cx="1609654" cy="2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logotipka.ru/images/stories/skachat_img/strelki_ukazateli/strelka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9020">
            <a:off x="3395221" y="4524705"/>
            <a:ext cx="1466938" cy="2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logotipka.ru/images/stories/skachat_img/strelki_ukazateli/strelka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9726">
            <a:off x="3109169" y="1924409"/>
            <a:ext cx="1609654" cy="2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6030" y="1006871"/>
            <a:ext cx="174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499" y="2829617"/>
            <a:ext cx="1653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88725" y="868372"/>
            <a:ext cx="1848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рефлексивной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72465" y="2578672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роблемного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24" y="5146553"/>
            <a:ext cx="308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НФТМ – ТРИЗ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06741" y="4796520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4" descr="http://logotipka.ru/images/stories/skachat_img/strelki_ukazateli/strelka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3685" flipH="1" flipV="1">
            <a:off x="5843889" y="5219054"/>
            <a:ext cx="1046973" cy="22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98831" y="5835828"/>
            <a:ext cx="654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6725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644" y="660161"/>
            <a:ext cx="9601196" cy="4989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УУД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583" y="1365160"/>
            <a:ext cx="10058399" cy="118485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НФТМ – ТРИЗ (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творческого мышления  и теория решения изобретательских (творческих) задач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направлена на развитие творческих способностей, лежащих в основе познавательных УУД.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51" y="2075572"/>
            <a:ext cx="2215167" cy="1476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7" y="3120088"/>
            <a:ext cx="2123225" cy="1592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0522" y="2444629"/>
            <a:ext cx="391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НФТМ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ТРИЗ включает: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78172" y="3027781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оздание проблемных ситуаций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31320" y="3816262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решение творческих заданий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78144" y="4712507"/>
            <a:ext cx="380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организацию самостоятельной </a:t>
            </a:r>
          </a:p>
          <a:p>
            <a:r>
              <a:rPr lang="ru-RU" dirty="0" smtClean="0"/>
              <a:t>индивидуальной и групповой работы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59934" y="5530822"/>
            <a:ext cx="395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ключение в урок игровых ситуаций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76" y="4499165"/>
            <a:ext cx="2270702" cy="16215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6065" y="3027781"/>
            <a:ext cx="2302535" cy="1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0" y="759854"/>
            <a:ext cx="10148551" cy="53318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всех видов УУД достигается с помощью организации самостоятельной индивидуальной и групповой работы учащихся.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учащимся выполнить следующие задания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классифицируйте ошибки, допущенные инструктором при проведении  упражнения (укажите, где они допущены: в объяснении, показе, подаче команд, в подсчете);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упражнения и выполните их с группой, при этом не забывайте: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выделять исходное положение; б) правильно подавать команду к началу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окончанию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упражнения; в) вести подсчет;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предварительно полученному заданию провести с группой учащихся комплекс общеразвивающих упражнений, оценивать выполнение по указанным критериям.</a:t>
            </a: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Развитию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самостоятельной деятельности способствует выполнение учащимися различных тестовых заданий, например: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специальных упражнений назвать (выполнить) те, которые направлены на развитие конкретных групп мышц: плечевого пояса, брюшного пресса, спины, ног;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упражнений (дается набор силовых и скоростно-силовых упражнений) указать те, которые преимущественно развивают скоростно-силовые качества указанных групп мышц.</a:t>
            </a:r>
          </a:p>
        </p:txBody>
      </p:sp>
    </p:spTree>
    <p:extLst>
      <p:ext uri="{BB962C8B-B14F-4D97-AF65-F5344CB8AC3E}">
        <p14:creationId xmlns:p14="http://schemas.microsoft.com/office/powerpoint/2010/main" val="26025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955" y="700928"/>
            <a:ext cx="9601196" cy="89095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коммуникативных УУД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через выполнение заданий: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678" y="1571856"/>
            <a:ext cx="10487539" cy="4606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38" y="4284896"/>
            <a:ext cx="2546829" cy="1697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27328"/>
            <a:ext cx="2465183" cy="1581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4" y="4116399"/>
            <a:ext cx="2672861" cy="1676266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848678" y="1571856"/>
            <a:ext cx="2705722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33938" y="1765326"/>
            <a:ext cx="252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отдельные движения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3692" y="2088491"/>
            <a:ext cx="252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вигательные ошибки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264769" y="2366353"/>
            <a:ext cx="3071448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554400" y="1915048"/>
            <a:ext cx="3055107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64061" y="2605128"/>
            <a:ext cx="287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графические изображения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609507" y="1591882"/>
            <a:ext cx="2814810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13309" y="1785353"/>
            <a:ext cx="266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Прокомментируйте двигательные действия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129685" y="2882989"/>
            <a:ext cx="3071448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7955" y="3076459"/>
            <a:ext cx="286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 упражнения для физкультминуток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7424044" y="3376826"/>
            <a:ext cx="3071448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4268225" y="3076459"/>
            <a:ext cx="3071448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67871" y="3269930"/>
            <a:ext cx="287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упражнения в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5358" y="3570296"/>
            <a:ext cx="287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рекламу ГТО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3046</TotalTime>
  <Words>788</Words>
  <Application>Microsoft Office PowerPoint</Application>
  <PresentationFormat>Произвольный</PresentationFormat>
  <Paragraphs>177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Презентация PowerPoint</vt:lpstr>
      <vt:lpstr>Презентация PowerPoint</vt:lpstr>
      <vt:lpstr>  В связи с новыми требованиями в преподавании физической культуры выявились следующие  противоречия между:   </vt:lpstr>
      <vt:lpstr>  Цель педагогического опыта:  определить условия, необходимые для формирования УУД на уроках физической культуры.</vt:lpstr>
      <vt:lpstr>Презентация PowerPoint</vt:lpstr>
      <vt:lpstr>Презентация PowerPoint</vt:lpstr>
      <vt:lpstr>Формирование познавательных УУД</vt:lpstr>
      <vt:lpstr>Презентация PowerPoint</vt:lpstr>
      <vt:lpstr>Формирование коммуникативных УУД осуществляется через выполнение заданий: </vt:lpstr>
      <vt:lpstr>Формирование  регулятивных УУД </vt:lpstr>
      <vt:lpstr>Организация рефлексивной деятельности</vt:lpstr>
      <vt:lpstr>Новые подходы к оцениванию образовательных достижений учащихся</vt:lpstr>
      <vt:lpstr>Рубрикатор оценивания выполнения упражнений по  рисунку</vt:lpstr>
      <vt:lpstr>Диагностический инструментарий уровня сформированности УУД</vt:lpstr>
      <vt:lpstr>Результаты мониторинга УУД на уроках физической культуры </vt:lpstr>
      <vt:lpstr>Уровень сформированности  УУД учащихся 5-х классов </vt:lpstr>
      <vt:lpstr>Уровень сформированности  УУД учащихся 7-х классов</vt:lpstr>
      <vt:lpstr>Счастливым может быть только  здоровый человек, и  верный путь  к этому – здоровый образ жизни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Достижение планируемых  результатов обучения на основе технологии смешанного обучения  и контента «Академкнига/Учебник»</dc:title>
  <dc:creator>User</dc:creator>
  <cp:lastModifiedBy>Елизавета Куклова</cp:lastModifiedBy>
  <cp:revision>238</cp:revision>
  <dcterms:created xsi:type="dcterms:W3CDTF">2014-11-18T17:10:08Z</dcterms:created>
  <dcterms:modified xsi:type="dcterms:W3CDTF">2015-08-13T12:38:38Z</dcterms:modified>
</cp:coreProperties>
</file>