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9" r:id="rId2"/>
    <p:sldId id="353" r:id="rId3"/>
    <p:sldId id="354" r:id="rId4"/>
    <p:sldId id="337" r:id="rId5"/>
    <p:sldId id="338" r:id="rId6"/>
    <p:sldId id="339" r:id="rId7"/>
    <p:sldId id="340" r:id="rId8"/>
    <p:sldId id="341" r:id="rId9"/>
    <p:sldId id="343" r:id="rId10"/>
    <p:sldId id="345" r:id="rId11"/>
    <p:sldId id="346" r:id="rId12"/>
    <p:sldId id="349" r:id="rId13"/>
    <p:sldId id="351" r:id="rId14"/>
    <p:sldId id="348" r:id="rId15"/>
    <p:sldId id="347" r:id="rId16"/>
    <p:sldId id="355" r:id="rId17"/>
    <p:sldId id="352" r:id="rId18"/>
    <p:sldId id="358" r:id="rId19"/>
    <p:sldId id="350" r:id="rId20"/>
    <p:sldId id="34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5040" autoAdjust="0"/>
  </p:normalViewPr>
  <p:slideViewPr>
    <p:cSldViewPr snapToGrid="0">
      <p:cViewPr varScale="1">
        <p:scale>
          <a:sx n="67" d="100"/>
          <a:sy n="67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3C91E-B7DB-434B-9244-412B22ADAE13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96E27-2674-4226-89D3-5EFD28E9F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5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2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0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5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5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2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6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7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7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4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29D858-2D01-4521-A98A-F72EE90A8732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32B40-2C98-4EED-9175-4EBF9BDA4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9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9240482" y="2748869"/>
            <a:ext cx="2554409" cy="2759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endParaRPr lang="ru-RU" sz="1600" b="1" i="1" dirty="0"/>
          </a:p>
          <a:p>
            <a:pPr marL="0" indent="0">
              <a:buNone/>
            </a:pPr>
            <a:r>
              <a:rPr lang="ru-RU" sz="1600" b="1" i="1" dirty="0" smtClean="0"/>
              <a:t>Моисеев </a:t>
            </a:r>
            <a:r>
              <a:rPr lang="ru-RU" sz="1600" b="1" i="1" dirty="0"/>
              <a:t>Артур </a:t>
            </a:r>
            <a:r>
              <a:rPr lang="ru-RU" sz="1600" b="1" i="1" dirty="0" err="1"/>
              <a:t>Гаврильевич</a:t>
            </a:r>
            <a:r>
              <a:rPr lang="ru-RU" sz="1600" b="1" i="1" dirty="0"/>
              <a:t>, </a:t>
            </a:r>
            <a:r>
              <a:rPr lang="ru-RU" sz="1600" b="1" i="1" dirty="0" smtClean="0"/>
              <a:t> </a:t>
            </a:r>
            <a:r>
              <a:rPr lang="ru-RU" sz="1600" b="1" i="1" dirty="0"/>
              <a:t>учитель истории и обществознания </a:t>
            </a:r>
            <a:r>
              <a:rPr lang="ru-RU" sz="1600" b="1" i="1" dirty="0" smtClean="0"/>
              <a:t>   </a:t>
            </a:r>
          </a:p>
          <a:p>
            <a:pPr marL="0" indent="0">
              <a:buNone/>
            </a:pPr>
            <a:r>
              <a:rPr lang="ru-RU" sz="1600" b="1" i="1" dirty="0" smtClean="0"/>
              <a:t>Министерство </a:t>
            </a:r>
            <a:r>
              <a:rPr lang="ru-RU" sz="1600" b="1" i="1" dirty="0"/>
              <a:t>образования </a:t>
            </a:r>
            <a:r>
              <a:rPr lang="ru-RU" sz="1600" b="1" i="1" dirty="0" smtClean="0"/>
              <a:t>Республики Саха (Якутия)  «</a:t>
            </a:r>
            <a:r>
              <a:rPr lang="ru-RU" sz="1600" b="1" i="1" dirty="0"/>
              <a:t>Якутская кадетская школа-интернат»</a:t>
            </a:r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endParaRPr lang="ru-RU" sz="1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42" y="69679"/>
            <a:ext cx="5543209" cy="1100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59" y="2748869"/>
            <a:ext cx="4128663" cy="275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96" y="69679"/>
            <a:ext cx="1184636" cy="1184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" y="2764385"/>
            <a:ext cx="3867149" cy="2759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5980" y="5657671"/>
            <a:ext cx="772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Мы лишаем детей будущего, если продолжаем учить сегодня так, как учили этому вчера.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Джон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</a:rPr>
              <a:t>Дьюи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﻿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5750" y="1578812"/>
            <a:ext cx="11058144" cy="6664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Методический семинар:</a:t>
            </a:r>
          </a:p>
          <a:p>
            <a:pPr algn="l"/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«Свободное мышление в пространстве истории»</a:t>
            </a:r>
            <a:endParaRPr lang="ru-RU" sz="3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7670" y="136359"/>
            <a:ext cx="10494330" cy="91441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8-х классов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 помощью моделирования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геоисторического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 примере выполнения задания С-5 ЕГЭ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7098"/>
              </p:ext>
            </p:extLst>
          </p:nvPr>
        </p:nvGraphicFramePr>
        <p:xfrm>
          <a:off x="2458192" y="3779090"/>
          <a:ext cx="7422077" cy="2897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641"/>
                <a:gridCol w="3711436"/>
              </a:tblGrid>
              <a:tr h="23908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1840—1850-е гг.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1861—1880-е гг.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447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Незначительная доля наемного труда в промышленности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к применению наемного труда в промышленности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986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труда крепостных крестьян на помещичьих мануфактурах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к применению труда наемных работников на помещичьих мануфактурах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3142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труда посессионных приписных крестьян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Упразднен труд посессионных, приписных крестьян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отраслей промышленности (машиностроение)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крупных капиталистических предприятий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3784" y="1224545"/>
            <a:ext cx="106384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С5. Сравните два этапа промышленного переворота в России в 1840—1850-е гг. и в 1861- 1880-е гг.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Укажите, что было общим, а что различным.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формулируют следующие общие черты: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внедрение машин на производстве;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развитие новых видов транспорта (железнодорожное строительство, развитие пароходного сообщения);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-постепенная замена труда лично зависимых работников трудом наемных работников;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недостаточное оснащение сельскохозяйственного производства машинной техникой;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сохранение промыслов (промыслового села);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применение внеэкономических методов эксплуатации работников.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формулируют следующие различия в табличной форме: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31620" y="160020"/>
            <a:ext cx="10572750" cy="16527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800" b="1" dirty="0" smtClean="0"/>
              <a:t>II</a:t>
            </a:r>
            <a:r>
              <a:rPr lang="ru-RU" sz="3800" b="1" dirty="0" smtClean="0"/>
              <a:t>. </a:t>
            </a:r>
            <a:r>
              <a:rPr lang="ru-RU" sz="3800" b="1" dirty="0"/>
              <a:t>История: что важнее – память или разум?</a:t>
            </a:r>
          </a:p>
          <a:p>
            <a:pPr algn="r"/>
            <a:r>
              <a:rPr lang="ru-RU" sz="3800" b="1" dirty="0"/>
              <a:t>Развитие исторического мышления </a:t>
            </a:r>
          </a:p>
          <a:p>
            <a:pPr algn="r"/>
            <a:r>
              <a:rPr lang="ru-RU" sz="3800" b="1" dirty="0"/>
              <a:t>с помощью мнемотехник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80" y="1875142"/>
            <a:ext cx="3123313" cy="317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3" y="676606"/>
            <a:ext cx="4257675" cy="296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4" y="3699548"/>
            <a:ext cx="4247504" cy="2973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29" y="1842900"/>
            <a:ext cx="4295775" cy="33432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36080" y="5186174"/>
            <a:ext cx="7501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«Когда человек в своем воображении соединяет несколько зрительных образов, мозг фиксирует эту взаимосвязь. И в дальнейшем при припоминании по одному из образов этой ассоциации мозг воспроизводит все ранее соединенные образы».</a:t>
            </a:r>
          </a:p>
        </p:txBody>
      </p:sp>
    </p:spTree>
    <p:extLst>
      <p:ext uri="{BB962C8B-B14F-4D97-AF65-F5344CB8AC3E}">
        <p14:creationId xmlns:p14="http://schemas.microsoft.com/office/powerpoint/2010/main" val="26118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37573" y="0"/>
            <a:ext cx="10494330" cy="6295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Примеры мнемотехник, разработанных А.Г. Моисеевым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06" y="547260"/>
            <a:ext cx="6719446" cy="4367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06" y="4891023"/>
            <a:ext cx="6719446" cy="124910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35552" y="1565910"/>
            <a:ext cx="0" cy="45742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510628" y="1565910"/>
            <a:ext cx="5477" cy="45742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57019" y="547260"/>
            <a:ext cx="379635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/>
              <a:t>Итак, дата </a:t>
            </a:r>
            <a:r>
              <a:rPr lang="ru-RU" sz="1600" b="1" u="sng" dirty="0">
                <a:solidFill>
                  <a:srgbClr val="FF0000"/>
                </a:solidFill>
              </a:rPr>
              <a:t>1801</a:t>
            </a:r>
            <a:r>
              <a:rPr lang="ru-RU" sz="1600" b="1" dirty="0"/>
              <a:t> в буквенном варианте </a:t>
            </a:r>
            <a:r>
              <a:rPr lang="ru-RU" sz="1600" b="1" u="sng" dirty="0">
                <a:solidFill>
                  <a:schemeClr val="accent6"/>
                </a:solidFill>
              </a:rPr>
              <a:t>ВНЛ</a:t>
            </a:r>
            <a:r>
              <a:rPr lang="ru-RU" sz="1600" b="1" dirty="0"/>
              <a:t> (без тысячной, </a:t>
            </a:r>
            <a:r>
              <a:rPr lang="ru-RU" sz="1600" b="1" dirty="0" err="1"/>
              <a:t>т.к</a:t>
            </a:r>
            <a:r>
              <a:rPr lang="ru-RU" sz="1600" b="1" dirty="0"/>
              <a:t> век и так понятен). Теперь нужно из набора букв </a:t>
            </a:r>
            <a:r>
              <a:rPr lang="ru-RU" sz="1600" b="1" u="sng" dirty="0">
                <a:solidFill>
                  <a:schemeClr val="accent2"/>
                </a:solidFill>
              </a:rPr>
              <a:t>ВНЛ</a:t>
            </a:r>
            <a:r>
              <a:rPr lang="ru-RU" sz="1600" b="1" dirty="0"/>
              <a:t> получить слово, близко по звучанию слово </a:t>
            </a:r>
            <a:r>
              <a:rPr lang="ru-RU" sz="1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ВИНИЛ </a:t>
            </a:r>
            <a:r>
              <a:rPr lang="ru-RU" sz="1600" b="1" dirty="0"/>
              <a:t>(виниловая пластинка). За тем из события даты - учреждение Негласного комитета, создаем с помощью воображения образ например: </a:t>
            </a:r>
            <a:r>
              <a:rPr lang="ru-RU" sz="1600" b="1" u="sng" dirty="0">
                <a:solidFill>
                  <a:srgbClr val="0070C0"/>
                </a:solidFill>
              </a:rPr>
              <a:t>МАСКА. </a:t>
            </a:r>
            <a:r>
              <a:rPr lang="ru-RU" sz="1600" b="1" dirty="0"/>
              <a:t>Соединяем два этих образа в своем воображении, при этом соблюдаем правило: главный образ в нашем случае дата, т.е. образ </a:t>
            </a:r>
            <a:r>
              <a:rPr lang="ru-RU" sz="1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ВИНИЛ - </a:t>
            </a:r>
            <a:r>
              <a:rPr lang="ru-RU" sz="1600" b="1" dirty="0"/>
              <a:t>представляем большим. А событие, </a:t>
            </a:r>
            <a:r>
              <a:rPr lang="ru-RU" sz="1600" b="1" dirty="0" err="1"/>
              <a:t>т.е</a:t>
            </a:r>
            <a:r>
              <a:rPr lang="ru-RU" sz="1600" b="1" dirty="0"/>
              <a:t> образ </a:t>
            </a:r>
            <a:r>
              <a:rPr lang="ru-RU" sz="1600" b="1" u="sng" dirty="0">
                <a:solidFill>
                  <a:srgbClr val="0C788E"/>
                </a:solidFill>
              </a:rPr>
              <a:t>МАСКА </a:t>
            </a:r>
            <a:r>
              <a:rPr lang="ru-RU" sz="1600" b="1" dirty="0"/>
              <a:t>представляем меньше и внутри главного образа они должны соприкасаться друг с другом, иначе мозг запомнит их виде двух разных образов. И последнее: закрываем глаза и стараемся как можно ярче представить получившееся образы, при желании их можно поворачивать, увеличивать и уменьшать. Все это позволяет улучшить процесс запоминания.</a:t>
            </a:r>
            <a:endParaRPr lang="ru-RU" sz="1600" b="1" u="sng" dirty="0">
              <a:solidFill>
                <a:srgbClr val="0C78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37573" y="136283"/>
            <a:ext cx="10494330" cy="914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Примеры мнемотехник, разработанных А.Г. Моисеевым </a:t>
            </a:r>
          </a:p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для освоения учащимися исторических дат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18" y="1164996"/>
            <a:ext cx="5927758" cy="4309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30" y="2742335"/>
            <a:ext cx="5585460" cy="4009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747" y="2066060"/>
            <a:ext cx="5076156" cy="8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37573" y="87515"/>
            <a:ext cx="10494330" cy="914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х классов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 применением мнемотехник. Таблица.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56279"/>
              </p:ext>
            </p:extLst>
          </p:nvPr>
        </p:nvGraphicFramePr>
        <p:xfrm>
          <a:off x="1651905" y="1001928"/>
          <a:ext cx="10265665" cy="576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142"/>
                <a:gridCol w="1529319"/>
                <a:gridCol w="1019290"/>
                <a:gridCol w="860768"/>
                <a:gridCol w="978703"/>
                <a:gridCol w="978703"/>
                <a:gridCol w="944241"/>
                <a:gridCol w="912080"/>
                <a:gridCol w="912080"/>
                <a:gridCol w="888339"/>
              </a:tblGrid>
              <a:tr h="452867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Усваивание дат обучающимися % остаточных знаний по итогам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срезовых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применения мнемотехники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применением мнемотехники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четверти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месяц четверти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четверти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учебного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четверти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месяц четверти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четверти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учебного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</a:tr>
              <a:tr h="4270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§1. Внутренняя политика Александра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1801-1806 гг.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марта 1801г.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смерть Павла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государственного заговора.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 – 1825гг.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Царствование императора Александра 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 1801г.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Негласного комитета.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сен. 1802г.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Министерская реформа.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1803г.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реформы народного просвещения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фев. 1803г.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о «вольных хлебопашцах»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целом по параграфу 6 дат)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дат-помнит 1 учащийся.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помнит 3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помнит 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даты- помнит 1 учащийся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дату- помнит 2 учащихся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учащихся не помнят не одной даты.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дат-помнит 0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помнит 1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 2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даты- помнит 4 учащихся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дату- помнят 4 учащихся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учащихся не помнят ни одной даты. </a:t>
                      </a: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дат-помнят 0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помнят 0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 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даты- помнят 2 учащихся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дату- помнят 4 учащихся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учащихся не помнят ни одной даты.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дат-помнят 0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помнят 0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 2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даты- помнят 4 учащихся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дату- помнят 4 учащихся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учащихся не помнят ни одной даты.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дат-помнят 9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помнят 3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2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дат-помнят 9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помнит 3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2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дат-помнят 8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помнят 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2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дат параграфа из 14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дат-помнят 7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дат- помнят 5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даты- помнят 2 учащихся.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6" marR="38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4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31620" y="160020"/>
            <a:ext cx="10572750" cy="16527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800" b="1" dirty="0" smtClean="0"/>
              <a:t>II</a:t>
            </a:r>
            <a:r>
              <a:rPr lang="en-US" sz="3800" b="1" dirty="0"/>
              <a:t>I</a:t>
            </a:r>
            <a:r>
              <a:rPr lang="ru-RU" sz="3800" b="1" dirty="0" smtClean="0"/>
              <a:t>. </a:t>
            </a:r>
            <a:r>
              <a:rPr lang="ru-RU" sz="3600" b="1" dirty="0"/>
              <a:t>История: </a:t>
            </a:r>
            <a:r>
              <a:rPr lang="ru-RU" sz="3600" b="1" dirty="0" smtClean="0"/>
              <a:t>взгляд в прошлое или шаг в будущее?</a:t>
            </a:r>
            <a:endParaRPr lang="ru-RU" sz="3600" b="1" dirty="0"/>
          </a:p>
          <a:p>
            <a:pPr algn="just"/>
            <a:r>
              <a:rPr lang="ru-RU" sz="3800" b="1" dirty="0" smtClean="0"/>
              <a:t>Проектирование общества будущего на основе изучения законов истории.</a:t>
            </a:r>
            <a:endParaRPr lang="ru-RU" sz="3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4100" y="6041402"/>
            <a:ext cx="5912184" cy="511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Через постижение законов исторического развития, метафизики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05082" y="5897402"/>
            <a:ext cx="4572000" cy="7995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 проектированию сценариев развития будущего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20" y="2153023"/>
            <a:ext cx="3053149" cy="3053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1676" y="1963389"/>
            <a:ext cx="3587911" cy="1998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66" y="3730949"/>
            <a:ext cx="3304032" cy="2015816"/>
          </a:xfrm>
          <a:prstGeom prst="rect">
            <a:avLst/>
          </a:prstGeom>
        </p:spPr>
      </p:pic>
      <p:sp>
        <p:nvSpPr>
          <p:cNvPr id="12" name="Штриховая стрелка вправо 11"/>
          <p:cNvSpPr/>
          <p:nvPr/>
        </p:nvSpPr>
        <p:spPr>
          <a:xfrm>
            <a:off x="6047232" y="5922784"/>
            <a:ext cx="1257850" cy="5115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82" y="1963389"/>
            <a:ext cx="4701284" cy="37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0037" y="282587"/>
            <a:ext cx="10494330" cy="914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х классов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 помощью установления исторических связей и проектирования исторических сценариев. 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16165"/>
              </p:ext>
            </p:extLst>
          </p:nvPr>
        </p:nvGraphicFramePr>
        <p:xfrm>
          <a:off x="1450848" y="1438752"/>
          <a:ext cx="10581055" cy="5205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9962"/>
                <a:gridCol w="5291093"/>
              </a:tblGrid>
              <a:tr h="388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методика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проектирования исторических сценариев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</a:tr>
              <a:tr h="12081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устанавливают связи самостоятельно, так как привычнее взять готовые из учебника. Воспроизводят тезисы, изложенные в учебнике.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 причинно-следственные связи самостоятельно.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сформулировать базовые тезисы. На основе данных тезисов могут дать подробное изложение событий и обосновать собственное отношение к ним.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</a:tr>
              <a:tr h="17834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забывают материал учебника, в том числе разобранные причинно-следственные связи. По истечении месяца с момента окончания изучения темы не воспроизводят причинно-следственные связи, так как необходимые «для строительства кирпичики» исчезают.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Вспоминают отдельные события, условия, некоторые факты.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Увеличивается число исторических фактов, которые учащиеся помнят. Увеличивается временной период, в течение которого учащиеся могут оперировать большим количеством фактов.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провести подробное сравнение двух исторических явлений, представить результаты в развернутой табличной форме и в виде связного текста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</a:tr>
              <a:tr h="966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Испытывают затруднения, не справляются, когда требуется связать события, которые парой не рассматривались в учебнике.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самостоятельно не только описывать действительный ход событий, но и объяснить, какие варианты действий существовали и почему из множества возможностей был выбран именно данный сценарий действий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</a:tr>
              <a:tr h="5854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Осваивают способ исторического моделирования, технологию создания интеллект-карт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</a:tr>
              <a:tr h="2740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справляются с заданиями ЕГЭ в части С. 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28" marR="191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5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31620" y="160020"/>
            <a:ext cx="10572750" cy="16527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800" b="1" dirty="0" smtClean="0"/>
              <a:t>I</a:t>
            </a:r>
            <a:r>
              <a:rPr lang="en-US" sz="3800" b="1" dirty="0"/>
              <a:t>V</a:t>
            </a:r>
            <a:r>
              <a:rPr lang="ru-RU" sz="3800" b="1" dirty="0" smtClean="0"/>
              <a:t>. История об опыте: может ли «чужой» стать «своим»? Историческая реконструкция как средство постижения исторического опыта.</a:t>
            </a:r>
            <a:endParaRPr lang="ru-RU" sz="3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431014"/>
            <a:ext cx="4876800" cy="3249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090" y="2548208"/>
            <a:ext cx="548640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Краткий исторический очерк событий на озере Ильмень 1943 года.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19-й отдельной лыжной бригаде 12-го гвардейского стрелкового корпуса было 1712 русских, 597 якутов, 253 украинца, 95 татар, 66 белорусов и около 200 человек других национальностей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7930" y="2588758"/>
            <a:ext cx="5669280" cy="423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с 22 по 25 февраля 1943 года войска 27-й армии Северо-Западного фронта проводили наступательную операцию на всём фронте с целью разгрома старорусской группировки противника и выходом в направлении на Шимск.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19-й и 3-й отдельными лыжными бригадами, входившими в состав 12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стрелкового корпуса и имевшими в своём составе до 40 % якутян, ставилась задача: глубоким обходом через Ильмень захватить деревни в устьях рек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Псижа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Перехода: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Устрека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Ужин и мысом восточнее. После овладения Борисовым, Большим Ужином, Большим Вороновым,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Балагижей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наступать на Старую Руссу и перерезать шоссейную дорогу Старая Русса — Шимск. Полностью выполнить задачу воинам не удалось.22 февраля началось наступление. Бойцы лыжных бригад в белых маскхалатах совершили марш с полной боевой выкладкой.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Противник находился на высоком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ильменском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берегу, а якутские стрелки вынуждены были наступать на открытом пространстве, по замёрзшему Ильменю. При подходе к берегу на якутян была обрушена артиллерия, одновременно шли бомбёжки с воздуха.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вечеру немецкие войска подтянули новые силы, численно превосходившие наши. При поддержке авиации в бой вступили артиллерия и минометы. Некоторые наши подразделения до рассвета не успели дойти и укрепиться на южном берегу озера. Гитлеровцы обрушили на них шквальный пулеметно-минометный огонь, который не прекращался в течение всего дня. Потери оказались огромными. Многих тогда отважных воинов поглотил Ильмень.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9370" y="2022428"/>
            <a:ext cx="5486400" cy="675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Бригады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сформированные в Уральском военном округе из якутян-охотников, прибыли на Северо-Западный фронт 15 февраля 1943 года и почти сразу вступили в бой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55370" y="1878456"/>
            <a:ext cx="5097780" cy="6697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sz="1900" b="1" i="1" dirty="0">
                <a:solidFill>
                  <a:schemeClr val="accent1">
                    <a:lumMod val="50000"/>
                  </a:schemeClr>
                </a:solidFill>
              </a:rPr>
              <a:t>исторической реконструкции </a:t>
            </a:r>
            <a:endParaRPr lang="ru-RU" sz="19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900" b="1" i="1" dirty="0">
                <a:solidFill>
                  <a:schemeClr val="accent1">
                    <a:lumMod val="50000"/>
                  </a:schemeClr>
                </a:solidFill>
              </a:rPr>
              <a:t>Битва на озере Ильмень</a:t>
            </a: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64005" y="0"/>
            <a:ext cx="10572750" cy="10287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исторической реконструкции 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Битва на озере Ильмень».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1887" y="1108983"/>
            <a:ext cx="10692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23-24 марта для учащихся Якутской Кадетской Школы-интернат в рамках курса «История Якутии» были проведены уроки из цикла «Якутяне на фронтах Великой Отечественной Войны». Уроки вызвали большой интерес у учащихся, особенно они сопереживали своим землякам, павшим на берегах озера Ильмень в трагический для нашего народа 1943 год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По завершении цикла уроков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поддержке МОБУ ДОД «Детский (подростковый) центр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МВД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РС(Я),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администрации г. Якутска,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Общественной организации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ветеранов ОВД г. Якутска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04.04.2015 был реализован проект «Битва на озере Ильмень».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1396" y="5057943"/>
            <a:ext cx="47514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проекта учащиеся Якутской кадетской школы по сценарию выполняли роль бойцов 19-й и 3-й отдельных лыжных бригад. В течении недели учащиеся 7 и 8 классов в количестве 32 кадетов готовились к реконструкции, изучали оружие, снаряжение, фортификацию и т.д. Самостоятельно подготовили лыжи и крепления реконструируемой эпохи, были сшиты маскхалаты.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90" y="2358817"/>
            <a:ext cx="3928265" cy="261884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33066"/>
              </p:ext>
            </p:extLst>
          </p:nvPr>
        </p:nvGraphicFramePr>
        <p:xfrm>
          <a:off x="6022847" y="2358816"/>
          <a:ext cx="6051424" cy="430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129"/>
                <a:gridCol w="3503295"/>
              </a:tblGrid>
              <a:tr h="20605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проекта: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41" marR="34041" marT="0" marB="0"/>
                </a:tc>
              </a:tr>
              <a:tr h="4093507">
                <a:tc>
                  <a:txBody>
                    <a:bodyPr/>
                    <a:lstStyle/>
                    <a:p>
                      <a:pPr marL="228600" indent="-2286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с историей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Ильменского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сражения, историческими героями, бытом военной поры;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качества: ловкость, меткость, выносливость, скорость;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 выполнения строевых упражнений;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</a:t>
                      </a:r>
                      <a:r>
                        <a:rPr lang="ru-RU" sz="1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уважительное отношение к истории своей страны, военной службе; </a:t>
                      </a:r>
                      <a:endParaRPr lang="ru-RU" sz="1200" kern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Способствовать </a:t>
                      </a:r>
                      <a:r>
                        <a:rPr lang="ru-RU" sz="1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формированию морально-волевых качеств: ответственности, выдержки, самообладания, умения достойно воспринимать неудачи, ошибки членов своей команды;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в ходе исторических реконструкций устанавливают множество деталей, ранее им не известных и иногда не известных и краеведам с историками, что уже можно считать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микрооткрытиями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«присваивают чужой» опыт посредством активной деятельности, сопричастности и сопереживания к историческим событиям и людям, которые и были героями этих событий. Происходит присвоение «чужого» опыта через свой собственный, приобретенный в ходе исторической реконструкции.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Учащиеся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проявляют желание продолжать исследования в формате уже индивидуальных исследовательских проектов, например, проекты «Славные сыны Якутии – герои Советского Союза», «Спорт как фактор развития личности», результаты которых были опубликованы в 2015 г. в печатных изданиях Республики Саха (Якутия) –. Подробно с этими и другими проектами можно ознакомиться на моем персональном сайте.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41" marR="340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64005" y="0"/>
            <a:ext cx="10572750" cy="10287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исторической реконструкции 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Битва на озере Ильмень».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5" y="1188720"/>
            <a:ext cx="4834890" cy="3131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71297" y="1428750"/>
            <a:ext cx="5360670" cy="511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апреля 2015 года у сквера Матери на берегу озера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Сайсары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прошло мероприятие, посвященное 70-летию Великой Победы в рамках проекта «Битва на Ильмене».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представления, учащиеся показали зрителям сцену прощания матери с сыном, слова напутствия и уход солдат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фронт, бой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озере. Около 200 человек, одетых в форму советских и немецких солдат, разыграли эпизод битвы на озере Ильмень.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холодную погоду, участники реконструкции постарались воссоздать напряжение ожесточенного боя. Запах дыма, грохот взрывов и патриотические крики «Ура! За Родину!», сумели погрузить многочисленных зрителей в захватывающую атмосферу тех трагических событий.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5" y="3635999"/>
            <a:ext cx="4834890" cy="32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389888" y="0"/>
            <a:ext cx="10948416" cy="6664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«Свободное мышление в пространстве истории»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87815"/>
              </p:ext>
            </p:extLst>
          </p:nvPr>
        </p:nvGraphicFramePr>
        <p:xfrm>
          <a:off x="1499617" y="1379538"/>
          <a:ext cx="10314431" cy="5370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9256"/>
                <a:gridCol w="3757022"/>
                <a:gridCol w="3278153"/>
              </a:tblGrid>
              <a:tr h="73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результат.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учителя – альтернативные способы обучения истории и обществознанию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желаемый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</a:tr>
              <a:tr h="790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 реконструкции, технология автономного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0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Формализм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строгая алгоритмизация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</a:t>
                      </a:r>
                      <a:r>
                        <a:rPr lang="ru-RU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геоисторического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поля,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«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mindmap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«Чужой опыт»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 реконструкции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«Свой опыт»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8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Запоминание большого объема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данных. История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обществознание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«хранилище»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Мнемотехники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Удивление.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и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средство развития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мышления.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«прошлым»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 развития как средство проектирования будущего 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2" marR="437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«будущего»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792" marR="437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28160"/>
              </p:ext>
            </p:extLst>
          </p:nvPr>
        </p:nvGraphicFramePr>
        <p:xfrm>
          <a:off x="1514951" y="790321"/>
          <a:ext cx="10311289" cy="521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1289"/>
              </a:tblGrid>
              <a:tr h="489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Особенности восприятия учащимися традиционных и альтернативных способов 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изучения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истории и обществознания.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5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4" y="1672400"/>
            <a:ext cx="7607808" cy="50211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3184" y="109728"/>
            <a:ext cx="9985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будущего - это прежде всего школа развития личности человека, ребенка, а не школа дрессуры, зубрежки. Школа будущего - это школа, где главное, что делает ребенок, - учится учиться. Новая школа - это школа, в которой учителя и вообще народ школьный умеют общаться, а не боятся общения. </a:t>
            </a:r>
            <a:endParaRPr lang="ru-RU" b="1" i="1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					А.Г. </a:t>
            </a:r>
            <a:r>
              <a:rPr lang="ru-RU" b="1" i="1" dirty="0" err="1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Асмолов</a:t>
            </a:r>
            <a:r>
              <a:rPr lang="ru-RU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2" y="-4989"/>
            <a:ext cx="10859404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651" y="246743"/>
            <a:ext cx="10143748" cy="1016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1297" y="1572919"/>
            <a:ext cx="66072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1.История: информационное хранилище или поле для размышления? Моделирование </a:t>
            </a:r>
            <a:r>
              <a:rPr lang="ru-RU" sz="2000" b="1" dirty="0" err="1"/>
              <a:t>геоисторического</a:t>
            </a:r>
            <a:r>
              <a:rPr lang="ru-RU" sz="2000" b="1" dirty="0"/>
              <a:t> поля.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1297" y="2684698"/>
            <a:ext cx="836276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2. История: что важнее – память или </a:t>
            </a:r>
            <a:r>
              <a:rPr lang="ru-RU" sz="2000" b="1" dirty="0" smtClean="0"/>
              <a:t>разум? Развитие </a:t>
            </a:r>
            <a:r>
              <a:rPr lang="ru-RU" sz="2000" b="1" dirty="0"/>
              <a:t>исторического мышления </a:t>
            </a:r>
          </a:p>
          <a:p>
            <a:r>
              <a:rPr lang="ru-RU" sz="2000" b="1" dirty="0"/>
              <a:t>с помощью </a:t>
            </a:r>
            <a:r>
              <a:rPr lang="ru-RU" sz="2000" b="1" dirty="0" smtClean="0"/>
              <a:t>мнемотехник.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61297" y="4104254"/>
            <a:ext cx="85746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3. История: взгляд в прошлое или шаг в будущее? </a:t>
            </a:r>
            <a:r>
              <a:rPr lang="ru-RU" sz="2000" b="1" dirty="0" smtClean="0"/>
              <a:t>Проектирование </a:t>
            </a:r>
            <a:r>
              <a:rPr lang="ru-RU" sz="2000" b="1" dirty="0"/>
              <a:t>«общества будущего» </a:t>
            </a:r>
            <a:r>
              <a:rPr lang="ru-RU" sz="2000" b="1" dirty="0" smtClean="0"/>
              <a:t>на </a:t>
            </a:r>
            <a:r>
              <a:rPr lang="ru-RU" sz="2000" b="1" dirty="0"/>
              <a:t>основе изучения законов </a:t>
            </a:r>
            <a:r>
              <a:rPr lang="ru-RU" sz="2000" b="1" dirty="0" smtClean="0"/>
              <a:t>истории.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61297" y="5150267"/>
            <a:ext cx="92504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4. История об опыте: </a:t>
            </a:r>
          </a:p>
          <a:p>
            <a:r>
              <a:rPr lang="ru-RU" sz="2000" b="1" dirty="0"/>
              <a:t>может ли «чужой» стать «своим</a:t>
            </a:r>
            <a:r>
              <a:rPr lang="ru-RU" sz="2000" b="1" dirty="0" smtClean="0"/>
              <a:t>»? Историческая </a:t>
            </a:r>
            <a:r>
              <a:rPr lang="ru-RU" sz="2000" b="1" dirty="0"/>
              <a:t>реконструкция </a:t>
            </a:r>
            <a:r>
              <a:rPr lang="ru-RU" sz="2000" b="1" dirty="0" smtClean="0"/>
              <a:t>как средство </a:t>
            </a:r>
            <a:endParaRPr lang="ru-RU" sz="2000" b="1" dirty="0"/>
          </a:p>
          <a:p>
            <a:r>
              <a:rPr lang="ru-RU" sz="2000" b="1" dirty="0"/>
              <a:t>постижения исторического </a:t>
            </a:r>
            <a:r>
              <a:rPr lang="ru-RU" sz="2000" b="1" dirty="0" smtClean="0"/>
              <a:t>опыта.</a:t>
            </a:r>
            <a:endParaRPr lang="ru-RU" sz="2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61297" y="473445"/>
            <a:ext cx="10143748" cy="435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 smtClean="0"/>
              <a:t>Альтернативные методы обучения </a:t>
            </a:r>
          </a:p>
          <a:p>
            <a:pPr algn="l"/>
            <a:r>
              <a:rPr lang="ru-RU" b="1" dirty="0" smtClean="0"/>
              <a:t>			в пространстве истории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21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31620" y="160020"/>
            <a:ext cx="10572750" cy="12687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600" b="1" dirty="0" smtClean="0"/>
              <a:t>I</a:t>
            </a:r>
            <a:r>
              <a:rPr lang="ru-RU" sz="4600" b="1" dirty="0" smtClean="0"/>
              <a:t>. Метод моделирования</a:t>
            </a:r>
          </a:p>
          <a:p>
            <a:pPr algn="r"/>
            <a:r>
              <a:rPr lang="ru-RU" sz="4600" b="1" dirty="0" smtClean="0"/>
              <a:t> </a:t>
            </a:r>
            <a:r>
              <a:rPr lang="ru-RU" sz="4600" b="1" dirty="0" err="1" smtClean="0"/>
              <a:t>геоисторического</a:t>
            </a:r>
            <a:r>
              <a:rPr lang="ru-RU" sz="4600" b="1" dirty="0" smtClean="0"/>
              <a:t> поля</a:t>
            </a:r>
            <a:endParaRPr lang="ru-RU" sz="4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2" y="1428750"/>
            <a:ext cx="5269992" cy="34168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98705" y="4746452"/>
            <a:ext cx="3365490" cy="12133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Поле исторических событий и условий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28" y="2893268"/>
            <a:ext cx="5904242" cy="370636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80355" y="1812752"/>
            <a:ext cx="3365490" cy="12133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Поле </a:t>
            </a:r>
            <a:r>
              <a:rPr lang="ru-RU" sz="3800" b="1" i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геоисторических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 связей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159" y="1826659"/>
            <a:ext cx="2439938" cy="29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-877"/>
            <a:ext cx="10839373" cy="91441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Представление результатов моделирования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геоисторического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поля с помощью интеллект-карт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95" y="1011072"/>
            <a:ext cx="8164973" cy="57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37573" y="136283"/>
            <a:ext cx="10494330" cy="91441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8-х классов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 помощью моделирования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геоисторического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 примере выполнения задания С-7 ЕГЭ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303" y="1217097"/>
            <a:ext cx="10515600" cy="564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сформулировать базовые тезисы. На основе данных тезисов могут дать подробное изложение событий и обосновать собственное отношение к ним.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С7.В.О. Ключевский считал движение декабристов «исторической случайностью, обросшей литературой».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другие суждения о предпосылках возникновения движения декабристов вам известны? Какие суждения вы считаете наиболее убедительными? Назовите факты, положения, которые могут служить аргументами подтверждающими избранное вами суждение.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Суждения, сформулированные учащимися 8-го класса: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противоречиями российской действительности, в первую очередь между насущными потребностями национального развития России и самодержавно- крепостническим строем;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-влиянием на идейное становление декабристов либеральных идей в ходе проведения реформ Александром 1. (в первый период царствования);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впечатлениями Отечественной войны 1812 г., ускорившими идейное становление декабристов;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восприятием участниками движения декабристов опыта социально- политического развития стран Европы, Латинской Америки.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Аргументы</a:t>
            </a:r>
            <a:r>
              <a:rPr lang="ru-RU" sz="1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сформулированные учащимися 8-го класса: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– крепостническая система хозяйствования осознавалась как тормоз экономического развития России;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участники тайных обществ воспринимали крепостную зависимость крестьян как аморальное, позорное для России явление;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отход императора от проведения либеральных реформ привел к выводу о том. Что прогрессивные преобразования могут осуществить лишь участники тайных обществ.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– во время Отечественной войны происходило сближение представителей сословий;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декабристы пришли к убеждению, что русский народ, отстоявший независимость России, освободивший страны Европы от владычества Наполеона, достоин лучшей участи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 — декабристы восприняли идеи века Просвещения, Французской революции конца 18в.,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революционные события в странах Европы (Испании, Пруссии), Латинской Америки оказали влияние на декабристов;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во время Заграничных походов русской армии 1813- 1814гг. будущие декабристы воочию убедились, что народы европейских стран обладают большими свободами, чем народы России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5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37573" y="136283"/>
            <a:ext cx="10494330" cy="91441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8-х классов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 помощью моделирования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геоисторического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 примере выполнения задания С-7 ЕГЭ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5890" y="1234440"/>
            <a:ext cx="10458450" cy="187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С7.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историки, характеризуя социальную направленность реформы 1861г., высказывают суждение, что реформа 1861 г. была проведена в интересах дворян. Какое другое суждение о социальной направленности реформы 1861 г. Вам известно? Какое суждение считаете наиболее убедительным? Назовите не менее трех фактов, положений, которые могут служить аргументом, подтверждающими выбранное вами суждение</a:t>
            </a:r>
            <a:r>
              <a:rPr lang="ru-RU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Суждения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аргументы, сформулированные учащимися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9260"/>
              </p:ext>
            </p:extLst>
          </p:nvPr>
        </p:nvGraphicFramePr>
        <p:xfrm>
          <a:off x="1897380" y="3122549"/>
          <a:ext cx="9806940" cy="362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470"/>
                <a:gridCol w="4903470"/>
              </a:tblGrid>
              <a:tr h="3621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Реформа 1861г. была проведена с учетом интересов крестьян: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крестьяне были освобождены от крепостной зависимости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крестьяне получили право распоряжаться своим имуществом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крестьяне получили право заключать сделки (выступать как юридическое лицо)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крестьяне получили право переходить в другие сословия (мещан, купцов)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в некоторых губерниях крестьяне получили часть помещичьей земли.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Реформа 1861г. была проведена с учетом интересов как дворян, так и крестьян: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крестьяне были освобождены от крепостной зависимости;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но крестьяне были вынуждены выплачивать выкупные платежи, нести повинности в пользу помещиков;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дворяне лишись возможности использовать даровой труд крепостных крестьян;</a:t>
                      </a:r>
                      <a:endParaRPr lang="ru-RU" sz="17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дворяне получили возможность направить выкупные платежи на перестройку собственного  хозяйства.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99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0583" y="1575720"/>
            <a:ext cx="10561320" cy="528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С6. Рассмотрите историческую ситуацию и ответьте на вопросы. В 1921 г. в Праге был выпущен сборник статей «Смена вех». Сборник получил большую известность и вызвал острые споры в среде русской эмиграции. Укажите любые три вопроса, по которым велась дискуссия. Охарактеризуйте позиции, которых придерживались авторы, по каждому из них.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предполагают, что предметами для дискуссии могли бы стать следующие вопросы: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 причинах и сущности революции и Гражданской войны;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 отношении к советской власти;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 сущности и возможных последствиях нэпа;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 перспективах развития России.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предполагают, что возможные идеи, которые были выдвинуты  «сменовеховцами» могли быть следующие: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понимание революции и Гражданской войны как явления, вызванного всем российской истории;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пересмотр отношения к большевизму и к советской власти как к силе, способной на новом историческом этапе обеспечить восстановление национального и государственного единства России; вывод о необходимости для эмиграции сотрудничать с большевиками для возрождения России;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понимание перехода к нэпу как внутреннего перерождения большевизма («экономический Брест»);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надежда. Что сотрудничество с большевиками подтолкнет процесс их внутреннего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перерождения.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37573" y="136283"/>
            <a:ext cx="10494330" cy="91441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8-х классов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 помощью моделирования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геоисторического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 примере выполнения задания С-6 ЕГЭ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0583" y="1178069"/>
            <a:ext cx="10561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могут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ход событий,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варианты действий существовали и почему из множества возможностей был выбран именно данный сценарий действий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9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37573" y="136283"/>
            <a:ext cx="10494330" cy="91441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обучения учащихся 8-х классов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 помощью моделирования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геоисторического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 примере выполнения задания С-5 ЕГЭ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68590"/>
              </p:ext>
            </p:extLst>
          </p:nvPr>
        </p:nvGraphicFramePr>
        <p:xfrm>
          <a:off x="2315688" y="3535861"/>
          <a:ext cx="8585860" cy="3135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2471"/>
                <a:gridCol w="4293389"/>
              </a:tblGrid>
              <a:tr h="21299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 век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 век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91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Начальный этап мануфактурного производства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Значительный рост числа мануфактур, в том числе крестьянских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8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Преобладание мануфактур с использованием принудительного труда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как труда «беглых и гулящих людей»- вольнонаемной рабочей силы, так и труда приписных и посессионных крестьян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91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Начало специализации отдельных районов страны и рост товарного обращения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Углубление специализации отдельных районов, в том числе за счет освоения новых территорий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8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Сохранение натуральной замкнутости помещичьего и крестьянского хозяйства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Разрушение натуральной замкнутости помещичьего и крестьянского хозяйства, усиление их связей с рынком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8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Элементы политики меркантелизма и протекционизма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Усиление политики государственного вмешательства в экономику, политики протекционизма и меркантилизма.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2350" y="1319870"/>
            <a:ext cx="1108720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могут провести подробное сравнение двух исторических явлений, представить результаты в развернутой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табличной форме и в виде связного текста.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С5. Сравните экономическое развитие России в 17в. и 18в. Укажите, что было общим, а что- различным.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формулируют следующие общие черты в экономическом развитии в 17в. и 18в.: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экстенсивное развитие экономики;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развитие ремесленного мануфактурного производства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начало формирования рыночных отношений и всероссийского рынка.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формулируют следующие различия в экономическом развитии в 17в. и 18в.: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375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2606</Words>
  <Application>Microsoft Office PowerPoint</Application>
  <PresentationFormat>Широкоэкранный</PresentationFormat>
  <Paragraphs>305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результатов моделирования геоисторического поля с помощью интеллект-карт</vt:lpstr>
      <vt:lpstr>Результаты обучения учащихся 8-х классов  с помощью моделирования геоисторического поля  на примере выполнения задания С-7 ЕГЭ</vt:lpstr>
      <vt:lpstr>Результаты обучения учащихся 8-х классов  с помощью моделирования геоисторического поля  на примере выполнения задания С-7 ЕГЭ</vt:lpstr>
      <vt:lpstr>Результаты обучения учащихся 8-х классов  с помощью моделирования геоисторического поля  на примере выполнения задания С-6 ЕГЭ</vt:lpstr>
      <vt:lpstr>Результаты обучения учащихся 8-х классов  с помощью моделирования геоисторического поля  на примере выполнения задания С-5 ЕГЭ</vt:lpstr>
      <vt:lpstr>Результаты обучения учащихся 8-х классов  с помощью моделирования геоисторического поля  на примере выполнения задания С-5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Баскевич</dc:creator>
  <cp:lastModifiedBy>Артур</cp:lastModifiedBy>
  <cp:revision>95</cp:revision>
  <dcterms:created xsi:type="dcterms:W3CDTF">2015-03-11T15:02:50Z</dcterms:created>
  <dcterms:modified xsi:type="dcterms:W3CDTF">2015-08-15T22:14:05Z</dcterms:modified>
</cp:coreProperties>
</file>