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9" r:id="rId1"/>
  </p:sldMasterIdLst>
  <p:notesMasterIdLst>
    <p:notesMasterId r:id="rId24"/>
  </p:notesMasterIdLst>
  <p:sldIdLst>
    <p:sldId id="287" r:id="rId2"/>
    <p:sldId id="296" r:id="rId3"/>
    <p:sldId id="297" r:id="rId4"/>
    <p:sldId id="275" r:id="rId5"/>
    <p:sldId id="276" r:id="rId6"/>
    <p:sldId id="273" r:id="rId7"/>
    <p:sldId id="290" r:id="rId8"/>
    <p:sldId id="281" r:id="rId9"/>
    <p:sldId id="291" r:id="rId10"/>
    <p:sldId id="279" r:id="rId11"/>
    <p:sldId id="280" r:id="rId12"/>
    <p:sldId id="282" r:id="rId13"/>
    <p:sldId id="262" r:id="rId14"/>
    <p:sldId id="283" r:id="rId15"/>
    <p:sldId id="288" r:id="rId16"/>
    <p:sldId id="298" r:id="rId17"/>
    <p:sldId id="289" r:id="rId18"/>
    <p:sldId id="293" r:id="rId19"/>
    <p:sldId id="292" r:id="rId20"/>
    <p:sldId id="294" r:id="rId21"/>
    <p:sldId id="285" r:id="rId22"/>
    <p:sldId id="28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00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-486" y="-13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title>
      <c:tx>
        <c:rich>
          <a:bodyPr/>
          <a:lstStyle/>
          <a:p>
            <a:pPr>
              <a:defRPr/>
            </a:pPr>
            <a:r>
              <a:rPr lang="ru-RU"/>
              <a:t>Повышается уровень мотивации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Лист1!$A$3</c:f>
              <c:strCache>
                <c:ptCount val="1"/>
                <c:pt idx="0">
                  <c:v>2014-2015</c:v>
                </c:pt>
              </c:strCache>
            </c:strRef>
          </c:tx>
          <c:cat>
            <c:strRef>
              <c:f>Лист1!$B$1:$D$1</c:f>
              <c:strCache>
                <c:ptCount val="3"/>
                <c:pt idx="0">
                  <c:v>высокий 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38</c:v>
                </c:pt>
                <c:pt idx="1">
                  <c:v>45</c:v>
                </c:pt>
                <c:pt idx="2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Лист1!$A$2</c:f>
              <c:strCache>
                <c:ptCount val="1"/>
                <c:pt idx="0">
                  <c:v>2013-2014</c:v>
                </c:pt>
              </c:strCache>
            </c:strRef>
          </c:tx>
          <c:cat>
            <c:strRef>
              <c:f>Лист1!$B$1:$D$1</c:f>
              <c:strCache>
                <c:ptCount val="3"/>
                <c:pt idx="0">
                  <c:v>высокий 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35</c:v>
                </c:pt>
                <c:pt idx="1">
                  <c:v>43</c:v>
                </c:pt>
                <c:pt idx="2">
                  <c:v>22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2012-2013</c:v>
                </c:pt>
              </c:strCache>
            </c:strRef>
          </c:tx>
          <c:cat>
            <c:strRef>
              <c:f>Лист1!$B$1:$D$1</c:f>
              <c:strCache>
                <c:ptCount val="3"/>
                <c:pt idx="0">
                  <c:v>высокий 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27</c:v>
                </c:pt>
                <c:pt idx="1">
                  <c:v>49</c:v>
                </c:pt>
                <c:pt idx="2">
                  <c:v>24</c:v>
                </c:pt>
              </c:numCache>
            </c:numRef>
          </c:val>
        </c:ser>
        <c:axId val="76950144"/>
        <c:axId val="84206336"/>
      </c:barChart>
      <c:catAx>
        <c:axId val="76950144"/>
        <c:scaling>
          <c:orientation val="minMax"/>
        </c:scaling>
        <c:axPos val="b"/>
        <c:majorTickMark val="none"/>
        <c:tickLblPos val="nextTo"/>
        <c:crossAx val="84206336"/>
        <c:crosses val="autoZero"/>
        <c:auto val="1"/>
        <c:lblAlgn val="ctr"/>
        <c:lblOffset val="100"/>
      </c:catAx>
      <c:valAx>
        <c:axId val="8420633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7695014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Позитивная</a:t>
            </a:r>
            <a:r>
              <a:rPr lang="ru-RU" baseline="0" dirty="0" smtClean="0">
                <a:solidFill>
                  <a:schemeClr val="accent4">
                    <a:lumMod val="75000"/>
                  </a:schemeClr>
                </a:solidFill>
              </a:rPr>
              <a:t> д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инамика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качества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знаний </a:t>
            </a:r>
          </a:p>
        </c:rich>
      </c:tx>
      <c:layout/>
      <c:spPr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c:spPr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Лист2!$B$2</c:f>
              <c:strCache>
                <c:ptCount val="1"/>
                <c:pt idx="0">
                  <c:v>Качество знаний</c:v>
                </c:pt>
              </c:strCache>
            </c:strRef>
          </c:tx>
          <c:dLbls>
            <c:showVal val="1"/>
          </c:dLbls>
          <c:cat>
            <c:strRef>
              <c:f>Лист2!$A$3:$A$5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Лист2!$B$3:$B$5</c:f>
              <c:numCache>
                <c:formatCode>0%</c:formatCode>
                <c:ptCount val="3"/>
                <c:pt idx="0">
                  <c:v>0.54</c:v>
                </c:pt>
                <c:pt idx="1">
                  <c:v>0.56999999999999995</c:v>
                </c:pt>
                <c:pt idx="2">
                  <c:v>0.60000000000000053</c:v>
                </c:pt>
              </c:numCache>
            </c:numRef>
          </c:val>
        </c:ser>
        <c:ser>
          <c:idx val="1"/>
          <c:order val="1"/>
          <c:tx>
            <c:strRef>
              <c:f>Лист2!$C$2</c:f>
              <c:strCache>
                <c:ptCount val="1"/>
              </c:strCache>
            </c:strRef>
          </c:tx>
          <c:dLbls>
            <c:showVal val="1"/>
          </c:dLbls>
          <c:cat>
            <c:strRef>
              <c:f>Лист2!$A$3:$A$5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Лист2!$C$3:$C$5</c:f>
              <c:numCache>
                <c:formatCode>General</c:formatCode>
                <c:ptCount val="3"/>
              </c:numCache>
            </c:numRef>
          </c:val>
        </c:ser>
        <c:dLbls>
          <c:showVal val="1"/>
        </c:dLbls>
        <c:shape val="box"/>
        <c:axId val="67318528"/>
        <c:axId val="67320064"/>
        <c:axId val="0"/>
      </c:bar3DChart>
      <c:catAx>
        <c:axId val="67318528"/>
        <c:scaling>
          <c:orientation val="minMax"/>
        </c:scaling>
        <c:axPos val="b"/>
        <c:majorTickMark val="none"/>
        <c:tickLblPos val="nextTo"/>
        <c:crossAx val="67320064"/>
        <c:crosses val="autoZero"/>
        <c:auto val="1"/>
        <c:lblAlgn val="ctr"/>
        <c:lblOffset val="100"/>
      </c:catAx>
      <c:valAx>
        <c:axId val="67320064"/>
        <c:scaling>
          <c:orientation val="minMax"/>
        </c:scaling>
        <c:delete val="1"/>
        <c:axPos val="l"/>
        <c:numFmt formatCode="0%" sourceLinked="1"/>
        <c:majorTickMark val="none"/>
        <c:tickLblPos val="nextTo"/>
        <c:crossAx val="673185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CEA8C-3E29-4B72-8663-01D5E4D8988A}" type="datetimeFigureOut">
              <a:rPr lang="ru-RU" smtClean="0"/>
              <a:pPr/>
              <a:t>15.08.2015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896C1-BBEA-46D0-9B72-AC950986EB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8119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6782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6650-AA50-4C50-9F6B-A295B5C1A7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15736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3366"/>
                </a:solidFill>
              </a:rPr>
              <a:t>www.themegallery.com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ACDE-6FE4-4E8E-B67B-5D8A5094C04F}" type="slidenum">
              <a:rPr lang="en-US" smtClean="0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90758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3366"/>
                </a:solidFill>
              </a:rPr>
              <a:t>www.themegallery.com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D0E85-39FB-403E-908E-ED4C742BEC45}" type="slidenum">
              <a:rPr lang="en-US" smtClean="0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775729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3366"/>
                </a:solidFill>
              </a:rPr>
              <a:t>www.themegallery.com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8705F-7E3C-4465-BD34-A01698F0AD63}" type="slidenum">
              <a:rPr lang="en-US" smtClean="0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54776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499-9C9D-4C0C-91A6-57479C8FDB29}" type="datetimeFigureOut">
              <a:rPr lang="ru-RU" smtClean="0"/>
              <a:pPr/>
              <a:t>15.08.2015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161B-4134-4B20-B5D8-35C8BEA00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120860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3366"/>
                </a:solidFill>
              </a:rPr>
              <a:t>www.themegallery.com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16C5-062F-4E6C-89ED-2277BE18B548}" type="slidenum">
              <a:rPr lang="en-US" smtClean="0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680315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3366"/>
                </a:solidFill>
              </a:rPr>
              <a:t>www.themegallery.com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342F-E348-4341-8DDD-0E0C7070B8E7}" type="slidenum">
              <a:rPr lang="en-US" smtClean="0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05523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3366"/>
                </a:solidFill>
              </a:rPr>
              <a:t>www.themegallery.com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F2538-6920-4CE4-8AEC-D9A5726E56FE}" type="slidenum">
              <a:rPr lang="en-US" smtClean="0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196313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3366"/>
                </a:solidFill>
              </a:rPr>
              <a:t>www.themegallery.com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88CE-3BEA-4A96-B9B4-2F813B5A5D75}" type="slidenum">
              <a:rPr lang="en-US" smtClean="0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71171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3366"/>
                </a:solidFill>
              </a:rPr>
              <a:t>www.themegallery.com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84DC-6C15-4E30-97CC-7717F69A2320}" type="slidenum">
              <a:rPr lang="en-US" smtClean="0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32689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3366"/>
                </a:solidFill>
              </a:rPr>
              <a:t>www.themegallery.com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537CC-AD59-4B2D-BD25-82B01028AACA}" type="slidenum">
              <a:rPr lang="en-US" smtClean="0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2696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1499-9C9D-4C0C-91A6-57479C8FDB29}" type="datetimeFigureOut">
              <a:rPr lang="ru-RU" smtClean="0"/>
              <a:pPr/>
              <a:t>15.08.2015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B161B-4134-4B20-B5D8-35C8BEA00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325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sportal.ru/natalya-mandaeva" TargetMode="External"/><Relationship Id="rId4" Type="http://schemas.openxmlformats.org/officeDocument/2006/relationships/hyperlink" Target="http://nataljamandaeva.ucoz.com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4742" y="3759200"/>
            <a:ext cx="10305143" cy="235131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4900" b="1" dirty="0" smtClean="0">
                <a:solidFill>
                  <a:srgbClr val="002060"/>
                </a:solidFill>
              </a:rPr>
              <a:t>Использование </a:t>
            </a:r>
            <a:r>
              <a:rPr lang="ru-RU" sz="4900" b="1" dirty="0" err="1" smtClean="0">
                <a:solidFill>
                  <a:srgbClr val="002060"/>
                </a:solidFill>
              </a:rPr>
              <a:t>системно-деятельностного</a:t>
            </a:r>
            <a:r>
              <a:rPr lang="ru-RU" sz="4900" b="1" dirty="0" smtClean="0">
                <a:solidFill>
                  <a:srgbClr val="002060"/>
                </a:solidFill>
              </a:rPr>
              <a:t> подхода в обучении математике (на примере </a:t>
            </a:r>
            <a:r>
              <a:rPr lang="ru-RU" sz="4900" b="1" dirty="0" err="1" smtClean="0">
                <a:solidFill>
                  <a:srgbClr val="002060"/>
                </a:solidFill>
              </a:rPr>
              <a:t>деятельностного</a:t>
            </a:r>
            <a:r>
              <a:rPr lang="ru-RU" sz="4900" b="1" dirty="0" smtClean="0">
                <a:solidFill>
                  <a:srgbClr val="002060"/>
                </a:solidFill>
              </a:rPr>
              <a:t> метода)</a:t>
            </a:r>
            <a:endParaRPr lang="ru-RU" sz="49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235199"/>
            <a:ext cx="9144000" cy="1291771"/>
          </a:xfrm>
        </p:spPr>
        <p:txBody>
          <a:bodyPr>
            <a:normAutofit/>
          </a:bodyPr>
          <a:lstStyle/>
          <a:p>
            <a:r>
              <a:rPr lang="ru-RU" sz="3600" b="1" i="1" dirty="0" err="1" smtClean="0">
                <a:solidFill>
                  <a:srgbClr val="FF0000"/>
                </a:solidFill>
              </a:rPr>
              <a:t>Мандаева</a:t>
            </a:r>
            <a:r>
              <a:rPr lang="ru-RU" sz="3600" b="1" i="1" dirty="0" smtClean="0">
                <a:solidFill>
                  <a:srgbClr val="FF0000"/>
                </a:solidFill>
              </a:rPr>
              <a:t> Н.Л,</a:t>
            </a:r>
          </a:p>
          <a:p>
            <a:r>
              <a:rPr lang="ru-RU" sz="3600" b="1" i="1" dirty="0" smtClean="0">
                <a:solidFill>
                  <a:srgbClr val="FF0000"/>
                </a:solidFill>
              </a:rPr>
              <a:t>Республика Алтай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0229" y="699621"/>
            <a:ext cx="3178628" cy="2792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91772" y="319314"/>
            <a:ext cx="83021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Всероссийский конкурс</a:t>
            </a:r>
          </a:p>
          <a:p>
            <a:pPr algn="ctr"/>
            <a:r>
              <a:rPr lang="ru-RU" alt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«Учитель года России  - 2015»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5" name="Picture 35" descr="p15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437" y="3884669"/>
            <a:ext cx="3384551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 descr="http://www.sch2000.ru/consultation/introduction/tdm.jpg"/>
          <p:cNvPicPr/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450" y="1147885"/>
            <a:ext cx="3038581" cy="30847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4532410" y="1807787"/>
            <a:ext cx="72325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Основная идея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«…не давать образцов, ставить ребенка в ситуацию, где его привычные способы действия с очевидностью непригодны и мотивировать поиск существенных особенностей новой ситуации, в которой надо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действовать».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3082" y="408808"/>
            <a:ext cx="6521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Ведущая педагогическая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идея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3631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0194" y="207327"/>
            <a:ext cx="41985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Технология </a:t>
            </a:r>
            <a:r>
              <a:rPr lang="ru-RU" sz="3600" b="1" dirty="0" smtClean="0">
                <a:solidFill>
                  <a:srgbClr val="002060"/>
                </a:solidFill>
              </a:rPr>
              <a:t>опыта</a:t>
            </a:r>
            <a:endParaRPr lang="ru-RU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4121" y="841742"/>
            <a:ext cx="9943464" cy="1200329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Метод обучения, при котором ребенок не получает знания в готовом виде, а добывает их сам в процессе собственной учебно-познавательной деятельности </a:t>
            </a:r>
            <a:r>
              <a:rPr lang="ru-RU" sz="2400" b="1" dirty="0" smtClean="0">
                <a:solidFill>
                  <a:srgbClr val="002060"/>
                </a:solidFill>
              </a:rPr>
              <a:t>называется</a:t>
            </a:r>
            <a:r>
              <a:rPr lang="ru-RU" sz="2400" b="1" dirty="0">
                <a:solidFill>
                  <a:srgbClr val="002060"/>
                </a:solidFill>
              </a:rPr>
              <a:t> </a:t>
            </a:r>
            <a:r>
              <a:rPr lang="ru-RU" sz="2400" b="1" dirty="0" err="1">
                <a:solidFill>
                  <a:srgbClr val="002060"/>
                </a:solidFill>
              </a:rPr>
              <a:t>деятельностным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методом</a:t>
            </a:r>
            <a:r>
              <a:rPr lang="ru-RU" sz="2400" b="1" dirty="0">
                <a:solidFill>
                  <a:srgbClr val="002060"/>
                </a:solidFill>
              </a:rPr>
              <a:t>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4528" y="2943807"/>
            <a:ext cx="6096000" cy="372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0722" y="3104777"/>
            <a:ext cx="5029286" cy="348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74631" y="4567524"/>
            <a:ext cx="1582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СДП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3686" y="2869858"/>
            <a:ext cx="4779592" cy="3046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DA0000"/>
                </a:solidFill>
                <a:latin typeface="+mn-lt"/>
              </a:rPr>
              <a:t>ДЕЯТЕЛЬНОСТНЫЙ ПОДХОД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−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позиция, взгляд, точка зрения на способ преподавания, при котором учащийся осваивает культуру не путем простой передачи информации, а в процессе собственной учебной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2706019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201" y="609601"/>
            <a:ext cx="10802513" cy="704044"/>
          </a:xfrm>
        </p:spPr>
        <p:txBody>
          <a:bodyPr>
            <a:noAutofit/>
          </a:bodyPr>
          <a:lstStyle/>
          <a:p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Деятельностный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 метод 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обучения включает в себя последовательность деятельностных шагов: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17" y="1481072"/>
            <a:ext cx="10922000" cy="4859571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1)  Мотивация (самоопределение) к учебной деятельности.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2)  Актуализация знаний и фиксирование индивидуального затруднения в пробном действии.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3)  Выявление места и причины затруднения.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4)  Построение проекта выхода из затруднения.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5)  Реализация построенного проекта.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6)  Первичное закрепление с проговариванием во внешней речи.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7)  Самостоятельная работа с самопроверкой по эталону. 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8)  Включение в систему знаний и повторение.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9)  Рефлексия учебной деятельности.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7125" y="4057149"/>
            <a:ext cx="2264612" cy="246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86838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0213" y="409903"/>
            <a:ext cx="10423358" cy="6060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Типы уроков 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целенаправленности</a:t>
            </a:r>
            <a:endParaRPr lang="ru-RU" sz="3600" b="1" i="1" dirty="0" smtClean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2514" y="1872343"/>
            <a:ext cx="3599543" cy="4775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err="1" smtClean="0">
                <a:solidFill>
                  <a:srgbClr val="000000"/>
                </a:solidFill>
                <a:ea typeface="Times New Roman" pitchFamily="18" charset="0"/>
              </a:rPr>
              <a:t>Деятельностная</a:t>
            </a:r>
            <a:r>
              <a:rPr lang="ru-RU" sz="2000" b="1" i="1" dirty="0" smtClean="0">
                <a:solidFill>
                  <a:srgbClr val="000000"/>
                </a:solidFill>
                <a:ea typeface="Times New Roman" pitchFamily="18" charset="0"/>
              </a:rPr>
              <a:t> цель: </a:t>
            </a:r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</a:rPr>
              <a:t>формирование у </a:t>
            </a:r>
            <a:r>
              <a:rPr lang="ru-RU" sz="2000" dirty="0" err="1" smtClean="0">
                <a:solidFill>
                  <a:srgbClr val="000000"/>
                </a:solidFill>
                <a:ea typeface="Times New Roman" pitchFamily="18" charset="0"/>
              </a:rPr>
              <a:t>уча-щихся</a:t>
            </a:r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</a:rPr>
              <a:t> способностей к самостоятельному построению новых способов действия на основе метода </a:t>
            </a:r>
            <a:r>
              <a:rPr lang="ru-RU" sz="2000" dirty="0" err="1" smtClean="0">
                <a:solidFill>
                  <a:srgbClr val="000000"/>
                </a:solidFill>
                <a:ea typeface="Times New Roman" pitchFamily="18" charset="0"/>
              </a:rPr>
              <a:t>рефлек-сивной</a:t>
            </a:r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</a:rPr>
              <a:t> самоорганизации.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ea typeface="Times New Roman" pitchFamily="18" charset="0"/>
              </a:rPr>
              <a:t>Образовательная цель: </a:t>
            </a:r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</a:rPr>
              <a:t>расширение понятийной базы по учебному предмету за счет включения в нее новых элементов</a:t>
            </a:r>
            <a:endParaRPr lang="ru-RU" sz="2000" dirty="0" smtClean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2171" y="2119086"/>
            <a:ext cx="330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878286" y="213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426857" y="1857829"/>
            <a:ext cx="3425371" cy="47461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i="1" dirty="0" err="1" smtClean="0"/>
              <a:t>Деятельностная</a:t>
            </a:r>
            <a:r>
              <a:rPr lang="ru-RU" sz="2000" b="1" i="1" dirty="0" smtClean="0"/>
              <a:t> цель</a:t>
            </a:r>
            <a:r>
              <a:rPr lang="ru-RU" sz="2000" b="1" dirty="0" smtClean="0"/>
              <a:t>: </a:t>
            </a:r>
            <a:r>
              <a:rPr lang="ru-RU" sz="2000" dirty="0" smtClean="0"/>
              <a:t>формирование у учащихся способностей к самостоятельному выявлению и исправлению своих ошибок на основе рефлексии коррекционно-контрольного типа.</a:t>
            </a:r>
          </a:p>
          <a:p>
            <a:endParaRPr lang="ru-RU" sz="2000" dirty="0" smtClean="0"/>
          </a:p>
          <a:p>
            <a:r>
              <a:rPr lang="ru-RU" sz="2000" b="1" i="1" dirty="0" smtClean="0"/>
              <a:t>Образовательная цель</a:t>
            </a:r>
            <a:r>
              <a:rPr lang="ru-RU" sz="2000" b="1" dirty="0" smtClean="0"/>
              <a:t>: </a:t>
            </a:r>
            <a:r>
              <a:rPr lang="ru-RU" sz="2000" dirty="0" smtClean="0"/>
              <a:t>коррекция и тренинг изученных способов действий – понятий, алгоритмов и т.д.</a:t>
            </a:r>
          </a:p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331200" y="1886856"/>
            <a:ext cx="3222171" cy="47316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8548914" y="2278742"/>
            <a:ext cx="28738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 smtClean="0"/>
              <a:t>Деятельностная</a:t>
            </a:r>
            <a:r>
              <a:rPr lang="ru-RU" sz="2000" b="1" i="1" dirty="0" smtClean="0"/>
              <a:t> цель: </a:t>
            </a:r>
            <a:r>
              <a:rPr lang="ru-RU" sz="2000" dirty="0" smtClean="0"/>
              <a:t>формирование у учащихся способностей к осуществлению контрольной функции.</a:t>
            </a:r>
          </a:p>
          <a:p>
            <a:endParaRPr lang="ru-RU" sz="2000" dirty="0" smtClean="0"/>
          </a:p>
          <a:p>
            <a:r>
              <a:rPr lang="ru-RU" sz="2000" b="1" i="1" dirty="0" smtClean="0"/>
              <a:t>Образовательная цель: </a:t>
            </a:r>
            <a:r>
              <a:rPr lang="ru-RU" sz="2000" dirty="0" smtClean="0"/>
              <a:t>контроль и самоконтроль изученных понятий и алгоритмов.</a:t>
            </a:r>
          </a:p>
          <a:p>
            <a:endParaRPr lang="ru-RU" sz="2000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93486" y="1074057"/>
            <a:ext cx="3556000" cy="5805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Урок открытия нового знания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318000" y="1124857"/>
            <a:ext cx="3556000" cy="5805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Урок рефлексии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069943" y="1117600"/>
            <a:ext cx="3556000" cy="5805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Урок развивающего контроля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751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8762321"/>
              </p:ext>
            </p:extLst>
          </p:nvPr>
        </p:nvGraphicFramePr>
        <p:xfrm>
          <a:off x="395706" y="2560497"/>
          <a:ext cx="11166641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907"/>
                <a:gridCol w="3104145"/>
                <a:gridCol w="2237874"/>
                <a:gridCol w="2261936"/>
                <a:gridCol w="2201779"/>
              </a:tblGrid>
              <a:tr h="688029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Мотивация (самоопределение) к учебной деятельности.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1-2 мин.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•установить рамки деятельности «могу-хочу-надо»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•включиться  в учебную деятельность</a:t>
                      </a:r>
                    </a:p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Нестандартный вход в урок.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Отсроченная отгадка.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Ассоциативный ряд.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Удивляй.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Фантастическая добавка.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Необъявленная тема.</a:t>
                      </a:r>
                    </a:p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9139227"/>
              </p:ext>
            </p:extLst>
          </p:nvPr>
        </p:nvGraphicFramePr>
        <p:xfrm>
          <a:off x="391443" y="2548890"/>
          <a:ext cx="11171907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357"/>
                <a:gridCol w="3048000"/>
                <a:gridCol w="2247900"/>
                <a:gridCol w="2247900"/>
                <a:gridCol w="2190750"/>
              </a:tblGrid>
              <a:tr h="688029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Актуализация знаний и фиксирование индивидуального затруднения в пробном действии.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4-5 мин.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•повторить необходимый материал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•активизировать мыслительные операции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•совершить пробное действие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•зафиксировать затруднение</a:t>
                      </a:r>
                    </a:p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Я беру тебя с собой.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 Да - нет.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Шаг за шагом.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Толстый и тонкий вопрос.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Вопросительные слова.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Согласен - не согласен.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До -после.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9251" y="575146"/>
            <a:ext cx="8534400" cy="10014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Методические основы построения урока введения нового знания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85198361"/>
              </p:ext>
            </p:extLst>
          </p:nvPr>
        </p:nvGraphicFramePr>
        <p:xfrm>
          <a:off x="394139" y="1623848"/>
          <a:ext cx="11180240" cy="9163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07715"/>
                <a:gridCol w="3064381"/>
                <a:gridCol w="2236048"/>
                <a:gridCol w="2236048"/>
                <a:gridCol w="2236048"/>
              </a:tblGrid>
              <a:tr h="9163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№ п/п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Этапы урока деятельностной направленности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Продолжительность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Деятельность учащихся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Методы и приемы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5130312"/>
              </p:ext>
            </p:extLst>
          </p:nvPr>
        </p:nvGraphicFramePr>
        <p:xfrm>
          <a:off x="396373" y="2576635"/>
          <a:ext cx="11176002" cy="3317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377"/>
                <a:gridCol w="3057025"/>
                <a:gridCol w="2235200"/>
                <a:gridCol w="2235200"/>
                <a:gridCol w="2235200"/>
              </a:tblGrid>
              <a:tr h="33178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Выявление места и причины затруднения.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</a:rPr>
                        <a:t>3-4 мин.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</a:rPr>
                        <a:t>•проанализировать свои действия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</a:rPr>
                        <a:t>•зафиксировать место затруднения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</a:rPr>
                        <a:t>•найти причину затруднения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Корзина идей, понятий, имен.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диалог, подводящий к теме диалог, подводящий без проблемы диалог.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22886209"/>
              </p:ext>
            </p:extLst>
          </p:nvPr>
        </p:nvGraphicFramePr>
        <p:xfrm>
          <a:off x="378827" y="2571750"/>
          <a:ext cx="11176002" cy="3381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667"/>
                <a:gridCol w="3103735"/>
                <a:gridCol w="2235200"/>
                <a:gridCol w="2235200"/>
                <a:gridCol w="2235200"/>
              </a:tblGrid>
              <a:tr h="33272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</a:rPr>
                        <a:t>Построение проекта выхода из затруднения.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4-6 мин.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•сформулировать цель действий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•согласовать тему урока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•выбрать способ и средства для действий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•сформулировать план действий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Способы: диалог, групповая или парная работа;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Методы: побуждающий к гипотезам диалог, подводящий к открытию знания диалог, подводящий без проблемы диалог.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9919506"/>
              </p:ext>
            </p:extLst>
          </p:nvPr>
        </p:nvGraphicFramePr>
        <p:xfrm>
          <a:off x="392615" y="2562726"/>
          <a:ext cx="11151939" cy="3443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723"/>
                <a:gridCol w="3097052"/>
                <a:gridCol w="2230388"/>
                <a:gridCol w="2230388"/>
                <a:gridCol w="2230388"/>
              </a:tblGrid>
              <a:tr h="34432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</a:rPr>
                        <a:t>Реализация построенного проекта.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</a:rPr>
                        <a:t>5-8 мин.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</a:rPr>
                        <a:t>•реализовать проект в соответствии с планом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</a:rPr>
                        <a:t>•открыть новый способ и зафиксировать его в речи и знаково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</a:rPr>
                        <a:t>•зафиксировать преодоление  затруднения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</a:rPr>
                        <a:t>•сделать вывод в общем виде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Послушать-сговориться-обсудить.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</a:rPr>
                        <a:t>Решение задачи, диалог, групповая,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парная работа.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7722547"/>
              </p:ext>
            </p:extLst>
          </p:nvPr>
        </p:nvGraphicFramePr>
        <p:xfrm>
          <a:off x="413922" y="2574155"/>
          <a:ext cx="11139906" cy="3957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252"/>
                <a:gridCol w="3093711"/>
                <a:gridCol w="2227981"/>
                <a:gridCol w="2227981"/>
                <a:gridCol w="2227981"/>
              </a:tblGrid>
              <a:tr h="39575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Первичное закрепление с проговариванием во внешней речи.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4-5.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</a:rPr>
                        <a:t>•решить фронтально, в группах, в парах задания на новый способ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</a:rPr>
                        <a:t>•проговорить новый способ вслух 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5747589"/>
              </p:ext>
            </p:extLst>
          </p:nvPr>
        </p:nvGraphicFramePr>
        <p:xfrm>
          <a:off x="435429" y="2581729"/>
          <a:ext cx="11139906" cy="2284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252"/>
                <a:gridCol w="3093711"/>
                <a:gridCol w="2227981"/>
                <a:gridCol w="2227981"/>
                <a:gridCol w="2227981"/>
              </a:tblGrid>
              <a:tr h="16182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Самостоятельная работа с самопроверкой по эталону. 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3-5 мин.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•самостоятельно выполнить задание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•проверить по эталону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•выявить причины новых ошибок и исправить их, если они есть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62572605"/>
              </p:ext>
            </p:extLst>
          </p:nvPr>
        </p:nvGraphicFramePr>
        <p:xfrm>
          <a:off x="449943" y="2588808"/>
          <a:ext cx="11069054" cy="398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423"/>
                <a:gridCol w="3083895"/>
                <a:gridCol w="2220912"/>
                <a:gridCol w="2220912"/>
                <a:gridCol w="2220912"/>
              </a:tblGrid>
              <a:tr h="3980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Включение в систему знаний и повторение.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5-8 мин.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</a:rPr>
                        <a:t>•выполнить задания, где новые знания связаны с изученными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>
                          <a:solidFill>
                            <a:schemeClr val="tx1"/>
                          </a:solidFill>
                          <a:effectLst/>
                        </a:rPr>
                        <a:t>•подготовиться к изучению следующих разделов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Толстый и тонкий вопрос.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Пресс.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Интеллект-карта.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Кольца Венна.</a:t>
                      </a:r>
                      <a:endParaRPr lang="ru-RU" sz="40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4322954"/>
              </p:ext>
            </p:extLst>
          </p:nvPr>
        </p:nvGraphicFramePr>
        <p:xfrm>
          <a:off x="406400" y="2611358"/>
          <a:ext cx="11182717" cy="3874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323"/>
                <a:gridCol w="3059765"/>
                <a:gridCol w="2236543"/>
                <a:gridCol w="2236543"/>
                <a:gridCol w="2236543"/>
              </a:tblGrid>
              <a:tr h="3874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Рефлексия учебной деятельности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2-3 мин.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•оценить свою деятельность на уроке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•соотнести цель и результаты 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•наметить  новую цель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•определиться с домашним заданием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Мысли во времени.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Шесть шляп.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effectLst/>
                        </a:rPr>
                        <a:t>Синквейн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Лесенка.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Плюс-минус-интересно.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Рюкзак.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Опрос-итог.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Знаю-понимаю-могу-умею.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9872" marR="89872" marT="44936" marB="4493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81263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" presetID="42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5" presetID="42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8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9000"/>
                            </p:stCondLst>
                            <p:childTnLst>
                              <p:par>
                                <p:cTn id="57" presetID="42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1000"/>
                            </p:stCondLst>
                            <p:childTnLst>
                              <p:par>
                                <p:cTn id="69" presetID="42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4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0"/>
                            </p:stCondLst>
                            <p:childTnLst>
                              <p:par>
                                <p:cTn id="93" presetID="42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2271" y="3477931"/>
            <a:ext cx="9360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Что дает </a:t>
            </a:r>
            <a:r>
              <a:rPr lang="ru-RU" sz="36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деятельностный</a:t>
            </a:r>
            <a:r>
              <a:rPr lang="ru-RU" sz="3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метод</a:t>
            </a:r>
            <a:endParaRPr lang="ru-RU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1795" y="1230191"/>
            <a:ext cx="10838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endParaRPr lang="ru-RU" b="1" dirty="0"/>
          </a:p>
        </p:txBody>
      </p:sp>
      <p:sp>
        <p:nvSpPr>
          <p:cNvPr id="5" name="Блок-схема: знак завершения 4"/>
          <p:cNvSpPr/>
          <p:nvPr/>
        </p:nvSpPr>
        <p:spPr>
          <a:xfrm>
            <a:off x="238891" y="1954924"/>
            <a:ext cx="3804818" cy="1456434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деятельностной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направленности, меняется позиция учителя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0" y="4319047"/>
            <a:ext cx="3763107" cy="159129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и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образования, повышение авторитета учителя в глазах родителей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4165802" y="4900550"/>
            <a:ext cx="3623991" cy="1717047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профессионального уровня, обмен опытом через семинары, РМО и т.д.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3880465" y="696686"/>
            <a:ext cx="4552335" cy="1262743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в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процесс, освоение современных образовательных технологий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8209572" y="1982121"/>
            <a:ext cx="3643136" cy="1429237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по формированию УУД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(личностных, регулятивных, познавательных и коммуникативных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8282813" y="4303281"/>
            <a:ext cx="3601426" cy="1607056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ФГОС: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личностных, предметных и мета предметных результатов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6200000">
            <a:off x="5553406" y="2597367"/>
            <a:ext cx="1213945" cy="323195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9273096">
            <a:off x="3782413" y="4247491"/>
            <a:ext cx="1213945" cy="323195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2677568">
            <a:off x="3997875" y="2807574"/>
            <a:ext cx="1213945" cy="323195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9919796">
            <a:off x="6972300" y="2849615"/>
            <a:ext cx="1213945" cy="323195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805647">
            <a:off x="7093170" y="4294788"/>
            <a:ext cx="1213945" cy="323195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5528897" y="4409170"/>
            <a:ext cx="984843" cy="323532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1325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2857" y="290286"/>
            <a:ext cx="11408229" cy="637177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2600" dirty="0" smtClean="0"/>
              <a:t>В своей практике я использую три типа уроков </a:t>
            </a:r>
            <a:r>
              <a:rPr lang="ru-RU" sz="2600" dirty="0" err="1" smtClean="0"/>
              <a:t>деятельностной</a:t>
            </a:r>
            <a:r>
              <a:rPr lang="ru-RU" sz="2600" dirty="0" smtClean="0"/>
              <a:t> направленности: урок открытия нового знания, урок рефлексии, урок развивающего контроля.</a:t>
            </a:r>
          </a:p>
          <a:p>
            <a:r>
              <a:rPr lang="ru-RU" sz="2600" dirty="0" smtClean="0"/>
              <a:t>Каждый тип </a:t>
            </a:r>
            <a:r>
              <a:rPr lang="ru-RU" sz="2600" dirty="0" smtClean="0"/>
              <a:t>уроков имеет определенную структуру и это мне очень нравится, т.к. можно составить технологические карты для каждого типа урока, обучающиеся знают последовательность этапов урока, самостоятельно определяют цель своей деятельности на этапах урока.</a:t>
            </a:r>
          </a:p>
          <a:p>
            <a:r>
              <a:rPr lang="ru-RU" sz="2600" dirty="0" smtClean="0"/>
              <a:t>Изучив </a:t>
            </a:r>
            <a:r>
              <a:rPr lang="ru-RU" sz="2600" dirty="0" err="1" smtClean="0"/>
              <a:t>деятельностный</a:t>
            </a:r>
            <a:r>
              <a:rPr lang="ru-RU" sz="2600" dirty="0" smtClean="0"/>
              <a:t> метод, я провожу работу над ошибками по алгоритму, дети знают, что есть эталон, образец решения. Это позволило организовать работу по устранению ошибок при подготовке к ЕГЭ, ОГЭ.</a:t>
            </a:r>
          </a:p>
          <a:p>
            <a:r>
              <a:rPr lang="ru-RU" sz="2600" dirty="0" smtClean="0"/>
              <a:t>Я ищу и применяю новые подходы к организации учебного процесса, опирающиеся на прогрессивные информационные технологии: цифровые образовательные ресурсы и презентации, Интернет, аудио-видео продукты, интерактивная доска – все это позволяет повысить эффективность освоения математики и мотивацию обучения.</a:t>
            </a:r>
          </a:p>
          <a:p>
            <a:r>
              <a:rPr lang="ru-RU" sz="2600" dirty="0" err="1" smtClean="0"/>
              <a:t>Деятельностный</a:t>
            </a:r>
            <a:r>
              <a:rPr lang="ru-RU" sz="2600" dirty="0" smtClean="0"/>
              <a:t> метод позволяет применять в своей практике элементы из разных образовательных технологий: критического мышления,  АМО, </a:t>
            </a:r>
            <a:r>
              <a:rPr lang="ru-RU" sz="2600" dirty="0" smtClean="0"/>
              <a:t>проектная технология,  </a:t>
            </a:r>
            <a:r>
              <a:rPr lang="ru-RU" sz="2600" dirty="0" err="1" smtClean="0"/>
              <a:t>прблемная</a:t>
            </a:r>
            <a:r>
              <a:rPr lang="ru-RU" sz="2600" dirty="0" smtClean="0"/>
              <a:t> технология </a:t>
            </a:r>
            <a:r>
              <a:rPr lang="ru-RU" sz="2600" dirty="0" smtClean="0"/>
              <a:t>и др. </a:t>
            </a:r>
          </a:p>
          <a:p>
            <a:r>
              <a:rPr lang="ru-RU" sz="2600" dirty="0" err="1" smtClean="0"/>
              <a:t>Деятельностный</a:t>
            </a:r>
            <a:r>
              <a:rPr lang="ru-RU" sz="2600" dirty="0" smtClean="0"/>
              <a:t> метод позволяет применять разные виды работ на уроке, формы организации деятельности : парная, групповая, коллективная и т.д.     </a:t>
            </a: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302" y="0"/>
            <a:ext cx="10515600" cy="15362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/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</a:b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Результативность</a:t>
            </a:r>
            <a:r>
              <a:rPr lang="ru-RU" sz="2700" b="1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/>
            </a:r>
            <a:br>
              <a:rPr lang="ru-RU" sz="2700" b="1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/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endParaRPr lang="ru-RU" sz="36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333830" y="1175657"/>
            <a:ext cx="5663746" cy="1329418"/>
          </a:xfrm>
        </p:spPr>
        <p:txBody>
          <a:bodyPr>
            <a:normAutofit/>
          </a:bodyPr>
          <a:lstStyle/>
          <a:p>
            <a:r>
              <a:rPr lang="ru-RU" sz="1100" dirty="0" smtClean="0"/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endParaRPr lang="ru-RU" sz="5100" b="1" dirty="0">
              <a:effectLst/>
            </a:endParaRPr>
          </a:p>
          <a:p>
            <a:pPr marL="514350" indent="-514350">
              <a:buAutoNum type="arabicPeriod"/>
            </a:pPr>
            <a:endParaRPr lang="ru-RU" sz="3400" dirty="0" smtClean="0"/>
          </a:p>
          <a:p>
            <a:pPr marL="514350" indent="-514350">
              <a:buAutoNum type="arabicPeriod"/>
            </a:pPr>
            <a:endParaRPr lang="ru-RU" sz="3400" dirty="0" smtClean="0">
              <a:effectLst/>
            </a:endParaRPr>
          </a:p>
          <a:p>
            <a:pPr marL="514350" indent="-514350">
              <a:buAutoNum type="arabicPeriod"/>
            </a:pPr>
            <a:endParaRPr lang="ru-RU" sz="3400" dirty="0" smtClean="0"/>
          </a:p>
          <a:p>
            <a:pPr marL="514350" indent="-514350">
              <a:buAutoNum type="arabicPeriod"/>
            </a:pPr>
            <a:endParaRPr lang="ru-RU" sz="3400" dirty="0">
              <a:effectLst/>
            </a:endParaRPr>
          </a:p>
          <a:p>
            <a:pPr marL="0" indent="0">
              <a:buNone/>
            </a:pPr>
            <a:endParaRPr lang="ru-RU" sz="3400" dirty="0" smtClean="0">
              <a:effectLst/>
            </a:endParaRPr>
          </a:p>
          <a:p>
            <a:pPr marL="0" indent="0">
              <a:buNone/>
            </a:pPr>
            <a:endParaRPr lang="ru-RU" sz="3400" dirty="0" smtClean="0"/>
          </a:p>
          <a:p>
            <a:pPr marL="0" indent="0">
              <a:buNone/>
            </a:pPr>
            <a:endParaRPr lang="ru-RU" sz="3400" dirty="0" smtClean="0">
              <a:effectLst/>
            </a:endParaRPr>
          </a:p>
          <a:p>
            <a:pPr marL="0" indent="0">
              <a:buNone/>
            </a:pPr>
            <a:endParaRPr lang="ru-RU" sz="3400" dirty="0" smtClean="0">
              <a:effectLst/>
            </a:endParaRPr>
          </a:p>
          <a:p>
            <a:pPr marL="514350" indent="-514350">
              <a:lnSpc>
                <a:spcPct val="170000"/>
              </a:lnSpc>
              <a:buNone/>
            </a:pPr>
            <a:r>
              <a:rPr lang="ru-RU" sz="5100" dirty="0" smtClean="0">
                <a:effectLst/>
              </a:rPr>
              <a:t> </a:t>
            </a:r>
            <a:endParaRPr lang="ru-RU" sz="5100" b="1" dirty="0"/>
          </a:p>
          <a:p>
            <a:pPr marL="0" indent="0">
              <a:buNone/>
            </a:pPr>
            <a:endParaRPr lang="ru-RU" sz="3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3603170" y="5631543"/>
            <a:ext cx="5183188" cy="7111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Формируются все виды УУД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530463" y="463369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005" y="463369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quarter" idx="4"/>
          </p:nvPr>
        </p:nvSpPr>
        <p:spPr>
          <a:xfrm>
            <a:off x="6389915" y="1915886"/>
            <a:ext cx="5183188" cy="3396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2600" b="1" dirty="0" smtClean="0">
                <a:solidFill>
                  <a:schemeClr val="accent4">
                    <a:lumMod val="75000"/>
                  </a:schemeClr>
                </a:solidFill>
              </a:rPr>
              <a:t>     На занятиях дети: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• учатся ставить перед собой цель,</a:t>
            </a:r>
            <a:br>
              <a:rPr lang="ru-RU" sz="2400" b="1" dirty="0" smtClean="0"/>
            </a:br>
            <a:r>
              <a:rPr lang="ru-RU" sz="2400" b="1" dirty="0" smtClean="0"/>
              <a:t>• самостоятельно находить путь решения проблемы,</a:t>
            </a:r>
            <a:br>
              <a:rPr lang="ru-RU" sz="2400" b="1" dirty="0" smtClean="0"/>
            </a:br>
            <a:r>
              <a:rPr lang="ru-RU" sz="2400" b="1" dirty="0" smtClean="0"/>
              <a:t>• самостоятельно преодолевать возникшие затруднения, корректировать свои действия,</a:t>
            </a:r>
            <a:br>
              <a:rPr lang="ru-RU" sz="2400" b="1" dirty="0" smtClean="0"/>
            </a:br>
            <a:r>
              <a:rPr lang="ru-RU" sz="2400" b="1" dirty="0" smtClean="0"/>
              <a:t>• делать адекватный выбор в соответствии со своими возможностями и способностями.</a:t>
            </a:r>
            <a:endParaRPr lang="ru-RU" sz="2400" dirty="0"/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696686" y="1843314"/>
          <a:ext cx="4963885" cy="35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592958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121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Повышается качество знаний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810759" y="1822903"/>
          <a:ext cx="5157787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Содержимое 21"/>
          <p:cNvGraphicFramePr>
            <a:graphicFrameLocks noGrp="1"/>
          </p:cNvGraphicFramePr>
          <p:nvPr>
            <p:ph sz="quarter" idx="4"/>
          </p:nvPr>
        </p:nvGraphicFramePr>
        <p:xfrm>
          <a:off x="6172200" y="2505075"/>
          <a:ext cx="518319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638"/>
                <a:gridCol w="1036638"/>
                <a:gridCol w="1036638"/>
                <a:gridCol w="1036638"/>
                <a:gridCol w="1036638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5588000" y="2155082"/>
          <a:ext cx="6092280" cy="4414041"/>
        </p:xfrm>
        <a:graphic>
          <a:graphicData uri="http://schemas.openxmlformats.org/drawingml/2006/table">
            <a:tbl>
              <a:tblPr/>
              <a:tblGrid>
                <a:gridCol w="1066555"/>
                <a:gridCol w="1581433"/>
                <a:gridCol w="1517612"/>
                <a:gridCol w="1028528"/>
                <a:gridCol w="898152"/>
              </a:tblGrid>
              <a:tr h="9824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Учебный год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Количество выпускников участвовавших в ЕГЭ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Наибольший балл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Средний балл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Рейтинг в районе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491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2003-2004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60 </a:t>
                      </a:r>
                      <a:endParaRPr lang="ru-RU" sz="16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600" b="1" dirty="0" err="1">
                          <a:latin typeface="Times New Roman"/>
                          <a:ea typeface="Times New Roman"/>
                        </a:rPr>
                        <a:t>Курматов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 А.)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43,3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95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2004-2005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68 (</a:t>
                      </a:r>
                      <a:r>
                        <a:rPr lang="ru-RU" sz="1600" b="1" dirty="0" err="1">
                          <a:latin typeface="Times New Roman"/>
                          <a:ea typeface="Times New Roman"/>
                        </a:rPr>
                        <a:t>Абилхасимов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 А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., </a:t>
                      </a:r>
                      <a:r>
                        <a:rPr lang="ru-RU" sz="1600" b="1" dirty="0" err="1" smtClean="0">
                          <a:latin typeface="Times New Roman"/>
                          <a:ea typeface="Times New Roman"/>
                        </a:rPr>
                        <a:t>Акпашева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О.)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44,6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491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2006-2007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61 (Езрина А.)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47,4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491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2010-2011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66 (Параев Б.)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52,8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491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2011-2012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72 (Адарин Э.)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46,2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491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2013-2014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72 (Кантырова К.)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49,3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sp>
        <p:nvSpPr>
          <p:cNvPr id="25" name="Текст 24"/>
          <p:cNvSpPr>
            <a:spLocks noGrp="1"/>
          </p:cNvSpPr>
          <p:nvPr>
            <p:ph type="body" sz="quarter" idx="3"/>
          </p:nvPr>
        </p:nvSpPr>
        <p:spPr>
          <a:xfrm>
            <a:off x="6172200" y="1422399"/>
            <a:ext cx="5183188" cy="66765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Результаты ЕГЭ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Старый компьютер\Мои документы 1\воспит раб\5 класс\фото 5к\кадеты, день открытых дверей\Изображение 46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12717"/>
          <a:stretch/>
        </p:blipFill>
        <p:spPr bwMode="auto">
          <a:xfrm>
            <a:off x="6937829" y="263194"/>
            <a:ext cx="4788581" cy="3104120"/>
          </a:xfrm>
          <a:prstGeom prst="rect">
            <a:avLst/>
          </a:prstGeom>
          <a:noFill/>
          <a:ln w="5715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6345" y="769256"/>
            <a:ext cx="5921828" cy="12337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Родители с удовольствием посещают уроки математики если используется </a:t>
            </a:r>
            <a:r>
              <a:rPr lang="ru-RU" sz="2400" b="1" dirty="0" err="1" smtClean="0">
                <a:solidFill>
                  <a:srgbClr val="002060"/>
                </a:solidFill>
              </a:rPr>
              <a:t>деятельностный</a:t>
            </a:r>
            <a:r>
              <a:rPr lang="ru-RU" sz="2400" b="1" dirty="0" smtClean="0">
                <a:solidFill>
                  <a:srgbClr val="002060"/>
                </a:solidFill>
              </a:rPr>
              <a:t> метод обучения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41830" y="2409371"/>
            <a:ext cx="5979886" cy="7547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Повышается авторитет учителя в глазах родительской общественности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1829" y="3585030"/>
            <a:ext cx="9956800" cy="2656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Результатом можно считать творческую, доброжелательную атмосферу на  уроках, вдохновляющую детей и побуждающую их к поиску. Успехом можно считать даже то, что я с удовольствием работаю учителем, а ребята с удовольствием у меня учатся. Почти 100% моих учеников посещают факультатив, </a:t>
            </a:r>
            <a:r>
              <a:rPr lang="ru-RU" sz="2400" b="1" dirty="0" err="1" smtClean="0">
                <a:solidFill>
                  <a:srgbClr val="002060"/>
                </a:solidFill>
              </a:rPr>
              <a:t>электив</a:t>
            </a:r>
            <a:r>
              <a:rPr lang="ru-RU" sz="2400" b="1" dirty="0" smtClean="0">
                <a:solidFill>
                  <a:srgbClr val="002060"/>
                </a:solidFill>
              </a:rPr>
              <a:t> и кружок по  математике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257"/>
            <a:ext cx="12247565" cy="711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5125" y="96254"/>
            <a:ext cx="6562859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Сведения об авторе</a:t>
            </a:r>
            <a:endParaRPr lang="ru-RU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7891" y="1101499"/>
            <a:ext cx="6015675" cy="5100637"/>
          </a:xfr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Мандаева Наталья Леонидовна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27.02.1971 г. </a:t>
            </a:r>
            <a:r>
              <a:rPr lang="ru-RU" dirty="0">
                <a:solidFill>
                  <a:schemeClr val="bg1"/>
                </a:solidFill>
              </a:rPr>
              <a:t>р</a:t>
            </a:r>
            <a:r>
              <a:rPr lang="ru-RU" dirty="0" smtClean="0">
                <a:solidFill>
                  <a:schemeClr val="bg1"/>
                </a:solidFill>
              </a:rPr>
              <a:t>ождения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bg1"/>
                </a:solidFill>
              </a:rPr>
              <a:t>о</a:t>
            </a:r>
            <a:r>
              <a:rPr lang="ru-RU" i="1" dirty="0" smtClean="0">
                <a:solidFill>
                  <a:schemeClr val="bg1"/>
                </a:solidFill>
              </a:rPr>
              <a:t>бразование: </a:t>
            </a:r>
            <a:r>
              <a:rPr lang="ru-RU" dirty="0" smtClean="0">
                <a:solidFill>
                  <a:schemeClr val="bg1"/>
                </a:solidFill>
              </a:rPr>
              <a:t>высшее, БГПИ, 1993 г, учитель математики, информатики и вычислительной техники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bg1"/>
                </a:solidFill>
              </a:rPr>
              <a:t>Место работы: </a:t>
            </a:r>
            <a:r>
              <a:rPr lang="ru-RU" dirty="0" smtClean="0">
                <a:solidFill>
                  <a:schemeClr val="bg1"/>
                </a:solidFill>
              </a:rPr>
              <a:t>МБОУ «Купчегеньская средняя общеобразовательная школа»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Должность: учитель математики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Стаж: 22 года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Квалификационная категория: высшая, 2015г.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K:\лдл.jpg"/>
          <p:cNvPicPr>
            <a:picLocks noChangeAspect="1" noChangeArrowheads="1"/>
          </p:cNvPicPr>
          <p:nvPr/>
        </p:nvPicPr>
        <p:blipFill>
          <a:blip r:embed="rId3" cstate="print"/>
          <a:srcRect b="15096"/>
          <a:stretch>
            <a:fillRect/>
          </a:stretch>
        </p:blipFill>
        <p:spPr bwMode="auto">
          <a:xfrm>
            <a:off x="0" y="-275772"/>
            <a:ext cx="2201183" cy="28012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0860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58" y="0"/>
            <a:ext cx="1828799" cy="666205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Поступления моих выпускников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409372" y="232230"/>
          <a:ext cx="9593941" cy="659072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49942"/>
                <a:gridCol w="2104572"/>
                <a:gridCol w="1467486"/>
                <a:gridCol w="3892512"/>
                <a:gridCol w="1679429"/>
              </a:tblGrid>
              <a:tr h="840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 dirty="0"/>
                        <a:t>№ </a:t>
                      </a:r>
                      <a:r>
                        <a:rPr lang="ru-RU" sz="1800" dirty="0" err="1"/>
                        <a:t>п\п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 dirty="0"/>
                        <a:t>Ф.И. выпускника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 dirty="0"/>
                        <a:t>Год поступления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 dirty="0"/>
                        <a:t>Учебное заведение , факультет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Форма поступления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2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1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Курусканова Инесса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2011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ТГАСУ, механический факультет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 dirty="0"/>
                        <a:t>Бюджет 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22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2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Параев Батыр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2011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ТГАСУ, автодорожный факультет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Бюджет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22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3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Зубакин Руслан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2011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НГТУ, факультет энергетики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Бюджет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2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4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УлаковаЫрысту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2011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ГАПК, школьный отдел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Бюджет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2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5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АдаринЭркин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2012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ТГАСУ, гражданское и промышленное строительство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Бюджет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2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6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МандаевАргымай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2012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ГАГУ, физико-математический факультет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Бюджет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2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7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ТыдлашеваЭрке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2012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 dirty="0"/>
                        <a:t>Новосибирская академия водного транспорта, инженерный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Бюджет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2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8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Кантырова Карина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2014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 dirty="0"/>
                        <a:t>ТГАСУ, инженерный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Бюджет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2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9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ЧийбуновАйсанат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2014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 dirty="0"/>
                        <a:t>ТГАСУ, гражданское и промышленное строительство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 dirty="0"/>
                        <a:t>Бюджет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22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10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Яилгаков Булат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2014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 dirty="0"/>
                        <a:t>НГАСУ, строительство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 dirty="0"/>
                        <a:t>Бюджет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2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11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 dirty="0" err="1"/>
                        <a:t>ШабыковаСолунай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/>
                        <a:t>2014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 dirty="0"/>
                        <a:t>ГАГУ, экономический факультет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ru-RU" sz="1800" dirty="0"/>
                        <a:t>Бюджет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048000" y="1499241"/>
            <a:ext cx="6096000" cy="4996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70000"/>
              </a:lnSpc>
            </a:pPr>
            <a:r>
              <a:rPr lang="ru-RU" b="1" dirty="0" smtClean="0"/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6981" y="4516437"/>
            <a:ext cx="2627312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508000"/>
            <a:ext cx="144462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0875" y="478971"/>
            <a:ext cx="10676467" cy="609600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/>
              </a:rPr>
              <a:t>Диссеминация педагогического опыта</a:t>
            </a:r>
          </a:p>
          <a:p>
            <a:pPr marL="0" indent="0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В школе создана творческая группа учителей естественно-математического цикла по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теме </a:t>
            </a:r>
            <a:r>
              <a:rPr lang="ru-RU" sz="2400" dirty="0" smtClean="0"/>
              <a:t>: «</a:t>
            </a:r>
            <a:r>
              <a:rPr lang="ru-RU" sz="2400" dirty="0" err="1" smtClean="0"/>
              <a:t>Системно-деятельностный</a:t>
            </a:r>
            <a:r>
              <a:rPr lang="ru-RU" sz="2400" dirty="0" smtClean="0"/>
              <a:t> подход как технологическая основа ФГОС в основной школе</a:t>
            </a:r>
            <a:r>
              <a:rPr lang="ru-RU" sz="2400" dirty="0" smtClean="0"/>
              <a:t>»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руководителем которой я являюсь.</a:t>
            </a:r>
          </a:p>
          <a:p>
            <a:pPr marL="0" indent="0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Провожу мастер-классы для учителей республики по теме опыта.</a:t>
            </a:r>
          </a:p>
          <a:p>
            <a:pPr marL="0" indent="0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Распространяю опыт своей работы в сети интернет 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u="sng" dirty="0" smtClean="0">
                <a:hlinkClick r:id="rId4"/>
              </a:rPr>
              <a:t>http</a:t>
            </a:r>
            <a:r>
              <a:rPr lang="en-US" sz="2400" u="sng" dirty="0" smtClean="0">
                <a:hlinkClick r:id="rId4"/>
              </a:rPr>
              <a:t>://nataljamandaeva.ucoz.com</a:t>
            </a:r>
            <a:r>
              <a:rPr lang="ru-RU" sz="2400" u="sng" dirty="0" smtClean="0"/>
              <a:t>, </a:t>
            </a:r>
            <a:r>
              <a:rPr lang="en-US" sz="2400" dirty="0" smtClean="0"/>
              <a:t>uchportfolio.ru\s8165294132, </a:t>
            </a:r>
            <a:r>
              <a:rPr lang="ru-RU" sz="2400" dirty="0" smtClean="0"/>
              <a:t> </a:t>
            </a:r>
            <a:r>
              <a:rPr lang="en-US" sz="2400" dirty="0" smtClean="0">
                <a:hlinkClick r:id="rId5"/>
              </a:rPr>
              <a:t>http://nsportal.ru/natalya-mandaeva</a:t>
            </a:r>
            <a:endParaRPr lang="ru-RU" sz="2400" dirty="0" smtClean="0"/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/>
              </a:rPr>
              <a:t>Адресная  направленность</a:t>
            </a:r>
            <a:endParaRPr lang="ru-RU" sz="3600" dirty="0">
              <a:solidFill>
                <a:srgbClr val="002060"/>
              </a:solidFill>
              <a:effectLst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sz="2400" dirty="0">
                <a:solidFill>
                  <a:srgbClr val="002060"/>
                </a:solidFill>
                <a:effectLst/>
              </a:rPr>
              <a:t>Опыт работы будет полезен учителям математики и смежных дисциплин, особенно в период </a:t>
            </a:r>
            <a:r>
              <a:rPr lang="ru-RU" sz="2400" dirty="0" smtClean="0">
                <a:solidFill>
                  <a:srgbClr val="002060"/>
                </a:solidFill>
                <a:effectLst/>
              </a:rPr>
              <a:t>внедрения ФГОС </a:t>
            </a:r>
            <a:r>
              <a:rPr lang="ru-RU" sz="2400" dirty="0">
                <a:solidFill>
                  <a:srgbClr val="002060"/>
                </a:solidFill>
                <a:effectLst/>
              </a:rPr>
              <a:t>ООО</a:t>
            </a:r>
            <a:r>
              <a:rPr lang="ru-RU" sz="2400" dirty="0" smtClean="0">
                <a:solidFill>
                  <a:srgbClr val="002060"/>
                </a:solidFill>
                <a:effectLst/>
              </a:rPr>
              <a:t>.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Трудоемкость</a:t>
            </a:r>
            <a:endParaRPr lang="ru-RU" sz="3600" dirty="0"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marL="457200" lvl="1" indent="0">
              <a:buNone/>
            </a:pPr>
            <a:r>
              <a:rPr lang="ru-RU" sz="2600" dirty="0" smtClean="0">
                <a:solidFill>
                  <a:srgbClr val="002060"/>
                </a:solidFill>
                <a:effectLst/>
              </a:rPr>
              <a:t>        Освоение </a:t>
            </a:r>
            <a:r>
              <a:rPr lang="ru-RU" sz="2600" dirty="0">
                <a:solidFill>
                  <a:srgbClr val="002060"/>
                </a:solidFill>
                <a:effectLst/>
              </a:rPr>
              <a:t>любой технологии процесс трудоемкий, требующий от учителя </a:t>
            </a:r>
            <a:r>
              <a:rPr lang="ru-RU" sz="2600" dirty="0" smtClean="0">
                <a:solidFill>
                  <a:srgbClr val="002060"/>
                </a:solidFill>
                <a:effectLst/>
              </a:rPr>
              <a:t>       </a:t>
            </a:r>
          </a:p>
          <a:p>
            <a:pPr marL="457200" lvl="1" indent="0">
              <a:buNone/>
            </a:pP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 smtClean="0">
                <a:solidFill>
                  <a:srgbClr val="002060"/>
                </a:solidFill>
              </a:rPr>
              <a:t>       </a:t>
            </a:r>
            <a:r>
              <a:rPr lang="ru-RU" sz="2600" dirty="0" smtClean="0">
                <a:solidFill>
                  <a:srgbClr val="002060"/>
                </a:solidFill>
                <a:effectLst/>
              </a:rPr>
              <a:t>определенных </a:t>
            </a:r>
            <a:r>
              <a:rPr lang="ru-RU" sz="2600" dirty="0">
                <a:solidFill>
                  <a:srgbClr val="002060"/>
                </a:solidFill>
                <a:effectLst/>
              </a:rPr>
              <a:t>знаний, мотивации к самообразованию, психологической </a:t>
            </a:r>
            <a:r>
              <a:rPr lang="ru-RU" sz="2600" dirty="0" smtClean="0">
                <a:solidFill>
                  <a:srgbClr val="002060"/>
                </a:solidFill>
                <a:effectLst/>
              </a:rPr>
              <a:t> </a:t>
            </a:r>
          </a:p>
          <a:p>
            <a:pPr marL="457200" lvl="1" indent="0">
              <a:buNone/>
            </a:pP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 smtClean="0">
                <a:solidFill>
                  <a:srgbClr val="002060"/>
                </a:solidFill>
              </a:rPr>
              <a:t>       </a:t>
            </a:r>
            <a:r>
              <a:rPr lang="ru-RU" sz="2600" dirty="0" smtClean="0">
                <a:solidFill>
                  <a:srgbClr val="002060"/>
                </a:solidFill>
                <a:effectLst/>
              </a:rPr>
              <a:t>готовности</a:t>
            </a:r>
            <a:r>
              <a:rPr lang="ru-RU" sz="2600" dirty="0">
                <a:solidFill>
                  <a:srgbClr val="002060"/>
                </a:solidFill>
                <a:effectLst/>
              </a:rPr>
              <a:t>, переосмысления роли учителя при проведении современного </a:t>
            </a:r>
            <a:r>
              <a:rPr lang="ru-RU" sz="2600" dirty="0" smtClean="0">
                <a:solidFill>
                  <a:srgbClr val="002060"/>
                </a:solidFill>
                <a:effectLst/>
              </a:rPr>
              <a:t>  </a:t>
            </a:r>
          </a:p>
          <a:p>
            <a:pPr marL="457200" lvl="1" indent="0">
              <a:buNone/>
            </a:pP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 smtClean="0">
                <a:solidFill>
                  <a:srgbClr val="002060"/>
                </a:solidFill>
              </a:rPr>
              <a:t>       </a:t>
            </a:r>
            <a:r>
              <a:rPr lang="ru-RU" sz="2600" dirty="0" smtClean="0">
                <a:solidFill>
                  <a:srgbClr val="002060"/>
                </a:solidFill>
                <a:effectLst/>
              </a:rPr>
              <a:t>учебного </a:t>
            </a:r>
            <a:r>
              <a:rPr lang="ru-RU" sz="2600" dirty="0">
                <a:solidFill>
                  <a:srgbClr val="002060"/>
                </a:solidFill>
                <a:effectLst/>
              </a:rPr>
              <a:t>занятия.</a:t>
            </a:r>
            <a:r>
              <a:rPr lang="ru-RU" sz="2000" dirty="0">
                <a:solidFill>
                  <a:srgbClr val="002060"/>
                </a:solidFill>
                <a:effectLst/>
              </a:rPr>
              <a:t>  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092644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445" y="0"/>
            <a:ext cx="11180233" cy="5654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Литература</a:t>
            </a:r>
            <a:endParaRPr lang="ru-RU" sz="36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626" y="496966"/>
            <a:ext cx="10676467" cy="4191000"/>
          </a:xfrm>
        </p:spPr>
        <p:txBody>
          <a:bodyPr>
            <a:noAutofit/>
          </a:bodyPr>
          <a:lstStyle/>
          <a:p>
            <a:pPr>
              <a:lnSpc>
                <a:spcPts val="135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Уроки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учительского мастерства. Математика. Алтухова . Е.В. и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др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 Издательство «Учитель» Волгоград 2009г.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lvl="0">
              <a:lnSpc>
                <a:spcPts val="135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Обучение на основе технологии.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Бончарова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Г.Д. Москва « Дрофа» 2004г.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lvl="0">
              <a:lnSpc>
                <a:spcPts val="135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Новые педагогические и информационные технологии в системе </a:t>
            </a:r>
            <a:r>
              <a:rPr lang="ru-RU" sz="12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образования.Под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ред.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Полат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Е.С. Москва  «Просвещение» 2000г.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lvl="0">
              <a:lnSpc>
                <a:spcPts val="135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Педагогический опыт: Сборник научных статей. Под ред.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Тельтевской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2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Н.В.Саратов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2004г.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Фундаментальное ядро содержания общего образования. Просвещение, 2011- (серия «Стандарты второго поколения»). 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Формирование универсальных учебных действий в основной школе: от действия к мысли. Система заданий. Пособие для учителя. Под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ред.А.Г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Асмолова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М.,Просвещение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, 2011- (серия «Стандарты второго поколения»).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Данилюк А.Я., Кондаков А.М., Тишков В.А. Концепция духовно-нравственного развития и воспитания личности гражданина России.-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М.,Просвещение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, 2011- (серия «Стандарты второго поколения»)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Асмолов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А. Г. Системно-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деятельностный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подход к построению образовательных стандартов/ А.Г.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Асмолов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// Практика образования.-2008.- №2.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Петерсон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Л.Г. Что значит «уметь учиться». Москва, 2006.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Давыдов В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. В. Проблемы развивающего обучения, - М. 1986.</a:t>
            </a:r>
            <a:b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Щукина Г. И. Роль деятельности в учебном процессе. - М.: Просвещение, 1986.</a:t>
            </a:r>
            <a:b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Деятельностно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– ориентированный подход к образованию //Управление школой. Газета Изд. дома «Первое сентября».- 2011.-№9.-С.14-15.</a:t>
            </a:r>
            <a:b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Кудрявцева, Н.Г. Системно –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деятельностный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подход как механизм реализации ФГОС нового поколения /Н.Г. Кудрявцева //Справочник заместителя директора.- 2011.-№4.-С.13-27.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Дмитриев С. В. Системно-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деятельностный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подход в технологии школьного обучения / С. В. Дмитриев // Школьные технологии. - 2003.- N 6. - С. 30-39.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Гревцова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, И. Системно-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деятельностный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подход в технологии школьного обучения /И.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Гревцова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// Школьные технологии. - 2003. - № 6.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Calibri"/>
                <a:ea typeface="Times New Roman"/>
                <a:cs typeface="Arial"/>
              </a:rPr>
              <a:t> 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Федеральный государственный образовательный стандарт начального общего образования. – М., Просвещение, 2010.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Л.Г.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Петерсон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, Ю.В. Агапов, М.А.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Кубышева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, В.А.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Петерсон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. Система и структура учебной деятельности в контексте современной методологии. М., 2006.</a:t>
            </a:r>
            <a:b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Шубина Т.И.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Деятельностный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метод в школе http://festival.1september.ru/articles/527236/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Calibri"/>
                <a:ea typeface="Times New Roman"/>
                <a:cs typeface="Arial"/>
              </a:rPr>
              <a:t> 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Методические рекомендации по организации урока в рамках системно-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деятельностного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подхода. http://omczo.org/publ/393-1-0-2468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5999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Использование </a:t>
            </a:r>
            <a:r>
              <a:rPr lang="ru-RU" sz="3600" b="1" dirty="0" err="1" smtClean="0">
                <a:solidFill>
                  <a:srgbClr val="002060"/>
                </a:solidFill>
                <a:latin typeface="+mn-lt"/>
              </a:rPr>
              <a:t>системно-деятельностного</a:t>
            </a:r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 подхода в обучении математике (на примере </a:t>
            </a:r>
            <a:r>
              <a:rPr lang="ru-RU" sz="3600" b="1" dirty="0" err="1" smtClean="0">
                <a:solidFill>
                  <a:srgbClr val="002060"/>
                </a:solidFill>
                <a:latin typeface="+mn-lt"/>
              </a:rPr>
              <a:t>деятельностного</a:t>
            </a:r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 метода)</a:t>
            </a:r>
            <a:endParaRPr lang="ru-RU" sz="3600" b="1" dirty="0">
              <a:latin typeface="+mn-lt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(из опыта работы)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:\Рабочий стол\Рабочий стол\Учитель года России-2015\документы\Мандаева Н.Л. Учитель года России-2015\Мандаева Н.Л. урок.jpg"/>
          <p:cNvPicPr>
            <a:picLocks noChangeAspect="1" noChangeArrowheads="1"/>
          </p:cNvPicPr>
          <p:nvPr/>
        </p:nvPicPr>
        <p:blipFill>
          <a:blip r:embed="rId3"/>
          <a:srcRect b="8609"/>
          <a:stretch>
            <a:fillRect/>
          </a:stretch>
        </p:blipFill>
        <p:spPr bwMode="auto">
          <a:xfrm>
            <a:off x="4443789" y="4238625"/>
            <a:ext cx="4293810" cy="261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7 класс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4165371"/>
            <a:ext cx="4563833" cy="2692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70" t="27071" r="14175" b="4242"/>
          <a:stretch/>
        </p:blipFill>
        <p:spPr>
          <a:xfrm>
            <a:off x="0" y="0"/>
            <a:ext cx="3184556" cy="222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K:\фото семинар\SAM_16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10133" y="0"/>
            <a:ext cx="3081867" cy="231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2514" y="0"/>
            <a:ext cx="2684779" cy="2043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14141" y="0"/>
            <a:ext cx="2852487" cy="215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88" t="32832" r="15125" b="9921"/>
          <a:stretch>
            <a:fillRect/>
          </a:stretch>
        </p:blipFill>
        <p:spPr>
          <a:xfrm>
            <a:off x="8200571" y="4209143"/>
            <a:ext cx="4138840" cy="2648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821" y="280906"/>
            <a:ext cx="10515600" cy="1325563"/>
          </a:xfrm>
        </p:spPr>
        <p:txBody>
          <a:bodyPr/>
          <a:lstStyle/>
          <a:p>
            <a:pPr lvl="0"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Условия возникновения и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становления опыта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0" y="1465944"/>
            <a:ext cx="11161486" cy="16836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400" dirty="0" smtClean="0"/>
              <a:t>Школа начинает новую жизнь - это требование сегодняшнего дня, закрепленное в образовательных стандартах общего образования.</a:t>
            </a:r>
          </a:p>
          <a:p>
            <a:pPr>
              <a:buNone/>
            </a:pPr>
            <a:r>
              <a:rPr lang="ru-RU" sz="2400" dirty="0" smtClean="0"/>
              <a:t>   Урок должен соответствовать требованиям ФГОС, значит быть построенным с позиции </a:t>
            </a:r>
            <a:r>
              <a:rPr lang="ru-RU" sz="2400" dirty="0" err="1" smtClean="0"/>
              <a:t>деятельностного</a:t>
            </a:r>
            <a:r>
              <a:rPr lang="ru-RU" sz="2400" dirty="0" smtClean="0"/>
              <a:t> подхода.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9943" y="5148609"/>
            <a:ext cx="11146971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формирование опыта оказали влияние следующие факторы: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изучение серии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практических уроков Центра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педагогики «Школа 2000…» ( Марина Андреевна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Кубышева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-изучение методической литературы по теме, опыт учителей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Майминской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1860" y="-227888"/>
            <a:ext cx="263014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971" y="3585029"/>
            <a:ext cx="11146972" cy="10740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/>
              <a:t>Для меня, как учителя, переход к новым стандартам  оказался сложным, так как необходимо было перестроить собственное мышление, взгляды на урок. Учащиеся также были не готовы к самостоятельным действиям.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873105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52201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Актуальность и перспективность. Противоречие.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54743" y="3439885"/>
            <a:ext cx="10638972" cy="15240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Противоречия </a:t>
            </a:r>
            <a:r>
              <a:rPr lang="ru-RU" sz="2400" dirty="0" smtClean="0">
                <a:solidFill>
                  <a:srgbClr val="002060"/>
                </a:solidFill>
              </a:rPr>
              <a:t>между новыми требованиями общества, касающимися создания условий для развития личности и её самореализации и недостаточностью механизмов удовлетворения данных запросов средствами традиционного обучения.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812800" y="1422400"/>
            <a:ext cx="10682968" cy="177074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47500" lnSpcReduction="20000"/>
          </a:bodyPr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buNone/>
            </a:pPr>
            <a:r>
              <a:rPr lang="ru-RU" sz="5100" b="1" dirty="0" smtClean="0">
                <a:solidFill>
                  <a:srgbClr val="002060"/>
                </a:solidFill>
              </a:rPr>
              <a:t>	</a:t>
            </a:r>
            <a:r>
              <a:rPr lang="ru-RU" sz="5100" dirty="0" smtClean="0">
                <a:ln w="9525">
                  <a:noFill/>
                </a:ln>
                <a:solidFill>
                  <a:srgbClr val="002060"/>
                </a:solidFill>
              </a:rPr>
              <a:t>Традиционное обучение не отвечает современным требованиям общества, существует объективная необходимость применения новых методов обучения</a:t>
            </a:r>
          </a:p>
          <a:p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98286" y="5210628"/>
            <a:ext cx="10711543" cy="126274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Проблема: «Как  обучать в  новых условиях, как научить детей учиться, чтобы помочь им быть успешными в жизни?»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5" name="Стрелка углом 14"/>
          <p:cNvSpPr/>
          <p:nvPr/>
        </p:nvSpPr>
        <p:spPr>
          <a:xfrm rot="8078974">
            <a:off x="10999423" y="3116319"/>
            <a:ext cx="945944" cy="1088572"/>
          </a:xfrm>
          <a:prstGeom prst="bentArrow">
            <a:avLst>
              <a:gd name="adj1" fmla="val 25000"/>
              <a:gd name="adj2" fmla="val 50000"/>
              <a:gd name="adj3" fmla="val 25000"/>
              <a:gd name="adj4" fmla="val 437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 углом 15"/>
          <p:cNvSpPr/>
          <p:nvPr/>
        </p:nvSpPr>
        <p:spPr>
          <a:xfrm rot="8110694">
            <a:off x="10999879" y="4545976"/>
            <a:ext cx="945944" cy="1088572"/>
          </a:xfrm>
          <a:prstGeom prst="bentArrow">
            <a:avLst>
              <a:gd name="adj1" fmla="val 25000"/>
              <a:gd name="adj2" fmla="val 50000"/>
              <a:gd name="adj3" fmla="val 25000"/>
              <a:gd name="adj4" fmla="val 437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108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650" y="373559"/>
            <a:ext cx="112442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Теоретическая база опыта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cs typeface="Times New Roman" pitchFamily="18" charset="0"/>
              </a:rPr>
              <a:t>Ученые </a:t>
            </a:r>
            <a:r>
              <a:rPr lang="ru-RU" sz="2400" b="1" dirty="0">
                <a:cs typeface="Times New Roman" pitchFamily="18" charset="0"/>
              </a:rPr>
              <a:t>– основоположники теории </a:t>
            </a:r>
            <a:r>
              <a:rPr lang="ru-RU" sz="2400" b="1" dirty="0" err="1" smtClean="0">
                <a:cs typeface="Times New Roman" pitchFamily="18" charset="0"/>
              </a:rPr>
              <a:t>системно-деятельностного</a:t>
            </a:r>
            <a:r>
              <a:rPr lang="ru-RU" sz="2400" b="1" dirty="0" smtClean="0">
                <a:cs typeface="Times New Roman" pitchFamily="18" charset="0"/>
              </a:rPr>
              <a:t> </a:t>
            </a:r>
            <a:r>
              <a:rPr lang="ru-RU" sz="2400" b="1" dirty="0">
                <a:cs typeface="Times New Roman" pitchFamily="18" charset="0"/>
              </a:rPr>
              <a:t>подхода</a:t>
            </a:r>
          </a:p>
        </p:txBody>
      </p:sp>
      <p:pic>
        <p:nvPicPr>
          <p:cNvPr id="22531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3331" y="1907040"/>
            <a:ext cx="1533525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1557451" y="4069482"/>
            <a:ext cx="17859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Л.С. Выготский</a:t>
            </a:r>
          </a:p>
        </p:txBody>
      </p:sp>
      <p:pic>
        <p:nvPicPr>
          <p:cNvPr id="22533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8009" y="1878012"/>
            <a:ext cx="1390651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5219928" y="3966978"/>
            <a:ext cx="1714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А.Н. Леонтьев</a:t>
            </a:r>
          </a:p>
        </p:txBody>
      </p:sp>
      <p:pic>
        <p:nvPicPr>
          <p:cNvPr id="22535" name="Рисунок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8501" y="1858283"/>
            <a:ext cx="1500188" cy="185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536" name="TextBox 9"/>
          <p:cNvSpPr txBox="1">
            <a:spLocks noChangeArrowheads="1"/>
          </p:cNvSpPr>
          <p:nvPr/>
        </p:nvSpPr>
        <p:spPr bwMode="auto">
          <a:xfrm>
            <a:off x="8565245" y="3937951"/>
            <a:ext cx="15716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Д.Б. </a:t>
            </a:r>
            <a:r>
              <a:rPr lang="ru-RU" altLang="ru-RU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</a:t>
            </a:r>
            <a:endParaRPr lang="ru-RU" alt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7" name="Рисунок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5890" y="4392165"/>
            <a:ext cx="1714500" cy="1785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8" name="Рисунок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8894" y="4437409"/>
            <a:ext cx="1857375" cy="1695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539" name="TextBox 13"/>
          <p:cNvSpPr txBox="1">
            <a:spLocks noChangeArrowheads="1"/>
          </p:cNvSpPr>
          <p:nvPr/>
        </p:nvSpPr>
        <p:spPr bwMode="auto">
          <a:xfrm>
            <a:off x="3424919" y="6314395"/>
            <a:ext cx="1714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П.Я. Гальперин</a:t>
            </a:r>
          </a:p>
        </p:txBody>
      </p:sp>
      <p:sp>
        <p:nvSpPr>
          <p:cNvPr id="22540" name="TextBox 17"/>
          <p:cNvSpPr txBox="1">
            <a:spLocks noChangeArrowheads="1"/>
          </p:cNvSpPr>
          <p:nvPr/>
        </p:nvSpPr>
        <p:spPr bwMode="auto">
          <a:xfrm>
            <a:off x="6655255" y="6330139"/>
            <a:ext cx="18573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</a:t>
            </a:r>
            <a:r>
              <a:rPr lang="ru-RU" alt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Давыдов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680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493486"/>
            <a:ext cx="10515600" cy="5683477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27314" y="653142"/>
            <a:ext cx="10072914" cy="129177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Исследования отечественных психологов указывают на ведущую роль деятельности ребенка в его развитии</a:t>
            </a:r>
            <a:endParaRPr lang="ru-RU" sz="2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25713" y="2162629"/>
            <a:ext cx="10058400" cy="16546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Процесс обучения как передача информации от учителя к ученику противоречит самой природе человека – только через собственную деятельность каждый познает мир</a:t>
            </a:r>
            <a:endParaRPr lang="ru-RU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9256" y="4064000"/>
            <a:ext cx="9985829" cy="1422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Способность человека к реализации социально значимой деятельности является базовой для его личностного развития</a:t>
            </a:r>
            <a:endParaRPr lang="ru-RU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34" t="26296" r="34860" b="22964"/>
          <a:stretch/>
        </p:blipFill>
        <p:spPr>
          <a:xfrm>
            <a:off x="3929924" y="2122539"/>
            <a:ext cx="4032525" cy="296223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753" y="649305"/>
            <a:ext cx="11073063" cy="8620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Система дидактических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принципов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7667505" y="1575783"/>
            <a:ext cx="4361963" cy="1901102"/>
            <a:chOff x="4082" y="1673"/>
            <a:chExt cx="1532" cy="823"/>
          </a:xfrm>
          <a:noFill/>
        </p:grpSpPr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4082" y="1673"/>
              <a:ext cx="1532" cy="823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4213" y="1747"/>
              <a:ext cx="1288" cy="74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altLang="ru-RU" sz="2400" b="1" dirty="0">
                  <a:solidFill>
                    <a:schemeClr val="accent4">
                      <a:lumMod val="75000"/>
                    </a:schemeClr>
                  </a:solidFill>
                  <a:cs typeface="Times New Roman" panose="02020603050405020304" pitchFamily="18" charset="0"/>
                </a:rPr>
                <a:t> Принцип целостного </a:t>
              </a:r>
              <a:endParaRPr lang="ru-RU" altLang="ru-RU" sz="2400" b="1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endParaRPr>
            </a:p>
            <a:p>
              <a:pPr algn="ctr"/>
              <a:r>
                <a:rPr lang="ru-RU" altLang="ru-RU" sz="2400" b="1" dirty="0" smtClean="0">
                  <a:solidFill>
                    <a:schemeClr val="accent4">
                      <a:lumMod val="75000"/>
                    </a:schemeClr>
                  </a:solidFill>
                  <a:cs typeface="Times New Roman" panose="02020603050405020304" pitchFamily="18" charset="0"/>
                </a:rPr>
                <a:t>представления </a:t>
              </a:r>
              <a:r>
                <a:rPr lang="ru-RU" altLang="ru-RU" sz="2400" b="1" dirty="0">
                  <a:solidFill>
                    <a:schemeClr val="accent4">
                      <a:lumMod val="75000"/>
                    </a:schemeClr>
                  </a:solidFill>
                  <a:cs typeface="Times New Roman" panose="02020603050405020304" pitchFamily="18" charset="0"/>
                </a:rPr>
                <a:t>о мире</a:t>
              </a:r>
            </a:p>
            <a:p>
              <a:pPr algn="ctr">
                <a:spcAft>
                  <a:spcPts val="300"/>
                </a:spcAft>
              </a:pPr>
              <a:r>
                <a:rPr lang="ru-RU" altLang="ru-RU" sz="1600" dirty="0" smtClean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у </a:t>
              </a:r>
              <a:r>
                <a:rPr lang="ru-RU" altLang="ru-RU" sz="1600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ребенка должно быть сформировано обобщенное, целостное представление о природе – обществе – самом себе</a:t>
              </a:r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380280" y="1077013"/>
            <a:ext cx="3829633" cy="1989467"/>
            <a:chOff x="350" y="619"/>
            <a:chExt cx="1512" cy="899"/>
          </a:xfrm>
          <a:noFill/>
        </p:grpSpPr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350" y="619"/>
              <a:ext cx="1512" cy="840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350" y="715"/>
              <a:ext cx="1451" cy="80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altLang="ru-RU" sz="24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altLang="ru-RU" sz="24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непрерывности</a:t>
              </a:r>
            </a:p>
            <a:p>
              <a:pPr algn="ctr"/>
              <a:r>
                <a:rPr lang="ru-RU" altLang="ru-RU" sz="1600" dirty="0" smtClean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преемственность  </a:t>
              </a:r>
              <a:r>
                <a:rPr lang="ru-RU" altLang="ru-RU" sz="1600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между всеми ступенями </a:t>
              </a:r>
              <a:r>
                <a:rPr lang="ru-RU" altLang="ru-RU" sz="1600" dirty="0" smtClean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обучения</a:t>
              </a:r>
              <a:endParaRPr lang="ru-RU" altLang="ru-RU" sz="1600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13" name="Group 20"/>
          <p:cNvGrpSpPr>
            <a:grpSpLocks/>
          </p:cNvGrpSpPr>
          <p:nvPr/>
        </p:nvGrpSpPr>
        <p:grpSpPr bwMode="auto">
          <a:xfrm>
            <a:off x="449943" y="4661072"/>
            <a:ext cx="4570901" cy="2196928"/>
            <a:chOff x="1578" y="2806"/>
            <a:chExt cx="1850" cy="1025"/>
          </a:xfrm>
          <a:noFill/>
        </p:grpSpPr>
        <p:sp>
          <p:nvSpPr>
            <p:cNvPr id="14" name="Oval 21"/>
            <p:cNvSpPr>
              <a:spLocks noChangeArrowheads="1"/>
            </p:cNvSpPr>
            <p:nvPr/>
          </p:nvSpPr>
          <p:spPr bwMode="auto">
            <a:xfrm>
              <a:off x="1578" y="2806"/>
              <a:ext cx="1850" cy="1025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1819" y="2826"/>
              <a:ext cx="1383" cy="829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altLang="ru-RU" sz="2400" b="1" dirty="0">
                  <a:solidFill>
                    <a:schemeClr val="accent4">
                      <a:lumMod val="75000"/>
                    </a:schemeClr>
                  </a:solidFill>
                  <a:cs typeface="Times New Roman" panose="02020603050405020304" pitchFamily="18" charset="0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altLang="ru-RU" sz="2400" b="1" dirty="0">
                  <a:solidFill>
                    <a:schemeClr val="accent4">
                      <a:lumMod val="75000"/>
                    </a:schemeClr>
                  </a:solidFill>
                  <a:cs typeface="Times New Roman" panose="02020603050405020304" pitchFamily="18" charset="0"/>
                </a:rPr>
                <a:t>вариативности</a:t>
              </a:r>
            </a:p>
            <a:p>
              <a:pPr algn="ctr"/>
              <a:r>
                <a:rPr lang="ru-RU" altLang="ru-RU" sz="1600" dirty="0" smtClean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формирование</a:t>
              </a:r>
              <a:endParaRPr lang="ru-RU" altLang="ru-RU" sz="1600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  <a:p>
              <a:pPr algn="ctr"/>
              <a:r>
                <a:rPr lang="ru-RU" altLang="ru-RU" sz="1600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способности  к систематическому перебору вариантов и выбора оптимального варианта на основе заданного критерия </a:t>
              </a:r>
            </a:p>
          </p:txBody>
        </p:sp>
      </p:grpSp>
      <p:grpSp>
        <p:nvGrpSpPr>
          <p:cNvPr id="16" name="Group 26"/>
          <p:cNvGrpSpPr>
            <a:grpSpLocks/>
          </p:cNvGrpSpPr>
          <p:nvPr/>
        </p:nvGrpSpPr>
        <p:grpSpPr bwMode="auto">
          <a:xfrm>
            <a:off x="4824806" y="4398381"/>
            <a:ext cx="4304680" cy="3569962"/>
            <a:chOff x="3769" y="2923"/>
            <a:chExt cx="1950" cy="1470"/>
          </a:xfrm>
          <a:noFill/>
        </p:grpSpPr>
        <p:sp>
          <p:nvSpPr>
            <p:cNvPr id="17" name="Oval 27"/>
            <p:cNvSpPr>
              <a:spLocks noChangeArrowheads="1"/>
            </p:cNvSpPr>
            <p:nvPr/>
          </p:nvSpPr>
          <p:spPr bwMode="auto">
            <a:xfrm>
              <a:off x="3769" y="2923"/>
              <a:ext cx="1950" cy="1004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3821" y="3042"/>
              <a:ext cx="1764" cy="1351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altLang="ru-RU" sz="2400" b="1" dirty="0">
                  <a:solidFill>
                    <a:schemeClr val="accent4">
                      <a:lumMod val="75000"/>
                    </a:schemeClr>
                  </a:solidFill>
                  <a:cs typeface="Times New Roman" panose="02020603050405020304" pitchFamily="18" charset="0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altLang="ru-RU" sz="2400" b="1" dirty="0">
                  <a:solidFill>
                    <a:schemeClr val="accent4">
                      <a:lumMod val="75000"/>
                    </a:schemeClr>
                  </a:solidFill>
                  <a:cs typeface="Times New Roman" panose="02020603050405020304" pitchFamily="18" charset="0"/>
                </a:rPr>
                <a:t>творчества</a:t>
              </a:r>
            </a:p>
            <a:p>
              <a:pPr algn="ctr"/>
              <a:r>
                <a:rPr lang="ru-RU" altLang="ru-RU" sz="1600" dirty="0" smtClean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максимальная ориентация </a:t>
              </a:r>
              <a:r>
                <a:rPr lang="ru-RU" altLang="ru-RU" sz="1600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на творческое начало в учебной деятельности, приобретение </a:t>
              </a:r>
              <a:r>
                <a:rPr lang="ru-RU" altLang="ru-RU" sz="1600" dirty="0" smtClean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собственного </a:t>
              </a:r>
              <a:r>
                <a:rPr lang="ru-RU" altLang="ru-RU" sz="1600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опыта </a:t>
              </a:r>
            </a:p>
            <a:p>
              <a:pPr algn="ctr"/>
              <a:r>
                <a:rPr lang="ru-RU" altLang="ru-RU" sz="1600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творческой деятельности</a:t>
              </a:r>
            </a:p>
          </p:txBody>
        </p:sp>
      </p:grpSp>
      <p:grpSp>
        <p:nvGrpSpPr>
          <p:cNvPr id="19" name="Group 11"/>
          <p:cNvGrpSpPr>
            <a:grpSpLocks/>
          </p:cNvGrpSpPr>
          <p:nvPr/>
        </p:nvGrpSpPr>
        <p:grpSpPr bwMode="auto">
          <a:xfrm>
            <a:off x="3513174" y="889657"/>
            <a:ext cx="4451731" cy="2175997"/>
            <a:chOff x="2221" y="-257"/>
            <a:chExt cx="1938" cy="1247"/>
          </a:xfrm>
          <a:noFill/>
        </p:grpSpPr>
        <p:sp>
          <p:nvSpPr>
            <p:cNvPr id="20" name="Oval 12"/>
            <p:cNvSpPr>
              <a:spLocks noChangeArrowheads="1"/>
            </p:cNvSpPr>
            <p:nvPr/>
          </p:nvSpPr>
          <p:spPr bwMode="auto">
            <a:xfrm>
              <a:off x="2392" y="-203"/>
              <a:ext cx="1678" cy="1025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2221" y="-257"/>
              <a:ext cx="1938" cy="1247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endParaRPr lang="ru-RU" altLang="ru-RU" sz="14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endParaRPr>
            </a:p>
            <a:p>
              <a:pPr algn="ctr"/>
              <a:r>
                <a:rPr lang="ru-RU" altLang="ru-RU" sz="2400" b="1" dirty="0" smtClean="0">
                  <a:solidFill>
                    <a:schemeClr val="accent4">
                      <a:lumMod val="75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Принцип </a:t>
              </a:r>
              <a:endParaRPr lang="ru-RU" altLang="ru-RU" sz="24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endParaRPr>
            </a:p>
            <a:p>
              <a:pPr algn="ctr">
                <a:spcAft>
                  <a:spcPts val="300"/>
                </a:spcAft>
              </a:pPr>
              <a:r>
                <a:rPr lang="ru-RU" altLang="ru-RU" sz="24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деятельности</a:t>
              </a:r>
            </a:p>
            <a:p>
              <a:pPr algn="ctr"/>
              <a:r>
                <a:rPr lang="ru-RU" altLang="ru-RU" sz="1600" dirty="0" smtClean="0">
                  <a:latin typeface="+mn-lt"/>
                </a:rPr>
                <a:t>ученик </a:t>
              </a:r>
              <a:r>
                <a:rPr lang="ru-RU" altLang="ru-RU" sz="1600" dirty="0">
                  <a:latin typeface="+mn-lt"/>
                </a:rPr>
                <a:t>получает</a:t>
              </a:r>
            </a:p>
            <a:p>
              <a:pPr algn="ctr"/>
              <a:r>
                <a:rPr lang="ru-RU" altLang="ru-RU" sz="1600" dirty="0">
                  <a:solidFill>
                    <a:schemeClr val="bg1"/>
                  </a:solidFill>
                  <a:latin typeface="+mn-lt"/>
                </a:rPr>
                <a:t>не готовое знание, а добывает его </a:t>
              </a:r>
              <a:endParaRPr lang="ru-RU" altLang="ru-RU" sz="1600" dirty="0" smtClean="0">
                <a:solidFill>
                  <a:schemeClr val="bg1"/>
                </a:solidFill>
                <a:latin typeface="+mn-lt"/>
              </a:endParaRPr>
            </a:p>
            <a:p>
              <a:pPr algn="ctr"/>
              <a:r>
                <a:rPr lang="ru-RU" altLang="ru-RU" sz="1600" dirty="0" smtClean="0">
                  <a:solidFill>
                    <a:schemeClr val="bg1"/>
                  </a:solidFill>
                  <a:latin typeface="+mn-lt"/>
                </a:rPr>
                <a:t>сам  </a:t>
              </a:r>
              <a:r>
                <a:rPr lang="ru-RU" altLang="ru-RU" sz="1600" dirty="0">
                  <a:solidFill>
                    <a:schemeClr val="bg1"/>
                  </a:solidFill>
                  <a:latin typeface="+mn-lt"/>
                </a:rPr>
                <a:t>в процессе собственной</a:t>
              </a:r>
            </a:p>
            <a:p>
              <a:pPr algn="ctr"/>
              <a:r>
                <a:rPr lang="ru-RU" altLang="ru-RU" sz="1600" dirty="0">
                  <a:solidFill>
                    <a:schemeClr val="bg1"/>
                  </a:solidFill>
                  <a:latin typeface="+mn-lt"/>
                </a:rPr>
                <a:t>учебной деятельност</a:t>
              </a:r>
              <a:r>
                <a:rPr lang="ru-RU" altLang="ru-RU" sz="1600" dirty="0">
                  <a:solidFill>
                    <a:schemeClr val="bg1"/>
                  </a:solidFill>
                  <a:latin typeface="Arial" charset="0"/>
                </a:rPr>
                <a:t>и</a:t>
              </a:r>
            </a:p>
          </p:txBody>
        </p:sp>
      </p:grpSp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7904412" y="3476186"/>
            <a:ext cx="3510229" cy="2721413"/>
            <a:chOff x="3604" y="2222"/>
            <a:chExt cx="1787" cy="912"/>
          </a:xfrm>
          <a:noFill/>
        </p:grpSpPr>
        <p:sp>
          <p:nvSpPr>
            <p:cNvPr id="23" name="Oval 24"/>
            <p:cNvSpPr>
              <a:spLocks noChangeArrowheads="1"/>
            </p:cNvSpPr>
            <p:nvPr/>
          </p:nvSpPr>
          <p:spPr bwMode="auto">
            <a:xfrm>
              <a:off x="3604" y="2222"/>
              <a:ext cx="1787" cy="91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3695" y="2316"/>
              <a:ext cx="1675" cy="811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altLang="ru-RU" sz="2400" b="1" dirty="0">
                  <a:solidFill>
                    <a:schemeClr val="accent4">
                      <a:lumMod val="75000"/>
                    </a:schemeClr>
                  </a:solidFill>
                  <a:cs typeface="Times New Roman" panose="02020603050405020304" pitchFamily="18" charset="0"/>
                </a:rPr>
                <a:t>Принцип </a:t>
              </a:r>
            </a:p>
            <a:p>
              <a:pPr algn="ctr"/>
              <a:r>
                <a:rPr lang="ru-RU" altLang="ru-RU" sz="2400" b="1" dirty="0">
                  <a:solidFill>
                    <a:schemeClr val="accent4">
                      <a:lumMod val="75000"/>
                    </a:schemeClr>
                  </a:solidFill>
                  <a:cs typeface="Times New Roman" panose="02020603050405020304" pitchFamily="18" charset="0"/>
                </a:rPr>
                <a:t>психологической </a:t>
              </a:r>
            </a:p>
            <a:p>
              <a:pPr algn="ctr"/>
              <a:r>
                <a:rPr lang="ru-RU" altLang="ru-RU" sz="2400" b="1" dirty="0">
                  <a:solidFill>
                    <a:schemeClr val="accent4">
                      <a:lumMod val="75000"/>
                    </a:schemeClr>
                  </a:solidFill>
                  <a:cs typeface="Times New Roman" panose="02020603050405020304" pitchFamily="18" charset="0"/>
                </a:rPr>
                <a:t>комфортности</a:t>
              </a:r>
            </a:p>
            <a:p>
              <a:pPr algn="ctr"/>
              <a:r>
                <a:rPr lang="ru-RU" altLang="ru-RU" sz="1600" dirty="0" smtClean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создание </a:t>
              </a:r>
              <a:r>
                <a:rPr lang="ru-RU" altLang="ru-RU" sz="1600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доброжелательной атмосферы, основанной на реализации идей педагогики сотрудничества  </a:t>
              </a:r>
            </a:p>
          </p:txBody>
        </p:sp>
      </p:grpSp>
      <p:grpSp>
        <p:nvGrpSpPr>
          <p:cNvPr id="25" name="Group 17"/>
          <p:cNvGrpSpPr>
            <a:grpSpLocks/>
          </p:cNvGrpSpPr>
          <p:nvPr/>
        </p:nvGrpSpPr>
        <p:grpSpPr bwMode="auto">
          <a:xfrm>
            <a:off x="0" y="2793931"/>
            <a:ext cx="3648358" cy="2228011"/>
            <a:chOff x="316" y="2323"/>
            <a:chExt cx="1672" cy="895"/>
          </a:xfrm>
        </p:grpSpPr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316" y="2323"/>
              <a:ext cx="1672" cy="89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7" name="Text Box 19"/>
            <p:cNvSpPr txBox="1">
              <a:spLocks noChangeArrowheads="1"/>
            </p:cNvSpPr>
            <p:nvPr/>
          </p:nvSpPr>
          <p:spPr bwMode="auto">
            <a:xfrm>
              <a:off x="329" y="2450"/>
              <a:ext cx="1645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Aft>
                  <a:spcPts val="300"/>
                </a:spcAft>
              </a:pPr>
              <a:r>
                <a:rPr lang="ru-RU" altLang="ru-RU" sz="2400" b="1" dirty="0" smtClean="0">
                  <a:solidFill>
                    <a:schemeClr val="accent4">
                      <a:lumMod val="75000"/>
                    </a:schemeClr>
                  </a:solidFill>
                  <a:cs typeface="Times New Roman" panose="02020603050405020304" pitchFamily="18" charset="0"/>
                </a:rPr>
                <a:t>Принцип </a:t>
              </a:r>
              <a:r>
                <a:rPr lang="ru-RU" altLang="ru-RU" sz="2400" b="1" dirty="0">
                  <a:solidFill>
                    <a:schemeClr val="accent4">
                      <a:lumMod val="75000"/>
                    </a:schemeClr>
                  </a:solidFill>
                  <a:cs typeface="Times New Roman" panose="02020603050405020304" pitchFamily="18" charset="0"/>
                </a:rPr>
                <a:t>минимакса</a:t>
              </a:r>
            </a:p>
            <a:p>
              <a:pPr algn="ctr"/>
              <a:r>
                <a:rPr lang="ru-RU" altLang="ru-RU" sz="1600" dirty="0" smtClean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Каждому ученику </a:t>
              </a:r>
              <a:r>
                <a:rPr lang="ru-RU" altLang="ru-RU" sz="1600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содержание </a:t>
              </a:r>
              <a:r>
                <a:rPr lang="ru-RU" altLang="ru-RU" sz="1600" dirty="0" smtClean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образования на </a:t>
              </a:r>
              <a:r>
                <a:rPr lang="ru-RU" altLang="ru-RU" sz="1600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максимальном (творческом) уровне и создает условия его усвоения на уровне, не ниже минимального (ФГОС</a:t>
              </a:r>
              <a:r>
                <a:rPr lang="ru-RU" altLang="ru-RU" sz="1400" dirty="0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45634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Цель и задачи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Изучить  теоретические основы </a:t>
            </a:r>
            <a:r>
              <a:rPr lang="ru-RU" dirty="0" err="1" smtClean="0"/>
              <a:t>системно-деятельностного</a:t>
            </a:r>
            <a:r>
              <a:rPr lang="ru-RU" dirty="0" smtClean="0"/>
              <a:t> подхода.</a:t>
            </a:r>
          </a:p>
          <a:p>
            <a:r>
              <a:rPr lang="ru-RU" dirty="0" smtClean="0"/>
              <a:t>Проанализировать особенности организации уроков с использованием </a:t>
            </a:r>
            <a:r>
              <a:rPr lang="ru-RU" dirty="0" err="1" smtClean="0"/>
              <a:t>деятельностного</a:t>
            </a:r>
            <a:r>
              <a:rPr lang="ru-RU" dirty="0" smtClean="0"/>
              <a:t> метода.</a:t>
            </a:r>
          </a:p>
          <a:p>
            <a:r>
              <a:rPr lang="ru-RU" dirty="0" smtClean="0"/>
              <a:t>Понять роль дидактических принципов в реализации учебного процесса.</a:t>
            </a:r>
          </a:p>
          <a:p>
            <a:r>
              <a:rPr lang="ru-RU" dirty="0" smtClean="0"/>
              <a:t>Изучить типологию уроков </a:t>
            </a:r>
            <a:r>
              <a:rPr lang="ru-RU" dirty="0" err="1" smtClean="0"/>
              <a:t>деятельностной</a:t>
            </a:r>
            <a:r>
              <a:rPr lang="ru-RU" dirty="0" smtClean="0"/>
              <a:t> направленности.</a:t>
            </a:r>
          </a:p>
          <a:p>
            <a:r>
              <a:rPr lang="ru-RU" dirty="0" smtClean="0"/>
              <a:t>Изучить и ввести в практику своей работы </a:t>
            </a:r>
            <a:r>
              <a:rPr lang="ru-RU" dirty="0" err="1" smtClean="0"/>
              <a:t>деятельностный</a:t>
            </a:r>
            <a:r>
              <a:rPr lang="ru-RU" dirty="0" smtClean="0"/>
              <a:t> метод обучения с целью повышения качества образования.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30515" y="1262743"/>
            <a:ext cx="10130971" cy="166914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Создание условий для обеспечения высокого качества освоения содержания математики, как учебного предмета, средствами </a:t>
            </a:r>
            <a:r>
              <a:rPr lang="ru-RU" sz="2800" b="1" dirty="0" err="1" smtClean="0"/>
              <a:t>деятельностного</a:t>
            </a:r>
            <a:r>
              <a:rPr lang="ru-RU" sz="2800" b="1" dirty="0" smtClean="0"/>
              <a:t> метода</a:t>
            </a:r>
            <a:endParaRPr lang="ru-RU" sz="28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1733</TotalTime>
  <Words>1790</Words>
  <Application>Microsoft Office PowerPoint</Application>
  <PresentationFormat>Произвольный</PresentationFormat>
  <Paragraphs>363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       Использование системно-деятельностного подхода в обучении математике (на примере деятельностного метода)</vt:lpstr>
      <vt:lpstr>Сведения об авторе</vt:lpstr>
      <vt:lpstr>  Использование системно-деятельностного подхода в обучении математике (на примере деятельностного метода)</vt:lpstr>
      <vt:lpstr>Условия возникновения и  становления опыта</vt:lpstr>
      <vt:lpstr>Актуальность и перспективность. Противоречие.</vt:lpstr>
      <vt:lpstr>Слайд 6</vt:lpstr>
      <vt:lpstr>Слайд 7</vt:lpstr>
      <vt:lpstr>Система дидактических принципов </vt:lpstr>
      <vt:lpstr>Цель и задачи</vt:lpstr>
      <vt:lpstr>Слайд 10</vt:lpstr>
      <vt:lpstr>Слайд 11</vt:lpstr>
      <vt:lpstr>Деятельностный метод обучения включает в себя последовательность деятельностных шагов:</vt:lpstr>
      <vt:lpstr>   Типы уроков  по целенаправленности</vt:lpstr>
      <vt:lpstr>Методические основы построения урока введения нового знания </vt:lpstr>
      <vt:lpstr>Слайд 15</vt:lpstr>
      <vt:lpstr>Слайд 16</vt:lpstr>
      <vt:lpstr>   Результативность  </vt:lpstr>
      <vt:lpstr>Повышается качество знаний</vt:lpstr>
      <vt:lpstr>Слайд 19</vt:lpstr>
      <vt:lpstr>Поступления моих выпускников</vt:lpstr>
      <vt:lpstr>Слайд 21</vt:lpstr>
      <vt:lpstr>Литература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алтайский язык</cp:lastModifiedBy>
  <cp:revision>150</cp:revision>
  <dcterms:created xsi:type="dcterms:W3CDTF">2015-02-05T15:07:36Z</dcterms:created>
  <dcterms:modified xsi:type="dcterms:W3CDTF">2015-08-15T15:47:29Z</dcterms:modified>
</cp:coreProperties>
</file>