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9"/>
  </p:notesMasterIdLst>
  <p:sldIdLst>
    <p:sldId id="262" r:id="rId2"/>
    <p:sldId id="263" r:id="rId3"/>
    <p:sldId id="264" r:id="rId4"/>
    <p:sldId id="265" r:id="rId5"/>
    <p:sldId id="267" r:id="rId6"/>
    <p:sldId id="268" r:id="rId7"/>
    <p:sldId id="269" r:id="rId8"/>
    <p:sldId id="266" r:id="rId9"/>
    <p:sldId id="270" r:id="rId10"/>
    <p:sldId id="271" r:id="rId11"/>
    <p:sldId id="272" r:id="rId12"/>
    <p:sldId id="284" r:id="rId13"/>
    <p:sldId id="277" r:id="rId14"/>
    <p:sldId id="283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4747"/>
    <a:srgbClr val="FFFFFF"/>
    <a:srgbClr val="F2F2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image" Target="../media/image51.jpeg"/><Relationship Id="rId4" Type="http://schemas.openxmlformats.org/officeDocument/2006/relationships/image" Target="../media/image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9D9BEE-04FB-4AE7-B5C9-03A3083A1233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800807-70EA-4F4A-99AC-E2D060165567}">
      <dgm:prSet custT="1"/>
      <dgm:spPr/>
      <dgm:t>
        <a:bodyPr/>
        <a:lstStyle/>
        <a:p>
          <a:pPr algn="just"/>
          <a:r>
            <a:rPr lang="ru-RU" sz="1600" dirty="0" smtClean="0"/>
            <a:t>Осознание себя личностью открывает для человека возможность дальнейшего самосовершенствования через воспитание в себе гражданственности, которая выступает фундаментальным смыслом личностного развития человека. </a:t>
          </a:r>
          <a:endParaRPr lang="ru-RU" sz="1600" dirty="0"/>
        </a:p>
      </dgm:t>
    </dgm:pt>
    <dgm:pt modelId="{66CAF4AE-5A58-4654-A6C3-A1B226C3D2A7}" type="parTrans" cxnId="{D05E9D9D-5E4F-4181-B4B1-2A15606511A9}">
      <dgm:prSet/>
      <dgm:spPr/>
      <dgm:t>
        <a:bodyPr/>
        <a:lstStyle/>
        <a:p>
          <a:endParaRPr lang="ru-RU"/>
        </a:p>
      </dgm:t>
    </dgm:pt>
    <dgm:pt modelId="{37304251-36AA-46D2-BDB3-4ADAC95E3CDF}" type="sibTrans" cxnId="{D05E9D9D-5E4F-4181-B4B1-2A15606511A9}">
      <dgm:prSet/>
      <dgm:spPr/>
      <dgm:t>
        <a:bodyPr/>
        <a:lstStyle/>
        <a:p>
          <a:endParaRPr lang="ru-RU"/>
        </a:p>
      </dgm:t>
    </dgm:pt>
    <dgm:pt modelId="{4C702756-CC3D-4B11-BF89-3436CD22B9C1}">
      <dgm:prSet custT="1"/>
      <dgm:spPr/>
      <dgm:t>
        <a:bodyPr/>
        <a:lstStyle/>
        <a:p>
          <a:pPr algn="just"/>
          <a:r>
            <a:rPr lang="ru-RU" sz="1600" dirty="0" smtClean="0"/>
            <a:t>Активная гражданская позиция как готовность конструктивно преобразовывать социальную действительность – это то, что формируется в процессе обучения (а это главный механизм образования) и остается  с человеком на всю жизнь. Следовательно, процесс обучения - это территория смысла!</a:t>
          </a:r>
          <a:endParaRPr lang="ru-RU" sz="1600" dirty="0"/>
        </a:p>
      </dgm:t>
    </dgm:pt>
    <dgm:pt modelId="{813515EB-6045-496E-9316-035ED88E1FED}" type="parTrans" cxnId="{47A89AF9-E3A1-4A57-BA37-54D4E5C60BAB}">
      <dgm:prSet/>
      <dgm:spPr/>
      <dgm:t>
        <a:bodyPr/>
        <a:lstStyle/>
        <a:p>
          <a:endParaRPr lang="ru-RU"/>
        </a:p>
      </dgm:t>
    </dgm:pt>
    <dgm:pt modelId="{DAEB85F0-4184-403A-9F12-F5BE2C502B2D}" type="sibTrans" cxnId="{47A89AF9-E3A1-4A57-BA37-54D4E5C60BAB}">
      <dgm:prSet/>
      <dgm:spPr/>
      <dgm:t>
        <a:bodyPr/>
        <a:lstStyle/>
        <a:p>
          <a:endParaRPr lang="ru-RU"/>
        </a:p>
      </dgm:t>
    </dgm:pt>
    <dgm:pt modelId="{140A671B-0847-4A05-961D-19684C00DC6D}">
      <dgm:prSet/>
      <dgm:spPr>
        <a:noFill/>
      </dgm:spPr>
      <dgm:t>
        <a:bodyPr/>
        <a:lstStyle/>
        <a:p>
          <a:endParaRPr lang="ru-RU" dirty="0"/>
        </a:p>
      </dgm:t>
    </dgm:pt>
    <dgm:pt modelId="{4C016C76-F20F-4951-8C59-CF28924F3D05}" type="sibTrans" cxnId="{AFE66A06-212E-4593-9B52-28F79CDAF249}">
      <dgm:prSet/>
      <dgm:spPr/>
      <dgm:t>
        <a:bodyPr/>
        <a:lstStyle/>
        <a:p>
          <a:endParaRPr lang="ru-RU"/>
        </a:p>
      </dgm:t>
    </dgm:pt>
    <dgm:pt modelId="{83DCCA72-5960-49DE-B28C-F6FFBA4033C0}" type="parTrans" cxnId="{AFE66A06-212E-4593-9B52-28F79CDAF249}">
      <dgm:prSet/>
      <dgm:spPr/>
      <dgm:t>
        <a:bodyPr/>
        <a:lstStyle/>
        <a:p>
          <a:endParaRPr lang="ru-RU"/>
        </a:p>
      </dgm:t>
    </dgm:pt>
    <dgm:pt modelId="{5D760F53-9BB6-4E68-8CD8-6A0A300C67CA}">
      <dgm:prSet custT="1"/>
      <dgm:spPr/>
      <dgm:t>
        <a:bodyPr/>
        <a:lstStyle/>
        <a:p>
          <a:pPr marL="95250" indent="-95250" algn="l" defTabSz="1119188"/>
          <a:r>
            <a:rPr lang="ru-RU" sz="2600" u="sng" dirty="0" smtClean="0"/>
            <a:t>Цель:</a:t>
          </a:r>
          <a:r>
            <a:rPr lang="ru-RU" sz="2600" dirty="0" smtClean="0"/>
            <a:t> </a:t>
          </a:r>
          <a:r>
            <a:rPr lang="ru-RU" sz="2200" dirty="0" smtClean="0"/>
            <a:t>поиск эффективных педагогических средств формирования активной гражданской позиции учащихся</a:t>
          </a:r>
          <a:endParaRPr lang="ru-RU" sz="2200" dirty="0"/>
        </a:p>
      </dgm:t>
    </dgm:pt>
    <dgm:pt modelId="{88BD5C35-5D2A-4DD7-85F0-740D3A53E8F0}" type="sibTrans" cxnId="{1F1A3FA0-6EC5-4A43-9B16-14B6C8D92EB5}">
      <dgm:prSet/>
      <dgm:spPr/>
      <dgm:t>
        <a:bodyPr/>
        <a:lstStyle/>
        <a:p>
          <a:endParaRPr lang="ru-RU"/>
        </a:p>
      </dgm:t>
    </dgm:pt>
    <dgm:pt modelId="{193CF8FA-949B-4C35-A38D-48F62FCCDED9}" type="parTrans" cxnId="{1F1A3FA0-6EC5-4A43-9B16-14B6C8D92EB5}">
      <dgm:prSet/>
      <dgm:spPr/>
      <dgm:t>
        <a:bodyPr/>
        <a:lstStyle/>
        <a:p>
          <a:endParaRPr lang="ru-RU"/>
        </a:p>
      </dgm:t>
    </dgm:pt>
    <dgm:pt modelId="{B700E78F-7039-4D4D-8861-8A7BA5EE2179}">
      <dgm:prSet custT="1"/>
      <dgm:spPr/>
      <dgm:t>
        <a:bodyPr/>
        <a:lstStyle/>
        <a:p>
          <a:pPr marL="95250" indent="-95250" algn="just" defTabSz="1119188"/>
          <a:endParaRPr lang="ru-RU" sz="2200" dirty="0"/>
        </a:p>
      </dgm:t>
    </dgm:pt>
    <dgm:pt modelId="{8D127811-B2A5-4356-BC6A-6F1003853BBE}" type="sibTrans" cxnId="{3C890C4E-7B03-4CC8-AA22-0F03789A53E3}">
      <dgm:prSet/>
      <dgm:spPr/>
      <dgm:t>
        <a:bodyPr/>
        <a:lstStyle/>
        <a:p>
          <a:endParaRPr lang="ru-RU"/>
        </a:p>
      </dgm:t>
    </dgm:pt>
    <dgm:pt modelId="{E89095C2-604E-4A82-91D0-E2A3D777BBC5}" type="parTrans" cxnId="{3C890C4E-7B03-4CC8-AA22-0F03789A53E3}">
      <dgm:prSet/>
      <dgm:spPr/>
      <dgm:t>
        <a:bodyPr/>
        <a:lstStyle/>
        <a:p>
          <a:endParaRPr lang="ru-RU"/>
        </a:p>
      </dgm:t>
    </dgm:pt>
    <dgm:pt modelId="{E8EA1747-6389-45E3-B421-1DA308ED25AA}" type="pres">
      <dgm:prSet presAssocID="{2D9D9BEE-04FB-4AE7-B5C9-03A3083A123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F1E535-25BC-4DE3-B413-82C6F79C2456}" type="pres">
      <dgm:prSet presAssocID="{00800807-70EA-4F4A-99AC-E2D060165567}" presName="linNode" presStyleCnt="0"/>
      <dgm:spPr/>
      <dgm:t>
        <a:bodyPr/>
        <a:lstStyle/>
        <a:p>
          <a:endParaRPr lang="ru-RU"/>
        </a:p>
      </dgm:t>
    </dgm:pt>
    <dgm:pt modelId="{22450B9A-B035-4FBD-BF3C-EC9953A98CDA}" type="pres">
      <dgm:prSet presAssocID="{00800807-70EA-4F4A-99AC-E2D060165567}" presName="parentShp" presStyleLbl="node1" presStyleIdx="0" presStyleCnt="2" custScaleY="115341" custLinFactNeighborX="-13584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9D09E-CFD6-4BDA-BFF2-767EEEC700A5}" type="pres">
      <dgm:prSet presAssocID="{00800807-70EA-4F4A-99AC-E2D060165567}" presName="childShp" presStyleLbl="bgAccFollowNode1" presStyleIdx="0" presStyleCnt="2" custScaleX="99999" custScaleY="111056" custLinFactNeighborX="-224" custLinFactNeighborY="51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4826B-9250-4A18-AD39-29DC13FBFEFA}" type="pres">
      <dgm:prSet presAssocID="{37304251-36AA-46D2-BDB3-4ADAC95E3CDF}" presName="spacing" presStyleCnt="0"/>
      <dgm:spPr/>
      <dgm:t>
        <a:bodyPr/>
        <a:lstStyle/>
        <a:p>
          <a:endParaRPr lang="ru-RU"/>
        </a:p>
      </dgm:t>
    </dgm:pt>
    <dgm:pt modelId="{20E28B88-3708-42B1-A42E-3149230CB9BD}" type="pres">
      <dgm:prSet presAssocID="{4C702756-CC3D-4B11-BF89-3436CD22B9C1}" presName="linNode" presStyleCnt="0"/>
      <dgm:spPr/>
      <dgm:t>
        <a:bodyPr/>
        <a:lstStyle/>
        <a:p>
          <a:endParaRPr lang="ru-RU"/>
        </a:p>
      </dgm:t>
    </dgm:pt>
    <dgm:pt modelId="{5B2D2AE0-B4C7-4B54-BDAA-D1D84B382DA9}" type="pres">
      <dgm:prSet presAssocID="{4C702756-CC3D-4B11-BF89-3436CD22B9C1}" presName="parentShp" presStyleLbl="node1" presStyleIdx="1" presStyleCnt="2" custScaleY="117866" custLinFactNeighborX="-48730" custLinFactNeighborY="-4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99CAB-BAF7-4574-A01C-03EC7EBC8467}" type="pres">
      <dgm:prSet presAssocID="{4C702756-CC3D-4B11-BF89-3436CD22B9C1}" presName="childShp" presStyleLbl="bgAccFollowNode1" presStyleIdx="1" presStyleCnt="2" custScaleX="102693" custScaleY="111951" custLinFactNeighborX="-811" custLinFactNeighborY="-75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A89AF9-E3A1-4A57-BA37-54D4E5C60BAB}" srcId="{2D9D9BEE-04FB-4AE7-B5C9-03A3083A1233}" destId="{4C702756-CC3D-4B11-BF89-3436CD22B9C1}" srcOrd="1" destOrd="0" parTransId="{813515EB-6045-496E-9316-035ED88E1FED}" sibTransId="{DAEB85F0-4184-403A-9F12-F5BE2C502B2D}"/>
    <dgm:cxn modelId="{3C890C4E-7B03-4CC8-AA22-0F03789A53E3}" srcId="{00800807-70EA-4F4A-99AC-E2D060165567}" destId="{B700E78F-7039-4D4D-8861-8A7BA5EE2179}" srcOrd="0" destOrd="0" parTransId="{E89095C2-604E-4A82-91D0-E2A3D777BBC5}" sibTransId="{8D127811-B2A5-4356-BC6A-6F1003853BBE}"/>
    <dgm:cxn modelId="{5542B909-69EB-4C83-BEA3-F8B0FE5BB114}" type="presOf" srcId="{00800807-70EA-4F4A-99AC-E2D060165567}" destId="{22450B9A-B035-4FBD-BF3C-EC9953A98CDA}" srcOrd="0" destOrd="0" presId="urn:microsoft.com/office/officeart/2005/8/layout/vList6"/>
    <dgm:cxn modelId="{D05E9D9D-5E4F-4181-B4B1-2A15606511A9}" srcId="{2D9D9BEE-04FB-4AE7-B5C9-03A3083A1233}" destId="{00800807-70EA-4F4A-99AC-E2D060165567}" srcOrd="0" destOrd="0" parTransId="{66CAF4AE-5A58-4654-A6C3-A1B226C3D2A7}" sibTransId="{37304251-36AA-46D2-BDB3-4ADAC95E3CDF}"/>
    <dgm:cxn modelId="{BBEE9394-8190-4139-B8BB-6C5A2079C14E}" type="presOf" srcId="{5D760F53-9BB6-4E68-8CD8-6A0A300C67CA}" destId="{7C89D09E-CFD6-4BDA-BFF2-767EEEC700A5}" srcOrd="0" destOrd="1" presId="urn:microsoft.com/office/officeart/2005/8/layout/vList6"/>
    <dgm:cxn modelId="{3B750EAC-A597-4B9F-BC8E-F910835B329C}" type="presOf" srcId="{2D9D9BEE-04FB-4AE7-B5C9-03A3083A1233}" destId="{E8EA1747-6389-45E3-B421-1DA308ED25AA}" srcOrd="0" destOrd="0" presId="urn:microsoft.com/office/officeart/2005/8/layout/vList6"/>
    <dgm:cxn modelId="{AFE66A06-212E-4593-9B52-28F79CDAF249}" srcId="{4C702756-CC3D-4B11-BF89-3436CD22B9C1}" destId="{140A671B-0847-4A05-961D-19684C00DC6D}" srcOrd="0" destOrd="0" parTransId="{83DCCA72-5960-49DE-B28C-F6FFBA4033C0}" sibTransId="{4C016C76-F20F-4951-8C59-CF28924F3D05}"/>
    <dgm:cxn modelId="{CA4C1685-7982-495A-86EC-D659A79C77EA}" type="presOf" srcId="{B700E78F-7039-4D4D-8861-8A7BA5EE2179}" destId="{7C89D09E-CFD6-4BDA-BFF2-767EEEC700A5}" srcOrd="0" destOrd="0" presId="urn:microsoft.com/office/officeart/2005/8/layout/vList6"/>
    <dgm:cxn modelId="{0FA7CF3E-19EC-46CD-93D4-4425FC661F69}" type="presOf" srcId="{140A671B-0847-4A05-961D-19684C00DC6D}" destId="{E6099CAB-BAF7-4574-A01C-03EC7EBC8467}" srcOrd="0" destOrd="0" presId="urn:microsoft.com/office/officeart/2005/8/layout/vList6"/>
    <dgm:cxn modelId="{1F1A3FA0-6EC5-4A43-9B16-14B6C8D92EB5}" srcId="{00800807-70EA-4F4A-99AC-E2D060165567}" destId="{5D760F53-9BB6-4E68-8CD8-6A0A300C67CA}" srcOrd="1" destOrd="0" parTransId="{193CF8FA-949B-4C35-A38D-48F62FCCDED9}" sibTransId="{88BD5C35-5D2A-4DD7-85F0-740D3A53E8F0}"/>
    <dgm:cxn modelId="{05DCC9C8-B9D5-46A7-9331-1D451CFD6F7D}" type="presOf" srcId="{4C702756-CC3D-4B11-BF89-3436CD22B9C1}" destId="{5B2D2AE0-B4C7-4B54-BDAA-D1D84B382DA9}" srcOrd="0" destOrd="0" presId="urn:microsoft.com/office/officeart/2005/8/layout/vList6"/>
    <dgm:cxn modelId="{F43FCBAB-E4A7-4072-A465-43B0C3695BEE}" type="presParOf" srcId="{E8EA1747-6389-45E3-B421-1DA308ED25AA}" destId="{1FF1E535-25BC-4DE3-B413-82C6F79C2456}" srcOrd="0" destOrd="0" presId="urn:microsoft.com/office/officeart/2005/8/layout/vList6"/>
    <dgm:cxn modelId="{0AD1A712-58D6-4679-958C-882C171E0530}" type="presParOf" srcId="{1FF1E535-25BC-4DE3-B413-82C6F79C2456}" destId="{22450B9A-B035-4FBD-BF3C-EC9953A98CDA}" srcOrd="0" destOrd="0" presId="urn:microsoft.com/office/officeart/2005/8/layout/vList6"/>
    <dgm:cxn modelId="{159E083C-D21E-4AC6-84AE-279D5F367AA6}" type="presParOf" srcId="{1FF1E535-25BC-4DE3-B413-82C6F79C2456}" destId="{7C89D09E-CFD6-4BDA-BFF2-767EEEC700A5}" srcOrd="1" destOrd="0" presId="urn:microsoft.com/office/officeart/2005/8/layout/vList6"/>
    <dgm:cxn modelId="{462994E9-E115-4DA0-BE9F-89554A905B7C}" type="presParOf" srcId="{E8EA1747-6389-45E3-B421-1DA308ED25AA}" destId="{8254826B-9250-4A18-AD39-29DC13FBFEFA}" srcOrd="1" destOrd="0" presId="urn:microsoft.com/office/officeart/2005/8/layout/vList6"/>
    <dgm:cxn modelId="{D1BA6E78-7D1C-411F-8AF7-D58478451C60}" type="presParOf" srcId="{E8EA1747-6389-45E3-B421-1DA308ED25AA}" destId="{20E28B88-3708-42B1-A42E-3149230CB9BD}" srcOrd="2" destOrd="0" presId="urn:microsoft.com/office/officeart/2005/8/layout/vList6"/>
    <dgm:cxn modelId="{B335B27A-AD30-488C-9734-E2EEF57DD0AA}" type="presParOf" srcId="{20E28B88-3708-42B1-A42E-3149230CB9BD}" destId="{5B2D2AE0-B4C7-4B54-BDAA-D1D84B382DA9}" srcOrd="0" destOrd="0" presId="urn:microsoft.com/office/officeart/2005/8/layout/vList6"/>
    <dgm:cxn modelId="{193A6C27-D1AE-4BF0-B4FC-2DEE3F7FBE3A}" type="presParOf" srcId="{20E28B88-3708-42B1-A42E-3149230CB9BD}" destId="{E6099CAB-BAF7-4574-A01C-03EC7EBC846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F5A0FA-88FB-4F11-A4D0-8D5727BF6F0B}" type="doc">
      <dgm:prSet loTypeId="urn:microsoft.com/office/officeart/2005/8/layout/vList3#1" loCatId="list" qsTypeId="urn:microsoft.com/office/officeart/2005/8/quickstyle/3d2" qsCatId="3D" csTypeId="urn:microsoft.com/office/officeart/2005/8/colors/accent2_1" csCatId="accent2" phldr="1"/>
      <dgm:spPr/>
    </dgm:pt>
    <dgm:pt modelId="{01EABD25-C027-40B2-B8FA-DCB2CA6AFC3B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«Наш учебный процесс насыщен значениями и не насыщен смыслами» (А.Н. Леонтьев)</a:t>
          </a:r>
        </a:p>
        <a:p>
          <a:pPr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2AC30C5-1583-4687-BB5D-4B86B16D76C5}" type="parTrans" cxnId="{33AE27E6-DC18-42CC-8F8B-13AEB2451A0F}">
      <dgm:prSet/>
      <dgm:spPr/>
      <dgm:t>
        <a:bodyPr/>
        <a:lstStyle/>
        <a:p>
          <a:endParaRPr lang="ru-RU"/>
        </a:p>
      </dgm:t>
    </dgm:pt>
    <dgm:pt modelId="{B72FF9AD-130A-4BB3-951F-412B56F80371}" type="sibTrans" cxnId="{33AE27E6-DC18-42CC-8F8B-13AEB2451A0F}">
      <dgm:prSet/>
      <dgm:spPr/>
      <dgm:t>
        <a:bodyPr/>
        <a:lstStyle/>
        <a:p>
          <a:endParaRPr lang="ru-RU"/>
        </a:p>
      </dgm:t>
    </dgm:pt>
    <dgm:pt modelId="{0FA4F8AF-7225-4B28-B6AF-F5341A593808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«В эпоху </a:t>
          </a:r>
          <a:r>
            <a:rPr lang="ru-RU" sz="1800" dirty="0" err="1" smtClean="0"/>
            <a:t>информатизационной</a:t>
          </a:r>
          <a:r>
            <a:rPr lang="ru-RU" sz="1800" dirty="0" smtClean="0"/>
            <a:t> социализации наши дети – это реальные «</a:t>
          </a:r>
          <a:r>
            <a:rPr lang="ru-RU" sz="1800" dirty="0" err="1" smtClean="0"/>
            <a:t>смыслочерпалки</a:t>
          </a:r>
          <a:r>
            <a:rPr lang="ru-RU" sz="1800" dirty="0" smtClean="0"/>
            <a:t>»: они сначала вычерпывают смыслы, а потом уже черпают знания» (А.Г. </a:t>
          </a:r>
          <a:r>
            <a:rPr lang="ru-RU" sz="1800" dirty="0" err="1" smtClean="0"/>
            <a:t>Асмолов</a:t>
          </a:r>
          <a:r>
            <a:rPr lang="ru-RU" sz="1800" dirty="0" smtClean="0"/>
            <a:t>).</a:t>
          </a:r>
          <a:endParaRPr lang="ru-RU" dirty="0"/>
        </a:p>
      </dgm:t>
    </dgm:pt>
    <dgm:pt modelId="{94702B10-04BD-4A8B-86C2-956F62987E13}" type="parTrans" cxnId="{88125CE7-24CD-4278-946D-F12738DADF1A}">
      <dgm:prSet/>
      <dgm:spPr/>
      <dgm:t>
        <a:bodyPr/>
        <a:lstStyle/>
        <a:p>
          <a:endParaRPr lang="ru-RU"/>
        </a:p>
      </dgm:t>
    </dgm:pt>
    <dgm:pt modelId="{1D4D4D41-DE06-4468-9DBD-FF1A727E4700}" type="sibTrans" cxnId="{88125CE7-24CD-4278-946D-F12738DADF1A}">
      <dgm:prSet/>
      <dgm:spPr/>
      <dgm:t>
        <a:bodyPr/>
        <a:lstStyle/>
        <a:p>
          <a:endParaRPr lang="ru-RU"/>
        </a:p>
      </dgm:t>
    </dgm:pt>
    <dgm:pt modelId="{E1CA42E4-6D2E-475A-A6E6-49835C8485C6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Процесс </a:t>
          </a:r>
          <a:r>
            <a:rPr lang="ru-RU" sz="1600" dirty="0" err="1" smtClean="0"/>
            <a:t>смыслоообразования</a:t>
          </a:r>
          <a:r>
            <a:rPr lang="ru-RU" sz="1600" dirty="0" smtClean="0"/>
            <a:t> в обучении является емким и многофакторным. Педагогу важно понимать, что порождение личностных смыслов, обогащение ценностно-мотивационной сферы учащихся является результатом их собственных размышлений и переживаний.</a:t>
          </a:r>
          <a:endParaRPr lang="ru-RU" sz="1600" dirty="0"/>
        </a:p>
      </dgm:t>
    </dgm:pt>
    <dgm:pt modelId="{B976A4F9-C53F-4FCB-9226-0B7A3BEEFA05}" type="parTrans" cxnId="{B9B89B3F-3F38-4286-949F-368A5DCDC26D}">
      <dgm:prSet/>
      <dgm:spPr/>
      <dgm:t>
        <a:bodyPr/>
        <a:lstStyle/>
        <a:p>
          <a:endParaRPr lang="ru-RU"/>
        </a:p>
      </dgm:t>
    </dgm:pt>
    <dgm:pt modelId="{485FB01B-FEB5-4F1C-887B-3B900371CDDA}" type="sibTrans" cxnId="{B9B89B3F-3F38-4286-949F-368A5DCDC26D}">
      <dgm:prSet/>
      <dgm:spPr/>
      <dgm:t>
        <a:bodyPr/>
        <a:lstStyle/>
        <a:p>
          <a:endParaRPr lang="ru-RU"/>
        </a:p>
      </dgm:t>
    </dgm:pt>
    <dgm:pt modelId="{6EF3CE1E-65FB-4BDC-BF6C-170409A4CBB8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Поэтому необходимо применение учителем особых форм психолого-педагогического взаимодействия, способствующих процессу </a:t>
          </a:r>
          <a:r>
            <a:rPr lang="ru-RU" sz="1800" dirty="0" err="1" smtClean="0"/>
            <a:t>смыслоообразования</a:t>
          </a:r>
          <a:r>
            <a:rPr lang="ru-RU" sz="1800" dirty="0" smtClean="0"/>
            <a:t>.</a:t>
          </a:r>
          <a:endParaRPr lang="ru-RU" dirty="0"/>
        </a:p>
      </dgm:t>
    </dgm:pt>
    <dgm:pt modelId="{1957E575-4AAB-4954-92CD-F5A2A2A4E947}" type="parTrans" cxnId="{EFD4C26B-2FA7-44C4-ADB6-36FCB867961D}">
      <dgm:prSet/>
      <dgm:spPr/>
      <dgm:t>
        <a:bodyPr/>
        <a:lstStyle/>
        <a:p>
          <a:endParaRPr lang="ru-RU"/>
        </a:p>
      </dgm:t>
    </dgm:pt>
    <dgm:pt modelId="{4822238E-1E5D-4B44-ABAD-2DC4563127DC}" type="sibTrans" cxnId="{EFD4C26B-2FA7-44C4-ADB6-36FCB867961D}">
      <dgm:prSet/>
      <dgm:spPr/>
      <dgm:t>
        <a:bodyPr/>
        <a:lstStyle/>
        <a:p>
          <a:endParaRPr lang="ru-RU"/>
        </a:p>
      </dgm:t>
    </dgm:pt>
    <dgm:pt modelId="{73B53546-6C75-43F0-9E36-4966FAE41B1E}" type="pres">
      <dgm:prSet presAssocID="{BBF5A0FA-88FB-4F11-A4D0-8D5727BF6F0B}" presName="linearFlow" presStyleCnt="0">
        <dgm:presLayoutVars>
          <dgm:dir/>
          <dgm:resizeHandles val="exact"/>
        </dgm:presLayoutVars>
      </dgm:prSet>
      <dgm:spPr/>
    </dgm:pt>
    <dgm:pt modelId="{7C943BDD-49A8-418E-9DD3-4DEA8B44FD79}" type="pres">
      <dgm:prSet presAssocID="{01EABD25-C027-40B2-B8FA-DCB2CA6AFC3B}" presName="composite" presStyleCnt="0"/>
      <dgm:spPr/>
    </dgm:pt>
    <dgm:pt modelId="{AE27FB08-E105-4C97-A2AD-ACBCAB341CA0}" type="pres">
      <dgm:prSet presAssocID="{01EABD25-C027-40B2-B8FA-DCB2CA6AFC3B}" presName="imgShp" presStyleLbl="fgImgPlace1" presStyleIdx="0" presStyleCnt="4" custLinFactNeighborX="-96702" custLinFactNeighborY="1408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B26FD2F0-67E0-4421-BAEC-38956FA28037}" type="pres">
      <dgm:prSet presAssocID="{01EABD25-C027-40B2-B8FA-DCB2CA6AFC3B}" presName="txShp" presStyleLbl="node1" presStyleIdx="0" presStyleCnt="4" custScaleX="129566" custScaleY="82906" custLinFactNeighborX="9209" custLinFactNeighborY="12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26479-5D45-4747-B45A-5801B675EF36}" type="pres">
      <dgm:prSet presAssocID="{B72FF9AD-130A-4BB3-951F-412B56F80371}" presName="spacing" presStyleCnt="0"/>
      <dgm:spPr/>
    </dgm:pt>
    <dgm:pt modelId="{14ED9803-89B8-48F0-B97A-FD2685D58B9D}" type="pres">
      <dgm:prSet presAssocID="{0FA4F8AF-7225-4B28-B6AF-F5341A593808}" presName="composite" presStyleCnt="0"/>
      <dgm:spPr/>
    </dgm:pt>
    <dgm:pt modelId="{B64887A4-B51A-42E7-A314-54DE553332FC}" type="pres">
      <dgm:prSet presAssocID="{0FA4F8AF-7225-4B28-B6AF-F5341A593808}" presName="imgShp" presStyleLbl="fgImgPlace1" presStyleIdx="1" presStyleCnt="4" custLinFactNeighborX="-96702" custLinFactNeighborY="4322"/>
      <dgm:spPr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501A5B06-3F50-45AA-86EB-299778DC7528}" type="pres">
      <dgm:prSet presAssocID="{0FA4F8AF-7225-4B28-B6AF-F5341A593808}" presName="txShp" presStyleLbl="node1" presStyleIdx="1" presStyleCnt="4" custScaleX="130112" custLinFactNeighborX="8175" custLinFactNeighborY="-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68969-0F5F-4C51-9B65-3BF4047D3C19}" type="pres">
      <dgm:prSet presAssocID="{1D4D4D41-DE06-4468-9DBD-FF1A727E4700}" presName="spacing" presStyleCnt="0"/>
      <dgm:spPr/>
    </dgm:pt>
    <dgm:pt modelId="{5297E4CE-D531-4862-8101-EE1352AF11B6}" type="pres">
      <dgm:prSet presAssocID="{E1CA42E4-6D2E-475A-A6E6-49835C8485C6}" presName="composite" presStyleCnt="0"/>
      <dgm:spPr/>
    </dgm:pt>
    <dgm:pt modelId="{B1872F43-7DC5-45A6-A126-7F2536BC56C1}" type="pres">
      <dgm:prSet presAssocID="{E1CA42E4-6D2E-475A-A6E6-49835C8485C6}" presName="imgShp" presStyleLbl="fgImgPlace1" presStyleIdx="2" presStyleCnt="4" custLinFactNeighborX="-96702" custLinFactNeighborY="-7812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D9E5ABA4-E37B-4555-A5D1-F0C9BE996678}" type="pres">
      <dgm:prSet presAssocID="{E1CA42E4-6D2E-475A-A6E6-49835C8485C6}" presName="txShp" presStyleLbl="node1" presStyleIdx="2" presStyleCnt="4" custScaleX="129254" custScaleY="152785" custLinFactNeighborX="7746" custLinFactNeighborY="-1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AF794-07D9-4914-A4FE-1ED559106B35}" type="pres">
      <dgm:prSet presAssocID="{485FB01B-FEB5-4F1C-887B-3B900371CDDA}" presName="spacing" presStyleCnt="0"/>
      <dgm:spPr/>
    </dgm:pt>
    <dgm:pt modelId="{D461C44D-0629-40C3-B42D-D9A4B0D52C34}" type="pres">
      <dgm:prSet presAssocID="{6EF3CE1E-65FB-4BDC-BF6C-170409A4CBB8}" presName="composite" presStyleCnt="0"/>
      <dgm:spPr/>
    </dgm:pt>
    <dgm:pt modelId="{0BFEB684-9B1E-4C23-A501-FFBE310B0368}" type="pres">
      <dgm:prSet presAssocID="{6EF3CE1E-65FB-4BDC-BF6C-170409A4CBB8}" presName="imgShp" presStyleLbl="fgImgPlace1" presStyleIdx="3" presStyleCnt="4" custLinFactNeighborX="-96702" custLinFactNeighborY="-11940"/>
      <dgm:spPr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4F6FE43C-E8C7-42EE-9BC5-ACC37B0B28A9}" type="pres">
      <dgm:prSet presAssocID="{6EF3CE1E-65FB-4BDC-BF6C-170409A4CBB8}" presName="txShp" presStyleLbl="node1" presStyleIdx="3" presStyleCnt="4" custScaleX="129947" custLinFactNeighborX="7934" custLinFactNeighborY="-7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AE27E6-DC18-42CC-8F8B-13AEB2451A0F}" srcId="{BBF5A0FA-88FB-4F11-A4D0-8D5727BF6F0B}" destId="{01EABD25-C027-40B2-B8FA-DCB2CA6AFC3B}" srcOrd="0" destOrd="0" parTransId="{92AC30C5-1583-4687-BB5D-4B86B16D76C5}" sibTransId="{B72FF9AD-130A-4BB3-951F-412B56F80371}"/>
    <dgm:cxn modelId="{3E44D376-0F4D-4A57-8FB0-3AF43E0988B8}" type="presOf" srcId="{01EABD25-C027-40B2-B8FA-DCB2CA6AFC3B}" destId="{B26FD2F0-67E0-4421-BAEC-38956FA28037}" srcOrd="0" destOrd="0" presId="urn:microsoft.com/office/officeart/2005/8/layout/vList3#1"/>
    <dgm:cxn modelId="{D5C05A33-27B0-4AE7-A73F-2B4240ECA214}" type="presOf" srcId="{E1CA42E4-6D2E-475A-A6E6-49835C8485C6}" destId="{D9E5ABA4-E37B-4555-A5D1-F0C9BE996678}" srcOrd="0" destOrd="0" presId="urn:microsoft.com/office/officeart/2005/8/layout/vList3#1"/>
    <dgm:cxn modelId="{B9B89B3F-3F38-4286-949F-368A5DCDC26D}" srcId="{BBF5A0FA-88FB-4F11-A4D0-8D5727BF6F0B}" destId="{E1CA42E4-6D2E-475A-A6E6-49835C8485C6}" srcOrd="2" destOrd="0" parTransId="{B976A4F9-C53F-4FCB-9226-0B7A3BEEFA05}" sibTransId="{485FB01B-FEB5-4F1C-887B-3B900371CDDA}"/>
    <dgm:cxn modelId="{76293F7D-EF66-4C95-9851-1DF09DF0CBEE}" type="presOf" srcId="{BBF5A0FA-88FB-4F11-A4D0-8D5727BF6F0B}" destId="{73B53546-6C75-43F0-9E36-4966FAE41B1E}" srcOrd="0" destOrd="0" presId="urn:microsoft.com/office/officeart/2005/8/layout/vList3#1"/>
    <dgm:cxn modelId="{F6C081C6-389A-4DA2-A836-DDC01E420B97}" type="presOf" srcId="{0FA4F8AF-7225-4B28-B6AF-F5341A593808}" destId="{501A5B06-3F50-45AA-86EB-299778DC7528}" srcOrd="0" destOrd="0" presId="urn:microsoft.com/office/officeart/2005/8/layout/vList3#1"/>
    <dgm:cxn modelId="{A4E71249-8944-4EA7-A904-2D51D79BAD33}" type="presOf" srcId="{6EF3CE1E-65FB-4BDC-BF6C-170409A4CBB8}" destId="{4F6FE43C-E8C7-42EE-9BC5-ACC37B0B28A9}" srcOrd="0" destOrd="0" presId="urn:microsoft.com/office/officeart/2005/8/layout/vList3#1"/>
    <dgm:cxn modelId="{EFD4C26B-2FA7-44C4-ADB6-36FCB867961D}" srcId="{BBF5A0FA-88FB-4F11-A4D0-8D5727BF6F0B}" destId="{6EF3CE1E-65FB-4BDC-BF6C-170409A4CBB8}" srcOrd="3" destOrd="0" parTransId="{1957E575-4AAB-4954-92CD-F5A2A2A4E947}" sibTransId="{4822238E-1E5D-4B44-ABAD-2DC4563127DC}"/>
    <dgm:cxn modelId="{88125CE7-24CD-4278-946D-F12738DADF1A}" srcId="{BBF5A0FA-88FB-4F11-A4D0-8D5727BF6F0B}" destId="{0FA4F8AF-7225-4B28-B6AF-F5341A593808}" srcOrd="1" destOrd="0" parTransId="{94702B10-04BD-4A8B-86C2-956F62987E13}" sibTransId="{1D4D4D41-DE06-4468-9DBD-FF1A727E4700}"/>
    <dgm:cxn modelId="{4EF85F9E-69F9-4229-853A-C108F9030675}" type="presParOf" srcId="{73B53546-6C75-43F0-9E36-4966FAE41B1E}" destId="{7C943BDD-49A8-418E-9DD3-4DEA8B44FD79}" srcOrd="0" destOrd="0" presId="urn:microsoft.com/office/officeart/2005/8/layout/vList3#1"/>
    <dgm:cxn modelId="{5A903F39-D97D-4DC4-B69C-153C44DEFFE5}" type="presParOf" srcId="{7C943BDD-49A8-418E-9DD3-4DEA8B44FD79}" destId="{AE27FB08-E105-4C97-A2AD-ACBCAB341CA0}" srcOrd="0" destOrd="0" presId="urn:microsoft.com/office/officeart/2005/8/layout/vList3#1"/>
    <dgm:cxn modelId="{0CADBEE8-D5BC-48BF-9F1C-FB9A74F5BDDA}" type="presParOf" srcId="{7C943BDD-49A8-418E-9DD3-4DEA8B44FD79}" destId="{B26FD2F0-67E0-4421-BAEC-38956FA28037}" srcOrd="1" destOrd="0" presId="urn:microsoft.com/office/officeart/2005/8/layout/vList3#1"/>
    <dgm:cxn modelId="{AB03A3F0-6B58-4B93-9F07-A1F9B92DD344}" type="presParOf" srcId="{73B53546-6C75-43F0-9E36-4966FAE41B1E}" destId="{EE826479-5D45-4747-B45A-5801B675EF36}" srcOrd="1" destOrd="0" presId="urn:microsoft.com/office/officeart/2005/8/layout/vList3#1"/>
    <dgm:cxn modelId="{7709B131-0516-4666-B95C-BEB0ABA94B06}" type="presParOf" srcId="{73B53546-6C75-43F0-9E36-4966FAE41B1E}" destId="{14ED9803-89B8-48F0-B97A-FD2685D58B9D}" srcOrd="2" destOrd="0" presId="urn:microsoft.com/office/officeart/2005/8/layout/vList3#1"/>
    <dgm:cxn modelId="{2408AC4F-CBD4-4C12-B60D-AA27A4BBEFBF}" type="presParOf" srcId="{14ED9803-89B8-48F0-B97A-FD2685D58B9D}" destId="{B64887A4-B51A-42E7-A314-54DE553332FC}" srcOrd="0" destOrd="0" presId="urn:microsoft.com/office/officeart/2005/8/layout/vList3#1"/>
    <dgm:cxn modelId="{3CFD972E-19B3-4153-9223-2167C83B4325}" type="presParOf" srcId="{14ED9803-89B8-48F0-B97A-FD2685D58B9D}" destId="{501A5B06-3F50-45AA-86EB-299778DC7528}" srcOrd="1" destOrd="0" presId="urn:microsoft.com/office/officeart/2005/8/layout/vList3#1"/>
    <dgm:cxn modelId="{BC8E45B6-9B58-40B2-8493-26A32DD50011}" type="presParOf" srcId="{73B53546-6C75-43F0-9E36-4966FAE41B1E}" destId="{88D68969-0F5F-4C51-9B65-3BF4047D3C19}" srcOrd="3" destOrd="0" presId="urn:microsoft.com/office/officeart/2005/8/layout/vList3#1"/>
    <dgm:cxn modelId="{98ACABE9-95D4-49C7-8D53-5A4B075763D4}" type="presParOf" srcId="{73B53546-6C75-43F0-9E36-4966FAE41B1E}" destId="{5297E4CE-D531-4862-8101-EE1352AF11B6}" srcOrd="4" destOrd="0" presId="urn:microsoft.com/office/officeart/2005/8/layout/vList3#1"/>
    <dgm:cxn modelId="{8184F273-75A5-4EC3-AE24-5F9BE93E20AE}" type="presParOf" srcId="{5297E4CE-D531-4862-8101-EE1352AF11B6}" destId="{B1872F43-7DC5-45A6-A126-7F2536BC56C1}" srcOrd="0" destOrd="0" presId="urn:microsoft.com/office/officeart/2005/8/layout/vList3#1"/>
    <dgm:cxn modelId="{ACEAF159-1216-4B98-B48E-C0E4476F23A2}" type="presParOf" srcId="{5297E4CE-D531-4862-8101-EE1352AF11B6}" destId="{D9E5ABA4-E37B-4555-A5D1-F0C9BE996678}" srcOrd="1" destOrd="0" presId="urn:microsoft.com/office/officeart/2005/8/layout/vList3#1"/>
    <dgm:cxn modelId="{9E3BB6CE-7655-43D2-B94E-B86621227C7A}" type="presParOf" srcId="{73B53546-6C75-43F0-9E36-4966FAE41B1E}" destId="{7AFAF794-07D9-4914-A4FE-1ED559106B35}" srcOrd="5" destOrd="0" presId="urn:microsoft.com/office/officeart/2005/8/layout/vList3#1"/>
    <dgm:cxn modelId="{81810D0A-24E3-4C0D-B827-6A966793E3AB}" type="presParOf" srcId="{73B53546-6C75-43F0-9E36-4966FAE41B1E}" destId="{D461C44D-0629-40C3-B42D-D9A4B0D52C34}" srcOrd="6" destOrd="0" presId="urn:microsoft.com/office/officeart/2005/8/layout/vList3#1"/>
    <dgm:cxn modelId="{6CED6854-8ED4-40D0-9D33-62A52D2B0F51}" type="presParOf" srcId="{D461C44D-0629-40C3-B42D-D9A4B0D52C34}" destId="{0BFEB684-9B1E-4C23-A501-FFBE310B0368}" srcOrd="0" destOrd="0" presId="urn:microsoft.com/office/officeart/2005/8/layout/vList3#1"/>
    <dgm:cxn modelId="{57BFE8EB-2A69-4B35-AEED-74FA5DE3BFDE}" type="presParOf" srcId="{D461C44D-0629-40C3-B42D-D9A4B0D52C34}" destId="{4F6FE43C-E8C7-42EE-9BC5-ACC37B0B28A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955A29-271F-48D8-895E-A5A1BC2D9E21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AFDED9-EB2B-4380-8E99-AD2C7F2000E5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Извлечение смысла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E57171-DEA9-431B-B349-DA6E77767A12}" type="parTrans" cxnId="{A05DDE59-5B08-4A99-8587-0057209DB0AE}">
      <dgm:prSet/>
      <dgm:spPr/>
      <dgm:t>
        <a:bodyPr/>
        <a:lstStyle/>
        <a:p>
          <a:endParaRPr lang="ru-RU"/>
        </a:p>
      </dgm:t>
    </dgm:pt>
    <dgm:pt modelId="{B6FD43F0-F69A-428E-8C82-0B6815413C09}" type="sibTrans" cxnId="{A05DDE59-5B08-4A99-8587-0057209DB0AE}">
      <dgm:prSet/>
      <dgm:spPr/>
      <dgm:t>
        <a:bodyPr/>
        <a:lstStyle/>
        <a:p>
          <a:endParaRPr lang="ru-RU"/>
        </a:p>
      </dgm:t>
    </dgm:pt>
    <dgm:pt modelId="{20530D31-0B88-424F-A52F-25A197DE211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Расшифровка смыслов в ходе работы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с текстом</a:t>
          </a:r>
          <a:endParaRPr lang="ru-RU" sz="1600" dirty="0"/>
        </a:p>
      </dgm:t>
    </dgm:pt>
    <dgm:pt modelId="{4B7BC50C-2E9D-429B-9A71-307567E0E5F7}" type="parTrans" cxnId="{D2521DFE-626C-4E63-9263-3AF7D2497DF9}">
      <dgm:prSet/>
      <dgm:spPr/>
      <dgm:t>
        <a:bodyPr/>
        <a:lstStyle/>
        <a:p>
          <a:endParaRPr lang="ru-RU"/>
        </a:p>
      </dgm:t>
    </dgm:pt>
    <dgm:pt modelId="{583F3CDF-2478-4C9F-9B20-6B9498269AD9}" type="sibTrans" cxnId="{D2521DFE-626C-4E63-9263-3AF7D2497DF9}">
      <dgm:prSet/>
      <dgm:spPr/>
      <dgm:t>
        <a:bodyPr/>
        <a:lstStyle/>
        <a:p>
          <a:endParaRPr lang="ru-RU"/>
        </a:p>
      </dgm:t>
    </dgm:pt>
    <dgm:pt modelId="{990E5B2E-BD1F-4021-BC85-C8217F75EA42}">
      <dgm:prSet phldrT="[Текст]" custT="1"/>
      <dgm:spPr/>
      <dgm:t>
        <a:bodyPr/>
        <a:lstStyle/>
        <a:p>
          <a:r>
            <a:rPr lang="ru-RU" sz="1600" dirty="0" smtClean="0"/>
            <a:t>Анализ ситуаций</a:t>
          </a:r>
          <a:endParaRPr lang="ru-RU" sz="1600" dirty="0"/>
        </a:p>
      </dgm:t>
    </dgm:pt>
    <dgm:pt modelId="{ED1C22FB-6719-4CFC-AED2-C0700CF06C95}" type="parTrans" cxnId="{0729268B-9E39-4F0C-9F00-2E60524455B6}">
      <dgm:prSet/>
      <dgm:spPr/>
      <dgm:t>
        <a:bodyPr/>
        <a:lstStyle/>
        <a:p>
          <a:endParaRPr lang="ru-RU"/>
        </a:p>
      </dgm:t>
    </dgm:pt>
    <dgm:pt modelId="{9D37F292-D383-4926-AA3D-31A3B303854E}" type="sibTrans" cxnId="{0729268B-9E39-4F0C-9F00-2E60524455B6}">
      <dgm:prSet/>
      <dgm:spPr/>
      <dgm:t>
        <a:bodyPr/>
        <a:lstStyle/>
        <a:p>
          <a:endParaRPr lang="ru-RU"/>
        </a:p>
      </dgm:t>
    </dgm:pt>
    <dgm:pt modelId="{09B84E20-EE88-4B3F-B3BB-D197CDE0DCB3}">
      <dgm:prSet phldrT="[Текст]" phldr="1"/>
      <dgm:spPr/>
      <dgm:t>
        <a:bodyPr/>
        <a:lstStyle/>
        <a:p>
          <a:endParaRPr lang="ru-RU" dirty="0"/>
        </a:p>
      </dgm:t>
    </dgm:pt>
    <dgm:pt modelId="{DB88A2D3-4CAE-4871-BD98-CDB7DF599672}" type="parTrans" cxnId="{80F9A21C-46B7-4EB0-8743-7F85700125EF}">
      <dgm:prSet/>
      <dgm:spPr/>
      <dgm:t>
        <a:bodyPr/>
        <a:lstStyle/>
        <a:p>
          <a:endParaRPr lang="ru-RU"/>
        </a:p>
      </dgm:t>
    </dgm:pt>
    <dgm:pt modelId="{7B0D1ABF-1617-4618-9EE7-E4A5887086C6}" type="sibTrans" cxnId="{80F9A21C-46B7-4EB0-8743-7F85700125EF}">
      <dgm:prSet/>
      <dgm:spPr/>
      <dgm:t>
        <a:bodyPr/>
        <a:lstStyle/>
        <a:p>
          <a:endParaRPr lang="ru-RU"/>
        </a:p>
      </dgm:t>
    </dgm:pt>
    <dgm:pt modelId="{68909641-ECE2-4843-81A1-617FDD298B4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Осуществление практических действий (поиск, изучение информации, наблюдения и опыт, имитация действий)</a:t>
          </a:r>
          <a:endParaRPr lang="ru-RU" sz="1600" dirty="0"/>
        </a:p>
      </dgm:t>
    </dgm:pt>
    <dgm:pt modelId="{385D75A6-CFED-4D3C-8B89-488C0BDAA4DC}" type="parTrans" cxnId="{F15FC9E7-26B0-497C-BEC2-39BEF3F7A6B3}">
      <dgm:prSet/>
      <dgm:spPr/>
      <dgm:t>
        <a:bodyPr/>
        <a:lstStyle/>
        <a:p>
          <a:endParaRPr lang="ru-RU"/>
        </a:p>
      </dgm:t>
    </dgm:pt>
    <dgm:pt modelId="{36782E25-3820-498A-929D-B90393EDECF1}" type="sibTrans" cxnId="{F15FC9E7-26B0-497C-BEC2-39BEF3F7A6B3}">
      <dgm:prSet/>
      <dgm:spPr/>
      <dgm:t>
        <a:bodyPr/>
        <a:lstStyle/>
        <a:p>
          <a:endParaRPr lang="ru-RU"/>
        </a:p>
      </dgm:t>
    </dgm:pt>
    <dgm:pt modelId="{A71DC282-F62A-4F3A-B614-E95EFBDD702C}">
      <dgm:prSet phldrT="[Текст]" phldr="1"/>
      <dgm:spPr/>
      <dgm:t>
        <a:bodyPr/>
        <a:lstStyle/>
        <a:p>
          <a:endParaRPr lang="ru-RU" dirty="0"/>
        </a:p>
      </dgm:t>
    </dgm:pt>
    <dgm:pt modelId="{0065DFF7-A11F-442B-A6C7-47B74C0536B8}" type="parTrans" cxnId="{A69DAE9F-A776-41E9-AD10-BB9DC901E414}">
      <dgm:prSet/>
      <dgm:spPr/>
      <dgm:t>
        <a:bodyPr/>
        <a:lstStyle/>
        <a:p>
          <a:endParaRPr lang="ru-RU"/>
        </a:p>
      </dgm:t>
    </dgm:pt>
    <dgm:pt modelId="{73436EA0-EB75-4417-BCC3-9455140E93B7}" type="sibTrans" cxnId="{A69DAE9F-A776-41E9-AD10-BB9DC901E414}">
      <dgm:prSet/>
      <dgm:spPr/>
      <dgm:t>
        <a:bodyPr/>
        <a:lstStyle/>
        <a:p>
          <a:endParaRPr lang="ru-RU"/>
        </a:p>
      </dgm:t>
    </dgm:pt>
    <dgm:pt modelId="{B5946118-6D7E-4847-B71A-4E83D97926AB}">
      <dgm:prSet custT="1"/>
      <dgm:spPr/>
      <dgm:t>
        <a:bodyPr/>
        <a:lstStyle/>
        <a:p>
          <a:r>
            <a:rPr lang="ru-RU" sz="1600" dirty="0" smtClean="0"/>
            <a:t>Изучение предметного содержания предваряется описанием ситуации, которая излагается учителем или задается текстом</a:t>
          </a:r>
          <a:endParaRPr lang="ru-RU" sz="1600" dirty="0"/>
        </a:p>
      </dgm:t>
    </dgm:pt>
    <dgm:pt modelId="{8B567C28-74E8-4AC5-934F-2B9680867389}" type="parTrans" cxnId="{3769D57A-F2BB-4E39-AA7F-D8009D513ECA}">
      <dgm:prSet/>
      <dgm:spPr/>
      <dgm:t>
        <a:bodyPr/>
        <a:lstStyle/>
        <a:p>
          <a:endParaRPr lang="ru-RU"/>
        </a:p>
      </dgm:t>
    </dgm:pt>
    <dgm:pt modelId="{58E50836-E30E-40DD-A9C2-6851EB243BD5}" type="sibTrans" cxnId="{3769D57A-F2BB-4E39-AA7F-D8009D513ECA}">
      <dgm:prSet/>
      <dgm:spPr/>
      <dgm:t>
        <a:bodyPr/>
        <a:lstStyle/>
        <a:p>
          <a:endParaRPr lang="ru-RU"/>
        </a:p>
      </dgm:t>
    </dgm:pt>
    <dgm:pt modelId="{713ACC5B-E648-48AE-9BA7-943C0EC51B85}">
      <dgm:prSet/>
      <dgm:spPr/>
      <dgm:t>
        <a:bodyPr/>
        <a:lstStyle/>
        <a:p>
          <a:r>
            <a:rPr lang="ru-RU" dirty="0" smtClean="0"/>
            <a:t>Формулирование рекомендаций по разрешению проблемных ситуаций или выполнение практической работы</a:t>
          </a:r>
          <a:endParaRPr lang="ru-RU" dirty="0"/>
        </a:p>
      </dgm:t>
    </dgm:pt>
    <dgm:pt modelId="{C5A3A768-FB89-4749-BCEE-7FAD2CC21939}" type="parTrans" cxnId="{539E0268-C324-4AB1-A620-95C35432DF57}">
      <dgm:prSet/>
      <dgm:spPr/>
      <dgm:t>
        <a:bodyPr/>
        <a:lstStyle/>
        <a:p>
          <a:endParaRPr lang="ru-RU"/>
        </a:p>
      </dgm:t>
    </dgm:pt>
    <dgm:pt modelId="{62DE333A-4AD6-4AC3-AB8E-1917657056EB}" type="sibTrans" cxnId="{539E0268-C324-4AB1-A620-95C35432DF57}">
      <dgm:prSet/>
      <dgm:spPr/>
      <dgm:t>
        <a:bodyPr/>
        <a:lstStyle/>
        <a:p>
          <a:endParaRPr lang="ru-RU"/>
        </a:p>
      </dgm:t>
    </dgm:pt>
    <dgm:pt modelId="{8CD6BE42-147A-4D59-AD03-97CF6F7CC58A}">
      <dgm:prSet/>
      <dgm:spPr/>
      <dgm:t>
        <a:bodyPr/>
        <a:lstStyle/>
        <a:p>
          <a:r>
            <a:rPr lang="ru-RU" dirty="0" smtClean="0"/>
            <a:t>Анализ ситуаций (учителем; посредством фронтального или группового обсуждения; в индивидуальной работе), формулирование проблемного вопроса: «Что нужно сделать?»</a:t>
          </a:r>
          <a:endParaRPr lang="ru-RU" dirty="0"/>
        </a:p>
      </dgm:t>
    </dgm:pt>
    <dgm:pt modelId="{0BB2F5B2-BD7E-4B3D-A4B2-68328A6F2C4D}" type="parTrans" cxnId="{554882FA-6CB8-41D1-BD20-FA394D430168}">
      <dgm:prSet/>
      <dgm:spPr/>
      <dgm:t>
        <a:bodyPr/>
        <a:lstStyle/>
        <a:p>
          <a:endParaRPr lang="ru-RU"/>
        </a:p>
      </dgm:t>
    </dgm:pt>
    <dgm:pt modelId="{B9FF6FD8-D4AD-4BB4-883A-01A6166CDD01}" type="sibTrans" cxnId="{554882FA-6CB8-41D1-BD20-FA394D430168}">
      <dgm:prSet/>
      <dgm:spPr/>
      <dgm:t>
        <a:bodyPr/>
        <a:lstStyle/>
        <a:p>
          <a:endParaRPr lang="ru-RU"/>
        </a:p>
      </dgm:t>
    </dgm:pt>
    <dgm:pt modelId="{19C65EAB-6C6B-47B5-97BF-CD1F072DFE0A}">
      <dgm:prSet/>
      <dgm:spPr/>
      <dgm:t>
        <a:bodyPr/>
        <a:lstStyle/>
        <a:p>
          <a:r>
            <a:rPr lang="ru-RU" b="1" dirty="0" err="1" smtClean="0"/>
            <a:t>Смыслотехника</a:t>
          </a:r>
          <a:r>
            <a:rPr lang="ru-RU" b="1" dirty="0" smtClean="0"/>
            <a:t> рассматривается как система воздействия на личность, обуславливающая изменения смысловой динамики, через которую осуществляются любые изменения смысловой сферы. </a:t>
          </a:r>
          <a:endParaRPr lang="ru-RU" b="1" dirty="0"/>
        </a:p>
      </dgm:t>
    </dgm:pt>
    <dgm:pt modelId="{CE74D5B6-3673-4B31-90AC-1149DF990D72}" type="parTrans" cxnId="{A2781535-0B4A-4DBD-B320-97FA156CEE2C}">
      <dgm:prSet/>
      <dgm:spPr/>
      <dgm:t>
        <a:bodyPr/>
        <a:lstStyle/>
        <a:p>
          <a:endParaRPr lang="ru-RU"/>
        </a:p>
      </dgm:t>
    </dgm:pt>
    <dgm:pt modelId="{71AB5737-E443-4C3E-9605-20E34BB193D2}" type="sibTrans" cxnId="{A2781535-0B4A-4DBD-B320-97FA156CEE2C}">
      <dgm:prSet/>
      <dgm:spPr/>
      <dgm:t>
        <a:bodyPr/>
        <a:lstStyle/>
        <a:p>
          <a:endParaRPr lang="ru-RU"/>
        </a:p>
      </dgm:t>
    </dgm:pt>
    <dgm:pt modelId="{AE068315-5DF2-4D27-85B5-17962ACED395}" type="pres">
      <dgm:prSet presAssocID="{C9955A29-271F-48D8-895E-A5A1BC2D9E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D0D42-9E95-4C7A-8691-2F16AC4FD08B}" type="pres">
      <dgm:prSet presAssocID="{19C65EAB-6C6B-47B5-97BF-CD1F072DFE0A}" presName="boxAndChildren" presStyleCnt="0"/>
      <dgm:spPr/>
      <dgm:t>
        <a:bodyPr/>
        <a:lstStyle/>
        <a:p>
          <a:endParaRPr lang="ru-RU"/>
        </a:p>
      </dgm:t>
    </dgm:pt>
    <dgm:pt modelId="{67B0B523-ED1C-4CFD-A1AA-39D393D3B312}" type="pres">
      <dgm:prSet presAssocID="{19C65EAB-6C6B-47B5-97BF-CD1F072DFE0A}" presName="parentTextBox" presStyleLbl="node1" presStyleIdx="0" presStyleCnt="4"/>
      <dgm:spPr/>
      <dgm:t>
        <a:bodyPr/>
        <a:lstStyle/>
        <a:p>
          <a:endParaRPr lang="ru-RU"/>
        </a:p>
      </dgm:t>
    </dgm:pt>
    <dgm:pt modelId="{6318A413-0656-4356-99E4-91C604D75D27}" type="pres">
      <dgm:prSet presAssocID="{73436EA0-EB75-4417-BCC3-9455140E93B7}" presName="sp" presStyleCnt="0"/>
      <dgm:spPr/>
      <dgm:t>
        <a:bodyPr/>
        <a:lstStyle/>
        <a:p>
          <a:endParaRPr lang="ru-RU"/>
        </a:p>
      </dgm:t>
    </dgm:pt>
    <dgm:pt modelId="{6238C071-6294-4951-A48C-150FC1B4B5ED}" type="pres">
      <dgm:prSet presAssocID="{A71DC282-F62A-4F3A-B614-E95EFBDD702C}" presName="arrowAndChildren" presStyleCnt="0"/>
      <dgm:spPr/>
      <dgm:t>
        <a:bodyPr/>
        <a:lstStyle/>
        <a:p>
          <a:endParaRPr lang="ru-RU"/>
        </a:p>
      </dgm:t>
    </dgm:pt>
    <dgm:pt modelId="{D61CCEA4-7A8F-4273-9FE3-E1D246B100E5}" type="pres">
      <dgm:prSet presAssocID="{A71DC282-F62A-4F3A-B614-E95EFBDD702C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2213E267-2D6B-45F5-9ED1-22EBDD223036}" type="pres">
      <dgm:prSet presAssocID="{A71DC282-F62A-4F3A-B614-E95EFBDD702C}" presName="arrow" presStyleLbl="node1" presStyleIdx="1" presStyleCnt="4"/>
      <dgm:spPr/>
      <dgm:t>
        <a:bodyPr/>
        <a:lstStyle/>
        <a:p>
          <a:endParaRPr lang="ru-RU"/>
        </a:p>
      </dgm:t>
    </dgm:pt>
    <dgm:pt modelId="{CF3E8CA4-0A43-4D2D-9578-9EE3168C345C}" type="pres">
      <dgm:prSet presAssocID="{A71DC282-F62A-4F3A-B614-E95EFBDD702C}" presName="descendantArrow" presStyleCnt="0"/>
      <dgm:spPr/>
      <dgm:t>
        <a:bodyPr/>
        <a:lstStyle/>
        <a:p>
          <a:endParaRPr lang="ru-RU"/>
        </a:p>
      </dgm:t>
    </dgm:pt>
    <dgm:pt modelId="{BCEF565E-F0BE-4D87-8B06-787BB3F49A67}" type="pres">
      <dgm:prSet presAssocID="{713ACC5B-E648-48AE-9BA7-943C0EC51B85}" presName="childTextArrow" presStyleLbl="fgAccFollowNode1" presStyleIdx="0" presStyleCnt="6" custScaleY="147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A0A62-20DF-49E5-9217-05B1B72867FA}" type="pres">
      <dgm:prSet presAssocID="{8CD6BE42-147A-4D59-AD03-97CF6F7CC58A}" presName="childTextArrow" presStyleLbl="fgAccFollowNode1" presStyleIdx="1" presStyleCnt="6" custScaleY="147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8DF17-1537-4E59-9E37-17DF81131B07}" type="pres">
      <dgm:prSet presAssocID="{7B0D1ABF-1617-4618-9EE7-E4A5887086C6}" presName="sp" presStyleCnt="0"/>
      <dgm:spPr/>
      <dgm:t>
        <a:bodyPr/>
        <a:lstStyle/>
        <a:p>
          <a:endParaRPr lang="ru-RU"/>
        </a:p>
      </dgm:t>
    </dgm:pt>
    <dgm:pt modelId="{2F7449DF-4BD6-4BBF-A368-E2BB8FA677FC}" type="pres">
      <dgm:prSet presAssocID="{09B84E20-EE88-4B3F-B3BB-D197CDE0DCB3}" presName="arrowAndChildren" presStyleCnt="0"/>
      <dgm:spPr/>
      <dgm:t>
        <a:bodyPr/>
        <a:lstStyle/>
        <a:p>
          <a:endParaRPr lang="ru-RU"/>
        </a:p>
      </dgm:t>
    </dgm:pt>
    <dgm:pt modelId="{5EC40A89-62AA-44C1-AA3B-2A01629C07D5}" type="pres">
      <dgm:prSet presAssocID="{09B84E20-EE88-4B3F-B3BB-D197CDE0DCB3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8175D6BA-40AA-4FAD-B08E-200301312A36}" type="pres">
      <dgm:prSet presAssocID="{09B84E20-EE88-4B3F-B3BB-D197CDE0DCB3}" presName="arrow" presStyleLbl="node1" presStyleIdx="2" presStyleCnt="4" custScaleY="77306"/>
      <dgm:spPr/>
      <dgm:t>
        <a:bodyPr/>
        <a:lstStyle/>
        <a:p>
          <a:endParaRPr lang="ru-RU"/>
        </a:p>
      </dgm:t>
    </dgm:pt>
    <dgm:pt modelId="{98D02367-78A6-4357-BC3D-E0E9A73CA23C}" type="pres">
      <dgm:prSet presAssocID="{09B84E20-EE88-4B3F-B3BB-D197CDE0DCB3}" presName="descendantArrow" presStyleCnt="0"/>
      <dgm:spPr/>
      <dgm:t>
        <a:bodyPr/>
        <a:lstStyle/>
        <a:p>
          <a:endParaRPr lang="ru-RU"/>
        </a:p>
      </dgm:t>
    </dgm:pt>
    <dgm:pt modelId="{BFF54C9D-07A9-432D-B94E-5D80BB35B874}" type="pres">
      <dgm:prSet presAssocID="{68909641-ECE2-4843-81A1-617FDD298B40}" presName="childTextArrow" presStyleLbl="fgAccFollowNode1" presStyleIdx="2" presStyleCnt="6" custScaleX="64937" custScaleY="245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730A5-6C7A-41A7-89EF-2CAB4184CCDA}" type="pres">
      <dgm:prSet presAssocID="{B5946118-6D7E-4847-B71A-4E83D97926AB}" presName="childTextArrow" presStyleLbl="fgAccFollowNode1" presStyleIdx="3" presStyleCnt="6" custScaleX="64816" custScaleY="245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BAE2E-1708-4D00-AEA3-C603FD858350}" type="pres">
      <dgm:prSet presAssocID="{B6FD43F0-F69A-428E-8C82-0B6815413C09}" presName="sp" presStyleCnt="0"/>
      <dgm:spPr/>
      <dgm:t>
        <a:bodyPr/>
        <a:lstStyle/>
        <a:p>
          <a:endParaRPr lang="ru-RU"/>
        </a:p>
      </dgm:t>
    </dgm:pt>
    <dgm:pt modelId="{E9875CEB-2DC1-4AAA-8A0A-34F1E0756B8A}" type="pres">
      <dgm:prSet presAssocID="{10AFDED9-EB2B-4380-8E99-AD2C7F2000E5}" presName="arrowAndChildren" presStyleCnt="0"/>
      <dgm:spPr/>
      <dgm:t>
        <a:bodyPr/>
        <a:lstStyle/>
        <a:p>
          <a:endParaRPr lang="ru-RU"/>
        </a:p>
      </dgm:t>
    </dgm:pt>
    <dgm:pt modelId="{D88A141C-681A-4E16-BDA0-8879CA3B5C69}" type="pres">
      <dgm:prSet presAssocID="{10AFDED9-EB2B-4380-8E99-AD2C7F2000E5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8C7C5A91-C492-4FC7-927E-82C6050FCD3B}" type="pres">
      <dgm:prSet presAssocID="{10AFDED9-EB2B-4380-8E99-AD2C7F2000E5}" presName="arrow" presStyleLbl="node1" presStyleIdx="3" presStyleCnt="4" custLinFactNeighborX="340" custLinFactNeighborY="-5931"/>
      <dgm:spPr/>
      <dgm:t>
        <a:bodyPr/>
        <a:lstStyle/>
        <a:p>
          <a:endParaRPr lang="ru-RU"/>
        </a:p>
      </dgm:t>
    </dgm:pt>
    <dgm:pt modelId="{8350852E-19B0-4FAC-BB19-CC998BFB10D5}" type="pres">
      <dgm:prSet presAssocID="{10AFDED9-EB2B-4380-8E99-AD2C7F2000E5}" presName="descendantArrow" presStyleCnt="0"/>
      <dgm:spPr/>
      <dgm:t>
        <a:bodyPr/>
        <a:lstStyle/>
        <a:p>
          <a:endParaRPr lang="ru-RU"/>
        </a:p>
      </dgm:t>
    </dgm:pt>
    <dgm:pt modelId="{C369BFC5-A106-4BA4-BA18-57DDA6D38D01}" type="pres">
      <dgm:prSet presAssocID="{20530D31-0B88-424F-A52F-25A197DE2114}" presName="childTextArrow" presStyleLbl="fgAccFollowNode1" presStyleIdx="4" presStyleCnt="6" custScaleX="100105" custScaleY="145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06F12-2725-428E-8278-0A0C4FD561A7}" type="pres">
      <dgm:prSet presAssocID="{990E5B2E-BD1F-4021-BC85-C8217F75EA42}" presName="childTextArrow" presStyleLbl="fgAccFollowNode1" presStyleIdx="5" presStyleCnt="6" custScaleX="100060" custScaleY="145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DBA780-A238-40AB-BE7B-55AC91266F0F}" type="presOf" srcId="{19C65EAB-6C6B-47B5-97BF-CD1F072DFE0A}" destId="{67B0B523-ED1C-4CFD-A1AA-39D393D3B312}" srcOrd="0" destOrd="0" presId="urn:microsoft.com/office/officeart/2005/8/layout/process4"/>
    <dgm:cxn modelId="{F15FC9E7-26B0-497C-BEC2-39BEF3F7A6B3}" srcId="{09B84E20-EE88-4B3F-B3BB-D197CDE0DCB3}" destId="{68909641-ECE2-4843-81A1-617FDD298B40}" srcOrd="0" destOrd="0" parTransId="{385D75A6-CFED-4D3C-8B89-488C0BDAA4DC}" sibTransId="{36782E25-3820-498A-929D-B90393EDECF1}"/>
    <dgm:cxn modelId="{3F9FED19-B82F-401D-ADD5-CCC805A811AF}" type="presOf" srcId="{8CD6BE42-147A-4D59-AD03-97CF6F7CC58A}" destId="{67FA0A62-20DF-49E5-9217-05B1B72867FA}" srcOrd="0" destOrd="0" presId="urn:microsoft.com/office/officeart/2005/8/layout/process4"/>
    <dgm:cxn modelId="{A05DDE59-5B08-4A99-8587-0057209DB0AE}" srcId="{C9955A29-271F-48D8-895E-A5A1BC2D9E21}" destId="{10AFDED9-EB2B-4380-8E99-AD2C7F2000E5}" srcOrd="0" destOrd="0" parTransId="{30E57171-DEA9-431B-B349-DA6E77767A12}" sibTransId="{B6FD43F0-F69A-428E-8C82-0B6815413C09}"/>
    <dgm:cxn modelId="{4329AF0E-C711-4A2B-9694-485191F14772}" type="presOf" srcId="{A71DC282-F62A-4F3A-B614-E95EFBDD702C}" destId="{D61CCEA4-7A8F-4273-9FE3-E1D246B100E5}" srcOrd="0" destOrd="0" presId="urn:microsoft.com/office/officeart/2005/8/layout/process4"/>
    <dgm:cxn modelId="{2300D077-22F6-4D51-A593-AD2BCCF23294}" type="presOf" srcId="{B5946118-6D7E-4847-B71A-4E83D97926AB}" destId="{266730A5-6C7A-41A7-89EF-2CAB4184CCDA}" srcOrd="0" destOrd="0" presId="urn:microsoft.com/office/officeart/2005/8/layout/process4"/>
    <dgm:cxn modelId="{15CB253C-9F4E-40FC-BFBB-788FDCE42CEE}" type="presOf" srcId="{20530D31-0B88-424F-A52F-25A197DE2114}" destId="{C369BFC5-A106-4BA4-BA18-57DDA6D38D01}" srcOrd="0" destOrd="0" presId="urn:microsoft.com/office/officeart/2005/8/layout/process4"/>
    <dgm:cxn modelId="{A2CA3AB6-D493-4338-BF61-4B1573F4CCDC}" type="presOf" srcId="{68909641-ECE2-4843-81A1-617FDD298B40}" destId="{BFF54C9D-07A9-432D-B94E-5D80BB35B874}" srcOrd="0" destOrd="0" presId="urn:microsoft.com/office/officeart/2005/8/layout/process4"/>
    <dgm:cxn modelId="{0729268B-9E39-4F0C-9F00-2E60524455B6}" srcId="{10AFDED9-EB2B-4380-8E99-AD2C7F2000E5}" destId="{990E5B2E-BD1F-4021-BC85-C8217F75EA42}" srcOrd="1" destOrd="0" parTransId="{ED1C22FB-6719-4CFC-AED2-C0700CF06C95}" sibTransId="{9D37F292-D383-4926-AA3D-31A3B303854E}"/>
    <dgm:cxn modelId="{D11CBD1E-0C7C-445C-B3E8-1BA4866BD359}" type="presOf" srcId="{A71DC282-F62A-4F3A-B614-E95EFBDD702C}" destId="{2213E267-2D6B-45F5-9ED1-22EBDD223036}" srcOrd="1" destOrd="0" presId="urn:microsoft.com/office/officeart/2005/8/layout/process4"/>
    <dgm:cxn modelId="{B5469BAC-8571-4F24-8CCF-04B1B48E0A9E}" type="presOf" srcId="{C9955A29-271F-48D8-895E-A5A1BC2D9E21}" destId="{AE068315-5DF2-4D27-85B5-17962ACED395}" srcOrd="0" destOrd="0" presId="urn:microsoft.com/office/officeart/2005/8/layout/process4"/>
    <dgm:cxn modelId="{27E8692F-DBC7-46B6-A367-7D18499B3355}" type="presOf" srcId="{10AFDED9-EB2B-4380-8E99-AD2C7F2000E5}" destId="{D88A141C-681A-4E16-BDA0-8879CA3B5C69}" srcOrd="0" destOrd="0" presId="urn:microsoft.com/office/officeart/2005/8/layout/process4"/>
    <dgm:cxn modelId="{80F9A21C-46B7-4EB0-8743-7F85700125EF}" srcId="{C9955A29-271F-48D8-895E-A5A1BC2D9E21}" destId="{09B84E20-EE88-4B3F-B3BB-D197CDE0DCB3}" srcOrd="1" destOrd="0" parTransId="{DB88A2D3-4CAE-4871-BD98-CDB7DF599672}" sibTransId="{7B0D1ABF-1617-4618-9EE7-E4A5887086C6}"/>
    <dgm:cxn modelId="{A69DAE9F-A776-41E9-AD10-BB9DC901E414}" srcId="{C9955A29-271F-48D8-895E-A5A1BC2D9E21}" destId="{A71DC282-F62A-4F3A-B614-E95EFBDD702C}" srcOrd="2" destOrd="0" parTransId="{0065DFF7-A11F-442B-A6C7-47B74C0536B8}" sibTransId="{73436EA0-EB75-4417-BCC3-9455140E93B7}"/>
    <dgm:cxn modelId="{D2521DFE-626C-4E63-9263-3AF7D2497DF9}" srcId="{10AFDED9-EB2B-4380-8E99-AD2C7F2000E5}" destId="{20530D31-0B88-424F-A52F-25A197DE2114}" srcOrd="0" destOrd="0" parTransId="{4B7BC50C-2E9D-429B-9A71-307567E0E5F7}" sibTransId="{583F3CDF-2478-4C9F-9B20-6B9498269AD9}"/>
    <dgm:cxn modelId="{A2781535-0B4A-4DBD-B320-97FA156CEE2C}" srcId="{C9955A29-271F-48D8-895E-A5A1BC2D9E21}" destId="{19C65EAB-6C6B-47B5-97BF-CD1F072DFE0A}" srcOrd="3" destOrd="0" parTransId="{CE74D5B6-3673-4B31-90AC-1149DF990D72}" sibTransId="{71AB5737-E443-4C3E-9605-20E34BB193D2}"/>
    <dgm:cxn modelId="{27B0282D-10A8-4246-815C-2C35B0465541}" type="presOf" srcId="{09B84E20-EE88-4B3F-B3BB-D197CDE0DCB3}" destId="{5EC40A89-62AA-44C1-AA3B-2A01629C07D5}" srcOrd="0" destOrd="0" presId="urn:microsoft.com/office/officeart/2005/8/layout/process4"/>
    <dgm:cxn modelId="{710DAF4A-4B14-4E74-A356-70F457A3815A}" type="presOf" srcId="{09B84E20-EE88-4B3F-B3BB-D197CDE0DCB3}" destId="{8175D6BA-40AA-4FAD-B08E-200301312A36}" srcOrd="1" destOrd="0" presId="urn:microsoft.com/office/officeart/2005/8/layout/process4"/>
    <dgm:cxn modelId="{3769D57A-F2BB-4E39-AA7F-D8009D513ECA}" srcId="{09B84E20-EE88-4B3F-B3BB-D197CDE0DCB3}" destId="{B5946118-6D7E-4847-B71A-4E83D97926AB}" srcOrd="1" destOrd="0" parTransId="{8B567C28-74E8-4AC5-934F-2B9680867389}" sibTransId="{58E50836-E30E-40DD-A9C2-6851EB243BD5}"/>
    <dgm:cxn modelId="{5B3E6F35-3FC8-443E-A380-F01618C2C942}" type="presOf" srcId="{10AFDED9-EB2B-4380-8E99-AD2C7F2000E5}" destId="{8C7C5A91-C492-4FC7-927E-82C6050FCD3B}" srcOrd="1" destOrd="0" presId="urn:microsoft.com/office/officeart/2005/8/layout/process4"/>
    <dgm:cxn modelId="{9D66639B-F982-4889-9E81-21CA686F77B0}" type="presOf" srcId="{713ACC5B-E648-48AE-9BA7-943C0EC51B85}" destId="{BCEF565E-F0BE-4D87-8B06-787BB3F49A67}" srcOrd="0" destOrd="0" presId="urn:microsoft.com/office/officeart/2005/8/layout/process4"/>
    <dgm:cxn modelId="{554882FA-6CB8-41D1-BD20-FA394D430168}" srcId="{A71DC282-F62A-4F3A-B614-E95EFBDD702C}" destId="{8CD6BE42-147A-4D59-AD03-97CF6F7CC58A}" srcOrd="1" destOrd="0" parTransId="{0BB2F5B2-BD7E-4B3D-A4B2-68328A6F2C4D}" sibTransId="{B9FF6FD8-D4AD-4BB4-883A-01A6166CDD01}"/>
    <dgm:cxn modelId="{539E0268-C324-4AB1-A620-95C35432DF57}" srcId="{A71DC282-F62A-4F3A-B614-E95EFBDD702C}" destId="{713ACC5B-E648-48AE-9BA7-943C0EC51B85}" srcOrd="0" destOrd="0" parTransId="{C5A3A768-FB89-4749-BCEE-7FAD2CC21939}" sibTransId="{62DE333A-4AD6-4AC3-AB8E-1917657056EB}"/>
    <dgm:cxn modelId="{07E5704E-9594-4EF0-89E6-FA1051057D10}" type="presOf" srcId="{990E5B2E-BD1F-4021-BC85-C8217F75EA42}" destId="{2D706F12-2725-428E-8278-0A0C4FD561A7}" srcOrd="0" destOrd="0" presId="urn:microsoft.com/office/officeart/2005/8/layout/process4"/>
    <dgm:cxn modelId="{A17C413D-C8E1-4F96-A530-8D25B0ACAD71}" type="presParOf" srcId="{AE068315-5DF2-4D27-85B5-17962ACED395}" destId="{2F6D0D42-9E95-4C7A-8691-2F16AC4FD08B}" srcOrd="0" destOrd="0" presId="urn:microsoft.com/office/officeart/2005/8/layout/process4"/>
    <dgm:cxn modelId="{2F8F2131-36C0-495D-AAED-07F653474E6E}" type="presParOf" srcId="{2F6D0D42-9E95-4C7A-8691-2F16AC4FD08B}" destId="{67B0B523-ED1C-4CFD-A1AA-39D393D3B312}" srcOrd="0" destOrd="0" presId="urn:microsoft.com/office/officeart/2005/8/layout/process4"/>
    <dgm:cxn modelId="{8AB8130D-8B32-4B1B-B562-177B9B94D39C}" type="presParOf" srcId="{AE068315-5DF2-4D27-85B5-17962ACED395}" destId="{6318A413-0656-4356-99E4-91C604D75D27}" srcOrd="1" destOrd="0" presId="urn:microsoft.com/office/officeart/2005/8/layout/process4"/>
    <dgm:cxn modelId="{22B0AF1D-8F55-4A2E-B22C-E00BCB8C6479}" type="presParOf" srcId="{AE068315-5DF2-4D27-85B5-17962ACED395}" destId="{6238C071-6294-4951-A48C-150FC1B4B5ED}" srcOrd="2" destOrd="0" presId="urn:microsoft.com/office/officeart/2005/8/layout/process4"/>
    <dgm:cxn modelId="{BE7DAF0A-CE76-4BD0-938B-91BCA83F79EA}" type="presParOf" srcId="{6238C071-6294-4951-A48C-150FC1B4B5ED}" destId="{D61CCEA4-7A8F-4273-9FE3-E1D246B100E5}" srcOrd="0" destOrd="0" presId="urn:microsoft.com/office/officeart/2005/8/layout/process4"/>
    <dgm:cxn modelId="{FEE1CD20-8A7A-43B0-BA83-5DF39BA381C4}" type="presParOf" srcId="{6238C071-6294-4951-A48C-150FC1B4B5ED}" destId="{2213E267-2D6B-45F5-9ED1-22EBDD223036}" srcOrd="1" destOrd="0" presId="urn:microsoft.com/office/officeart/2005/8/layout/process4"/>
    <dgm:cxn modelId="{993AD11B-128E-49D8-98D2-5A69ADAAD79C}" type="presParOf" srcId="{6238C071-6294-4951-A48C-150FC1B4B5ED}" destId="{CF3E8CA4-0A43-4D2D-9578-9EE3168C345C}" srcOrd="2" destOrd="0" presId="urn:microsoft.com/office/officeart/2005/8/layout/process4"/>
    <dgm:cxn modelId="{E56D145C-035B-4AC0-8055-AE814C5A5C1E}" type="presParOf" srcId="{CF3E8CA4-0A43-4D2D-9578-9EE3168C345C}" destId="{BCEF565E-F0BE-4D87-8B06-787BB3F49A67}" srcOrd="0" destOrd="0" presId="urn:microsoft.com/office/officeart/2005/8/layout/process4"/>
    <dgm:cxn modelId="{BDE6BC2B-2211-43F6-9E71-35CE667CBB10}" type="presParOf" srcId="{CF3E8CA4-0A43-4D2D-9578-9EE3168C345C}" destId="{67FA0A62-20DF-49E5-9217-05B1B72867FA}" srcOrd="1" destOrd="0" presId="urn:microsoft.com/office/officeart/2005/8/layout/process4"/>
    <dgm:cxn modelId="{8D028AB4-A9FE-4951-AD22-297E3B5999D6}" type="presParOf" srcId="{AE068315-5DF2-4D27-85B5-17962ACED395}" destId="{7438DF17-1537-4E59-9E37-17DF81131B07}" srcOrd="3" destOrd="0" presId="urn:microsoft.com/office/officeart/2005/8/layout/process4"/>
    <dgm:cxn modelId="{DF869DB4-C60B-4CEF-9D6F-15E513E825FB}" type="presParOf" srcId="{AE068315-5DF2-4D27-85B5-17962ACED395}" destId="{2F7449DF-4BD6-4BBF-A368-E2BB8FA677FC}" srcOrd="4" destOrd="0" presId="urn:microsoft.com/office/officeart/2005/8/layout/process4"/>
    <dgm:cxn modelId="{6061AD93-64A8-4A08-A1EF-42E7B74548BC}" type="presParOf" srcId="{2F7449DF-4BD6-4BBF-A368-E2BB8FA677FC}" destId="{5EC40A89-62AA-44C1-AA3B-2A01629C07D5}" srcOrd="0" destOrd="0" presId="urn:microsoft.com/office/officeart/2005/8/layout/process4"/>
    <dgm:cxn modelId="{6D6CFEA9-196B-44A8-BD44-BBC31B7CC20E}" type="presParOf" srcId="{2F7449DF-4BD6-4BBF-A368-E2BB8FA677FC}" destId="{8175D6BA-40AA-4FAD-B08E-200301312A36}" srcOrd="1" destOrd="0" presId="urn:microsoft.com/office/officeart/2005/8/layout/process4"/>
    <dgm:cxn modelId="{68923426-4163-4CE3-8828-C2AAB098D5D7}" type="presParOf" srcId="{2F7449DF-4BD6-4BBF-A368-E2BB8FA677FC}" destId="{98D02367-78A6-4357-BC3D-E0E9A73CA23C}" srcOrd="2" destOrd="0" presId="urn:microsoft.com/office/officeart/2005/8/layout/process4"/>
    <dgm:cxn modelId="{FE2CCE56-D6DD-4EA6-B0FF-D8E7FBA497E4}" type="presParOf" srcId="{98D02367-78A6-4357-BC3D-E0E9A73CA23C}" destId="{BFF54C9D-07A9-432D-B94E-5D80BB35B874}" srcOrd="0" destOrd="0" presId="urn:microsoft.com/office/officeart/2005/8/layout/process4"/>
    <dgm:cxn modelId="{F8BE4F20-4B68-4112-A978-E350FF22EC76}" type="presParOf" srcId="{98D02367-78A6-4357-BC3D-E0E9A73CA23C}" destId="{266730A5-6C7A-41A7-89EF-2CAB4184CCDA}" srcOrd="1" destOrd="0" presId="urn:microsoft.com/office/officeart/2005/8/layout/process4"/>
    <dgm:cxn modelId="{05B3DEBA-5C33-4DFE-A029-7164B36940AB}" type="presParOf" srcId="{AE068315-5DF2-4D27-85B5-17962ACED395}" destId="{E89BAE2E-1708-4D00-AEA3-C603FD858350}" srcOrd="5" destOrd="0" presId="urn:microsoft.com/office/officeart/2005/8/layout/process4"/>
    <dgm:cxn modelId="{5F968F06-8352-44F0-BAF2-24899789AE2A}" type="presParOf" srcId="{AE068315-5DF2-4D27-85B5-17962ACED395}" destId="{E9875CEB-2DC1-4AAA-8A0A-34F1E0756B8A}" srcOrd="6" destOrd="0" presId="urn:microsoft.com/office/officeart/2005/8/layout/process4"/>
    <dgm:cxn modelId="{9568DD46-8DFC-40E2-AD8A-4DD4A502AD54}" type="presParOf" srcId="{E9875CEB-2DC1-4AAA-8A0A-34F1E0756B8A}" destId="{D88A141C-681A-4E16-BDA0-8879CA3B5C69}" srcOrd="0" destOrd="0" presId="urn:microsoft.com/office/officeart/2005/8/layout/process4"/>
    <dgm:cxn modelId="{02EB89B5-80C8-4B62-BA8B-2E0B2229E54C}" type="presParOf" srcId="{E9875CEB-2DC1-4AAA-8A0A-34F1E0756B8A}" destId="{8C7C5A91-C492-4FC7-927E-82C6050FCD3B}" srcOrd="1" destOrd="0" presId="urn:microsoft.com/office/officeart/2005/8/layout/process4"/>
    <dgm:cxn modelId="{573CE106-036E-4C28-91C1-ACC52953E48C}" type="presParOf" srcId="{E9875CEB-2DC1-4AAA-8A0A-34F1E0756B8A}" destId="{8350852E-19B0-4FAC-BB19-CC998BFB10D5}" srcOrd="2" destOrd="0" presId="urn:microsoft.com/office/officeart/2005/8/layout/process4"/>
    <dgm:cxn modelId="{761E71DE-B9EA-426C-9BF6-FD13B226CF21}" type="presParOf" srcId="{8350852E-19B0-4FAC-BB19-CC998BFB10D5}" destId="{C369BFC5-A106-4BA4-BA18-57DDA6D38D01}" srcOrd="0" destOrd="0" presId="urn:microsoft.com/office/officeart/2005/8/layout/process4"/>
    <dgm:cxn modelId="{DB5FF1E9-E554-4BF2-B459-B1A9364DB7CD}" type="presParOf" srcId="{8350852E-19B0-4FAC-BB19-CC998BFB10D5}" destId="{2D706F12-2725-428E-8278-0A0C4FD561A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F9940B-8751-489E-9F88-7FFD418129E5}" type="doc">
      <dgm:prSet loTypeId="urn:microsoft.com/office/officeart/2005/8/layout/hList6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C9AACA4A-4280-4D1B-ACE5-FA1518960957}">
      <dgm:prSet phldrT="[Текст]" custT="1"/>
      <dgm:spPr/>
      <dgm:t>
        <a:bodyPr/>
        <a:lstStyle/>
        <a:p>
          <a:r>
            <a:rPr lang="ru-RU" sz="2000" b="1" dirty="0" smtClean="0"/>
            <a:t>Ситуация-иллюстрация,</a:t>
          </a:r>
        </a:p>
        <a:p>
          <a:r>
            <a:rPr lang="ru-RU" sz="1400" b="1" dirty="0" smtClean="0"/>
            <a:t>как наглядный пример решения практической проблемы на основе изученного теоретического материала и способа деятельности, которые ученику необходимо «примерить» к себе. </a:t>
          </a:r>
          <a:endParaRPr lang="ru-RU" sz="1400" b="1" dirty="0"/>
        </a:p>
      </dgm:t>
    </dgm:pt>
    <dgm:pt modelId="{BBFDF782-F6F1-4C21-87E0-DCC063824AEF}" type="parTrans" cxnId="{7C7D3207-3054-472D-8D2B-564B985B5D0A}">
      <dgm:prSet/>
      <dgm:spPr/>
      <dgm:t>
        <a:bodyPr/>
        <a:lstStyle/>
        <a:p>
          <a:endParaRPr lang="ru-RU" sz="1400" b="1"/>
        </a:p>
      </dgm:t>
    </dgm:pt>
    <dgm:pt modelId="{35558833-4F5D-4DB8-A200-0239F8F90127}" type="sibTrans" cxnId="{7C7D3207-3054-472D-8D2B-564B985B5D0A}">
      <dgm:prSet/>
      <dgm:spPr/>
      <dgm:t>
        <a:bodyPr/>
        <a:lstStyle/>
        <a:p>
          <a:endParaRPr lang="ru-RU" sz="1400" b="1"/>
        </a:p>
      </dgm:t>
    </dgm:pt>
    <dgm:pt modelId="{9E8F3A00-9A41-4DB0-8D91-A5B2FFFABAA7}">
      <dgm:prSet phldrT="[Текст]" custT="1"/>
      <dgm:spPr/>
      <dgm:t>
        <a:bodyPr/>
        <a:lstStyle/>
        <a:p>
          <a:r>
            <a:rPr lang="ru-RU" sz="1800" b="1" dirty="0" smtClean="0"/>
            <a:t>Ситуация-проблема,</a:t>
          </a:r>
        </a:p>
        <a:p>
          <a:r>
            <a:rPr lang="ru-RU" sz="1400" b="1" dirty="0" smtClean="0"/>
            <a:t>содержащая какой-то конфликт (жизненный, научный, социальный), разрешение которого требует поиска нетрадиционного способа или новой информации. </a:t>
          </a:r>
          <a:endParaRPr lang="ru-RU" sz="1400" b="1" dirty="0"/>
        </a:p>
      </dgm:t>
    </dgm:pt>
    <dgm:pt modelId="{7C7D5E40-A755-4A41-839F-6837A5E6310C}" type="parTrans" cxnId="{884891A4-B9EE-4D09-84ED-25B27E4C195E}">
      <dgm:prSet/>
      <dgm:spPr/>
      <dgm:t>
        <a:bodyPr/>
        <a:lstStyle/>
        <a:p>
          <a:endParaRPr lang="ru-RU" sz="1400" b="1"/>
        </a:p>
      </dgm:t>
    </dgm:pt>
    <dgm:pt modelId="{A31EFFC3-0DC7-42FB-ADA4-F9FCB55DAB73}" type="sibTrans" cxnId="{884891A4-B9EE-4D09-84ED-25B27E4C195E}">
      <dgm:prSet/>
      <dgm:spPr/>
      <dgm:t>
        <a:bodyPr/>
        <a:lstStyle/>
        <a:p>
          <a:endParaRPr lang="ru-RU" sz="1400" b="1"/>
        </a:p>
      </dgm:t>
    </dgm:pt>
    <dgm:pt modelId="{835218A0-E679-43A5-A372-D0523BCE3806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Ситуация выбора,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когда возможны различные варианты действий и нужно принять аргументированное решение о выборе одного из них. </a:t>
          </a:r>
          <a:endParaRPr lang="ru-RU" sz="1400" b="1" dirty="0"/>
        </a:p>
      </dgm:t>
    </dgm:pt>
    <dgm:pt modelId="{AE7B8246-3D05-4109-81DD-F905C8854D57}" type="parTrans" cxnId="{2EAAF1B1-4BE3-4F49-97FD-96EAE25040CE}">
      <dgm:prSet/>
      <dgm:spPr/>
      <dgm:t>
        <a:bodyPr/>
        <a:lstStyle/>
        <a:p>
          <a:endParaRPr lang="ru-RU" sz="1400" b="1"/>
        </a:p>
      </dgm:t>
    </dgm:pt>
    <dgm:pt modelId="{8714A95A-67F5-4397-9862-D155FE3A98CF}" type="sibTrans" cxnId="{2EAAF1B1-4BE3-4F49-97FD-96EAE25040CE}">
      <dgm:prSet/>
      <dgm:spPr/>
      <dgm:t>
        <a:bodyPr/>
        <a:lstStyle/>
        <a:p>
          <a:endParaRPr lang="ru-RU" sz="1400" b="1"/>
        </a:p>
      </dgm:t>
    </dgm:pt>
    <dgm:pt modelId="{B98A4B2F-42CD-4756-9FF4-DD22584A0325}">
      <dgm:prSet custT="1"/>
      <dgm:spPr/>
      <dgm:t>
        <a:bodyPr/>
        <a:lstStyle/>
        <a:p>
          <a:pPr algn="ctr"/>
          <a:r>
            <a:rPr lang="ru-RU" sz="1800" b="1" dirty="0" smtClean="0"/>
            <a:t>Ситуация-оценивание,</a:t>
          </a:r>
          <a:r>
            <a:rPr lang="ru-RU" sz="1400" b="1" dirty="0" smtClean="0"/>
            <a:t> </a:t>
          </a:r>
        </a:p>
        <a:p>
          <a:pPr algn="just"/>
          <a:r>
            <a:rPr lang="ru-RU" sz="1400" b="1" dirty="0" smtClean="0"/>
            <a:t>требующая собственной оценочной деятельности, выражения своего мнения, отношения, позиции.</a:t>
          </a:r>
          <a:endParaRPr lang="ru-RU" sz="1400" b="1" dirty="0"/>
        </a:p>
      </dgm:t>
    </dgm:pt>
    <dgm:pt modelId="{D5BB5524-1E28-4B30-9DF0-CB2444835B77}" type="parTrans" cxnId="{947CFB85-A9C7-4174-81A6-0C57F1333686}">
      <dgm:prSet/>
      <dgm:spPr/>
      <dgm:t>
        <a:bodyPr/>
        <a:lstStyle/>
        <a:p>
          <a:endParaRPr lang="ru-RU" sz="1400" b="1"/>
        </a:p>
      </dgm:t>
    </dgm:pt>
    <dgm:pt modelId="{1BA32DA2-A5CE-4E25-A755-538AA167925E}" type="sibTrans" cxnId="{947CFB85-A9C7-4174-81A6-0C57F1333686}">
      <dgm:prSet/>
      <dgm:spPr/>
      <dgm:t>
        <a:bodyPr/>
        <a:lstStyle/>
        <a:p>
          <a:endParaRPr lang="ru-RU" sz="1400" b="1"/>
        </a:p>
      </dgm:t>
    </dgm:pt>
    <dgm:pt modelId="{388516C6-8FC3-4A46-9DCD-CCECC376F7A7}" type="pres">
      <dgm:prSet presAssocID="{30F9940B-8751-489E-9F88-7FFD418129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D3F47-817F-468A-A5A8-ACCC628D156A}" type="pres">
      <dgm:prSet presAssocID="{C9AACA4A-4280-4D1B-ACE5-FA151896095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1FC73-5AA0-4C15-BAD3-B0D4DE75DEFB}" type="pres">
      <dgm:prSet presAssocID="{35558833-4F5D-4DB8-A200-0239F8F90127}" presName="sibTrans" presStyleCnt="0"/>
      <dgm:spPr/>
    </dgm:pt>
    <dgm:pt modelId="{B4B6665A-4BC6-4751-92F0-AF21623747E9}" type="pres">
      <dgm:prSet presAssocID="{9E8F3A00-9A41-4DB0-8D91-A5B2FFFABA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1EA6C-9DCE-49BB-9A49-69840E9FDE1E}" type="pres">
      <dgm:prSet presAssocID="{A31EFFC3-0DC7-42FB-ADA4-F9FCB55DAB73}" presName="sibTrans" presStyleCnt="0"/>
      <dgm:spPr/>
    </dgm:pt>
    <dgm:pt modelId="{43DDA5DA-BDBD-4313-9066-94340BE38FF1}" type="pres">
      <dgm:prSet presAssocID="{B98A4B2F-42CD-4756-9FF4-DD22584A032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B664C-22FE-4707-897E-C24C84451B48}" type="pres">
      <dgm:prSet presAssocID="{1BA32DA2-A5CE-4E25-A755-538AA167925E}" presName="sibTrans" presStyleCnt="0"/>
      <dgm:spPr/>
    </dgm:pt>
    <dgm:pt modelId="{0DA69DFD-60F9-42EB-8226-0240B2504B77}" type="pres">
      <dgm:prSet presAssocID="{835218A0-E679-43A5-A372-D0523BCE380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C34014-FED5-448C-B785-5946BBE7FE13}" type="presOf" srcId="{835218A0-E679-43A5-A372-D0523BCE3806}" destId="{0DA69DFD-60F9-42EB-8226-0240B2504B77}" srcOrd="0" destOrd="0" presId="urn:microsoft.com/office/officeart/2005/8/layout/hList6"/>
    <dgm:cxn modelId="{FAC612A0-A4F4-431E-8BE5-86DAC9567F06}" type="presOf" srcId="{C9AACA4A-4280-4D1B-ACE5-FA1518960957}" destId="{18ED3F47-817F-468A-A5A8-ACCC628D156A}" srcOrd="0" destOrd="0" presId="urn:microsoft.com/office/officeart/2005/8/layout/hList6"/>
    <dgm:cxn modelId="{7C7D3207-3054-472D-8D2B-564B985B5D0A}" srcId="{30F9940B-8751-489E-9F88-7FFD418129E5}" destId="{C9AACA4A-4280-4D1B-ACE5-FA1518960957}" srcOrd="0" destOrd="0" parTransId="{BBFDF782-F6F1-4C21-87E0-DCC063824AEF}" sibTransId="{35558833-4F5D-4DB8-A200-0239F8F90127}"/>
    <dgm:cxn modelId="{5296D00C-3798-4AD3-B302-752B4CBF1AA9}" type="presOf" srcId="{9E8F3A00-9A41-4DB0-8D91-A5B2FFFABAA7}" destId="{B4B6665A-4BC6-4751-92F0-AF21623747E9}" srcOrd="0" destOrd="0" presId="urn:microsoft.com/office/officeart/2005/8/layout/hList6"/>
    <dgm:cxn modelId="{2EAAF1B1-4BE3-4F49-97FD-96EAE25040CE}" srcId="{30F9940B-8751-489E-9F88-7FFD418129E5}" destId="{835218A0-E679-43A5-A372-D0523BCE3806}" srcOrd="3" destOrd="0" parTransId="{AE7B8246-3D05-4109-81DD-F905C8854D57}" sibTransId="{8714A95A-67F5-4397-9862-D155FE3A98CF}"/>
    <dgm:cxn modelId="{947CFB85-A9C7-4174-81A6-0C57F1333686}" srcId="{30F9940B-8751-489E-9F88-7FFD418129E5}" destId="{B98A4B2F-42CD-4756-9FF4-DD22584A0325}" srcOrd="2" destOrd="0" parTransId="{D5BB5524-1E28-4B30-9DF0-CB2444835B77}" sibTransId="{1BA32DA2-A5CE-4E25-A755-538AA167925E}"/>
    <dgm:cxn modelId="{0E99E6DB-BCF8-4885-8A93-9B4FA3B31704}" type="presOf" srcId="{30F9940B-8751-489E-9F88-7FFD418129E5}" destId="{388516C6-8FC3-4A46-9DCD-CCECC376F7A7}" srcOrd="0" destOrd="0" presId="urn:microsoft.com/office/officeart/2005/8/layout/hList6"/>
    <dgm:cxn modelId="{884891A4-B9EE-4D09-84ED-25B27E4C195E}" srcId="{30F9940B-8751-489E-9F88-7FFD418129E5}" destId="{9E8F3A00-9A41-4DB0-8D91-A5B2FFFABAA7}" srcOrd="1" destOrd="0" parTransId="{7C7D5E40-A755-4A41-839F-6837A5E6310C}" sibTransId="{A31EFFC3-0DC7-42FB-ADA4-F9FCB55DAB73}"/>
    <dgm:cxn modelId="{C713F14F-D1F4-4704-904F-A9D472D932F2}" type="presOf" srcId="{B98A4B2F-42CD-4756-9FF4-DD22584A0325}" destId="{43DDA5DA-BDBD-4313-9066-94340BE38FF1}" srcOrd="0" destOrd="0" presId="urn:microsoft.com/office/officeart/2005/8/layout/hList6"/>
    <dgm:cxn modelId="{20526145-F0A4-4398-BE5C-3245FC10B31C}" type="presParOf" srcId="{388516C6-8FC3-4A46-9DCD-CCECC376F7A7}" destId="{18ED3F47-817F-468A-A5A8-ACCC628D156A}" srcOrd="0" destOrd="0" presId="urn:microsoft.com/office/officeart/2005/8/layout/hList6"/>
    <dgm:cxn modelId="{30B1CDF3-EEF3-46A9-95C9-2ACF3DFB87C5}" type="presParOf" srcId="{388516C6-8FC3-4A46-9DCD-CCECC376F7A7}" destId="{D7A1FC73-5AA0-4C15-BAD3-B0D4DE75DEFB}" srcOrd="1" destOrd="0" presId="urn:microsoft.com/office/officeart/2005/8/layout/hList6"/>
    <dgm:cxn modelId="{BF14CC56-DA81-40D7-A9BB-4D6FBC79A401}" type="presParOf" srcId="{388516C6-8FC3-4A46-9DCD-CCECC376F7A7}" destId="{B4B6665A-4BC6-4751-92F0-AF21623747E9}" srcOrd="2" destOrd="0" presId="urn:microsoft.com/office/officeart/2005/8/layout/hList6"/>
    <dgm:cxn modelId="{9A640878-17D7-454A-A4C5-28ACFF5A8E7C}" type="presParOf" srcId="{388516C6-8FC3-4A46-9DCD-CCECC376F7A7}" destId="{3D41EA6C-9DCE-49BB-9A49-69840E9FDE1E}" srcOrd="3" destOrd="0" presId="urn:microsoft.com/office/officeart/2005/8/layout/hList6"/>
    <dgm:cxn modelId="{CA1BC058-AE3B-4EE9-8499-073EF3CCDE55}" type="presParOf" srcId="{388516C6-8FC3-4A46-9DCD-CCECC376F7A7}" destId="{43DDA5DA-BDBD-4313-9066-94340BE38FF1}" srcOrd="4" destOrd="0" presId="urn:microsoft.com/office/officeart/2005/8/layout/hList6"/>
    <dgm:cxn modelId="{ADC70163-D98C-4BA8-AD61-8CD50F70C3BA}" type="presParOf" srcId="{388516C6-8FC3-4A46-9DCD-CCECC376F7A7}" destId="{12EB664C-22FE-4707-897E-C24C84451B48}" srcOrd="5" destOrd="0" presId="urn:microsoft.com/office/officeart/2005/8/layout/hList6"/>
    <dgm:cxn modelId="{7856177B-DDCF-462F-B98B-59E0A86AE36C}" type="presParOf" srcId="{388516C6-8FC3-4A46-9DCD-CCECC376F7A7}" destId="{0DA69DFD-60F9-42EB-8226-0240B2504B7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9D09E-CFD6-4BDA-BFF2-767EEEC700A5}">
      <dsp:nvSpPr>
        <dsp:cNvPr id="0" name=""/>
        <dsp:cNvSpPr/>
      </dsp:nvSpPr>
      <dsp:spPr>
        <a:xfrm>
          <a:off x="3312374" y="1197775"/>
          <a:ext cx="4973538" cy="24987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95250" lvl="1" indent="-95250" algn="just" defTabSz="1119188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 dirty="0"/>
        </a:p>
        <a:p>
          <a:pPr marL="95250" lvl="1" indent="-95250" algn="l" defTabSz="1119188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u="sng" kern="1200" dirty="0" smtClean="0"/>
            <a:t>Цель:</a:t>
          </a:r>
          <a:r>
            <a:rPr lang="ru-RU" sz="2600" kern="1200" dirty="0" smtClean="0"/>
            <a:t> </a:t>
          </a:r>
          <a:r>
            <a:rPr lang="ru-RU" sz="2200" kern="1200" dirty="0" smtClean="0"/>
            <a:t>поиск эффективных педагогических средств формирования активной гражданской позиции учащихся</a:t>
          </a:r>
          <a:endParaRPr lang="ru-RU" sz="2200" kern="1200" dirty="0"/>
        </a:p>
      </dsp:txBody>
      <dsp:txXfrm>
        <a:off x="3312374" y="1510116"/>
        <a:ext cx="4036516" cy="1874043"/>
      </dsp:txXfrm>
    </dsp:sp>
    <dsp:sp modelId="{22450B9A-B035-4FBD-BF3C-EC9953A98CDA}">
      <dsp:nvSpPr>
        <dsp:cNvPr id="0" name=""/>
        <dsp:cNvSpPr/>
      </dsp:nvSpPr>
      <dsp:spPr>
        <a:xfrm>
          <a:off x="0" y="0"/>
          <a:ext cx="3315725" cy="25951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Осознание себя личностью открывает для человека возможность дальнейшего самосовершенствования через воспитание в себе гражданственности, которая выступает фундаментальным смыслом личностного развития человека. </a:t>
          </a:r>
          <a:endParaRPr lang="ru-RU" sz="1600" kern="1200" dirty="0"/>
        </a:p>
      </dsp:txBody>
      <dsp:txXfrm>
        <a:off x="126684" y="126684"/>
        <a:ext cx="3062357" cy="2341768"/>
      </dsp:txXfrm>
    </dsp:sp>
    <dsp:sp modelId="{E6099CAB-BAF7-4574-A01C-03EC7EBC8467}">
      <dsp:nvSpPr>
        <dsp:cNvPr id="0" name=""/>
        <dsp:cNvSpPr/>
      </dsp:nvSpPr>
      <dsp:spPr>
        <a:xfrm>
          <a:off x="3240349" y="1187695"/>
          <a:ext cx="5027643" cy="2518862"/>
        </a:xfrm>
        <a:prstGeom prst="rightArrow">
          <a:avLst>
            <a:gd name="adj1" fmla="val 75000"/>
            <a:gd name="adj2" fmla="val 50000"/>
          </a:avLst>
        </a:prstGeom>
        <a:noFill/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3240349" y="1502553"/>
        <a:ext cx="4083070" cy="1889146"/>
      </dsp:txXfrm>
    </dsp:sp>
    <dsp:sp modelId="{5B2D2AE0-B4C7-4B54-BDAA-D1D84B382DA9}">
      <dsp:nvSpPr>
        <dsp:cNvPr id="0" name=""/>
        <dsp:cNvSpPr/>
      </dsp:nvSpPr>
      <dsp:spPr>
        <a:xfrm>
          <a:off x="0" y="2715458"/>
          <a:ext cx="3263866" cy="26519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Активная гражданская позиция как готовность конструктивно преобразовывать социальную действительность – это то, что формируется в процессе обучения (а это главный механизм образования) и остается  с человеком на всю жизнь. Следовательно, процесс обучения - это территория смысла!</a:t>
          </a:r>
          <a:endParaRPr lang="ru-RU" sz="1600" kern="1200" dirty="0"/>
        </a:p>
      </dsp:txBody>
      <dsp:txXfrm>
        <a:off x="129457" y="2844915"/>
        <a:ext cx="3004952" cy="2393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FD2F0-67E0-4421-BAEC-38956FA28037}">
      <dsp:nvSpPr>
        <dsp:cNvPr id="0" name=""/>
        <dsp:cNvSpPr/>
      </dsp:nvSpPr>
      <dsp:spPr>
        <a:xfrm rot="10800000">
          <a:off x="1080104" y="190807"/>
          <a:ext cx="7134955" cy="74567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618" tIns="68580" rIns="128016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«Наш учебный процесс насыщен значениями и не насыщен смыслами» (А.Н. Леонтьев)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10800000">
        <a:off x="1266522" y="190807"/>
        <a:ext cx="6948537" cy="745671"/>
      </dsp:txXfrm>
    </dsp:sp>
    <dsp:sp modelId="{AE27FB08-E105-4C97-A2AD-ACBCAB341CA0}">
      <dsp:nvSpPr>
        <dsp:cNvPr id="0" name=""/>
        <dsp:cNvSpPr/>
      </dsp:nvSpPr>
      <dsp:spPr>
        <a:xfrm>
          <a:off x="67590" y="127946"/>
          <a:ext cx="899417" cy="89941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A5B06-3F50-45AA-86EB-299778DC7528}">
      <dsp:nvSpPr>
        <dsp:cNvPr id="0" name=""/>
        <dsp:cNvSpPr/>
      </dsp:nvSpPr>
      <dsp:spPr>
        <a:xfrm rot="10800000">
          <a:off x="1008130" y="1140230"/>
          <a:ext cx="7165022" cy="89941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618" tIns="68580" rIns="128016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«В эпоху </a:t>
          </a:r>
          <a:r>
            <a:rPr lang="ru-RU" sz="1800" kern="1200" dirty="0" err="1" smtClean="0"/>
            <a:t>информатизационной</a:t>
          </a:r>
          <a:r>
            <a:rPr lang="ru-RU" sz="1800" kern="1200" dirty="0" smtClean="0"/>
            <a:t> социализации наши дети – это реальные «</a:t>
          </a:r>
          <a:r>
            <a:rPr lang="ru-RU" sz="1800" kern="1200" dirty="0" err="1" smtClean="0"/>
            <a:t>смыслочерпалки</a:t>
          </a:r>
          <a:r>
            <a:rPr lang="ru-RU" sz="1800" kern="1200" dirty="0" smtClean="0"/>
            <a:t>»: они сначала вычерпывают смыслы, а потом уже черпают знания» (А.Г. </a:t>
          </a:r>
          <a:r>
            <a:rPr lang="ru-RU" sz="1800" kern="1200" dirty="0" err="1" smtClean="0"/>
            <a:t>Асмолов</a:t>
          </a:r>
          <a:r>
            <a:rPr lang="ru-RU" sz="1800" kern="1200" dirty="0" smtClean="0"/>
            <a:t>).</a:t>
          </a:r>
          <a:endParaRPr lang="ru-RU" kern="1200" dirty="0"/>
        </a:p>
      </dsp:txBody>
      <dsp:txXfrm rot="10800000">
        <a:off x="1232984" y="1140230"/>
        <a:ext cx="6940168" cy="899417"/>
      </dsp:txXfrm>
    </dsp:sp>
    <dsp:sp modelId="{B64887A4-B51A-42E7-A314-54DE553332FC}">
      <dsp:nvSpPr>
        <dsp:cNvPr id="0" name=""/>
        <dsp:cNvSpPr/>
      </dsp:nvSpPr>
      <dsp:spPr>
        <a:xfrm>
          <a:off x="67590" y="1208073"/>
          <a:ext cx="899417" cy="89941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5ABA4-E37B-4555-A5D1-F0C9BE996678}">
      <dsp:nvSpPr>
        <dsp:cNvPr id="0" name=""/>
        <dsp:cNvSpPr/>
      </dsp:nvSpPr>
      <dsp:spPr>
        <a:xfrm rot="10800000">
          <a:off x="1008130" y="2325705"/>
          <a:ext cx="7117774" cy="137417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618" tIns="60960" rIns="113792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Процесс </a:t>
          </a:r>
          <a:r>
            <a:rPr lang="ru-RU" sz="1600" kern="1200" dirty="0" err="1" smtClean="0"/>
            <a:t>смыслоообразования</a:t>
          </a:r>
          <a:r>
            <a:rPr lang="ru-RU" sz="1600" kern="1200" dirty="0" smtClean="0"/>
            <a:t> в обучении является емким и многофакторным. Педагогу важно понимать, что порождение личностных смыслов, обогащение ценностно-мотивационной сферы учащихся является результатом их собственных размышлений и переживаний.</a:t>
          </a:r>
          <a:endParaRPr lang="ru-RU" sz="1600" kern="1200" dirty="0"/>
        </a:p>
      </dsp:txBody>
      <dsp:txXfrm rot="10800000">
        <a:off x="1351674" y="2325705"/>
        <a:ext cx="6774230" cy="1374175"/>
      </dsp:txXfrm>
    </dsp:sp>
    <dsp:sp modelId="{B1872F43-7DC5-45A6-A126-7F2536BC56C1}">
      <dsp:nvSpPr>
        <dsp:cNvPr id="0" name=""/>
        <dsp:cNvSpPr/>
      </dsp:nvSpPr>
      <dsp:spPr>
        <a:xfrm>
          <a:off x="67590" y="2504217"/>
          <a:ext cx="899417" cy="8994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FE43C-E8C7-42EE-9BC5-ACC37B0B28A9}">
      <dsp:nvSpPr>
        <dsp:cNvPr id="0" name=""/>
        <dsp:cNvSpPr/>
      </dsp:nvSpPr>
      <dsp:spPr>
        <a:xfrm rot="10800000">
          <a:off x="999402" y="3909965"/>
          <a:ext cx="7155936" cy="89941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618" tIns="68580" rIns="128016" bIns="685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Поэтому необходимо применение учителем особых форм психолого-педагогического взаимодействия, способствующих процессу </a:t>
          </a:r>
          <a:r>
            <a:rPr lang="ru-RU" sz="1800" kern="1200" dirty="0" err="1" smtClean="0"/>
            <a:t>смыслоообразования</a:t>
          </a:r>
          <a:r>
            <a:rPr lang="ru-RU" sz="1800" kern="1200" dirty="0" smtClean="0"/>
            <a:t>.</a:t>
          </a:r>
          <a:endParaRPr lang="ru-RU" kern="1200" dirty="0"/>
        </a:p>
      </dsp:txBody>
      <dsp:txXfrm rot="10800000">
        <a:off x="1224256" y="3909965"/>
        <a:ext cx="6931082" cy="899417"/>
      </dsp:txXfrm>
    </dsp:sp>
    <dsp:sp modelId="{0BFEB684-9B1E-4C23-A501-FFBE310B0368}">
      <dsp:nvSpPr>
        <dsp:cNvPr id="0" name=""/>
        <dsp:cNvSpPr/>
      </dsp:nvSpPr>
      <dsp:spPr>
        <a:xfrm>
          <a:off x="67590" y="3872369"/>
          <a:ext cx="899417" cy="89941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0B523-ED1C-4CFD-A1AA-39D393D3B312}">
      <dsp:nvSpPr>
        <dsp:cNvPr id="0" name=""/>
        <dsp:cNvSpPr/>
      </dsp:nvSpPr>
      <dsp:spPr>
        <a:xfrm>
          <a:off x="0" y="4306359"/>
          <a:ext cx="8153400" cy="1019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Смыслотехника</a:t>
          </a:r>
          <a:r>
            <a:rPr lang="ru-RU" sz="1800" b="1" kern="1200" dirty="0" smtClean="0"/>
            <a:t> рассматривается как система воздействия на личность, обуславливающая изменения смысловой динамики, через которую осуществляются любые изменения смысловой сферы. </a:t>
          </a:r>
          <a:endParaRPr lang="ru-RU" sz="1800" b="1" kern="1200" dirty="0"/>
        </a:p>
      </dsp:txBody>
      <dsp:txXfrm>
        <a:off x="0" y="4306359"/>
        <a:ext cx="8153400" cy="1019925"/>
      </dsp:txXfrm>
    </dsp:sp>
    <dsp:sp modelId="{2213E267-2D6B-45F5-9ED1-22EBDD223036}">
      <dsp:nvSpPr>
        <dsp:cNvPr id="0" name=""/>
        <dsp:cNvSpPr/>
      </dsp:nvSpPr>
      <dsp:spPr>
        <a:xfrm rot="10800000">
          <a:off x="0" y="2753012"/>
          <a:ext cx="8153400" cy="156864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10800000">
        <a:off x="0" y="2753012"/>
        <a:ext cx="8153400" cy="550594"/>
      </dsp:txXfrm>
    </dsp:sp>
    <dsp:sp modelId="{BCEF565E-F0BE-4D87-8B06-787BB3F49A67}">
      <dsp:nvSpPr>
        <dsp:cNvPr id="0" name=""/>
        <dsp:cNvSpPr/>
      </dsp:nvSpPr>
      <dsp:spPr>
        <a:xfrm>
          <a:off x="0" y="3191723"/>
          <a:ext cx="4076700" cy="6927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Формулирование рекомендаций по разрешению проблемных ситуаций или выполнение практической работы</a:t>
          </a:r>
          <a:endParaRPr lang="ru-RU" sz="1100" kern="1200" dirty="0"/>
        </a:p>
      </dsp:txBody>
      <dsp:txXfrm>
        <a:off x="0" y="3191723"/>
        <a:ext cx="4076700" cy="692792"/>
      </dsp:txXfrm>
    </dsp:sp>
    <dsp:sp modelId="{67FA0A62-20DF-49E5-9217-05B1B72867FA}">
      <dsp:nvSpPr>
        <dsp:cNvPr id="0" name=""/>
        <dsp:cNvSpPr/>
      </dsp:nvSpPr>
      <dsp:spPr>
        <a:xfrm>
          <a:off x="4076700" y="3191723"/>
          <a:ext cx="4076700" cy="6927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Анализ ситуаций (учителем; посредством фронтального или группового обсуждения; в индивидуальной работе), формулирование проблемного вопроса: «Что нужно сделать?»</a:t>
          </a:r>
          <a:endParaRPr lang="ru-RU" sz="1100" kern="1200" dirty="0"/>
        </a:p>
      </dsp:txBody>
      <dsp:txXfrm>
        <a:off x="4076700" y="3191723"/>
        <a:ext cx="4076700" cy="692792"/>
      </dsp:txXfrm>
    </dsp:sp>
    <dsp:sp modelId="{8175D6BA-40AA-4FAD-B08E-200301312A36}">
      <dsp:nvSpPr>
        <dsp:cNvPr id="0" name=""/>
        <dsp:cNvSpPr/>
      </dsp:nvSpPr>
      <dsp:spPr>
        <a:xfrm rot="10800000">
          <a:off x="0" y="1555653"/>
          <a:ext cx="8153400" cy="121265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10800000">
        <a:off x="0" y="1555653"/>
        <a:ext cx="8153400" cy="425642"/>
      </dsp:txXfrm>
    </dsp:sp>
    <dsp:sp modelId="{BFF54C9D-07A9-432D-B94E-5D80BB35B874}">
      <dsp:nvSpPr>
        <dsp:cNvPr id="0" name=""/>
        <dsp:cNvSpPr/>
      </dsp:nvSpPr>
      <dsp:spPr>
        <a:xfrm>
          <a:off x="990" y="1587045"/>
          <a:ext cx="4079510" cy="11514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Осуществление практических действий (поиск, изучение информации, наблюдения и опыт, имитация действий)</a:t>
          </a:r>
          <a:endParaRPr lang="ru-RU" sz="1600" kern="1200" dirty="0"/>
        </a:p>
      </dsp:txBody>
      <dsp:txXfrm>
        <a:off x="990" y="1587045"/>
        <a:ext cx="4079510" cy="1151442"/>
      </dsp:txXfrm>
    </dsp:sp>
    <dsp:sp modelId="{266730A5-6C7A-41A7-89EF-2CAB4184CCDA}">
      <dsp:nvSpPr>
        <dsp:cNvPr id="0" name=""/>
        <dsp:cNvSpPr/>
      </dsp:nvSpPr>
      <dsp:spPr>
        <a:xfrm>
          <a:off x="4080500" y="1587045"/>
          <a:ext cx="4071908" cy="11514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Изучение предметного содержания предваряется описанием ситуации, которая излагается учителем или задается текстом</a:t>
          </a:r>
          <a:endParaRPr lang="ru-RU" sz="1600" kern="1200" dirty="0"/>
        </a:p>
      </dsp:txBody>
      <dsp:txXfrm>
        <a:off x="4080500" y="1587045"/>
        <a:ext cx="4071908" cy="1151442"/>
      </dsp:txXfrm>
    </dsp:sp>
    <dsp:sp modelId="{8C7C5A91-C492-4FC7-927E-82C6050FCD3B}">
      <dsp:nvSpPr>
        <dsp:cNvPr id="0" name=""/>
        <dsp:cNvSpPr/>
      </dsp:nvSpPr>
      <dsp:spPr>
        <a:xfrm rot="10800000">
          <a:off x="0" y="0"/>
          <a:ext cx="8153400" cy="156864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Извлечение смысла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0"/>
        <a:ext cx="8153400" cy="550594"/>
      </dsp:txXfrm>
    </dsp:sp>
    <dsp:sp modelId="{C369BFC5-A106-4BA4-BA18-57DDA6D38D01}">
      <dsp:nvSpPr>
        <dsp:cNvPr id="0" name=""/>
        <dsp:cNvSpPr/>
      </dsp:nvSpPr>
      <dsp:spPr>
        <a:xfrm>
          <a:off x="621" y="445858"/>
          <a:ext cx="4076995" cy="6831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Расшифровка смыслов в ходе работы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с текстом</a:t>
          </a:r>
          <a:endParaRPr lang="ru-RU" sz="1600" kern="1200" dirty="0"/>
        </a:p>
      </dsp:txBody>
      <dsp:txXfrm>
        <a:off x="621" y="445858"/>
        <a:ext cx="4076995" cy="683111"/>
      </dsp:txXfrm>
    </dsp:sp>
    <dsp:sp modelId="{2D706F12-2725-428E-8278-0A0C4FD561A7}">
      <dsp:nvSpPr>
        <dsp:cNvPr id="0" name=""/>
        <dsp:cNvSpPr/>
      </dsp:nvSpPr>
      <dsp:spPr>
        <a:xfrm>
          <a:off x="4077616" y="445858"/>
          <a:ext cx="4075162" cy="6831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Анализ ситуаций</a:t>
          </a:r>
          <a:endParaRPr lang="ru-RU" sz="1600" kern="1200" dirty="0"/>
        </a:p>
      </dsp:txBody>
      <dsp:txXfrm>
        <a:off x="4077616" y="445858"/>
        <a:ext cx="4075162" cy="6831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D3F47-817F-468A-A5A8-ACCC628D156A}">
      <dsp:nvSpPr>
        <dsp:cNvPr id="0" name=""/>
        <dsp:cNvSpPr/>
      </dsp:nvSpPr>
      <dsp:spPr>
        <a:xfrm rot="16200000">
          <a:off x="-1674246" y="1676260"/>
          <a:ext cx="5328591" cy="1976071"/>
        </a:xfrm>
        <a:prstGeom prst="flowChartManualOperati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Ситуация-иллюстрация,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как наглядный пример решения практической проблемы на основе изученного теоретического материала и способа деятельности, которые ученику необходимо «примерить» к себе. </a:t>
          </a:r>
          <a:endParaRPr lang="ru-RU" sz="1400" b="1" kern="1200" dirty="0"/>
        </a:p>
      </dsp:txBody>
      <dsp:txXfrm rot="5400000">
        <a:off x="2014" y="1065718"/>
        <a:ext cx="1976071" cy="3197155"/>
      </dsp:txXfrm>
    </dsp:sp>
    <dsp:sp modelId="{B4B6665A-4BC6-4751-92F0-AF21623747E9}">
      <dsp:nvSpPr>
        <dsp:cNvPr id="0" name=""/>
        <dsp:cNvSpPr/>
      </dsp:nvSpPr>
      <dsp:spPr>
        <a:xfrm rot="16200000">
          <a:off x="450029" y="1676260"/>
          <a:ext cx="5328591" cy="1976071"/>
        </a:xfrm>
        <a:prstGeom prst="flowChartManualOperati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Ситуация-проблема,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содержащая какой-то конфликт (жизненный, научный, социальный), разрешение которого требует поиска нетрадиционного способа или новой информации. </a:t>
          </a:r>
          <a:endParaRPr lang="ru-RU" sz="1400" b="1" kern="1200" dirty="0"/>
        </a:p>
      </dsp:txBody>
      <dsp:txXfrm rot="5400000">
        <a:off x="2126289" y="1065718"/>
        <a:ext cx="1976071" cy="3197155"/>
      </dsp:txXfrm>
    </dsp:sp>
    <dsp:sp modelId="{43DDA5DA-BDBD-4313-9066-94340BE38FF1}">
      <dsp:nvSpPr>
        <dsp:cNvPr id="0" name=""/>
        <dsp:cNvSpPr/>
      </dsp:nvSpPr>
      <dsp:spPr>
        <a:xfrm rot="16200000">
          <a:off x="2574306" y="1676260"/>
          <a:ext cx="5328591" cy="1976071"/>
        </a:xfrm>
        <a:prstGeom prst="flowChartManualOperati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Ситуация-оценивание,</a:t>
          </a:r>
          <a:r>
            <a:rPr lang="ru-RU" sz="1400" b="1" kern="1200" dirty="0" smtClean="0"/>
            <a:t>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требующая собственной оценочной деятельности, выражения своего мнения, отношения, позиции.</a:t>
          </a:r>
          <a:endParaRPr lang="ru-RU" sz="1400" b="1" kern="1200" dirty="0"/>
        </a:p>
      </dsp:txBody>
      <dsp:txXfrm rot="5400000">
        <a:off x="4250566" y="1065718"/>
        <a:ext cx="1976071" cy="3197155"/>
      </dsp:txXfrm>
    </dsp:sp>
    <dsp:sp modelId="{0DA69DFD-60F9-42EB-8226-0240B2504B77}">
      <dsp:nvSpPr>
        <dsp:cNvPr id="0" name=""/>
        <dsp:cNvSpPr/>
      </dsp:nvSpPr>
      <dsp:spPr>
        <a:xfrm rot="16200000">
          <a:off x="4698582" y="1676260"/>
          <a:ext cx="5328591" cy="1976071"/>
        </a:xfrm>
        <a:prstGeom prst="flowChartManualOperati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Ситуация выбора,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когда возможны различные варианты действий и нужно принять аргументированное решение о выборе одного из них. </a:t>
          </a:r>
          <a:endParaRPr lang="ru-RU" sz="1400" b="1" kern="1200" dirty="0"/>
        </a:p>
      </dsp:txBody>
      <dsp:txXfrm rot="5400000">
        <a:off x="6374842" y="1065718"/>
        <a:ext cx="1976071" cy="3197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A3965-1375-43A4-9124-C2E20E582FDE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3A843-D83B-4420-8EA0-307AC37AD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689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3A0FC-76F0-40A3-8579-105A0FA513BD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75F2-0F7F-4BFF-81EE-70C1B6347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299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3A0FC-76F0-40A3-8579-105A0FA513BD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75F2-0F7F-4BFF-81EE-70C1B6347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67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3A0FC-76F0-40A3-8579-105A0FA513BD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75F2-0F7F-4BFF-81EE-70C1B6347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60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3A0FC-76F0-40A3-8579-105A0FA513BD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075F2-0F7F-4BFF-81EE-70C1B6347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345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8185" y="-68536"/>
            <a:ext cx="8640960" cy="64899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36462" y="1844824"/>
            <a:ext cx="6120680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ln w="12700">
                  <a:solidFill>
                    <a:srgbClr val="FF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n w="12700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Конкурсное задание «Методический семинар»</a:t>
            </a:r>
            <a:br>
              <a:rPr lang="ru-RU" sz="2000" dirty="0" smtClean="0">
                <a:ln w="12700">
                  <a:solidFill>
                    <a:srgbClr val="C00000"/>
                  </a:solidFill>
                </a:ln>
                <a:solidFill>
                  <a:srgbClr val="FF0000"/>
                </a:solidFill>
              </a:rPr>
            </a:br>
            <a:r>
              <a:rPr lang="ru-RU" sz="2000" dirty="0" smtClean="0">
                <a:ln w="12700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2000" dirty="0" smtClean="0">
                <a:ln w="12700">
                  <a:solidFill>
                    <a:srgbClr val="C00000"/>
                  </a:solidFill>
                </a:ln>
                <a:solidFill>
                  <a:srgbClr val="FF0000"/>
                </a:solidFill>
              </a:rPr>
            </a:br>
            <a:r>
              <a:rPr lang="ru-RU" sz="2000" dirty="0" smtClean="0">
                <a:ln w="12700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Презентация </a:t>
            </a:r>
            <a:br>
              <a:rPr lang="ru-RU" sz="2000" dirty="0" smtClean="0">
                <a:ln w="12700">
                  <a:solidFill>
                    <a:srgbClr val="C00000"/>
                  </a:solidFill>
                </a:ln>
                <a:solidFill>
                  <a:srgbClr val="FF0000"/>
                </a:solidFill>
              </a:rPr>
            </a:br>
            <a:r>
              <a:rPr lang="ru-RU" sz="2000" b="1" dirty="0" smtClean="0">
                <a:ln w="1270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 err="1" smtClean="0">
                <a:ln w="1270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Смыслопедагогика</a:t>
            </a:r>
            <a:r>
              <a:rPr lang="ru-RU" sz="2000" b="1" dirty="0" smtClean="0">
                <a:ln w="1270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пространство формирования гражданской активности учащегося. Понимание смысла-кто я»</a:t>
            </a:r>
            <a:endParaRPr lang="ru-RU" sz="2000" b="1" dirty="0">
              <a:ln w="1270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929190" y="4500570"/>
            <a:ext cx="3553294" cy="108012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Автор: Лопатин 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А.А., </a:t>
            </a:r>
            <a:endParaRPr lang="ru-RU" sz="2000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у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читель истории и обществознания</a:t>
            </a:r>
          </a:p>
          <a:p>
            <a:pPr marL="0" indent="0">
              <a:buNone/>
            </a:pP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МБОУ 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«Гимназия №19» </a:t>
            </a:r>
          </a:p>
          <a:p>
            <a:pPr marL="0" indent="0">
              <a:buNone/>
            </a:pP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города Ростова-на-Дону,</a:t>
            </a:r>
          </a:p>
          <a:p>
            <a:pPr marL="0" indent="0">
              <a:buNone/>
            </a:pP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Ростовская область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707904" y="341870"/>
            <a:ext cx="5318624" cy="892501"/>
            <a:chOff x="3707904" y="341870"/>
            <a:chExt cx="5318624" cy="892501"/>
          </a:xfrm>
        </p:grpSpPr>
        <p:pic>
          <p:nvPicPr>
            <p:cNvPr id="9" name="Рисунок 1" descr="C:\Users\Дмитрий\Desktop\шапка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518" r="64619"/>
            <a:stretch/>
          </p:blipFill>
          <p:spPr bwMode="auto">
            <a:xfrm>
              <a:off x="3707904" y="341870"/>
              <a:ext cx="1276635" cy="892501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3888689" y="767656"/>
              <a:ext cx="51378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Всероссийский конкурс</a:t>
              </a:r>
              <a:endPara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835784" y="392145"/>
              <a:ext cx="390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Georgia" pitchFamily="18" charset="0"/>
                  <a:cs typeface="FreesiaUPC" panose="020B0604020202020204" pitchFamily="34" charset="-34"/>
                </a:rPr>
                <a:t> </a:t>
              </a:r>
              <a:r>
                <a:rPr lang="ru-RU" sz="2000" b="1" dirty="0">
                  <a:ln w="10541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Georgia" pitchFamily="18" charset="0"/>
                  <a:cs typeface="FreesiaUPC" panose="020B0604020202020204" pitchFamily="34" charset="-34"/>
                </a:rPr>
                <a:t>Учитель</a:t>
              </a:r>
              <a:r>
                <a:rPr lang="ru-RU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Georgia" pitchFamily="18" charset="0"/>
                  <a:cs typeface="FreesiaUPC" panose="020B0604020202020204" pitchFamily="34" charset="-34"/>
                </a:rPr>
                <a:t> </a:t>
              </a:r>
              <a:r>
                <a:rPr lang="ru-RU" sz="2000" b="1" dirty="0">
                  <a:ln w="10541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Georgia" pitchFamily="18" charset="0"/>
                  <a:cs typeface="FreesiaUPC" panose="020B0604020202020204" pitchFamily="34" charset="-34"/>
                </a:rPr>
                <a:t>года </a:t>
              </a:r>
              <a:r>
                <a:rPr lang="ru-RU" sz="2000" b="1" dirty="0" smtClean="0">
                  <a:ln w="10541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Georgia" pitchFamily="18" charset="0"/>
                  <a:cs typeface="FreesiaUPC" panose="020B0604020202020204" pitchFamily="34" charset="-34"/>
                </a:rPr>
                <a:t>России-2015</a:t>
              </a:r>
              <a:endParaRPr lang="ru-RU" sz="2000" dirty="0">
                <a:ln w="10541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7969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8" y="188640"/>
            <a:ext cx="8645525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Вариативность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ситуаций: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285510382"/>
              </p:ext>
            </p:extLst>
          </p:nvPr>
        </p:nvGraphicFramePr>
        <p:xfrm>
          <a:off x="395536" y="1196752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308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8" y="38100"/>
            <a:ext cx="8645525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обучения на основе создания ситуаций (обобщенный вариант):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lvl="0" algn="just">
              <a:buClr>
                <a:schemeClr val="accent2">
                  <a:lumMod val="50000"/>
                </a:schemeClr>
              </a:buClr>
              <a:buSzPct val="70000"/>
            </a:pPr>
            <a:r>
              <a:rPr lang="ru-RU" dirty="0" smtClean="0"/>
              <a:t>Изучение </a:t>
            </a:r>
            <a:r>
              <a:rPr lang="ru-RU" dirty="0"/>
              <a:t>предметного содержания предваряется описанием ситуации, которое обычно начинается словами: «Представьте, что Вы – такой-то и попали в ситуацию…». Ситуация может излагаться учителем или задаваться текстом.</a:t>
            </a:r>
          </a:p>
          <a:p>
            <a:pPr lvl="0" algn="just">
              <a:buClr>
                <a:schemeClr val="accent2">
                  <a:lumMod val="50000"/>
                </a:schemeClr>
              </a:buClr>
              <a:buSzPct val="70000"/>
            </a:pPr>
            <a:r>
              <a:rPr lang="ru-RU" dirty="0"/>
              <a:t>Анализ ситуации (учителем; посредством фронтального или группового обсуждения; в индивидуальной работе) и формулирование проблемного вопроса: «Что нужно сделать, чтобы…»</a:t>
            </a:r>
          </a:p>
          <a:p>
            <a:pPr lvl="0" algn="just">
              <a:buClr>
                <a:schemeClr val="accent2">
                  <a:lumMod val="50000"/>
                </a:schemeClr>
              </a:buClr>
              <a:buSzPct val="70000"/>
            </a:pPr>
            <a:r>
              <a:rPr lang="ru-RU" dirty="0"/>
              <a:t>Определение цели работы и пути достижения предполагаемого результата.</a:t>
            </a:r>
          </a:p>
          <a:p>
            <a:pPr lvl="0" algn="just">
              <a:buClr>
                <a:schemeClr val="accent2">
                  <a:lumMod val="50000"/>
                </a:schemeClr>
              </a:buClr>
              <a:buSzPct val="70000"/>
            </a:pPr>
            <a:r>
              <a:rPr lang="ru-RU" dirty="0"/>
              <a:t>Осуществление практических действий (поиск и изучение информации, наблюдения и опыт, имитация профессиональных действий).</a:t>
            </a:r>
          </a:p>
          <a:p>
            <a:pPr lvl="0" algn="just">
              <a:buClr>
                <a:schemeClr val="accent2">
                  <a:lumMod val="50000"/>
                </a:schemeClr>
              </a:buClr>
              <a:buSzPct val="70000"/>
            </a:pPr>
            <a:r>
              <a:rPr lang="ru-RU" dirty="0"/>
              <a:t>Формулирование рекомендаций по разрешению проблемных ситуаций или выполнение практической работы</a:t>
            </a:r>
            <a:r>
              <a:rPr lang="ru-RU" dirty="0" smtClean="0"/>
              <a:t>.</a:t>
            </a:r>
          </a:p>
          <a:p>
            <a:pPr lvl="0">
              <a:buClr>
                <a:schemeClr val="accent2">
                  <a:lumMod val="50000"/>
                </a:schemeClr>
              </a:buClr>
              <a:buSzPct val="70000"/>
            </a:pPr>
            <a:endParaRPr lang="ru-RU" dirty="0"/>
          </a:p>
          <a:p>
            <a:pPr>
              <a:buClr>
                <a:schemeClr val="accent2">
                  <a:lumMod val="50000"/>
                </a:schemeClr>
              </a:buClr>
              <a:buSzPct val="70000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83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8" y="38100"/>
            <a:ext cx="8645525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Вовлечение детей в социальную практику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271" y="1217631"/>
            <a:ext cx="2817553" cy="12527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800" dirty="0" smtClean="0"/>
              <a:t>Создание и координация деятельности разновозрастных сообществ</a:t>
            </a:r>
            <a:endParaRPr lang="ru-RU" sz="1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131840" y="1196752"/>
            <a:ext cx="2808312" cy="1252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2060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2060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2060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Привлечение учеников к организации внеурочных мероприятий гимназии, района, города</a:t>
            </a:r>
            <a:endParaRPr lang="ru-RU" sz="1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228184" y="1217631"/>
            <a:ext cx="2736304" cy="1252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2060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2060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2060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Психолого-дидактическое сопровождение обучающихся, реализующих собственные проекты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62" t="1028" r="3376"/>
          <a:stretch/>
        </p:blipFill>
        <p:spPr>
          <a:xfrm>
            <a:off x="3349136" y="4750522"/>
            <a:ext cx="2400001" cy="17814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8" r="3088"/>
          <a:stretch/>
        </p:blipFill>
        <p:spPr>
          <a:xfrm>
            <a:off x="240223" y="2636912"/>
            <a:ext cx="2620305" cy="17739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7530" y="2610845"/>
            <a:ext cx="2400001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8504" y="2623878"/>
            <a:ext cx="2400000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4" t="978"/>
          <a:stretch/>
        </p:blipFill>
        <p:spPr>
          <a:xfrm>
            <a:off x="305282" y="4745100"/>
            <a:ext cx="2564262" cy="17823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9530" y="4687316"/>
            <a:ext cx="2376000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93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8" y="38100"/>
            <a:ext cx="8645525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Результативность. Показатели достижения предметных результатов обучающихся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985570176"/>
              </p:ext>
            </p:extLst>
          </p:nvPr>
        </p:nvGraphicFramePr>
        <p:xfrm>
          <a:off x="750083" y="1068894"/>
          <a:ext cx="7643834" cy="2225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25798"/>
                <a:gridCol w="1456955"/>
                <a:gridCol w="1417743"/>
                <a:gridCol w="1571636"/>
                <a:gridCol w="2071702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УЧЕБНЫЕ</a:t>
                      </a:r>
                      <a:r>
                        <a:rPr lang="ru-RU" baseline="0" dirty="0" smtClean="0"/>
                        <a:t> ДОСТИЖЕНИЯ ПО ПРЕДМЕТУ ИСТОРИЯ/ОБЩЕСТВОЗНАНИЕ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Учебные годы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Мои классы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 гимназии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Успеваемость, %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Качество, %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Успеваемость, %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Качество, %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2012-2013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100/100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73/72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100/100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63/60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2013-2014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100/100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65/73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99/100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65/61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2014-2015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100/100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70/75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99/100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64/63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40757950"/>
              </p:ext>
            </p:extLst>
          </p:nvPr>
        </p:nvGraphicFramePr>
        <p:xfrm>
          <a:off x="431539" y="3573016"/>
          <a:ext cx="8280921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844693"/>
                <a:gridCol w="1479782"/>
                <a:gridCol w="1865366"/>
                <a:gridCol w="1434896"/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РЕЗУЛЬТАТЫ ЕДИНОГО ГОСУДАРСТВЕННОГО ЭКЗАМЕНА </a:t>
                      </a:r>
                    </a:p>
                    <a:p>
                      <a:pPr algn="ctr"/>
                      <a:r>
                        <a:rPr lang="ru-RU" dirty="0" smtClean="0"/>
                        <a:t>ПО ИСТОРИИ/ОБЩЕСТВОЗНАНИЮ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Учебные годы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Мои классы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России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Обществознание</a:t>
                      </a:r>
                      <a:endParaRPr lang="ru-RU" sz="17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История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Обществознание</a:t>
                      </a:r>
                      <a:endParaRPr lang="ru-RU" sz="17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История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2012-2013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60,7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68,8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56,2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54,8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2013-2014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57,7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55,4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45,3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2014-2015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53,3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46,7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1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8" y="38100"/>
            <a:ext cx="8645525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о Всероссийской олимпиаде школьников по истории и обществознанию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60917548"/>
              </p:ext>
            </p:extLst>
          </p:nvPr>
        </p:nvGraphicFramePr>
        <p:xfrm>
          <a:off x="282891" y="1412776"/>
          <a:ext cx="8427220" cy="498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709"/>
                <a:gridCol w="996735"/>
                <a:gridCol w="842722"/>
                <a:gridCol w="842722"/>
                <a:gridCol w="842722"/>
                <a:gridCol w="842722"/>
                <a:gridCol w="842722"/>
                <a:gridCol w="842722"/>
                <a:gridCol w="842722"/>
                <a:gridCol w="842722"/>
              </a:tblGrid>
              <a:tr h="52628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Предмет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vert="vert27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mtClean="0"/>
                        <a:t>Учебный</a:t>
                      </a:r>
                      <a:r>
                        <a:rPr lang="ru-RU" sz="1600" baseline="0" smtClean="0"/>
                        <a:t> год</a:t>
                      </a:r>
                      <a:endParaRPr lang="ru-RU" sz="1600" smtClean="0"/>
                    </a:p>
                    <a:p>
                      <a:pPr algn="ctr"/>
                      <a:endParaRPr lang="ru-RU" sz="16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Количество участников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Количество победителей и призеров</a:t>
                      </a:r>
                      <a:endParaRPr lang="ru-RU" sz="16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61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Школьный</a:t>
                      </a:r>
                      <a:endParaRPr lang="ru-RU" sz="11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Муниципальный отбор</a:t>
                      </a:r>
                      <a:endParaRPr lang="ru-RU" sz="11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Муниципальный основной</a:t>
                      </a:r>
                      <a:endParaRPr lang="ru-RU" sz="11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Регион</a:t>
                      </a:r>
                      <a:endParaRPr lang="ru-RU" sz="11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Школьный</a:t>
                      </a:r>
                      <a:r>
                        <a:rPr lang="ru-RU" sz="1100" baseline="0" dirty="0" smtClean="0"/>
                        <a:t> уровень</a:t>
                      </a:r>
                      <a:endParaRPr lang="ru-RU" sz="11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Муниципальный уровень</a:t>
                      </a:r>
                      <a:endParaRPr lang="ru-RU" sz="11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Регион</a:t>
                      </a:r>
                      <a:endParaRPr lang="ru-RU" sz="11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Всероссийский </a:t>
                      </a:r>
                      <a:endParaRPr lang="ru-RU" sz="11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04056">
                <a:tc row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История</a:t>
                      </a:r>
                      <a:endParaRPr lang="ru-RU" dirty="0"/>
                    </a:p>
                  </a:txBody>
                  <a:tcPr vert="vert27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2011-2012</a:t>
                      </a:r>
                      <a:endParaRPr lang="ru-RU" sz="12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2012-2013</a:t>
                      </a:r>
                      <a:endParaRPr lang="ru-RU" sz="12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41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068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2013-2014</a:t>
                      </a:r>
                      <a:endParaRPr lang="ru-RU" sz="12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44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292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2014-2015</a:t>
                      </a:r>
                      <a:endParaRPr lang="ru-RU" sz="12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53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8600">
                <a:tc row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Обществознание</a:t>
                      </a:r>
                      <a:endParaRPr lang="ru-RU" dirty="0"/>
                    </a:p>
                  </a:txBody>
                  <a:tcPr vert="vert27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2011-2012</a:t>
                      </a:r>
                      <a:endParaRPr lang="ru-RU" sz="12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34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2012-2013</a:t>
                      </a:r>
                      <a:endParaRPr lang="ru-RU" sz="12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57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03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2013-2014</a:t>
                      </a:r>
                      <a:endParaRPr lang="ru-RU" sz="12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62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816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2014-2015</a:t>
                      </a:r>
                      <a:endParaRPr lang="ru-RU" sz="12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77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147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8" y="38100"/>
            <a:ext cx="8645525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Результативность. Достижения во внеурочной общественной деятельности учащихся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683640756"/>
              </p:ext>
            </p:extLst>
          </p:nvPr>
        </p:nvGraphicFramePr>
        <p:xfrm>
          <a:off x="249238" y="1052736"/>
          <a:ext cx="8499226" cy="533580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48434"/>
                <a:gridCol w="4393614"/>
                <a:gridCol w="2957178"/>
              </a:tblGrid>
              <a:tr h="5767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Учебные</a:t>
                      </a:r>
                      <a:r>
                        <a:rPr lang="ru-RU" baseline="0" dirty="0" smtClean="0"/>
                        <a:t> годы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95768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2011-2012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1. Конкурс на Кубок Мэра города Ростова-на-Дону среди детских объединений.</a:t>
                      </a:r>
                    </a:p>
                    <a:p>
                      <a:pPr algn="l"/>
                      <a:r>
                        <a:rPr lang="ru-RU" sz="1400" dirty="0" smtClean="0"/>
                        <a:t>2. Городской проект «Антология праздника».</a:t>
                      </a:r>
                    </a:p>
                    <a:p>
                      <a:pPr algn="l"/>
                      <a:r>
                        <a:rPr lang="ru-RU" sz="1400" dirty="0" smtClean="0"/>
                        <a:t>3. Городская финальная игра по «Что? Где? Когда?»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1400" dirty="0" smtClean="0"/>
                        <a:t>Детская </a:t>
                      </a:r>
                      <a:r>
                        <a:rPr lang="ru-RU" sz="1400" baseline="0" dirty="0" smtClean="0"/>
                        <a:t>республика </a:t>
                      </a:r>
                      <a:r>
                        <a:rPr lang="ru-RU" sz="1400" dirty="0" smtClean="0"/>
                        <a:t>«ЕДИНСТВО» - 1 место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dirty="0" smtClean="0"/>
                        <a:t>Команда гимназии – 1 место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dirty="0" smtClean="0"/>
                        <a:t>Команда гимназии – </a:t>
                      </a:r>
                      <a:r>
                        <a:rPr lang="ru-RU" sz="1400" baseline="0" dirty="0" smtClean="0"/>
                        <a:t> 2 место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60643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2012-2013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1400" dirty="0" smtClean="0"/>
                        <a:t>Городской марафон школьного ученического самоуправления.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dirty="0" smtClean="0"/>
                        <a:t>Городские исторические дебаты «Великая Победа:</a:t>
                      </a:r>
                      <a:r>
                        <a:rPr lang="ru-RU" sz="1400" baseline="0" dirty="0" smtClean="0"/>
                        <a:t> цена и ценность</a:t>
                      </a:r>
                      <a:r>
                        <a:rPr lang="ru-RU" sz="1400" dirty="0" smtClean="0"/>
                        <a:t>»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dirty="0" smtClean="0"/>
                        <a:t>Районный конкурс «Лидер года-2013»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dirty="0" smtClean="0"/>
                        <a:t>Региональный </a:t>
                      </a:r>
                      <a:r>
                        <a:rPr lang="ru-RU" sz="1400" baseline="0" dirty="0" smtClean="0"/>
                        <a:t>т</a:t>
                      </a:r>
                      <a:r>
                        <a:rPr lang="ru-RU" sz="1400" dirty="0" smtClean="0"/>
                        <a:t>урнир лидерских команд «Команда победителей»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1400" dirty="0" smtClean="0"/>
                        <a:t>Команда гимназии – 2 место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ru-RU" sz="1400" dirty="0" smtClean="0"/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dirty="0" smtClean="0"/>
                        <a:t>Команда гимназии – 2 место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ru-RU" sz="1400" dirty="0" smtClean="0"/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dirty="0" smtClean="0"/>
                        <a:t>Герасименко Алла – 2 место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dirty="0" smtClean="0"/>
                        <a:t>Команда гимназии – 1 место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17393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2013-2014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1400" dirty="0" smtClean="0"/>
                        <a:t>Городская игра по «Что? Где? Когда?», посвященная Дню народного единства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dirty="0" smtClean="0"/>
                        <a:t>Районный</a:t>
                      </a:r>
                      <a:r>
                        <a:rPr lang="ru-RU" sz="1400" baseline="0" dirty="0" smtClean="0"/>
                        <a:t> конкурс «Лидер года-2014»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baseline="0" dirty="0" smtClean="0"/>
                        <a:t>Региональный турнир лидерских команд «Команда победителей»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1400" dirty="0" smtClean="0"/>
                        <a:t>Команда гимназии – 1 место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ru-RU" sz="1400" dirty="0" smtClean="0"/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dirty="0" err="1" smtClean="0"/>
                        <a:t>Кашульская</a:t>
                      </a:r>
                      <a:r>
                        <a:rPr lang="ru-RU" sz="1400" dirty="0" smtClean="0"/>
                        <a:t> Нина – 1 место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dirty="0" smtClean="0"/>
                        <a:t>Команда гимназии – 2 место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95768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2014-2015</a:t>
                      </a: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1400" dirty="0" smtClean="0"/>
                        <a:t>Городской марафон молодежного</a:t>
                      </a:r>
                      <a:r>
                        <a:rPr lang="ru-RU" sz="1400" baseline="0" dirty="0" smtClean="0"/>
                        <a:t> самоуправления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baseline="0" dirty="0" smtClean="0"/>
                        <a:t>Районный конкурс «Лидер года-2015»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1400" dirty="0" smtClean="0"/>
                        <a:t>Команда гимназии – 1 место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ru-RU" sz="1400" dirty="0" smtClean="0"/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dirty="0" smtClean="0"/>
                        <a:t>Круглова Марина – 2 место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12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8" y="38100"/>
            <a:ext cx="8645525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Диссеминация педагогического опыта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7" y="1484784"/>
            <a:ext cx="8571235" cy="525780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700" dirty="0" smtClean="0"/>
              <a:t>2010-2015 годы – участие в реализации проекта  «Дидактическая </a:t>
            </a:r>
            <a:r>
              <a:rPr lang="ru-RU" sz="1700" dirty="0" err="1" smtClean="0"/>
              <a:t>инноватика</a:t>
            </a:r>
            <a:r>
              <a:rPr lang="ru-RU" sz="1700" dirty="0" smtClean="0"/>
              <a:t>: </a:t>
            </a:r>
            <a:r>
              <a:rPr lang="ru-RU" sz="1700" dirty="0" err="1" smtClean="0"/>
              <a:t>смыслодидактика</a:t>
            </a:r>
            <a:r>
              <a:rPr lang="ru-RU" sz="1700" dirty="0" smtClean="0"/>
              <a:t> как путь к новой школе;</a:t>
            </a:r>
          </a:p>
          <a:p>
            <a:pPr algn="just"/>
            <a:r>
              <a:rPr lang="ru-RU" sz="1700" dirty="0" smtClean="0"/>
              <a:t>2011 год – 4-я международная научно-практическая конференция «Одаренный ребенок – интеллектуальный потенциал державы» (доклад «Интеллектуальные игры как фактор формирования социальной компетенции молодежи»);</a:t>
            </a:r>
          </a:p>
          <a:p>
            <a:pPr algn="just"/>
            <a:r>
              <a:rPr lang="ru-RU" sz="1700" dirty="0" smtClean="0"/>
              <a:t>2011 год – научно-практическая конференция «Одаренность: стратегия инновационного развития» (доклад «Развитие интеллектуальных способностей детей на примере проекта «Летняя образовательная мастерская»);</a:t>
            </a:r>
          </a:p>
          <a:p>
            <a:pPr algn="just"/>
            <a:r>
              <a:rPr lang="ru-RU" sz="1700" dirty="0" smtClean="0"/>
              <a:t>2012 год – в рамках августовской педагогической конференции провел мастер-класс «Формы работы с высокомотивированными детьми»;</a:t>
            </a:r>
          </a:p>
          <a:p>
            <a:pPr algn="just"/>
            <a:r>
              <a:rPr lang="ru-RU" sz="1700" dirty="0" smtClean="0"/>
              <a:t>2012-2015 года – участие с докладами в методических семинарах Информационно-аналитического центра образования города Ростова-на-Дону;</a:t>
            </a:r>
          </a:p>
          <a:p>
            <a:pPr algn="just"/>
            <a:r>
              <a:rPr lang="ru-RU" sz="1700" dirty="0" smtClean="0"/>
              <a:t>2014 год – публичная презентация педагогического опыта в рамках конкурса лучших учителей (приоритетный национальный проект «Образование»);</a:t>
            </a:r>
          </a:p>
          <a:p>
            <a:pPr algn="just"/>
            <a:r>
              <a:rPr lang="ru-RU" sz="1700" dirty="0" smtClean="0"/>
              <a:t>2015 год – презентация опыта работы в рамках конкурса профессионального мастерства «Учитель года Дона-2015»;</a:t>
            </a:r>
          </a:p>
          <a:p>
            <a:pPr algn="just"/>
            <a:r>
              <a:rPr lang="ru-RU" sz="1700" dirty="0" smtClean="0"/>
              <a:t>2015 год – статья «</a:t>
            </a:r>
            <a:r>
              <a:rPr lang="ru-RU" sz="1700" dirty="0" err="1" smtClean="0"/>
              <a:t>Смыслопедагогика</a:t>
            </a:r>
            <a:r>
              <a:rPr lang="ru-RU" sz="1700" dirty="0" smtClean="0"/>
              <a:t> – пространство формирования гражданской активности  учащегося»// Методический журнал ГБОУ ДПО РО РИПК и ППРО       «Практические советы учителю» № 8, август 2015.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7810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8" y="38100"/>
            <a:ext cx="8645525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32500" lnSpcReduction="20000"/>
          </a:bodyPr>
          <a:lstStyle/>
          <a:p>
            <a:endParaRPr lang="ru-RU" sz="3700" dirty="0"/>
          </a:p>
          <a:p>
            <a:pPr lvl="0" algn="just"/>
            <a:r>
              <a:rPr lang="ru-RU" sz="4000" dirty="0"/>
              <a:t>Абакумова И.В., Ермаков П.Н., Фоменко В.Т. </a:t>
            </a:r>
            <a:r>
              <a:rPr lang="ru-RU" sz="4000" dirty="0" err="1"/>
              <a:t>Новодидактика</a:t>
            </a:r>
            <a:r>
              <a:rPr lang="ru-RU" sz="4000" dirty="0"/>
              <a:t>. Книга 1. Методология и технология обучения: в поисках развивающегося ресурса. – М.: КРЕДО, 2013. – 162 с. </a:t>
            </a:r>
          </a:p>
          <a:p>
            <a:pPr lvl="0" algn="just"/>
            <a:r>
              <a:rPr lang="ru-RU" sz="4000" dirty="0"/>
              <a:t>Абакумова И.В., </a:t>
            </a:r>
            <a:r>
              <a:rPr lang="ru-RU" sz="4000" dirty="0" err="1"/>
              <a:t>Кукуляр</a:t>
            </a:r>
            <a:r>
              <a:rPr lang="ru-RU" sz="4000" dirty="0"/>
              <a:t> А.М., Фоменко В.Т. </a:t>
            </a:r>
            <a:r>
              <a:rPr lang="ru-RU" sz="4000" dirty="0" err="1"/>
              <a:t>Смыслодидактика</a:t>
            </a:r>
            <a:r>
              <a:rPr lang="ru-RU" sz="4000" dirty="0"/>
              <a:t> как системное воплощение общей теории смысла в практике учебного процесса // Российский психологический журнал. – 2014. Том 11 № 4 – С. 24-32.</a:t>
            </a:r>
          </a:p>
          <a:p>
            <a:pPr lvl="0" algn="just"/>
            <a:r>
              <a:rPr lang="ru-RU" sz="4000" dirty="0"/>
              <a:t>Абакумова И.В., </a:t>
            </a:r>
            <a:r>
              <a:rPr lang="ru-RU" sz="4000" dirty="0" err="1"/>
              <a:t>Кагермазова</a:t>
            </a:r>
            <a:r>
              <a:rPr lang="ru-RU" sz="4000" dirty="0"/>
              <a:t> Л.Ц., Савин В.А. Диалог культур как </a:t>
            </a:r>
            <a:r>
              <a:rPr lang="ru-RU" sz="4000" dirty="0" err="1"/>
              <a:t>смыслотехнология</a:t>
            </a:r>
            <a:r>
              <a:rPr lang="ru-RU" sz="4000" dirty="0"/>
              <a:t> формирования установок толерантного сознания и поведения студентов вуза. // Российский психологический журнал. – 2013. Том 10 № 1 – С. 46- 58.</a:t>
            </a:r>
          </a:p>
          <a:p>
            <a:pPr lvl="0" algn="just"/>
            <a:r>
              <a:rPr lang="ru-RU" sz="4000" dirty="0"/>
              <a:t>Абакумова И.В., Рудакова И.А. Дидактические методы в контексте </a:t>
            </a:r>
            <a:r>
              <a:rPr lang="ru-RU" sz="4000" dirty="0" err="1"/>
              <a:t>смыслоцентированного</a:t>
            </a:r>
            <a:r>
              <a:rPr lang="ru-RU" sz="4000" dirty="0"/>
              <a:t> подхода. Учебное издание. Изд-во Южного федерального университета, 2008. </a:t>
            </a:r>
          </a:p>
          <a:p>
            <a:pPr lvl="0" algn="just"/>
            <a:r>
              <a:rPr lang="ru-RU" sz="4000" dirty="0" err="1"/>
              <a:t>Асмолов</a:t>
            </a:r>
            <a:r>
              <a:rPr lang="ru-RU" sz="4000" dirty="0"/>
              <a:t> А.Г. Образование – это проектирование будущего. // Научный публицистический журнал  «Образовательная политика» № 4 (54) 2011.- С. 2-6.</a:t>
            </a:r>
          </a:p>
          <a:p>
            <a:pPr lvl="0" algn="just"/>
            <a:r>
              <a:rPr lang="ru-RU" sz="4000" dirty="0" err="1"/>
              <a:t>Асмолов</a:t>
            </a:r>
            <a:r>
              <a:rPr lang="ru-RU" sz="4000" dirty="0"/>
              <a:t> А.Г. Психология личности. М.: Изд. МГУ, 1986.</a:t>
            </a:r>
          </a:p>
          <a:p>
            <a:pPr lvl="0" algn="just"/>
            <a:r>
              <a:rPr lang="ru-RU" sz="4000" dirty="0" err="1"/>
              <a:t>Асмолов</a:t>
            </a:r>
            <a:r>
              <a:rPr lang="ru-RU" sz="4000" dirty="0"/>
              <a:t> А.Г. Образование как ценностное полагание сотрудничества и свободного развития личности// Новые ценности образования. Контексты и подтексты образования. – 5-6 (29-30) 2006. – С. 5-11.</a:t>
            </a:r>
          </a:p>
          <a:p>
            <a:pPr lvl="0" algn="just"/>
            <a:r>
              <a:rPr lang="ru-RU" sz="4000" dirty="0"/>
              <a:t>Леонтьев А.Н. Деятельность. Сознание. Личность. – 2-е изд. – М.: Политиздат, 1977. </a:t>
            </a:r>
          </a:p>
          <a:p>
            <a:pPr lvl="0" algn="just"/>
            <a:r>
              <a:rPr lang="ru-RU" sz="4000" dirty="0"/>
              <a:t>Леонтьев Д.А. Психология смысла. – М.: Смысл, 2000. </a:t>
            </a:r>
          </a:p>
          <a:p>
            <a:pPr lvl="0" algn="just"/>
            <a:r>
              <a:rPr lang="ru-RU" sz="4000" dirty="0"/>
              <a:t>Лопатин А.А. </a:t>
            </a:r>
            <a:r>
              <a:rPr lang="ru-RU" sz="4000" dirty="0" err="1"/>
              <a:t>Смыслопедагогика</a:t>
            </a:r>
            <a:r>
              <a:rPr lang="ru-RU" sz="4000" dirty="0"/>
              <a:t> – пространство формирования гражданской активности учащегося //Методический журнал ГБОУ ДПО РО РИПК и ППРО «Практические советы учителю». №8. – 2015. </a:t>
            </a:r>
          </a:p>
          <a:p>
            <a:pPr lvl="0" algn="just"/>
            <a:r>
              <a:rPr lang="ru-RU" sz="4000" dirty="0"/>
              <a:t>Сериков В.В. Образование и личность: Теория и практика проектирования педагогических систем. – М.: Логос, 1999. – 272 с. </a:t>
            </a:r>
          </a:p>
          <a:p>
            <a:pPr lvl="0" algn="just"/>
            <a:r>
              <a:rPr lang="ru-RU" sz="4000" dirty="0" err="1"/>
              <a:t>Франкл</a:t>
            </a:r>
            <a:r>
              <a:rPr lang="ru-RU" sz="4000" dirty="0"/>
              <a:t> В. Человек в поисках смысла. – М.: Прогресс, 1990.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87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8" y="325438"/>
            <a:ext cx="8645525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238" y="116632"/>
            <a:ext cx="8499226" cy="10801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Детерминанты становления педагогического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опыта и создания методической системы.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проблемы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69234561"/>
              </p:ext>
            </p:extLst>
          </p:nvPr>
        </p:nvGraphicFramePr>
        <p:xfrm>
          <a:off x="323528" y="1268760"/>
          <a:ext cx="8280920" cy="53404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40460"/>
                <a:gridCol w="4140460"/>
              </a:tblGrid>
              <a:tr h="6229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Общественно-политические детерминанты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Педагогические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детерминанты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700383">
                <a:tc>
                  <a:txBody>
                    <a:bodyPr/>
                    <a:lstStyle/>
                    <a:p>
                      <a:pPr marL="0" lvl="0" indent="1809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endParaRPr lang="ru-RU" sz="1400" dirty="0" smtClean="0"/>
                    </a:p>
                    <a:p>
                      <a:pPr marL="0" lvl="0" indent="1809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высокий уровень активности глобальных процессов в социально-политическом переустройстве мира;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1400" dirty="0" smtClean="0"/>
                    </a:p>
                    <a:p>
                      <a:pPr marL="0" lvl="0" indent="1809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беспрецедентные геополитические вызовы, требующие адекватной реакции и определяющие необходимость проявления воли граждан по солидарной и созидательной деятельности во всех сферах жизни российского общества;</a:t>
                      </a:r>
                    </a:p>
                    <a:p>
                      <a:pPr marL="0" lvl="0" indent="1809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1400" dirty="0" smtClean="0"/>
                    </a:p>
                    <a:p>
                      <a:pPr marL="0" lvl="0" indent="1809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формирование внешних и внутренних социально-политических процессов,  укрепление духовного единства народов  страны;</a:t>
                      </a:r>
                    </a:p>
                    <a:p>
                      <a:pPr marL="0" lvl="0" indent="1809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1400" dirty="0" smtClean="0"/>
                    </a:p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dirty="0" smtClean="0"/>
                        <a:t>особая миссия системы образования, ее соответствие вызовам </a:t>
                      </a:r>
                      <a:r>
                        <a:rPr lang="en-US" sz="1400" dirty="0" smtClean="0"/>
                        <a:t>XXI </a:t>
                      </a:r>
                      <a:r>
                        <a:rPr lang="ru-RU" sz="1400" dirty="0" smtClean="0"/>
                        <a:t>века, связанных с ценностно-смысловой трансформацией мира, страны, личности.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65113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dirty="0" smtClean="0"/>
                        <a:t>реализация государственной образовательной политики (ФГОС, ФЦПРО, Концепция духовно-нравственного  воспитания обучающихся</a:t>
                      </a:r>
                      <a:r>
                        <a:rPr lang="ru-RU" sz="1400" baseline="0" dirty="0" smtClean="0"/>
                        <a:t> и др.</a:t>
                      </a:r>
                      <a:r>
                        <a:rPr lang="ru-RU" sz="1400" dirty="0" smtClean="0"/>
                        <a:t>);</a:t>
                      </a:r>
                    </a:p>
                    <a:p>
                      <a:pPr marL="0" marR="0" lvl="0" indent="265113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lvl="0" indent="265113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dirty="0" smtClean="0"/>
                        <a:t>уточнение подходов к воспитанию подрастающего поколения, социальное и гражданское воспитание обучающихся;</a:t>
                      </a:r>
                    </a:p>
                    <a:p>
                      <a:pPr marL="0" marR="0" lvl="0" indent="265113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lvl="0" indent="26511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изучение научных основ  личностно-ориентированного образования,  системно-</a:t>
                      </a:r>
                      <a:r>
                        <a:rPr lang="ru-RU" sz="1400" dirty="0" err="1" smtClean="0">
                          <a:effectLst/>
                        </a:rPr>
                        <a:t>деятельностного</a:t>
                      </a:r>
                      <a:r>
                        <a:rPr lang="ru-RU" sz="1400" dirty="0" smtClean="0">
                          <a:effectLst/>
                        </a:rPr>
                        <a:t> подхода, смысловой  педагогики;</a:t>
                      </a:r>
                    </a:p>
                    <a:p>
                      <a:pPr marL="0" marR="0" lvl="0" indent="26511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  </a:t>
                      </a:r>
                    </a:p>
                    <a:p>
                      <a:pPr marL="0" marR="0" lvl="0" indent="265113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dirty="0" smtClean="0"/>
                        <a:t>обеспечение </a:t>
                      </a:r>
                      <a:r>
                        <a:rPr lang="ru-RU" sz="1400" dirty="0" err="1" smtClean="0"/>
                        <a:t>смыслоообразования</a:t>
                      </a:r>
                      <a:r>
                        <a:rPr lang="ru-RU" sz="1400" dirty="0" smtClean="0"/>
                        <a:t> и трансформации традиционных когнитивных компетенций обучающихся в </a:t>
                      </a:r>
                      <a:r>
                        <a:rPr lang="ru-RU" sz="1400" dirty="0" err="1" smtClean="0"/>
                        <a:t>смыслодеятельностные</a:t>
                      </a:r>
                      <a:r>
                        <a:rPr lang="ru-RU" sz="1400" dirty="0" smtClean="0"/>
                        <a:t> и </a:t>
                      </a:r>
                      <a:r>
                        <a:rPr lang="ru-RU" sz="1400" dirty="0" err="1" smtClean="0"/>
                        <a:t>смыслотворческие</a:t>
                      </a:r>
                      <a:r>
                        <a:rPr lang="ru-RU" sz="1400" dirty="0" smtClean="0"/>
                        <a:t>;</a:t>
                      </a:r>
                    </a:p>
                    <a:p>
                      <a:pPr marL="0" marR="0" lvl="0" indent="265113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26511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dirty="0" smtClean="0"/>
                        <a:t>участие в региональном проекте «Дидактическая </a:t>
                      </a:r>
                      <a:r>
                        <a:rPr lang="ru-RU" sz="1400" dirty="0" err="1" smtClean="0"/>
                        <a:t>инноватика</a:t>
                      </a:r>
                      <a:r>
                        <a:rPr lang="ru-RU" sz="1400" dirty="0" smtClean="0"/>
                        <a:t>: </a:t>
                      </a:r>
                      <a:r>
                        <a:rPr lang="ru-RU" sz="1400" dirty="0" err="1" smtClean="0"/>
                        <a:t>смыслодидактика</a:t>
                      </a:r>
                      <a:r>
                        <a:rPr lang="ru-RU" sz="1400" dirty="0" smtClean="0"/>
                        <a:t> как путь к новой школе»,</a:t>
                      </a:r>
                      <a:r>
                        <a:rPr lang="ru-RU" sz="1400" baseline="0" dirty="0" smtClean="0"/>
                        <a:t> участие в методических семинарах, повышение квалификации.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25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8" y="325438"/>
            <a:ext cx="8645525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гражданская и педагогическая позиция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867104141"/>
              </p:ext>
            </p:extLst>
          </p:nvPr>
        </p:nvGraphicFramePr>
        <p:xfrm>
          <a:off x="467544" y="1124744"/>
          <a:ext cx="829741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006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8" y="325438"/>
            <a:ext cx="8645525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127" y="3254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Нужна смысловая педагогика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710244138"/>
              </p:ext>
            </p:extLst>
          </p:nvPr>
        </p:nvGraphicFramePr>
        <p:xfrm>
          <a:off x="395536" y="1644866"/>
          <a:ext cx="8280920" cy="4880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Картинки по запросу человечки для презентация восклица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8" y="91350"/>
            <a:ext cx="1730474" cy="150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95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263" y="223770"/>
            <a:ext cx="8645525" cy="636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226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индивидуальная педагогическая система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61868" y="1124745"/>
            <a:ext cx="2448272" cy="11998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Цели: </a:t>
            </a:r>
            <a:r>
              <a:rPr lang="ru-RU" sz="1100" dirty="0" smtClean="0">
                <a:solidFill>
                  <a:schemeClr val="tx1"/>
                </a:solidFill>
              </a:rPr>
              <a:t>создание психолого-педагогических условий для </a:t>
            </a:r>
            <a:r>
              <a:rPr lang="ru-RU" sz="1100" dirty="0" err="1" smtClean="0">
                <a:solidFill>
                  <a:schemeClr val="tx1"/>
                </a:solidFill>
              </a:rPr>
              <a:t>всестороненего</a:t>
            </a:r>
            <a:r>
              <a:rPr lang="ru-RU" sz="1100" dirty="0" smtClean="0">
                <a:solidFill>
                  <a:schemeClr val="tx1"/>
                </a:solidFill>
              </a:rPr>
              <a:t> развития личности обучаемого, формирования качеств  гражданской идентичности, гражданской позиции  и гражданской  активности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5584" y="1388466"/>
            <a:ext cx="2376264" cy="15844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1"/>
          <a:lstStyle/>
          <a:p>
            <a:pPr marL="85725" algn="ctr"/>
            <a:r>
              <a:rPr lang="ru-RU" sz="1050" b="1" dirty="0" smtClean="0">
                <a:solidFill>
                  <a:schemeClr val="tx1"/>
                </a:solidFill>
              </a:rPr>
              <a:t>Задачи:</a:t>
            </a:r>
          </a:p>
          <a:p>
            <a:r>
              <a:rPr lang="ru-RU" sz="1050" dirty="0" smtClean="0">
                <a:solidFill>
                  <a:schemeClr val="tx1"/>
                </a:solidFill>
              </a:rPr>
              <a:t> 1. О</a:t>
            </a:r>
            <a:r>
              <a:rPr lang="ru-RU" sz="1100" dirty="0" smtClean="0">
                <a:solidFill>
                  <a:schemeClr val="tx1"/>
                </a:solidFill>
              </a:rPr>
              <a:t>рганизовать образовательное пространство, основанное на идеях личностно-ориентированного образования.</a:t>
            </a:r>
          </a:p>
          <a:p>
            <a:pPr>
              <a:tabLst>
                <a:tab pos="2062163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2. Апробировать механизмы реализации принципов смысловой педагогики средствами ситуативного обучения.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03379" y="1388466"/>
            <a:ext cx="2520280" cy="15844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Задачи:  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3. Определить педагогические средства детерминации смыслов и механизмы </a:t>
            </a:r>
            <a:r>
              <a:rPr lang="ru-RU" sz="1050" dirty="0" err="1" smtClean="0">
                <a:solidFill>
                  <a:schemeClr val="tx1"/>
                </a:solidFill>
              </a:rPr>
              <a:t>смыслоообразования</a:t>
            </a:r>
            <a:r>
              <a:rPr lang="ru-RU" sz="1050" dirty="0" smtClean="0">
                <a:solidFill>
                  <a:schemeClr val="tx1"/>
                </a:solidFill>
              </a:rPr>
              <a:t> при формировании активной жизненной позиции учащихся.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4. Определить </a:t>
            </a:r>
            <a:r>
              <a:rPr lang="ru-RU" sz="1050" dirty="0" err="1" smtClean="0">
                <a:solidFill>
                  <a:schemeClr val="tx1"/>
                </a:solidFill>
              </a:rPr>
              <a:t>критериальный</a:t>
            </a:r>
            <a:r>
              <a:rPr lang="ru-RU" sz="1050" dirty="0" smtClean="0">
                <a:solidFill>
                  <a:schemeClr val="tx1"/>
                </a:solidFill>
              </a:rPr>
              <a:t> аппарат оценки личностных достижений учащихся в формировании гражданской позиции.</a:t>
            </a:r>
            <a:endParaRPr lang="ru-RU" sz="105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endCxn id="12" idx="0"/>
          </p:cNvCxnSpPr>
          <p:nvPr/>
        </p:nvCxnSpPr>
        <p:spPr>
          <a:xfrm>
            <a:off x="4398580" y="2361046"/>
            <a:ext cx="0" cy="12275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174444" y="2483796"/>
            <a:ext cx="2448272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Система нормативного, правового регулирования образовательной деятельности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604" y="3189542"/>
            <a:ext cx="2160240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Закон РФ «Об образовании в РФ»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71858" y="3217333"/>
            <a:ext cx="2701568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Федеральный государственный образовательный стандарт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47395" y="3217333"/>
            <a:ext cx="2376264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Федеральные программы развития образования</a:t>
            </a:r>
            <a:endParaRPr lang="ru-RU" sz="1050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>
            <a:stCxn id="12" idx="2"/>
          </p:cNvCxnSpPr>
          <p:nvPr/>
        </p:nvCxnSpPr>
        <p:spPr>
          <a:xfrm>
            <a:off x="4398580" y="3059860"/>
            <a:ext cx="0" cy="129682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981848" y="1388466"/>
            <a:ext cx="180020" cy="120291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610140" y="1388466"/>
            <a:ext cx="193239" cy="120291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109130" y="3764730"/>
            <a:ext cx="2664296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Формирование индивидуальной системы обучения на основе  теорий и концепций конструктивных идеи современного образования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21198" y="4486298"/>
            <a:ext cx="1440160" cy="3207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Теория </a:t>
            </a:r>
            <a:r>
              <a:rPr lang="ru-RU" sz="1100" b="1" dirty="0" err="1" smtClean="0">
                <a:solidFill>
                  <a:schemeClr val="tx1"/>
                </a:solidFill>
              </a:rPr>
              <a:t>смыслообразования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5584" y="4486298"/>
            <a:ext cx="2196244" cy="5025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Идеи, концептуальные основы, психолого-педагогические средства </a:t>
            </a:r>
            <a:r>
              <a:rPr lang="ru-RU" sz="1000" dirty="0" err="1" smtClean="0">
                <a:solidFill>
                  <a:schemeClr val="tx1"/>
                </a:solidFill>
              </a:rPr>
              <a:t>смыслопедагогики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97763" y="4486298"/>
            <a:ext cx="2353479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Идеи и технологии ситуативного обучения как наиболее продуктивного направления </a:t>
            </a:r>
            <a:r>
              <a:rPr lang="ru-RU" sz="1000" dirty="0" err="1" smtClean="0">
                <a:solidFill>
                  <a:schemeClr val="tx1"/>
                </a:solidFill>
              </a:rPr>
              <a:t>смыслопедагогики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43511" y="4966960"/>
            <a:ext cx="2395534" cy="5979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Практика </a:t>
            </a:r>
            <a:r>
              <a:rPr lang="ru-RU" sz="1050" dirty="0" err="1" smtClean="0">
                <a:solidFill>
                  <a:schemeClr val="tx1"/>
                </a:solidFill>
              </a:rPr>
              <a:t>смыслоцентрированной</a:t>
            </a:r>
            <a:r>
              <a:rPr lang="ru-RU" sz="1050" dirty="0" smtClean="0">
                <a:solidFill>
                  <a:schemeClr val="tx1"/>
                </a:solidFill>
              </a:rPr>
              <a:t> педагогики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812547" y="5714651"/>
            <a:ext cx="3204356" cy="7386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Анализ результатов. Критерии и  анализ уровня </a:t>
            </a:r>
            <a:r>
              <a:rPr lang="ru-RU" sz="1050" dirty="0" err="1" smtClean="0">
                <a:solidFill>
                  <a:schemeClr val="tx1"/>
                </a:solidFill>
              </a:rPr>
              <a:t>сформированности</a:t>
            </a:r>
            <a:r>
              <a:rPr lang="ru-RU" sz="1050" dirty="0" smtClean="0">
                <a:solidFill>
                  <a:schemeClr val="tx1"/>
                </a:solidFill>
              </a:rPr>
              <a:t> гражданской  позиции личностно-смыслового приращения личности</a:t>
            </a:r>
            <a:endParaRPr lang="ru-RU" sz="1050" dirty="0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2123728" y="4124770"/>
            <a:ext cx="948130" cy="36004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422008" y="4807055"/>
            <a:ext cx="0" cy="159905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4441278" y="5564930"/>
            <a:ext cx="0" cy="14401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29" idx="1"/>
          </p:cNvCxnSpPr>
          <p:nvPr/>
        </p:nvCxnSpPr>
        <p:spPr>
          <a:xfrm flipH="1" flipV="1">
            <a:off x="2801828" y="4646676"/>
            <a:ext cx="919370" cy="1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5161358" y="4646676"/>
            <a:ext cx="836405" cy="1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5639045" y="4988866"/>
            <a:ext cx="1428768" cy="277079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1865724" y="4988866"/>
            <a:ext cx="1368152" cy="277079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5789619" y="3678218"/>
            <a:ext cx="1384884" cy="28843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1793716" y="3649381"/>
            <a:ext cx="1278142" cy="346112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5622716" y="3059860"/>
            <a:ext cx="324679" cy="129682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H="1">
            <a:off x="2801828" y="3059860"/>
            <a:ext cx="372616" cy="129682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8" idx="3"/>
          </p:cNvCxnSpPr>
          <p:nvPr/>
        </p:nvCxnSpPr>
        <p:spPr>
          <a:xfrm>
            <a:off x="5773426" y="4124770"/>
            <a:ext cx="886806" cy="36152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4398580" y="3649381"/>
            <a:ext cx="0" cy="129682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34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8" y="249238"/>
            <a:ext cx="8645525" cy="63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Концептуальная платформа</a:t>
            </a:r>
            <a:b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индивидуальной педагогической модели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(ключевые идеи)</a:t>
            </a:r>
            <a:endParaRPr lang="ru-RU" sz="27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291660" y="1700808"/>
            <a:ext cx="4104456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>
            <a:normAutofit fontScale="92500"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Идеи А.Н. 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Леонтьева</a:t>
            </a:r>
            <a:r>
              <a:rPr lang="ru-RU" sz="1500" kern="0" dirty="0" smtClean="0">
                <a:solidFill>
                  <a:prstClr val="black"/>
                </a:solidFill>
              </a:rPr>
              <a:t>: 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«Дидактика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всегда обходила смыслы, замыкаясь на значениях.. Наш учебный процесс насыщен значениями. И не насыщен смыслами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».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4716016" y="1700808"/>
            <a:ext cx="4011386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rtlCol="0" anchor="ctr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dirty="0">
                <a:solidFill>
                  <a:prstClr val="black"/>
                </a:solidFill>
                <a:latin typeface="Georgia" panose="02040502050405020303" pitchFamily="18" charset="0"/>
              </a:rPr>
              <a:t>Идея С.Л. Рубинштейна – сущность личности проявляется в ее способности занимать определенную позицию.</a:t>
            </a: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286980" y="3134699"/>
            <a:ext cx="4104456" cy="1351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rtlCol="0" anchor="ctr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Идея А.Г. </a:t>
            </a:r>
            <a:r>
              <a:rPr lang="ru-RU" sz="15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Асмолова</a:t>
            </a:r>
            <a:r>
              <a:rPr lang="ru-RU" sz="1500" dirty="0" smtClean="0">
                <a:solidFill>
                  <a:prstClr val="black"/>
                </a:solidFill>
                <a:latin typeface="Georgia" panose="02040502050405020303" pitchFamily="18" charset="0"/>
              </a:rPr>
              <a:t>: «Смыслами как единицами сознания можно опосредованно управлять через включение личности в поток значимых деятельностей».</a:t>
            </a:r>
            <a:endParaRPr lang="ru-RU" sz="15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4716016" y="3134699"/>
            <a:ext cx="4032448" cy="13681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rtlCol="0" anchor="ctr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dirty="0">
                <a:solidFill>
                  <a:prstClr val="black"/>
                </a:solidFill>
                <a:latin typeface="Georgia" panose="02040502050405020303" pitchFamily="18" charset="0"/>
              </a:rPr>
              <a:t>Идея И.В. Абакумовой, В.Т. </a:t>
            </a:r>
            <a:r>
              <a:rPr lang="ru-RU" sz="15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Фоменко: «</a:t>
            </a:r>
            <a:r>
              <a:rPr lang="ru-RU" sz="15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Смыслообразование</a:t>
            </a:r>
            <a:r>
              <a:rPr lang="ru-RU" sz="15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Georgia" panose="02040502050405020303" pitchFamily="18" charset="0"/>
              </a:rPr>
              <a:t>является доминантой образовательного процесса. Актуальна проблема привнесения в учебный процесс смысловой составляющей</a:t>
            </a:r>
            <a:r>
              <a:rPr lang="ru-RU" sz="1500" dirty="0" smtClean="0">
                <a:solidFill>
                  <a:prstClr val="black"/>
                </a:solidFill>
                <a:latin typeface="Georgia" panose="02040502050405020303" pitchFamily="18" charset="0"/>
              </a:rPr>
              <a:t>».</a:t>
            </a:r>
            <a:endParaRPr lang="ru-RU" sz="15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258016" y="4725144"/>
            <a:ext cx="4133420" cy="15841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rtlCol="0" anchor="ctr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dirty="0">
                <a:solidFill>
                  <a:prstClr val="black"/>
                </a:solidFill>
                <a:latin typeface="Georgia" panose="02040502050405020303" pitchFamily="18" charset="0"/>
              </a:rPr>
              <a:t>Идея </a:t>
            </a:r>
            <a:r>
              <a:rPr lang="ru-RU" sz="15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Н.В</a:t>
            </a:r>
            <a:r>
              <a:rPr lang="ru-RU" sz="1500" dirty="0">
                <a:solidFill>
                  <a:prstClr val="black"/>
                </a:solidFill>
                <a:latin typeface="Georgia" panose="02040502050405020303" pitchFamily="18" charset="0"/>
              </a:rPr>
              <a:t>. Громыко  о </a:t>
            </a:r>
            <a:r>
              <a:rPr lang="ru-RU" sz="1500" dirty="0" err="1">
                <a:solidFill>
                  <a:prstClr val="black"/>
                </a:solidFill>
                <a:latin typeface="Georgia" panose="02040502050405020303" pitchFamily="18" charset="0"/>
              </a:rPr>
              <a:t>мыследеятельностной</a:t>
            </a:r>
            <a:r>
              <a:rPr lang="ru-RU" sz="1500" dirty="0">
                <a:solidFill>
                  <a:prstClr val="black"/>
                </a:solidFill>
                <a:latin typeface="Georgia" panose="02040502050405020303" pitchFamily="18" charset="0"/>
              </a:rPr>
              <a:t> организованности  в качестве которых  - знание, проблема, задача, смысл, категория. Они имеют </a:t>
            </a:r>
            <a:r>
              <a:rPr lang="ru-RU" sz="1500" dirty="0" err="1">
                <a:solidFill>
                  <a:prstClr val="black"/>
                </a:solidFill>
                <a:latin typeface="Georgia" panose="02040502050405020303" pitchFamily="18" charset="0"/>
              </a:rPr>
              <a:t>деятельностный</a:t>
            </a:r>
            <a:r>
              <a:rPr lang="ru-RU" sz="1500" dirty="0">
                <a:solidFill>
                  <a:prstClr val="black"/>
                </a:solidFill>
                <a:latin typeface="Georgia" panose="02040502050405020303" pitchFamily="18" charset="0"/>
              </a:rPr>
              <a:t> и </a:t>
            </a:r>
            <a:r>
              <a:rPr lang="ru-RU" sz="1500" dirty="0" err="1">
                <a:solidFill>
                  <a:prstClr val="black"/>
                </a:solidFill>
                <a:latin typeface="Georgia" panose="02040502050405020303" pitchFamily="18" charset="0"/>
              </a:rPr>
              <a:t>метапредметный</a:t>
            </a:r>
            <a:r>
              <a:rPr lang="ru-RU" sz="1500" dirty="0">
                <a:solidFill>
                  <a:prstClr val="black"/>
                </a:solidFill>
                <a:latin typeface="Georgia" panose="02040502050405020303" pitchFamily="18" charset="0"/>
              </a:rPr>
              <a:t> характер и вокруг них  могут быть выстроены учебные предметы нового типа – </a:t>
            </a:r>
            <a:r>
              <a:rPr lang="ru-RU" sz="1500" dirty="0" err="1">
                <a:solidFill>
                  <a:prstClr val="black"/>
                </a:solidFill>
                <a:latin typeface="Georgia" panose="02040502050405020303" pitchFamily="18" charset="0"/>
              </a:rPr>
              <a:t>метапредметы</a:t>
            </a:r>
            <a:r>
              <a:rPr lang="ru-RU" sz="1500" dirty="0">
                <a:solidFill>
                  <a:prstClr val="black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12" name="Объект 4"/>
          <p:cNvSpPr txBox="1">
            <a:spLocks/>
          </p:cNvSpPr>
          <p:nvPr/>
        </p:nvSpPr>
        <p:spPr>
          <a:xfrm>
            <a:off x="4716016" y="4725144"/>
            <a:ext cx="4032448" cy="15841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rtlCol="0" anchor="ctr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ru-RU" sz="1500" dirty="0">
                <a:solidFill>
                  <a:prstClr val="black"/>
                </a:solidFill>
                <a:latin typeface="Georgia" panose="02040502050405020303" pitchFamily="18" charset="0"/>
              </a:rPr>
              <a:t>Идея В.В. Серикова о создании личностно-ориентированных ситуаций, которые содержат условия для проявления личностных функций учащегося: мотивации, выбора, </a:t>
            </a:r>
            <a:r>
              <a:rPr lang="ru-RU" sz="1500" dirty="0" err="1">
                <a:solidFill>
                  <a:prstClr val="black"/>
                </a:solidFill>
                <a:latin typeface="Georgia" panose="02040502050405020303" pitchFamily="18" charset="0"/>
              </a:rPr>
              <a:t>смыслотворчества</a:t>
            </a:r>
            <a:r>
              <a:rPr lang="ru-RU" sz="1500" dirty="0">
                <a:solidFill>
                  <a:prstClr val="black"/>
                </a:solidFill>
                <a:latin typeface="Georgia" panose="02040502050405020303" pitchFamily="18" charset="0"/>
              </a:rPr>
              <a:t>, самореализации, активной субъектной </a:t>
            </a:r>
            <a:r>
              <a:rPr lang="ru-RU" sz="15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позиции.</a:t>
            </a:r>
            <a:endParaRPr lang="ru-RU" sz="15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7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8" y="325438"/>
            <a:ext cx="8645525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271" y="332656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формирования активной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гражданской позиции учащихся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49238" y="1484785"/>
            <a:ext cx="8499226" cy="4815373"/>
            <a:chOff x="1474764" y="1610280"/>
            <a:chExt cx="6895803" cy="4221887"/>
          </a:xfrm>
          <a:gradFill>
            <a:gsLst>
              <a:gs pos="53350">
                <a:schemeClr val="accent4">
                  <a:lumMod val="75000"/>
                  <a:alpha val="84000"/>
                </a:schemeClr>
              </a:gs>
              <a:gs pos="0">
                <a:schemeClr val="accent4">
                  <a:lumMod val="75000"/>
                  <a:alpha val="71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</p:grpSpPr>
        <p:sp>
          <p:nvSpPr>
            <p:cNvPr id="9" name="Полилиния 8"/>
            <p:cNvSpPr/>
            <p:nvPr/>
          </p:nvSpPr>
          <p:spPr>
            <a:xfrm>
              <a:off x="2715398" y="1874023"/>
              <a:ext cx="1929514" cy="1929514"/>
            </a:xfrm>
            <a:custGeom>
              <a:avLst/>
              <a:gdLst>
                <a:gd name="connsiteX0" fmla="*/ 0 w 1929514"/>
                <a:gd name="connsiteY0" fmla="*/ 1929514 h 1929514"/>
                <a:gd name="connsiteX1" fmla="*/ 1929514 w 1929514"/>
                <a:gd name="connsiteY1" fmla="*/ 0 h 1929514"/>
                <a:gd name="connsiteX2" fmla="*/ 1929514 w 1929514"/>
                <a:gd name="connsiteY2" fmla="*/ 1929514 h 1929514"/>
                <a:gd name="connsiteX3" fmla="*/ 0 w 1929514"/>
                <a:gd name="connsiteY3" fmla="*/ 1929514 h 192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514" h="1929514">
                  <a:moveTo>
                    <a:pt x="0" y="1929514"/>
                  </a:moveTo>
                  <a:cubicBezTo>
                    <a:pt x="0" y="863873"/>
                    <a:pt x="863873" y="0"/>
                    <a:pt x="1929514" y="0"/>
                  </a:cubicBezTo>
                  <a:lnTo>
                    <a:pt x="1929514" y="1929514"/>
                  </a:lnTo>
                  <a:lnTo>
                    <a:pt x="0" y="1929514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78934" tIns="678934" rIns="113792" bIns="113792" numCol="1" spcCol="1270" anchor="ctr" anchorCtr="0">
              <a:noAutofit/>
            </a:bodyPr>
            <a:lstStyle/>
            <a:p>
              <a:pPr lvl="0" algn="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600" b="1" kern="1200" dirty="0" smtClean="0"/>
            </a:p>
            <a:p>
              <a:pPr lvl="0" algn="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/>
                <a:t>Принцип</a:t>
              </a:r>
            </a:p>
            <a:p>
              <a:pPr lvl="0" algn="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/>
                <a:t> </a:t>
              </a:r>
              <a:r>
                <a:rPr lang="ru-RU" sz="1600" b="1" kern="1200" dirty="0" err="1" smtClean="0"/>
                <a:t>смысло</a:t>
              </a:r>
              <a:r>
                <a:rPr lang="ru-RU" sz="1600" b="1" kern="1200" dirty="0" smtClean="0"/>
                <a:t>-</a:t>
              </a:r>
            </a:p>
            <a:p>
              <a:pPr lvl="0" algn="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/>
                <a:t>образования</a:t>
              </a:r>
              <a:endParaRPr lang="ru-RU" sz="1600" b="1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734036" y="1874023"/>
              <a:ext cx="1929514" cy="1929514"/>
            </a:xfrm>
            <a:custGeom>
              <a:avLst/>
              <a:gdLst>
                <a:gd name="connsiteX0" fmla="*/ 0 w 1929514"/>
                <a:gd name="connsiteY0" fmla="*/ 1929514 h 1929514"/>
                <a:gd name="connsiteX1" fmla="*/ 1929514 w 1929514"/>
                <a:gd name="connsiteY1" fmla="*/ 0 h 1929514"/>
                <a:gd name="connsiteX2" fmla="*/ 1929514 w 1929514"/>
                <a:gd name="connsiteY2" fmla="*/ 1929514 h 1929514"/>
                <a:gd name="connsiteX3" fmla="*/ 0 w 1929514"/>
                <a:gd name="connsiteY3" fmla="*/ 1929514 h 192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514" h="1929514">
                  <a:moveTo>
                    <a:pt x="0" y="0"/>
                  </a:moveTo>
                  <a:cubicBezTo>
                    <a:pt x="1065641" y="0"/>
                    <a:pt x="1929514" y="863873"/>
                    <a:pt x="1929514" y="1929514"/>
                  </a:cubicBezTo>
                  <a:lnTo>
                    <a:pt x="0" y="1929514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13792" tIns="678934" rIns="678934" bIns="113792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Принцип интеграции</a:t>
              </a:r>
              <a:endParaRPr lang="ru-RU" sz="1600" b="1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788034" y="3861055"/>
              <a:ext cx="1888126" cy="1929515"/>
            </a:xfrm>
            <a:custGeom>
              <a:avLst/>
              <a:gdLst>
                <a:gd name="connsiteX0" fmla="*/ 0 w 1888126"/>
                <a:gd name="connsiteY0" fmla="*/ 1929514 h 1929514"/>
                <a:gd name="connsiteX1" fmla="*/ 1888126 w 1888126"/>
                <a:gd name="connsiteY1" fmla="*/ 0 h 1929514"/>
                <a:gd name="connsiteX2" fmla="*/ 1888126 w 1888126"/>
                <a:gd name="connsiteY2" fmla="*/ 1929514 h 1929514"/>
                <a:gd name="connsiteX3" fmla="*/ 0 w 1888126"/>
                <a:gd name="connsiteY3" fmla="*/ 1929514 h 192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8126" h="1929514">
                  <a:moveTo>
                    <a:pt x="1888126" y="0"/>
                  </a:moveTo>
                  <a:cubicBezTo>
                    <a:pt x="1888126" y="1065641"/>
                    <a:pt x="1042783" y="1929514"/>
                    <a:pt x="0" y="1929514"/>
                  </a:cubicBezTo>
                  <a:lnTo>
                    <a:pt x="0" y="0"/>
                  </a:lnTo>
                  <a:lnTo>
                    <a:pt x="1888126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28016" tIns="128017" rIns="681035" bIns="693158" numCol="1" spcCol="1270" anchor="ctr" anchorCtr="0">
              <a:noAutofit/>
            </a:bodyPr>
            <a:lstStyle/>
            <a:p>
              <a:pPr lvl="0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600" b="1" kern="1200" dirty="0" smtClean="0"/>
            </a:p>
            <a:p>
              <a:pPr lvl="0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/>
                <a:t>Принцип психолого-дидактической поддержки</a:t>
              </a:r>
              <a:endParaRPr lang="ru-RU" sz="1600" b="1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715398" y="3892661"/>
              <a:ext cx="1929514" cy="1929514"/>
            </a:xfrm>
            <a:custGeom>
              <a:avLst/>
              <a:gdLst>
                <a:gd name="connsiteX0" fmla="*/ 0 w 1929514"/>
                <a:gd name="connsiteY0" fmla="*/ 1929514 h 1929514"/>
                <a:gd name="connsiteX1" fmla="*/ 1929514 w 1929514"/>
                <a:gd name="connsiteY1" fmla="*/ 0 h 1929514"/>
                <a:gd name="connsiteX2" fmla="*/ 1929514 w 1929514"/>
                <a:gd name="connsiteY2" fmla="*/ 1929514 h 1929514"/>
                <a:gd name="connsiteX3" fmla="*/ 0 w 1929514"/>
                <a:gd name="connsiteY3" fmla="*/ 1929514 h 192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514" h="1929514">
                  <a:moveTo>
                    <a:pt x="1929514" y="1929514"/>
                  </a:moveTo>
                  <a:cubicBezTo>
                    <a:pt x="863873" y="1929514"/>
                    <a:pt x="0" y="1065641"/>
                    <a:pt x="0" y="0"/>
                  </a:cubicBezTo>
                  <a:lnTo>
                    <a:pt x="1929514" y="0"/>
                  </a:lnTo>
                  <a:lnTo>
                    <a:pt x="1929514" y="1929514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60000" tIns="72000" rIns="72000" bIns="504000" numCol="1" spcCol="1270" anchor="ctr" anchorCtr="0">
              <a:noAutofit/>
            </a:bodyPr>
            <a:lstStyle/>
            <a:p>
              <a:pPr lvl="0" algn="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/>
                <a:t>Принцип</a:t>
              </a:r>
            </a:p>
            <a:p>
              <a:pPr lvl="0" algn="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/>
                <a:t> смыслового развития в деятельности</a:t>
              </a:r>
              <a:endParaRPr lang="ru-RU" sz="1600" b="1" kern="1200" dirty="0"/>
            </a:p>
          </p:txBody>
        </p:sp>
        <p:sp>
          <p:nvSpPr>
            <p:cNvPr id="13" name="Круговая стрелка 12"/>
            <p:cNvSpPr/>
            <p:nvPr/>
          </p:nvSpPr>
          <p:spPr>
            <a:xfrm>
              <a:off x="4356377" y="3447046"/>
              <a:ext cx="666195" cy="579300"/>
            </a:xfrm>
            <a:prstGeom prst="circularArrow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4" name="Круговая стрелка 13"/>
            <p:cNvSpPr/>
            <p:nvPr/>
          </p:nvSpPr>
          <p:spPr>
            <a:xfrm rot="10800000">
              <a:off x="4356377" y="3669853"/>
              <a:ext cx="666195" cy="579300"/>
            </a:xfrm>
            <a:prstGeom prst="circularArrow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6053053" y="1610280"/>
              <a:ext cx="2171842" cy="1325796"/>
            </a:xfrm>
            <a:custGeom>
              <a:avLst/>
              <a:gdLst>
                <a:gd name="connsiteX0" fmla="*/ 0 w 2171842"/>
                <a:gd name="connsiteY0" fmla="*/ 158455 h 1584551"/>
                <a:gd name="connsiteX1" fmla="*/ 158455 w 2171842"/>
                <a:gd name="connsiteY1" fmla="*/ 0 h 1584551"/>
                <a:gd name="connsiteX2" fmla="*/ 2013387 w 2171842"/>
                <a:gd name="connsiteY2" fmla="*/ 0 h 1584551"/>
                <a:gd name="connsiteX3" fmla="*/ 2171842 w 2171842"/>
                <a:gd name="connsiteY3" fmla="*/ 158455 h 1584551"/>
                <a:gd name="connsiteX4" fmla="*/ 2171842 w 2171842"/>
                <a:gd name="connsiteY4" fmla="*/ 1426096 h 1584551"/>
                <a:gd name="connsiteX5" fmla="*/ 2013387 w 2171842"/>
                <a:gd name="connsiteY5" fmla="*/ 1584551 h 1584551"/>
                <a:gd name="connsiteX6" fmla="*/ 158455 w 2171842"/>
                <a:gd name="connsiteY6" fmla="*/ 1584551 h 1584551"/>
                <a:gd name="connsiteX7" fmla="*/ 0 w 2171842"/>
                <a:gd name="connsiteY7" fmla="*/ 1426096 h 1584551"/>
                <a:gd name="connsiteX8" fmla="*/ 0 w 2171842"/>
                <a:gd name="connsiteY8" fmla="*/ 158455 h 158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842" h="1584551">
                  <a:moveTo>
                    <a:pt x="0" y="158455"/>
                  </a:moveTo>
                  <a:cubicBezTo>
                    <a:pt x="0" y="70943"/>
                    <a:pt x="70943" y="0"/>
                    <a:pt x="158455" y="0"/>
                  </a:cubicBezTo>
                  <a:lnTo>
                    <a:pt x="2013387" y="0"/>
                  </a:lnTo>
                  <a:cubicBezTo>
                    <a:pt x="2100899" y="0"/>
                    <a:pt x="2171842" y="70943"/>
                    <a:pt x="2171842" y="158455"/>
                  </a:cubicBezTo>
                  <a:lnTo>
                    <a:pt x="2171842" y="1426096"/>
                  </a:lnTo>
                  <a:cubicBezTo>
                    <a:pt x="2171842" y="1513608"/>
                    <a:pt x="2100899" y="1584551"/>
                    <a:pt x="2013387" y="1584551"/>
                  </a:cubicBezTo>
                  <a:lnTo>
                    <a:pt x="158455" y="1584551"/>
                  </a:lnTo>
                  <a:cubicBezTo>
                    <a:pt x="70943" y="1584551"/>
                    <a:pt x="0" y="1513608"/>
                    <a:pt x="0" y="1426096"/>
                  </a:cubicBezTo>
                  <a:lnTo>
                    <a:pt x="0" y="15845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80000" tIns="72000" rIns="108000" bIns="108000" numCol="1" spcCol="1270" anchor="t" anchorCtr="0">
              <a:no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00" kern="1200" dirty="0" smtClean="0"/>
                <a:t>Смысловой резонанс сближает взаимно удаленные учебные курсы, создает пограничные области для интегративного сознания и извлечения смыслов. Смысл одного содержания постигается через смысл другого содержания</a:t>
              </a:r>
            </a:p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endParaRPr lang="ru-RU" sz="1200" kern="1200" dirty="0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6025850" y="4572377"/>
              <a:ext cx="2344717" cy="1259790"/>
            </a:xfrm>
            <a:custGeom>
              <a:avLst/>
              <a:gdLst>
                <a:gd name="connsiteX0" fmla="*/ 0 w 2654111"/>
                <a:gd name="connsiteY0" fmla="*/ 142597 h 1425969"/>
                <a:gd name="connsiteX1" fmla="*/ 142597 w 2654111"/>
                <a:gd name="connsiteY1" fmla="*/ 0 h 1425969"/>
                <a:gd name="connsiteX2" fmla="*/ 2511514 w 2654111"/>
                <a:gd name="connsiteY2" fmla="*/ 0 h 1425969"/>
                <a:gd name="connsiteX3" fmla="*/ 2654111 w 2654111"/>
                <a:gd name="connsiteY3" fmla="*/ 142597 h 1425969"/>
                <a:gd name="connsiteX4" fmla="*/ 2654111 w 2654111"/>
                <a:gd name="connsiteY4" fmla="*/ 1283372 h 1425969"/>
                <a:gd name="connsiteX5" fmla="*/ 2511514 w 2654111"/>
                <a:gd name="connsiteY5" fmla="*/ 1425969 h 1425969"/>
                <a:gd name="connsiteX6" fmla="*/ 142597 w 2654111"/>
                <a:gd name="connsiteY6" fmla="*/ 1425969 h 1425969"/>
                <a:gd name="connsiteX7" fmla="*/ 0 w 2654111"/>
                <a:gd name="connsiteY7" fmla="*/ 1283372 h 1425969"/>
                <a:gd name="connsiteX8" fmla="*/ 0 w 2654111"/>
                <a:gd name="connsiteY8" fmla="*/ 142597 h 142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4111" h="1425969">
                  <a:moveTo>
                    <a:pt x="0" y="142597"/>
                  </a:moveTo>
                  <a:cubicBezTo>
                    <a:pt x="0" y="63843"/>
                    <a:pt x="63843" y="0"/>
                    <a:pt x="142597" y="0"/>
                  </a:cubicBezTo>
                  <a:lnTo>
                    <a:pt x="2511514" y="0"/>
                  </a:lnTo>
                  <a:cubicBezTo>
                    <a:pt x="2590268" y="0"/>
                    <a:pt x="2654111" y="63843"/>
                    <a:pt x="2654111" y="142597"/>
                  </a:cubicBezTo>
                  <a:lnTo>
                    <a:pt x="2654111" y="1283372"/>
                  </a:lnTo>
                  <a:cubicBezTo>
                    <a:pt x="2654111" y="1362126"/>
                    <a:pt x="2590268" y="1425969"/>
                    <a:pt x="2511514" y="1425969"/>
                  </a:cubicBezTo>
                  <a:lnTo>
                    <a:pt x="142597" y="1425969"/>
                  </a:lnTo>
                  <a:cubicBezTo>
                    <a:pt x="63843" y="1425969"/>
                    <a:pt x="0" y="1362126"/>
                    <a:pt x="0" y="1283372"/>
                  </a:cubicBezTo>
                  <a:lnTo>
                    <a:pt x="0" y="14259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52000" tIns="180000" rIns="73234" bIns="36000" numCol="1" spcCol="1270" anchor="t" anchorCtr="0">
              <a:noAutofit/>
            </a:bodyPr>
            <a:lstStyle/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Инициация психолого-дидактических ситуаций позволяет обогащать смыслы, формировать готовность проявлять активную позицию, накапливать </a:t>
              </a:r>
              <a:r>
                <a:rPr lang="ru-RU" sz="1200" kern="1200" dirty="0" err="1" smtClean="0"/>
                <a:t>социо</a:t>
              </a:r>
              <a:r>
                <a:rPr lang="ru-RU" sz="1200" kern="1200" dirty="0" smtClean="0"/>
                <a:t>-культурный опыт</a:t>
              </a:r>
              <a:endParaRPr lang="ru-RU" sz="12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542860" y="1689569"/>
              <a:ext cx="1884107" cy="1246507"/>
            </a:xfrm>
            <a:custGeom>
              <a:avLst/>
              <a:gdLst>
                <a:gd name="connsiteX0" fmla="*/ 0 w 2201340"/>
                <a:gd name="connsiteY0" fmla="*/ 142597 h 1425969"/>
                <a:gd name="connsiteX1" fmla="*/ 142597 w 2201340"/>
                <a:gd name="connsiteY1" fmla="*/ 0 h 1425969"/>
                <a:gd name="connsiteX2" fmla="*/ 2058743 w 2201340"/>
                <a:gd name="connsiteY2" fmla="*/ 0 h 1425969"/>
                <a:gd name="connsiteX3" fmla="*/ 2201340 w 2201340"/>
                <a:gd name="connsiteY3" fmla="*/ 142597 h 1425969"/>
                <a:gd name="connsiteX4" fmla="*/ 2201340 w 2201340"/>
                <a:gd name="connsiteY4" fmla="*/ 1283372 h 1425969"/>
                <a:gd name="connsiteX5" fmla="*/ 2058743 w 2201340"/>
                <a:gd name="connsiteY5" fmla="*/ 1425969 h 1425969"/>
                <a:gd name="connsiteX6" fmla="*/ 142597 w 2201340"/>
                <a:gd name="connsiteY6" fmla="*/ 1425969 h 1425969"/>
                <a:gd name="connsiteX7" fmla="*/ 0 w 2201340"/>
                <a:gd name="connsiteY7" fmla="*/ 1283372 h 1425969"/>
                <a:gd name="connsiteX8" fmla="*/ 0 w 2201340"/>
                <a:gd name="connsiteY8" fmla="*/ 142597 h 142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1340" h="1425969">
                  <a:moveTo>
                    <a:pt x="0" y="142597"/>
                  </a:moveTo>
                  <a:cubicBezTo>
                    <a:pt x="0" y="63843"/>
                    <a:pt x="63843" y="0"/>
                    <a:pt x="142597" y="0"/>
                  </a:cubicBezTo>
                  <a:lnTo>
                    <a:pt x="2058743" y="0"/>
                  </a:lnTo>
                  <a:cubicBezTo>
                    <a:pt x="2137497" y="0"/>
                    <a:pt x="2201340" y="63843"/>
                    <a:pt x="2201340" y="142597"/>
                  </a:cubicBezTo>
                  <a:lnTo>
                    <a:pt x="2201340" y="1283372"/>
                  </a:lnTo>
                  <a:cubicBezTo>
                    <a:pt x="2201340" y="1362126"/>
                    <a:pt x="2137497" y="1425969"/>
                    <a:pt x="2058743" y="1425969"/>
                  </a:cubicBezTo>
                  <a:lnTo>
                    <a:pt x="142597" y="1425969"/>
                  </a:lnTo>
                  <a:cubicBezTo>
                    <a:pt x="63843" y="1425969"/>
                    <a:pt x="0" y="1362126"/>
                    <a:pt x="0" y="1283372"/>
                  </a:cubicBezTo>
                  <a:lnTo>
                    <a:pt x="0" y="14259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80000" tIns="73234" rIns="324000" bIns="288000" numCol="1" spcCol="1270" anchor="t" anchorCtr="0">
              <a:noAutofit/>
            </a:bodyPr>
            <a:lstStyle/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Извлечение смыслов </a:t>
              </a:r>
              <a:r>
                <a:rPr lang="ru-RU" sz="1200" dirty="0" smtClean="0"/>
                <a:t> </a:t>
              </a:r>
            </a:p>
            <a:p>
              <a:pPr marL="0" lvl="1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kern="1200" dirty="0" smtClean="0"/>
                <a:t>в ходе столкновения разнохарактерных суждений, при котором смыслы извлекаются, постигаются,  обогащаются</a:t>
              </a:r>
              <a:endParaRPr lang="ru-RU" sz="1200" kern="1200" dirty="0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474764" y="4617666"/>
              <a:ext cx="1877285" cy="1204510"/>
            </a:xfrm>
            <a:custGeom>
              <a:avLst/>
              <a:gdLst>
                <a:gd name="connsiteX0" fmla="*/ 0 w 2201340"/>
                <a:gd name="connsiteY0" fmla="*/ 142597 h 1425969"/>
                <a:gd name="connsiteX1" fmla="*/ 142597 w 2201340"/>
                <a:gd name="connsiteY1" fmla="*/ 0 h 1425969"/>
                <a:gd name="connsiteX2" fmla="*/ 2058743 w 2201340"/>
                <a:gd name="connsiteY2" fmla="*/ 0 h 1425969"/>
                <a:gd name="connsiteX3" fmla="*/ 2201340 w 2201340"/>
                <a:gd name="connsiteY3" fmla="*/ 142597 h 1425969"/>
                <a:gd name="connsiteX4" fmla="*/ 2201340 w 2201340"/>
                <a:gd name="connsiteY4" fmla="*/ 1283372 h 1425969"/>
                <a:gd name="connsiteX5" fmla="*/ 2058743 w 2201340"/>
                <a:gd name="connsiteY5" fmla="*/ 1425969 h 1425969"/>
                <a:gd name="connsiteX6" fmla="*/ 142597 w 2201340"/>
                <a:gd name="connsiteY6" fmla="*/ 1425969 h 1425969"/>
                <a:gd name="connsiteX7" fmla="*/ 0 w 2201340"/>
                <a:gd name="connsiteY7" fmla="*/ 1283372 h 1425969"/>
                <a:gd name="connsiteX8" fmla="*/ 0 w 2201340"/>
                <a:gd name="connsiteY8" fmla="*/ 142597 h 142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1340" h="1425969">
                  <a:moveTo>
                    <a:pt x="0" y="142597"/>
                  </a:moveTo>
                  <a:cubicBezTo>
                    <a:pt x="0" y="63843"/>
                    <a:pt x="63843" y="0"/>
                    <a:pt x="142597" y="0"/>
                  </a:cubicBezTo>
                  <a:lnTo>
                    <a:pt x="2058743" y="0"/>
                  </a:lnTo>
                  <a:cubicBezTo>
                    <a:pt x="2137497" y="0"/>
                    <a:pt x="2201340" y="63843"/>
                    <a:pt x="2201340" y="142597"/>
                  </a:cubicBezTo>
                  <a:lnTo>
                    <a:pt x="2201340" y="1283372"/>
                  </a:lnTo>
                  <a:cubicBezTo>
                    <a:pt x="2201340" y="1362126"/>
                    <a:pt x="2137497" y="1425969"/>
                    <a:pt x="2058743" y="1425969"/>
                  </a:cubicBezTo>
                  <a:lnTo>
                    <a:pt x="142597" y="1425969"/>
                  </a:lnTo>
                  <a:cubicBezTo>
                    <a:pt x="63843" y="1425969"/>
                    <a:pt x="0" y="1362126"/>
                    <a:pt x="0" y="1283372"/>
                  </a:cubicBezTo>
                  <a:lnTo>
                    <a:pt x="0" y="14259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72000" tIns="180000" rIns="288000" bIns="0" numCol="1" spcCol="1270" anchor="t" anchorCtr="0">
              <a:noAutofit/>
            </a:bodyPr>
            <a:lstStyle/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Жизненная </a:t>
              </a:r>
              <a:r>
                <a:rPr lang="ru-RU" sz="1200" kern="1200" dirty="0" err="1" smtClean="0"/>
                <a:t>контекстность</a:t>
              </a:r>
              <a:r>
                <a:rPr lang="ru-RU" sz="1200" kern="1200" dirty="0" smtClean="0"/>
                <a:t> ситуаций, диалогичность и </a:t>
              </a:r>
              <a:r>
                <a:rPr lang="ru-RU" sz="1200" kern="1200" dirty="0" err="1" smtClean="0"/>
                <a:t>взвимодействие</a:t>
              </a:r>
              <a:r>
                <a:rPr lang="ru-RU" sz="1200" kern="1200" dirty="0" smtClean="0"/>
                <a:t> в деятельности (урочной, внеурочной, внешкольной) </a:t>
              </a:r>
              <a:endParaRPr lang="ru-RU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6090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8" y="325438"/>
            <a:ext cx="8645525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2"/>
                </a:solidFill>
              </a:rPr>
              <a:t/>
            </a:r>
            <a:br>
              <a:rPr lang="ru-RU" sz="1800" b="1" dirty="0">
                <a:solidFill>
                  <a:schemeClr val="accent2"/>
                </a:solidFill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одель формирования гражданской позиции учащегося как смысла субъектно-личностного развития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3934" y="3122432"/>
            <a:ext cx="2286198" cy="5913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556792"/>
            <a:ext cx="8496944" cy="83358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50000">
                <a:schemeClr val="accent4">
                  <a:alpha val="6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3600000" scaled="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 anchorCtr="0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Ключевые идеи: </a:t>
            </a:r>
            <a:r>
              <a:rPr lang="ru-RU" sz="1200" b="1" dirty="0" smtClean="0">
                <a:solidFill>
                  <a:schemeClr val="tx1"/>
                </a:solidFill>
              </a:rPr>
              <a:t>сущность личности заключается в ее способности занимать определенную позицию;  нужны личностно-ориентированные ситуации для понимания смысла КТО Я? и смысловой резонанс;  задача обучения – помочь ученику найти смыслы своей деятельности; востребована инициация психолого-дидактических ситуаций для извлечения смыслов, формирования готовности проявлять гражданскую позицию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23528" y="2466813"/>
            <a:ext cx="2808312" cy="1346939"/>
          </a:xfrm>
          <a:prstGeom prst="right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bg1"/>
              </a:gs>
              <a:gs pos="50000">
                <a:schemeClr val="accent4">
                  <a:alpha val="6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3600000" scaled="0"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r>
              <a:rPr lang="ru-RU" b="1" dirty="0" smtClean="0">
                <a:solidFill>
                  <a:schemeClr val="tx1"/>
                </a:solidFill>
              </a:rPr>
              <a:t>Цель: </a:t>
            </a:r>
            <a:r>
              <a:rPr lang="ru-RU" sz="1400" b="1" dirty="0" smtClean="0">
                <a:solidFill>
                  <a:schemeClr val="tx1"/>
                </a:solidFill>
              </a:rPr>
              <a:t>формирование гражданской позиции учащихся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9314" y="2528528"/>
            <a:ext cx="2383126" cy="1404528"/>
          </a:xfrm>
          <a:prstGeom prst="roundRect">
            <a:avLst/>
          </a:prstGeom>
          <a:gradFill flip="none" rotWithShape="1">
            <a:gsLst>
              <a:gs pos="14000">
                <a:schemeClr val="accent1">
                  <a:lumMod val="75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3600000" scaled="0"/>
            <a:tileRect/>
          </a:gradFill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Содержание: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единицы </a:t>
            </a:r>
            <a:r>
              <a:rPr lang="ru-RU" sz="1600" b="1" dirty="0">
                <a:solidFill>
                  <a:srgbClr val="FF0000"/>
                </a:solidFill>
              </a:rPr>
              <a:t>содержания </a:t>
            </a:r>
            <a:r>
              <a:rPr lang="ru-RU" sz="1600" b="1" dirty="0" smtClean="0">
                <a:solidFill>
                  <a:srgbClr val="FF0000"/>
                </a:solidFill>
              </a:rPr>
              <a:t>образования как смыслы деятельности сознания и переживания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3491880" y="2470634"/>
            <a:ext cx="2268252" cy="572244"/>
          </a:xfrm>
          <a:prstGeom prst="rightArrowCallou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bg1"/>
              </a:gs>
              <a:gs pos="50000">
                <a:schemeClr val="accent4">
                  <a:alpha val="6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3600000" scaled="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Принцип </a:t>
            </a:r>
            <a:r>
              <a:rPr lang="ru-RU" sz="1100" b="1" dirty="0" err="1" smtClean="0">
                <a:solidFill>
                  <a:schemeClr val="tx1"/>
                </a:solidFill>
              </a:rPr>
              <a:t>смыслообразования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5" name="Стрелка влево 14"/>
          <p:cNvSpPr/>
          <p:nvPr/>
        </p:nvSpPr>
        <p:spPr>
          <a:xfrm>
            <a:off x="5782984" y="4327934"/>
            <a:ext cx="3027279" cy="1800199"/>
          </a:xfrm>
          <a:prstGeom prst="left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21000">
                <a:schemeClr val="bg1"/>
              </a:gs>
              <a:gs pos="7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200000" scaled="0"/>
            <a:tileRect/>
          </a:gradFill>
          <a:effectLst>
            <a:outerShdw blurRad="50800" dist="50800" dir="3600000" algn="ctr" rotWithShape="0">
              <a:schemeClr val="tx1">
                <a:alpha val="43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Технологии, </a:t>
            </a:r>
            <a:r>
              <a:rPr lang="ru-RU" sz="1400" b="1" dirty="0" err="1" smtClean="0">
                <a:solidFill>
                  <a:schemeClr val="tx1"/>
                </a:solidFill>
              </a:rPr>
              <a:t>смыслотехники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(смысловое погружение, ситуации-иллюстрации, проблемы, оценивания, выбора; открытые вопросы; диалоги, проектная деятельность)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90458" y="5589240"/>
            <a:ext cx="2310304" cy="685206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bg1"/>
              </a:gs>
              <a:gs pos="50000">
                <a:schemeClr val="accent4">
                  <a:alpha val="6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36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Информационные ресурсы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358889" y="4428594"/>
            <a:ext cx="2952328" cy="2145791"/>
          </a:xfrm>
          <a:prstGeom prst="horizontalScroll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bg1"/>
              </a:gs>
              <a:gs pos="50000">
                <a:schemeClr val="accent4">
                  <a:alpha val="6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3600000" scaled="0"/>
          </a:gradFill>
          <a:scene3d>
            <a:camera prst="orthographicFront"/>
            <a:lightRig rig="chilly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Результаты: </a:t>
            </a:r>
            <a:r>
              <a:rPr lang="ru-RU" sz="1200" b="1" dirty="0" smtClean="0">
                <a:solidFill>
                  <a:schemeClr val="tx1"/>
                </a:solidFill>
              </a:rPr>
              <a:t>смысловое развитие, глубина личностного отношения субъекта, компетентности, активность, </a:t>
            </a:r>
            <a:r>
              <a:rPr lang="ru-RU" sz="1200" b="1" dirty="0" err="1" smtClean="0">
                <a:solidFill>
                  <a:schemeClr val="tx1"/>
                </a:solidFill>
              </a:rPr>
              <a:t>субъектность</a:t>
            </a:r>
            <a:r>
              <a:rPr lang="ru-RU" sz="1200" b="1" dirty="0" smtClean="0">
                <a:solidFill>
                  <a:schemeClr val="tx1"/>
                </a:solidFill>
              </a:rPr>
              <a:t>, гражданская идентичность, гражданская позиция, готовность ее проявлять 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691680" y="2417158"/>
            <a:ext cx="0" cy="366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843808" y="275675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771800" y="341811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452320" y="393305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5" idx="1"/>
          </p:cNvCxnSpPr>
          <p:nvPr/>
        </p:nvCxnSpPr>
        <p:spPr>
          <a:xfrm flipH="1">
            <a:off x="3319022" y="5228034"/>
            <a:ext cx="24639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691680" y="3356992"/>
            <a:ext cx="0" cy="13681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Выноска со стрелкой вправо 49"/>
          <p:cNvSpPr/>
          <p:nvPr/>
        </p:nvSpPr>
        <p:spPr>
          <a:xfrm>
            <a:off x="3491880" y="3813753"/>
            <a:ext cx="2268252" cy="572244"/>
          </a:xfrm>
          <a:prstGeom prst="rightArrowCallou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bg1"/>
              </a:gs>
              <a:gs pos="50000">
                <a:schemeClr val="accent4">
                  <a:alpha val="6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3600000" scaled="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Принцип психолого-дидактической поддержки 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62" name="Выноска со стрелкой вправо 61"/>
          <p:cNvSpPr/>
          <p:nvPr/>
        </p:nvSpPr>
        <p:spPr>
          <a:xfrm>
            <a:off x="3508850" y="3143757"/>
            <a:ext cx="2268252" cy="572244"/>
          </a:xfrm>
          <a:prstGeom prst="rightArrowCallou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bg1"/>
              </a:gs>
              <a:gs pos="50000">
                <a:schemeClr val="accent4">
                  <a:alpha val="6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3600000" scaled="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Принцип интеграции 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5" name="Выноска со стрелкой вправо 24"/>
          <p:cNvSpPr/>
          <p:nvPr/>
        </p:nvSpPr>
        <p:spPr>
          <a:xfrm>
            <a:off x="3491880" y="4538397"/>
            <a:ext cx="2268252" cy="572244"/>
          </a:xfrm>
          <a:prstGeom prst="rightArrowCallou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bg1"/>
              </a:gs>
              <a:gs pos="50000">
                <a:schemeClr val="accent4">
                  <a:alpha val="6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3600000" scaled="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Принцип смыслового развития в деятельности 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5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8" y="325438"/>
            <a:ext cx="8645525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смыслодидактики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Смыслотехники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098200047"/>
              </p:ext>
            </p:extLst>
          </p:nvPr>
        </p:nvGraphicFramePr>
        <p:xfrm>
          <a:off x="495300" y="1196752"/>
          <a:ext cx="81534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2256738" y="2382740"/>
            <a:ext cx="360040" cy="37430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841423" y="2371843"/>
            <a:ext cx="360040" cy="36004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670171" y="5131351"/>
            <a:ext cx="360040" cy="36004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256738" y="5131351"/>
            <a:ext cx="360040" cy="36004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21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опатин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Лопатин</Template>
  <TotalTime>42</TotalTime>
  <Words>2075</Words>
  <Application>Microsoft Office PowerPoint</Application>
  <PresentationFormat>Экран (4:3)</PresentationFormat>
  <Paragraphs>313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Лопатин</vt:lpstr>
      <vt:lpstr>Слайд 1</vt:lpstr>
      <vt:lpstr>Детерминанты становления педагогического опыта и создания методической системы. Характеристика проблемы</vt:lpstr>
      <vt:lpstr>Моя гражданская и педагогическая позиция</vt:lpstr>
      <vt:lpstr>Нужна смысловая педагогика</vt:lpstr>
      <vt:lpstr>Моя индивидуальная педагогическая система</vt:lpstr>
      <vt:lpstr>Концептуальная платформа  индивидуальной педагогической модели  (ключевые идеи)</vt:lpstr>
      <vt:lpstr>Принципы формирования активной гражданской позиции учащихся </vt:lpstr>
      <vt:lpstr> Модель формирования гражданской позиции учащегося как смысла субъектно-личностного развития </vt:lpstr>
      <vt:lpstr>Технологии смыслодидактики. Смыслотехники</vt:lpstr>
      <vt:lpstr>Вариативность ситуаций: </vt:lpstr>
      <vt:lpstr>Технология обучения на основе создания ситуаций (обобщенный вариант): </vt:lpstr>
      <vt:lpstr>Вовлечение детей в социальную практику</vt:lpstr>
      <vt:lpstr>Результативность. Показатели достижения предметных результатов обучающихся </vt:lpstr>
      <vt:lpstr>Участие в о Всероссийской олимпиаде школьников по истории и обществознанию</vt:lpstr>
      <vt:lpstr>Результативность. Достижения во внеурочной общественной деятельности учащихся</vt:lpstr>
      <vt:lpstr>Диссеминация педагогического опыта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rector</dc:creator>
  <cp:lastModifiedBy>Admin</cp:lastModifiedBy>
  <cp:revision>3</cp:revision>
  <dcterms:created xsi:type="dcterms:W3CDTF">2015-08-14T13:35:03Z</dcterms:created>
  <dcterms:modified xsi:type="dcterms:W3CDTF">2015-08-14T16:11:44Z</dcterms:modified>
</cp:coreProperties>
</file>