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96" r:id="rId6"/>
    <p:sldId id="292" r:id="rId7"/>
    <p:sldId id="278" r:id="rId8"/>
    <p:sldId id="289" r:id="rId9"/>
    <p:sldId id="277" r:id="rId10"/>
    <p:sldId id="279" r:id="rId11"/>
    <p:sldId id="280" r:id="rId12"/>
    <p:sldId id="282" r:id="rId13"/>
    <p:sldId id="284" r:id="rId14"/>
    <p:sldId id="285" r:id="rId15"/>
    <p:sldId id="286" r:id="rId16"/>
    <p:sldId id="275" r:id="rId17"/>
    <p:sldId id="293" r:id="rId18"/>
    <p:sldId id="294" r:id="rId19"/>
    <p:sldId id="295" r:id="rId20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Отношение к миру (устойчиво-позитивное отношение)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</c:v>
                </c:pt>
                <c:pt idx="1">
                  <c:v>69</c:v>
                </c:pt>
                <c:pt idx="2">
                  <c:v>74</c:v>
                </c:pt>
                <c:pt idx="3">
                  <c:v>78</c:v>
                </c:pt>
                <c:pt idx="4">
                  <c:v>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Отношение к людям (устойчиво-позитивное отношение)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53</c:v>
                </c:pt>
                <c:pt idx="1">
                  <c:v>59</c:v>
                </c:pt>
                <c:pt idx="2">
                  <c:v>64</c:v>
                </c:pt>
                <c:pt idx="3">
                  <c:v>69</c:v>
                </c:pt>
                <c:pt idx="4">
                  <c:v>73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Отношение к себе(устойчиво-позитивное отношение)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72</c:v>
                </c:pt>
                <c:pt idx="1">
                  <c:v>77</c:v>
                </c:pt>
                <c:pt idx="2">
                  <c:v>79</c:v>
                </c:pt>
                <c:pt idx="3">
                  <c:v>86</c:v>
                </c:pt>
                <c:pt idx="4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32788992"/>
        <c:axId val="202658944"/>
      </c:barChart>
      <c:catAx>
        <c:axId val="1327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2658944"/>
        <c:crosses val="autoZero"/>
        <c:auto val="1"/>
        <c:lblAlgn val="ctr"/>
        <c:lblOffset val="100"/>
        <c:noMultiLvlLbl val="0"/>
      </c:catAx>
      <c:valAx>
        <c:axId val="202658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32788992"/>
        <c:crosses val="autoZero"/>
        <c:crossBetween val="between"/>
      </c:valAx>
      <c:spPr>
        <a:noFill/>
        <a:ln w="25385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99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35</c:v>
                </c:pt>
                <c:pt idx="2">
                  <c:v>42</c:v>
                </c:pt>
                <c:pt idx="3">
                  <c:v>48</c:v>
                </c:pt>
                <c:pt idx="4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43</c:v>
                </c:pt>
                <c:pt idx="1">
                  <c:v>38</c:v>
                </c:pt>
                <c:pt idx="2">
                  <c:v>33</c:v>
                </c:pt>
                <c:pt idx="3">
                  <c:v>34</c:v>
                </c:pt>
                <c:pt idx="4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37</c:v>
                </c:pt>
                <c:pt idx="1">
                  <c:v>27</c:v>
                </c:pt>
                <c:pt idx="2">
                  <c:v>25</c:v>
                </c:pt>
                <c:pt idx="3">
                  <c:v>18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191634048"/>
        <c:axId val="191644032"/>
        <c:axId val="0"/>
      </c:bar3DChart>
      <c:catAx>
        <c:axId val="1916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1644032"/>
        <c:crosses val="autoZero"/>
        <c:auto val="1"/>
        <c:lblAlgn val="ctr"/>
        <c:lblOffset val="100"/>
        <c:noMultiLvlLbl val="0"/>
      </c:catAx>
      <c:valAx>
        <c:axId val="191644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1634048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26</c:v>
                </c:pt>
                <c:pt idx="3">
                  <c:v>41</c:v>
                </c:pt>
                <c:pt idx="4">
                  <c:v>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</c:v>
                </c:pt>
                <c:pt idx="1">
                  <c:v>32</c:v>
                </c:pt>
                <c:pt idx="2">
                  <c:v>36</c:v>
                </c:pt>
                <c:pt idx="3">
                  <c:v>37</c:v>
                </c:pt>
                <c:pt idx="4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57</c:v>
                </c:pt>
                <c:pt idx="1">
                  <c:v>48</c:v>
                </c:pt>
                <c:pt idx="2">
                  <c:v>38</c:v>
                </c:pt>
                <c:pt idx="3">
                  <c:v>22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91690240"/>
        <c:axId val="191691776"/>
      </c:barChart>
      <c:catAx>
        <c:axId val="191690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1691776"/>
        <c:crosses val="autoZero"/>
        <c:auto val="1"/>
        <c:lblAlgn val="ctr"/>
        <c:lblOffset val="100"/>
        <c:noMultiLvlLbl val="0"/>
      </c:catAx>
      <c:valAx>
        <c:axId val="19169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169024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362FFB-65FD-4F80-A541-F0679E5553B8}" type="doc">
      <dgm:prSet loTypeId="urn:microsoft.com/office/officeart/2005/8/layout/hierarchy4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E4868F7-E2EF-4333-9E64-03719CB703DE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Условия возникновения и </a:t>
          </a: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становления педагогического опыта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0E82A9D-B16E-4CF4-9749-A304BDF573C6}" type="parTrans" cxnId="{08CC5214-F7BC-4596-8F08-EED410CC235B}">
      <dgm:prSet/>
      <dgm:spPr/>
      <dgm:t>
        <a:bodyPr/>
        <a:lstStyle/>
        <a:p>
          <a:endParaRPr lang="ru-RU"/>
        </a:p>
      </dgm:t>
    </dgm:pt>
    <dgm:pt modelId="{1F8BF91B-8765-4CDB-A76B-AFA9E3D95F1E}" type="sibTrans" cxnId="{08CC5214-F7BC-4596-8F08-EED410CC235B}">
      <dgm:prSet/>
      <dgm:spPr/>
      <dgm:t>
        <a:bodyPr/>
        <a:lstStyle/>
        <a:p>
          <a:endParaRPr lang="ru-RU"/>
        </a:p>
      </dgm:t>
    </dgm:pt>
    <dgm:pt modelId="{E606C18D-95D5-4E20-A3E4-F4169CAEF2A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Курсовая подготовка (Проектная деятельность в информационно-образовательной среде XXI века, ГБОУ ДПО «Нижегородский институт развития образования», март 2013 г. 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46FB49CD-3078-46B2-ADD0-A0F0264B942E}" type="parTrans" cxnId="{FE25CDB7-8F90-4477-9F38-518C36BC9041}">
      <dgm:prSet/>
      <dgm:spPr/>
      <dgm:t>
        <a:bodyPr/>
        <a:lstStyle/>
        <a:p>
          <a:endParaRPr lang="ru-RU"/>
        </a:p>
      </dgm:t>
    </dgm:pt>
    <dgm:pt modelId="{053629F1-E1EA-46B2-98B9-F778A5E0D3CF}" type="sibTrans" cxnId="{FE25CDB7-8F90-4477-9F38-518C36BC9041}">
      <dgm:prSet/>
      <dgm:spPr/>
      <dgm:t>
        <a:bodyPr/>
        <a:lstStyle/>
        <a:p>
          <a:endParaRPr lang="ru-RU"/>
        </a:p>
      </dgm:t>
    </dgm:pt>
    <dgm:pt modelId="{5E99F21F-8ECF-4638-9AA2-CB04E8BAEE04}">
      <dgm:prSet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Изучение педагогических концепций  использования проектной технологии в обучении </a:t>
          </a:r>
        </a:p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b="0" dirty="0" err="1" smtClean="0">
              <a:latin typeface="Times New Roman" pitchFamily="18" charset="0"/>
              <a:cs typeface="Times New Roman" pitchFamily="18" charset="0"/>
            </a:rPr>
            <a:t>Н.Ю.Пахомова</a:t>
          </a:r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И.П. Тарасова,</a:t>
          </a:r>
        </a:p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 Ю.П. Дубенский )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1E8D2110-FAD3-4E64-B87E-1596EF41BF9B}" type="parTrans" cxnId="{2DC521F6-C7AC-4D81-A574-42A791A6C347}">
      <dgm:prSet/>
      <dgm:spPr/>
      <dgm:t>
        <a:bodyPr/>
        <a:lstStyle/>
        <a:p>
          <a:endParaRPr lang="ru-RU"/>
        </a:p>
      </dgm:t>
    </dgm:pt>
    <dgm:pt modelId="{0156FFD5-52E4-44BD-89CB-D6EA79974EDC}" type="sibTrans" cxnId="{2DC521F6-C7AC-4D81-A574-42A791A6C347}">
      <dgm:prSet/>
      <dgm:spPr/>
      <dgm:t>
        <a:bodyPr/>
        <a:lstStyle/>
        <a:p>
          <a:endParaRPr lang="ru-RU"/>
        </a:p>
      </dgm:t>
    </dgm:pt>
    <dgm:pt modelId="{CEF3A14F-4EF1-4F9E-A3C3-7FC2D3D84D83}">
      <dgm:prSet custT="1"/>
      <dgm:spPr/>
      <dgm:t>
        <a:bodyPr/>
        <a:lstStyle/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Внедрение </a:t>
          </a:r>
        </a:p>
        <a:p>
          <a:r>
            <a:rPr lang="ru-RU" sz="1400" b="0" dirty="0" smtClean="0">
              <a:latin typeface="Times New Roman" pitchFamily="18" charset="0"/>
              <a:cs typeface="Times New Roman" pitchFamily="18" charset="0"/>
            </a:rPr>
            <a:t>ФГОС </a:t>
          </a:r>
          <a:endParaRPr lang="ru-RU" sz="1400" b="0" dirty="0">
            <a:latin typeface="Times New Roman" pitchFamily="18" charset="0"/>
            <a:cs typeface="Times New Roman" pitchFamily="18" charset="0"/>
          </a:endParaRPr>
        </a:p>
      </dgm:t>
    </dgm:pt>
    <dgm:pt modelId="{56DBAC54-64BF-4BA8-A31F-5034BA141C3A}" type="parTrans" cxnId="{0DB86480-654B-45E7-844E-C24A81FB3E3A}">
      <dgm:prSet/>
      <dgm:spPr/>
      <dgm:t>
        <a:bodyPr/>
        <a:lstStyle/>
        <a:p>
          <a:endParaRPr lang="ru-RU"/>
        </a:p>
      </dgm:t>
    </dgm:pt>
    <dgm:pt modelId="{00652DC7-33F0-43FB-88A8-3D59A0A7FD9D}" type="sibTrans" cxnId="{0DB86480-654B-45E7-844E-C24A81FB3E3A}">
      <dgm:prSet/>
      <dgm:spPr/>
      <dgm:t>
        <a:bodyPr/>
        <a:lstStyle/>
        <a:p>
          <a:endParaRPr lang="ru-RU"/>
        </a:p>
      </dgm:t>
    </dgm:pt>
    <dgm:pt modelId="{968393E8-6571-44FF-85A0-83EA0AC80D3A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Участие в мероприятиях программы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Intel 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«Обучение для будущего»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Международная образовательная научно-практическая он-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лайн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 конференция «Новая школа: мой маршрут»,2014 г.)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35F5990-2254-4DBD-932D-DADFC9C858BD}" type="parTrans" cxnId="{0CCEEBEB-DAD2-478A-B98B-165A432BE10D}">
      <dgm:prSet/>
      <dgm:spPr/>
      <dgm:t>
        <a:bodyPr/>
        <a:lstStyle/>
        <a:p>
          <a:endParaRPr lang="ru-RU"/>
        </a:p>
      </dgm:t>
    </dgm:pt>
    <dgm:pt modelId="{1F4E4401-4468-4668-84DF-1A00F5565DF8}" type="sibTrans" cxnId="{0CCEEBEB-DAD2-478A-B98B-165A432BE10D}">
      <dgm:prSet/>
      <dgm:spPr/>
      <dgm:t>
        <a:bodyPr/>
        <a:lstStyle/>
        <a:p>
          <a:endParaRPr lang="ru-RU"/>
        </a:p>
      </dgm:t>
    </dgm:pt>
    <dgm:pt modelId="{039CF930-3A3E-461D-A073-9B591868633E}">
      <dgm:prSet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Участие в сетевом образовательном экспериментальном проекте «Нижегородская электронная школа (НЭШ)» (2013г), осуществляемого МБОУ «Гимназия» совместно с кафедрой информационных технологий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ГБОУ ДПО «Нижегородский институт развития образования».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665A156-973F-419A-A770-6204BABD9E38}" type="parTrans" cxnId="{5212B6E3-17EF-46D0-884D-67C2B2CEF297}">
      <dgm:prSet/>
      <dgm:spPr/>
      <dgm:t>
        <a:bodyPr/>
        <a:lstStyle/>
        <a:p>
          <a:endParaRPr lang="ru-RU"/>
        </a:p>
      </dgm:t>
    </dgm:pt>
    <dgm:pt modelId="{8777E49C-6DB4-4F80-9091-C8822BA40CAF}" type="sibTrans" cxnId="{5212B6E3-17EF-46D0-884D-67C2B2CEF297}">
      <dgm:prSet/>
      <dgm:spPr/>
      <dgm:t>
        <a:bodyPr/>
        <a:lstStyle/>
        <a:p>
          <a:endParaRPr lang="ru-RU"/>
        </a:p>
      </dgm:t>
    </dgm:pt>
    <dgm:pt modelId="{5AC91D38-1F34-4163-9320-109C63F7BB2D}" type="pres">
      <dgm:prSet presAssocID="{B4362FFB-65FD-4F80-A541-F0679E5553B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81D8BDD-F044-48EB-9500-F149305B1962}" type="pres">
      <dgm:prSet presAssocID="{5E4868F7-E2EF-4333-9E64-03719CB703DE}" presName="vertOne" presStyleCnt="0"/>
      <dgm:spPr/>
    </dgm:pt>
    <dgm:pt modelId="{5A08876F-0B1E-4662-ADC4-56C9152D4BE7}" type="pres">
      <dgm:prSet presAssocID="{5E4868F7-E2EF-4333-9E64-03719CB703DE}" presName="txOne" presStyleLbl="node0" presStyleIdx="0" presStyleCnt="1" custScaleY="432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376D54E-95B6-42E3-BD6E-A928CBDE2DF5}" type="pres">
      <dgm:prSet presAssocID="{5E4868F7-E2EF-4333-9E64-03719CB703DE}" presName="parTransOne" presStyleCnt="0"/>
      <dgm:spPr/>
    </dgm:pt>
    <dgm:pt modelId="{80CBA8A4-6437-4C1F-ADD8-026A902AF7E3}" type="pres">
      <dgm:prSet presAssocID="{5E4868F7-E2EF-4333-9E64-03719CB703DE}" presName="horzOne" presStyleCnt="0"/>
      <dgm:spPr/>
    </dgm:pt>
    <dgm:pt modelId="{57DDB2A6-0436-412A-BEFA-8CD39B051851}" type="pres">
      <dgm:prSet presAssocID="{E606C18D-95D5-4E20-A3E4-F4169CAEF2AE}" presName="vertTwo" presStyleCnt="0"/>
      <dgm:spPr/>
    </dgm:pt>
    <dgm:pt modelId="{3E77725B-2A2C-4788-8E30-8022E26230C7}" type="pres">
      <dgm:prSet presAssocID="{E606C18D-95D5-4E20-A3E4-F4169CAEF2AE}" presName="txTwo" presStyleLbl="node2" presStyleIdx="0" presStyleCnt="5" custScaleX="106946" custScaleY="66266" custLinFactNeighborY="-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8B5383-0209-4A52-9D0E-B6E1185EAC0A}" type="pres">
      <dgm:prSet presAssocID="{E606C18D-95D5-4E20-A3E4-F4169CAEF2AE}" presName="horzTwo" presStyleCnt="0"/>
      <dgm:spPr/>
    </dgm:pt>
    <dgm:pt modelId="{AD73EC7B-B45E-44B5-AAC4-D6353F8278C5}" type="pres">
      <dgm:prSet presAssocID="{053629F1-E1EA-46B2-98B9-F778A5E0D3CF}" presName="sibSpaceTwo" presStyleCnt="0"/>
      <dgm:spPr/>
    </dgm:pt>
    <dgm:pt modelId="{B9BCDFE3-57B9-463F-B7C4-ADD313CED747}" type="pres">
      <dgm:prSet presAssocID="{CEF3A14F-4EF1-4F9E-A3C3-7FC2D3D84D83}" presName="vertTwo" presStyleCnt="0"/>
      <dgm:spPr/>
    </dgm:pt>
    <dgm:pt modelId="{A236766B-2546-478B-8526-0E95C7D02A49}" type="pres">
      <dgm:prSet presAssocID="{CEF3A14F-4EF1-4F9E-A3C3-7FC2D3D84D83}" presName="txTwo" presStyleLbl="node2" presStyleIdx="1" presStyleCnt="5" custScaleX="70115" custScaleY="64598" custLinFactNeighborX="1029" custLinFactNeighborY="-57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D7A62B-4E4D-4822-B8EE-2AC50136C8D8}" type="pres">
      <dgm:prSet presAssocID="{CEF3A14F-4EF1-4F9E-A3C3-7FC2D3D84D83}" presName="horzTwo" presStyleCnt="0"/>
      <dgm:spPr/>
    </dgm:pt>
    <dgm:pt modelId="{1EA8234F-2BCD-453F-BDE5-94D203E0483E}" type="pres">
      <dgm:prSet presAssocID="{00652DC7-33F0-43FB-88A8-3D59A0A7FD9D}" presName="sibSpaceTwo" presStyleCnt="0"/>
      <dgm:spPr/>
    </dgm:pt>
    <dgm:pt modelId="{B78C5DEB-F3E2-47FF-B0C7-B47DF27B4DD6}" type="pres">
      <dgm:prSet presAssocID="{5E99F21F-8ECF-4638-9AA2-CB04E8BAEE04}" presName="vertTwo" presStyleCnt="0"/>
      <dgm:spPr/>
    </dgm:pt>
    <dgm:pt modelId="{F52F2BC3-071A-471D-9C20-EC4C14B14AD9}" type="pres">
      <dgm:prSet presAssocID="{5E99F21F-8ECF-4638-9AA2-CB04E8BAEE04}" presName="txTwo" presStyleLbl="node2" presStyleIdx="2" presStyleCnt="5" custScaleX="124942" custScaleY="65172" custLinFactNeighborX="1767" custLinFactNeighborY="-11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8D79B1-9F50-47A6-A05D-2247F1BC8C53}" type="pres">
      <dgm:prSet presAssocID="{5E99F21F-8ECF-4638-9AA2-CB04E8BAEE04}" presName="horzTwo" presStyleCnt="0"/>
      <dgm:spPr/>
    </dgm:pt>
    <dgm:pt modelId="{EF8F09EC-7B33-4216-8CCD-971BC670C571}" type="pres">
      <dgm:prSet presAssocID="{0156FFD5-52E4-44BD-89CB-D6EA79974EDC}" presName="sibSpaceTwo" presStyleCnt="0"/>
      <dgm:spPr/>
    </dgm:pt>
    <dgm:pt modelId="{3BD4B49F-B809-4C63-B98F-DEDA88B62102}" type="pres">
      <dgm:prSet presAssocID="{968393E8-6571-44FF-85A0-83EA0AC80D3A}" presName="vertTwo" presStyleCnt="0"/>
      <dgm:spPr/>
    </dgm:pt>
    <dgm:pt modelId="{9FED8C3B-F9CF-4A61-B642-40AEF8DD8D7D}" type="pres">
      <dgm:prSet presAssocID="{968393E8-6571-44FF-85A0-83EA0AC80D3A}" presName="txTwo" presStyleLbl="node2" presStyleIdx="3" presStyleCnt="5" custScaleX="127252" custScaleY="65863" custLinFactNeighborY="-1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B14BD2-039E-40E4-8536-614AF480F4B0}" type="pres">
      <dgm:prSet presAssocID="{968393E8-6571-44FF-85A0-83EA0AC80D3A}" presName="horzTwo" presStyleCnt="0"/>
      <dgm:spPr/>
    </dgm:pt>
    <dgm:pt modelId="{8B411D6A-15D1-490E-9F70-A4F0726EDB5C}" type="pres">
      <dgm:prSet presAssocID="{1F4E4401-4468-4668-84DF-1A00F5565DF8}" presName="sibSpaceTwo" presStyleCnt="0"/>
      <dgm:spPr/>
    </dgm:pt>
    <dgm:pt modelId="{3D7133D2-F52D-4248-8F06-62C22DEC3AD5}" type="pres">
      <dgm:prSet presAssocID="{039CF930-3A3E-461D-A073-9B591868633E}" presName="vertTwo" presStyleCnt="0"/>
      <dgm:spPr/>
    </dgm:pt>
    <dgm:pt modelId="{356447E9-1809-4C81-968B-11E03ADDE39E}" type="pres">
      <dgm:prSet presAssocID="{039CF930-3A3E-461D-A073-9B591868633E}" presName="txTwo" presStyleLbl="node2" presStyleIdx="4" presStyleCnt="5" custScaleX="115384" custScaleY="65270" custLinFactNeighborY="-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61577F-30D1-4A92-B9A3-59163001E303}" type="pres">
      <dgm:prSet presAssocID="{039CF930-3A3E-461D-A073-9B591868633E}" presName="horzTwo" presStyleCnt="0"/>
      <dgm:spPr/>
    </dgm:pt>
  </dgm:ptLst>
  <dgm:cxnLst>
    <dgm:cxn modelId="{0DB86480-654B-45E7-844E-C24A81FB3E3A}" srcId="{5E4868F7-E2EF-4333-9E64-03719CB703DE}" destId="{CEF3A14F-4EF1-4F9E-A3C3-7FC2D3D84D83}" srcOrd="1" destOrd="0" parTransId="{56DBAC54-64BF-4BA8-A31F-5034BA141C3A}" sibTransId="{00652DC7-33F0-43FB-88A8-3D59A0A7FD9D}"/>
    <dgm:cxn modelId="{6F4C6B70-A907-46D9-8945-E831A975771C}" type="presOf" srcId="{B4362FFB-65FD-4F80-A541-F0679E5553B8}" destId="{5AC91D38-1F34-4163-9320-109C63F7BB2D}" srcOrd="0" destOrd="0" presId="urn:microsoft.com/office/officeart/2005/8/layout/hierarchy4"/>
    <dgm:cxn modelId="{2DC521F6-C7AC-4D81-A574-42A791A6C347}" srcId="{5E4868F7-E2EF-4333-9E64-03719CB703DE}" destId="{5E99F21F-8ECF-4638-9AA2-CB04E8BAEE04}" srcOrd="2" destOrd="0" parTransId="{1E8D2110-FAD3-4E64-B87E-1596EF41BF9B}" sibTransId="{0156FFD5-52E4-44BD-89CB-D6EA79974EDC}"/>
    <dgm:cxn modelId="{08CC5214-F7BC-4596-8F08-EED410CC235B}" srcId="{B4362FFB-65FD-4F80-A541-F0679E5553B8}" destId="{5E4868F7-E2EF-4333-9E64-03719CB703DE}" srcOrd="0" destOrd="0" parTransId="{D0E82A9D-B16E-4CF4-9749-A304BDF573C6}" sibTransId="{1F8BF91B-8765-4CDB-A76B-AFA9E3D95F1E}"/>
    <dgm:cxn modelId="{5212B6E3-17EF-46D0-884D-67C2B2CEF297}" srcId="{5E4868F7-E2EF-4333-9E64-03719CB703DE}" destId="{039CF930-3A3E-461D-A073-9B591868633E}" srcOrd="4" destOrd="0" parTransId="{9665A156-973F-419A-A770-6204BABD9E38}" sibTransId="{8777E49C-6DB4-4F80-9091-C8822BA40CAF}"/>
    <dgm:cxn modelId="{632C7A90-0A7A-4C63-A1DC-FC215E475544}" type="presOf" srcId="{5E99F21F-8ECF-4638-9AA2-CB04E8BAEE04}" destId="{F52F2BC3-071A-471D-9C20-EC4C14B14AD9}" srcOrd="0" destOrd="0" presId="urn:microsoft.com/office/officeart/2005/8/layout/hierarchy4"/>
    <dgm:cxn modelId="{0CCEEBEB-DAD2-478A-B98B-165A432BE10D}" srcId="{5E4868F7-E2EF-4333-9E64-03719CB703DE}" destId="{968393E8-6571-44FF-85A0-83EA0AC80D3A}" srcOrd="3" destOrd="0" parTransId="{835F5990-2254-4DBD-932D-DADFC9C858BD}" sibTransId="{1F4E4401-4468-4668-84DF-1A00F5565DF8}"/>
    <dgm:cxn modelId="{A7EA6F08-D218-4D4E-B9C3-D5D6640B2BC1}" type="presOf" srcId="{039CF930-3A3E-461D-A073-9B591868633E}" destId="{356447E9-1809-4C81-968B-11E03ADDE39E}" srcOrd="0" destOrd="0" presId="urn:microsoft.com/office/officeart/2005/8/layout/hierarchy4"/>
    <dgm:cxn modelId="{577EA173-3CA3-40A2-883A-C61BA79362BE}" type="presOf" srcId="{968393E8-6571-44FF-85A0-83EA0AC80D3A}" destId="{9FED8C3B-F9CF-4A61-B642-40AEF8DD8D7D}" srcOrd="0" destOrd="0" presId="urn:microsoft.com/office/officeart/2005/8/layout/hierarchy4"/>
    <dgm:cxn modelId="{145509D9-4552-4052-8C15-230D7FDD4197}" type="presOf" srcId="{CEF3A14F-4EF1-4F9E-A3C3-7FC2D3D84D83}" destId="{A236766B-2546-478B-8526-0E95C7D02A49}" srcOrd="0" destOrd="0" presId="urn:microsoft.com/office/officeart/2005/8/layout/hierarchy4"/>
    <dgm:cxn modelId="{111436F5-E246-42EE-B5CF-6E2CC49FEBEE}" type="presOf" srcId="{E606C18D-95D5-4E20-A3E4-F4169CAEF2AE}" destId="{3E77725B-2A2C-4788-8E30-8022E26230C7}" srcOrd="0" destOrd="0" presId="urn:microsoft.com/office/officeart/2005/8/layout/hierarchy4"/>
    <dgm:cxn modelId="{FE25CDB7-8F90-4477-9F38-518C36BC9041}" srcId="{5E4868F7-E2EF-4333-9E64-03719CB703DE}" destId="{E606C18D-95D5-4E20-A3E4-F4169CAEF2AE}" srcOrd="0" destOrd="0" parTransId="{46FB49CD-3078-46B2-ADD0-A0F0264B942E}" sibTransId="{053629F1-E1EA-46B2-98B9-F778A5E0D3CF}"/>
    <dgm:cxn modelId="{17E819FB-A70E-453A-BAA7-532F1DDF51C6}" type="presOf" srcId="{5E4868F7-E2EF-4333-9E64-03719CB703DE}" destId="{5A08876F-0B1E-4662-ADC4-56C9152D4BE7}" srcOrd="0" destOrd="0" presId="urn:microsoft.com/office/officeart/2005/8/layout/hierarchy4"/>
    <dgm:cxn modelId="{458618CD-91FE-43AD-8A3B-4425DB7CA332}" type="presParOf" srcId="{5AC91D38-1F34-4163-9320-109C63F7BB2D}" destId="{781D8BDD-F044-48EB-9500-F149305B1962}" srcOrd="0" destOrd="0" presId="urn:microsoft.com/office/officeart/2005/8/layout/hierarchy4"/>
    <dgm:cxn modelId="{6B898661-AF09-4848-922D-6CBFEACC66D2}" type="presParOf" srcId="{781D8BDD-F044-48EB-9500-F149305B1962}" destId="{5A08876F-0B1E-4662-ADC4-56C9152D4BE7}" srcOrd="0" destOrd="0" presId="urn:microsoft.com/office/officeart/2005/8/layout/hierarchy4"/>
    <dgm:cxn modelId="{287D8ED0-4606-4826-B42C-B46DE69AA2C5}" type="presParOf" srcId="{781D8BDD-F044-48EB-9500-F149305B1962}" destId="{3376D54E-95B6-42E3-BD6E-A928CBDE2DF5}" srcOrd="1" destOrd="0" presId="urn:microsoft.com/office/officeart/2005/8/layout/hierarchy4"/>
    <dgm:cxn modelId="{F1263787-9FC4-4138-9B06-C98E7234583B}" type="presParOf" srcId="{781D8BDD-F044-48EB-9500-F149305B1962}" destId="{80CBA8A4-6437-4C1F-ADD8-026A902AF7E3}" srcOrd="2" destOrd="0" presId="urn:microsoft.com/office/officeart/2005/8/layout/hierarchy4"/>
    <dgm:cxn modelId="{758BDE91-3FF6-4CB1-A523-E5A31A6CEF87}" type="presParOf" srcId="{80CBA8A4-6437-4C1F-ADD8-026A902AF7E3}" destId="{57DDB2A6-0436-412A-BEFA-8CD39B051851}" srcOrd="0" destOrd="0" presId="urn:microsoft.com/office/officeart/2005/8/layout/hierarchy4"/>
    <dgm:cxn modelId="{87CCB500-E765-49A5-AA1C-976D75A553CA}" type="presParOf" srcId="{57DDB2A6-0436-412A-BEFA-8CD39B051851}" destId="{3E77725B-2A2C-4788-8E30-8022E26230C7}" srcOrd="0" destOrd="0" presId="urn:microsoft.com/office/officeart/2005/8/layout/hierarchy4"/>
    <dgm:cxn modelId="{F1FE56D9-B0AF-49B0-9B1C-D436670E908C}" type="presParOf" srcId="{57DDB2A6-0436-412A-BEFA-8CD39B051851}" destId="{E38B5383-0209-4A52-9D0E-B6E1185EAC0A}" srcOrd="1" destOrd="0" presId="urn:microsoft.com/office/officeart/2005/8/layout/hierarchy4"/>
    <dgm:cxn modelId="{C148C0AD-203C-4A87-B782-21F1D6DE3F24}" type="presParOf" srcId="{80CBA8A4-6437-4C1F-ADD8-026A902AF7E3}" destId="{AD73EC7B-B45E-44B5-AAC4-D6353F8278C5}" srcOrd="1" destOrd="0" presId="urn:microsoft.com/office/officeart/2005/8/layout/hierarchy4"/>
    <dgm:cxn modelId="{8B8CC1E1-BD04-419B-8511-12310B8F7E57}" type="presParOf" srcId="{80CBA8A4-6437-4C1F-ADD8-026A902AF7E3}" destId="{B9BCDFE3-57B9-463F-B7C4-ADD313CED747}" srcOrd="2" destOrd="0" presId="urn:microsoft.com/office/officeart/2005/8/layout/hierarchy4"/>
    <dgm:cxn modelId="{662AE7CC-2DEA-4A17-BE9B-9B5053A0F445}" type="presParOf" srcId="{B9BCDFE3-57B9-463F-B7C4-ADD313CED747}" destId="{A236766B-2546-478B-8526-0E95C7D02A49}" srcOrd="0" destOrd="0" presId="urn:microsoft.com/office/officeart/2005/8/layout/hierarchy4"/>
    <dgm:cxn modelId="{EA4F5383-A8FC-408F-BA1B-D853E39CCD45}" type="presParOf" srcId="{B9BCDFE3-57B9-463F-B7C4-ADD313CED747}" destId="{B1D7A62B-4E4D-4822-B8EE-2AC50136C8D8}" srcOrd="1" destOrd="0" presId="urn:microsoft.com/office/officeart/2005/8/layout/hierarchy4"/>
    <dgm:cxn modelId="{6E046A96-060D-4032-B4BE-EB9C9B0E593C}" type="presParOf" srcId="{80CBA8A4-6437-4C1F-ADD8-026A902AF7E3}" destId="{1EA8234F-2BCD-453F-BDE5-94D203E0483E}" srcOrd="3" destOrd="0" presId="urn:microsoft.com/office/officeart/2005/8/layout/hierarchy4"/>
    <dgm:cxn modelId="{B600B1F2-C9CD-477E-9BB6-B3E46712D609}" type="presParOf" srcId="{80CBA8A4-6437-4C1F-ADD8-026A902AF7E3}" destId="{B78C5DEB-F3E2-47FF-B0C7-B47DF27B4DD6}" srcOrd="4" destOrd="0" presId="urn:microsoft.com/office/officeart/2005/8/layout/hierarchy4"/>
    <dgm:cxn modelId="{BB126A72-36DF-4D0A-8C8E-8B4D8A3818C1}" type="presParOf" srcId="{B78C5DEB-F3E2-47FF-B0C7-B47DF27B4DD6}" destId="{F52F2BC3-071A-471D-9C20-EC4C14B14AD9}" srcOrd="0" destOrd="0" presId="urn:microsoft.com/office/officeart/2005/8/layout/hierarchy4"/>
    <dgm:cxn modelId="{7961CE2E-A4A7-4D49-91A3-E055855FB343}" type="presParOf" srcId="{B78C5DEB-F3E2-47FF-B0C7-B47DF27B4DD6}" destId="{4B8D79B1-9F50-47A6-A05D-2247F1BC8C53}" srcOrd="1" destOrd="0" presId="urn:microsoft.com/office/officeart/2005/8/layout/hierarchy4"/>
    <dgm:cxn modelId="{EDBFAC78-F7CE-41FC-8F7D-07E155B33CDD}" type="presParOf" srcId="{80CBA8A4-6437-4C1F-ADD8-026A902AF7E3}" destId="{EF8F09EC-7B33-4216-8CCD-971BC670C571}" srcOrd="5" destOrd="0" presId="urn:microsoft.com/office/officeart/2005/8/layout/hierarchy4"/>
    <dgm:cxn modelId="{492B7A4B-CEC6-4F7D-8093-E7CB75F448C2}" type="presParOf" srcId="{80CBA8A4-6437-4C1F-ADD8-026A902AF7E3}" destId="{3BD4B49F-B809-4C63-B98F-DEDA88B62102}" srcOrd="6" destOrd="0" presId="urn:microsoft.com/office/officeart/2005/8/layout/hierarchy4"/>
    <dgm:cxn modelId="{92B4BDBF-47C7-434C-B3BD-3D407A7BFC22}" type="presParOf" srcId="{3BD4B49F-B809-4C63-B98F-DEDA88B62102}" destId="{9FED8C3B-F9CF-4A61-B642-40AEF8DD8D7D}" srcOrd="0" destOrd="0" presId="urn:microsoft.com/office/officeart/2005/8/layout/hierarchy4"/>
    <dgm:cxn modelId="{777C8CF0-3C16-4B75-AE48-99826C72491B}" type="presParOf" srcId="{3BD4B49F-B809-4C63-B98F-DEDA88B62102}" destId="{E7B14BD2-039E-40E4-8536-614AF480F4B0}" srcOrd="1" destOrd="0" presId="urn:microsoft.com/office/officeart/2005/8/layout/hierarchy4"/>
    <dgm:cxn modelId="{8E210F5A-68A3-4C1C-9251-48416CD21797}" type="presParOf" srcId="{80CBA8A4-6437-4C1F-ADD8-026A902AF7E3}" destId="{8B411D6A-15D1-490E-9F70-A4F0726EDB5C}" srcOrd="7" destOrd="0" presId="urn:microsoft.com/office/officeart/2005/8/layout/hierarchy4"/>
    <dgm:cxn modelId="{E2E5FE52-7725-475F-965E-E7DA3C749722}" type="presParOf" srcId="{80CBA8A4-6437-4C1F-ADD8-026A902AF7E3}" destId="{3D7133D2-F52D-4248-8F06-62C22DEC3AD5}" srcOrd="8" destOrd="0" presId="urn:microsoft.com/office/officeart/2005/8/layout/hierarchy4"/>
    <dgm:cxn modelId="{D8EF30A4-CF77-4AA9-869C-E57E9BCE47B7}" type="presParOf" srcId="{3D7133D2-F52D-4248-8F06-62C22DEC3AD5}" destId="{356447E9-1809-4C81-968B-11E03ADDE39E}" srcOrd="0" destOrd="0" presId="urn:microsoft.com/office/officeart/2005/8/layout/hierarchy4"/>
    <dgm:cxn modelId="{8F800504-2242-41E2-9892-809A4C1D6541}" type="presParOf" srcId="{3D7133D2-F52D-4248-8F06-62C22DEC3AD5}" destId="{C661577F-30D1-4A92-B9A3-59163001E30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8876F-0B1E-4662-ADC4-56C9152D4BE7}">
      <dsp:nvSpPr>
        <dsp:cNvPr id="0" name=""/>
        <dsp:cNvSpPr/>
      </dsp:nvSpPr>
      <dsp:spPr>
        <a:xfrm>
          <a:off x="2262" y="1406"/>
          <a:ext cx="8959962" cy="2492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Условия возникновения и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становления педагогического опыта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75261" y="74405"/>
        <a:ext cx="8813964" cy="2346374"/>
      </dsp:txXfrm>
    </dsp:sp>
    <dsp:sp modelId="{3E77725B-2A2C-4788-8E30-8022E26230C7}">
      <dsp:nvSpPr>
        <dsp:cNvPr id="0" name=""/>
        <dsp:cNvSpPr/>
      </dsp:nvSpPr>
      <dsp:spPr>
        <a:xfrm>
          <a:off x="2262" y="2866637"/>
          <a:ext cx="1657155" cy="3817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Курсовая подготовка (Проектная деятельность в информационно-образовательной среде XXI века, ГБОУ ДПО «Нижегородский институт развития образования», март 2013 г. 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798" y="2915173"/>
        <a:ext cx="1560083" cy="3720145"/>
      </dsp:txXfrm>
    </dsp:sp>
    <dsp:sp modelId="{A236766B-2546-478B-8526-0E95C7D02A49}">
      <dsp:nvSpPr>
        <dsp:cNvPr id="0" name=""/>
        <dsp:cNvSpPr/>
      </dsp:nvSpPr>
      <dsp:spPr>
        <a:xfrm>
          <a:off x="1805523" y="2889909"/>
          <a:ext cx="1086449" cy="3721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Внедрение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ФГОС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37344" y="2921730"/>
        <a:ext cx="1022807" cy="3657491"/>
      </dsp:txXfrm>
    </dsp:sp>
    <dsp:sp modelId="{F52F2BC3-071A-471D-9C20-EC4C14B14AD9}">
      <dsp:nvSpPr>
        <dsp:cNvPr id="0" name=""/>
        <dsp:cNvSpPr/>
      </dsp:nvSpPr>
      <dsp:spPr>
        <a:xfrm>
          <a:off x="3033569" y="2857593"/>
          <a:ext cx="1936008" cy="3754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Изучение педагогических концепций  использования проектной технологии в обучении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b="0" kern="1200" dirty="0" err="1" smtClean="0">
              <a:latin typeface="Times New Roman" pitchFamily="18" charset="0"/>
              <a:cs typeface="Times New Roman" pitchFamily="18" charset="0"/>
            </a:rPr>
            <a:t>Н.Ю.Пахомова</a:t>
          </a: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,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И.П. Тарасова,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itchFamily="18" charset="0"/>
              <a:cs typeface="Times New Roman" pitchFamily="18" charset="0"/>
            </a:rPr>
            <a:t> Ю.П. Дубенский ) </a:t>
          </a:r>
          <a:endParaRPr lang="ru-RU" sz="1400" b="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90273" y="2914297"/>
        <a:ext cx="1822600" cy="3640790"/>
      </dsp:txXfrm>
    </dsp:sp>
    <dsp:sp modelId="{9FED8C3B-F9CF-4A61-B642-40AEF8DD8D7D}">
      <dsp:nvSpPr>
        <dsp:cNvPr id="0" name=""/>
        <dsp:cNvSpPr/>
      </dsp:nvSpPr>
      <dsp:spPr>
        <a:xfrm>
          <a:off x="5072357" y="2817039"/>
          <a:ext cx="1971802" cy="37940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Участие в мероприятиях программы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Intel 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«Обучение для будущего»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Международная образовательная научно-практическая он-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лайн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 конференция «Новая школа: мой маршрут»,2014 г.)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30109" y="2874791"/>
        <a:ext cx="1856298" cy="3678498"/>
      </dsp:txXfrm>
    </dsp:sp>
    <dsp:sp modelId="{356447E9-1809-4C81-968B-11E03ADDE39E}">
      <dsp:nvSpPr>
        <dsp:cNvPr id="0" name=""/>
        <dsp:cNvSpPr/>
      </dsp:nvSpPr>
      <dsp:spPr>
        <a:xfrm>
          <a:off x="7174320" y="2866637"/>
          <a:ext cx="1787904" cy="3759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Участие в сетевом образовательном экспериментальном проекте «Нижегородская электронная школа (НЭШ)» (2013г), осуществляемого МБОУ «Гимназия» совместно с кафедрой информационных технологий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ГБОУ ДПО «Нижегородский институт развития образования».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26686" y="2919003"/>
        <a:ext cx="1683172" cy="36551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02C07-8CDA-4111-B770-733D960CAE4D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70C6D-79BB-4A7F-B4AB-7B3AE89599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14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41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588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90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537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390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060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026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106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22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548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1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133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92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82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04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07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70C6D-79BB-4A7F-B4AB-7B3AE89599A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820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3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06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7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6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299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243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4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2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95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47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06224-210C-4F22-BD4E-AF02F4D686A3}" type="datetimeFigureOut">
              <a:rPr lang="ru-RU" smtClean="0"/>
              <a:t>13.08.2015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62B1C-5DC1-41DF-876C-3FCA2C44C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5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teach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1wT68suldtQ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3.png"/><Relationship Id="rId5" Type="http://schemas.openxmlformats.org/officeDocument/2006/relationships/hyperlink" Target="http://letopisi.org/index.php/&#1059;&#1095;&#1077;&#1073;&#1085;&#1099;&#1081;_&#1087;&#1088;&#1086;&#1077;&#1082;&#1090;_&#1042;&#1089;&#1077;_&#1076;&#1083;&#1103;_&#1092;&#1088;&#1086;&#1085;&#1090;&#1072;!_&#1042;&#1089;&#1077;_&#1076;&#1083;&#1103;_&#1087;&#1086;&#1073;&#1077;&#1076;&#1099;!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goo.gl/mOJaGG" TargetMode="External"/><Relationship Id="rId9" Type="http://schemas.openxmlformats.org/officeDocument/2006/relationships/hyperlink" Target="http://goo.gl/rUjhFv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goo.gl/dQfplM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goo.gl/ogmAFI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oo.gl/p9IetR" TargetMode="External"/><Relationship Id="rId5" Type="http://schemas.openxmlformats.org/officeDocument/2006/relationships/hyperlink" Target="https://goo.gl/qe9nvt" TargetMode="External"/><Relationship Id="rId10" Type="http://schemas.openxmlformats.org/officeDocument/2006/relationships/hyperlink" Target="https://goo.gl/kiSohV" TargetMode="External"/><Relationship Id="rId4" Type="http://schemas.openxmlformats.org/officeDocument/2006/relationships/hyperlink" Target="http://goo.gl/XqTqq6" TargetMode="External"/><Relationship Id="rId9" Type="http://schemas.openxmlformats.org/officeDocument/2006/relationships/hyperlink" Target="https://goo.gl/8cNMWC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hyperlink" Target="https://drive.google.com/file/d/0B7UYfVMFE4e4SV95TmV1dHMyakU/view?usp=sharing" TargetMode="External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afcm25EWzk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s://drive.google.com/file/d/0B7UYfVMFE4e4TE5CMGczcURVTEU/view?usp=sharing" TargetMode="External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epistemotekann/ucebnyj-klass/metodiceskie-marsruty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.iteach.ru/index.php/&#1054;&#1089;&#1085;&#1086;&#1074;&#1085;&#1086;&#1081;_&#1082;&#1091;&#1088;&#1089;_&#1087;&#1088;&#1086;&#1075;&#1088;&#1072;&#1084;&#1084;&#1099;_Intel_&#1054;&#1073;&#1091;&#1095;&#1077;&#1085;&#1080;&#1077;_&#1076;&#1083;&#1103;_&#1073;&#1091;&#1076;&#1091;&#1097;&#1077;&#1075;&#1086;_&#1052;&#1041;&#1054;&#1059;_&#1043;&#1080;&#1084;&#1085;&#1072;&#1079;&#1080;&#1103;_&#1075;._&#1040;&#1088;&#1079;&#1072;&#1084;&#1072;&#1089;_2015" TargetMode="External"/><Relationship Id="rId5" Type="http://schemas.openxmlformats.org/officeDocument/2006/relationships/image" Target="../media/image27.png"/><Relationship Id="rId4" Type="http://schemas.openxmlformats.org/officeDocument/2006/relationships/hyperlink" Target="http://krasich777.ucoz.ru/" TargetMode="Externa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refdb.ru/look/1610583-pall.htm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edsovet.org/forum/index.php?act=attach&amp;type=blogentry&amp;id=50389" TargetMode="External"/><Relationship Id="rId5" Type="http://schemas.openxmlformats.org/officeDocument/2006/relationships/hyperlink" Target="http://project.1september.ru/files/Chto-takoe-uchebniy-proekt.pdf" TargetMode="External"/><Relationship Id="rId4" Type="http://schemas.openxmlformats.org/officeDocument/2006/relationships/hyperlink" Target="http://inmeds.com.ua/upload/documents/3.pdf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0B7UYfVMFE4e4NzNob05LVzNHcE0/view?usp=sharing" TargetMode="External"/><Relationship Id="rId3" Type="http://schemas.openxmlformats.org/officeDocument/2006/relationships/image" Target="../media/image9.png"/><Relationship Id="rId7" Type="http://schemas.openxmlformats.org/officeDocument/2006/relationships/hyperlink" Target="https://drive.google.com/file/d/0B7UYfVMFE4e4M2NKdGxDQ3drZ2M/view?usp=sharin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google.com/document/d/1DUu45uNSg9S3Rj-pHkCX1A-MdgtT_2C2Dy5b3TzpjNQ/edit?usp=sharing" TargetMode="External"/><Relationship Id="rId5" Type="http://schemas.openxmlformats.org/officeDocument/2006/relationships/hyperlink" Target="https://drive.google.com/file/d/0B7UYfVMFE4e4a0lFZF90LUxBdDA/view?usp=sharing" TargetMode="External"/><Relationship Id="rId4" Type="http://schemas.openxmlformats.org/officeDocument/2006/relationships/hyperlink" Target="https://docs.google.com/document/d/19h6RVRaQODxZh4F1ZDElItaDXVu0Sh8wCqCJ__0zxUU/edit?usp=sharing" TargetMode="External"/><Relationship Id="rId9" Type="http://schemas.openxmlformats.org/officeDocument/2006/relationships/hyperlink" Target="https://drive.google.com/file/d/0B7UYfVMFE4e4eUx0dXh2bXJzTHc/view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eurofur-ab.by/_ph/47/953516176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"/>
          <a:stretch/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781" y="4892323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Формирование опыта проектной деятельности у учащихся средней и  старшей школы средствами учебного и социального проектирования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691" y="1448780"/>
            <a:ext cx="235451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" t="2026" r="1663" b="2879"/>
          <a:stretch/>
        </p:blipFill>
        <p:spPr bwMode="auto">
          <a:xfrm>
            <a:off x="812614" y="203963"/>
            <a:ext cx="1362598" cy="1046571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7600" y="188640"/>
            <a:ext cx="5555725" cy="1077218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</a:rPr>
              <a:t>ВСЕРОССИЙСКИЙ КОНКУРС</a:t>
            </a:r>
          </a:p>
          <a:p>
            <a:pPr algn="ctr">
              <a:defRPr/>
            </a:pPr>
            <a:r>
              <a:rPr lang="ru-RU" sz="3200" dirty="0">
                <a:solidFill>
                  <a:srgbClr val="7030A0"/>
                </a:solidFill>
              </a:rPr>
              <a:t>«УЧИТЕЛЬ ГОДА - </a:t>
            </a:r>
            <a:r>
              <a:rPr lang="ru-RU" sz="3200" dirty="0" smtClean="0">
                <a:solidFill>
                  <a:srgbClr val="7030A0"/>
                </a:solidFill>
              </a:rPr>
              <a:t>201</a:t>
            </a:r>
            <a:r>
              <a:rPr lang="en-US" sz="3200" dirty="0" smtClean="0">
                <a:solidFill>
                  <a:srgbClr val="7030A0"/>
                </a:solidFill>
              </a:rPr>
              <a:t>5</a:t>
            </a:r>
            <a:r>
              <a:rPr lang="ru-RU" sz="3200" dirty="0" smtClean="0">
                <a:solidFill>
                  <a:srgbClr val="7030A0"/>
                </a:solidFill>
              </a:rPr>
              <a:t>»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7219" y="1988840"/>
            <a:ext cx="48989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Краснов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Сергей Владимирович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781" y="4021033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Методический семинар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217219" y="3136612"/>
            <a:ext cx="495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Нижегородская область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25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35496" y="116632"/>
            <a:ext cx="4762500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Учебный локальный проект</a:t>
            </a:r>
          </a:p>
        </p:txBody>
      </p:sp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4392613" y="0"/>
            <a:ext cx="4751387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Практическое воплощение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данной концепции осуществляется через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деятельность программы </a:t>
            </a:r>
          </a:p>
          <a:p>
            <a:pPr algn="ctr"/>
            <a:r>
              <a:rPr lang="ru-RU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Intel «Обучение для будущего» 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>
                <a:latin typeface="Times New Roman" pitchFamily="18" charset="0"/>
                <a:cs typeface="Times New Roman" pitchFamily="18" charset="0"/>
                <a:hlinkClick r:id="rId4"/>
              </a:rPr>
              <a:t>http://www.iteach.ru/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150" y="1484313"/>
            <a:ext cx="3500438" cy="739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ОСНОВОПОЛАГАЮЩИЙ ВОПРОС</a:t>
            </a:r>
          </a:p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ПРОБЛЕМНЫЕ ВОПРОСЫ</a:t>
            </a:r>
          </a:p>
          <a:p>
            <a:pPr algn="ctr" eaLnBrk="1" hangingPunct="1"/>
            <a:r>
              <a:rPr lang="ru-RU" sz="1400" b="1">
                <a:solidFill>
                  <a:srgbClr val="000000"/>
                </a:solidFill>
              </a:rPr>
              <a:t>УЧЕБНЫЕ ВОПРОСЫ</a:t>
            </a:r>
          </a:p>
        </p:txBody>
      </p:sp>
      <p:sp>
        <p:nvSpPr>
          <p:cNvPr id="12" name="Стрелка вправо 11"/>
          <p:cNvSpPr>
            <a:spLocks noChangeArrowheads="1"/>
          </p:cNvSpPr>
          <p:nvPr/>
        </p:nvSpPr>
        <p:spPr bwMode="auto">
          <a:xfrm rot="5400000">
            <a:off x="3393282" y="2172494"/>
            <a:ext cx="214312" cy="5715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28575" algn="ctr">
            <a:solidFill>
              <a:srgbClr val="F6924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rot="10800000" vert="eaVert" anchor="ctr"/>
          <a:lstStyle/>
          <a:p>
            <a:pPr algn="ctr">
              <a:defRPr/>
            </a:pPr>
            <a:endParaRPr lang="ru-RU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7375" y="2786063"/>
            <a:ext cx="3500438" cy="83502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000000"/>
                </a:solidFill>
              </a:rPr>
              <a:t>ИССЛЕДОВАТЕЛЬСКАЯ ДЕЯТЕЛЬНОСТЬ УЧАЩИХСЯ,</a:t>
            </a:r>
          </a:p>
          <a:p>
            <a:pPr algn="ctr" eaLnBrk="1" hangingPunct="1"/>
            <a:r>
              <a:rPr lang="ru-RU" sz="1600" b="1">
                <a:solidFill>
                  <a:srgbClr val="000000"/>
                </a:solidFill>
              </a:rPr>
              <a:t>РАБОТА В ГРУППАХ</a:t>
            </a:r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3464719" y="3607594"/>
            <a:ext cx="214312" cy="571500"/>
          </a:xfrm>
          <a:prstGeom prst="rightArrow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57375" y="4071938"/>
            <a:ext cx="3500438" cy="646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/>
              <a:t>РЕЗУЛЬТАТЫ ПРОЕКТНОЙ ДЕЯТЕЛЬНОСТИ</a:t>
            </a: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3357562" y="4786313"/>
            <a:ext cx="428625" cy="571500"/>
          </a:xfrm>
          <a:prstGeom prst="rightArrow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1928813" y="5357813"/>
            <a:ext cx="3500437" cy="1079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000000"/>
                </a:solidFill>
              </a:rPr>
              <a:t>ПРЕДСТАВЛЕНИЕ И ОБСУЖДЕНИЕ  ИТОГОВ ПРОЕКТА НА НАУЧНОЙ КОНФЕРЕНЦИИ УЧАЩИХСЯ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034" y="1857364"/>
            <a:ext cx="622927" cy="47863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wordArtVert">
            <a:spAutoFit/>
          </a:bodyPr>
          <a:lstStyle/>
          <a:p>
            <a:pPr algn="ctr">
              <a:defRPr/>
            </a:pPr>
            <a:r>
              <a:rPr lang="ru-RU" sz="2400" b="1" dirty="0"/>
              <a:t>ОЦЕНИВАНИЕ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214438" y="3000375"/>
            <a:ext cx="571500" cy="35718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1214438" y="4286250"/>
            <a:ext cx="571500" cy="35718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1214438" y="5715000"/>
            <a:ext cx="571500" cy="35718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500688" y="4071938"/>
            <a:ext cx="1643062" cy="571500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6286500" y="4628162"/>
            <a:ext cx="2643188" cy="2185214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ФОРМЫ ПРЕДСТАВЛЕНИЯ (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Google-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сайт, вики -статья):</a:t>
            </a:r>
          </a:p>
          <a:p>
            <a:pPr algn="ctr" eaLnBrk="1" hangingPunct="1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-ментальная карта,</a:t>
            </a:r>
          </a:p>
          <a:p>
            <a:pPr algn="ctr" eaLnBrk="1" hangingPunct="1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-лента-времени,</a:t>
            </a:r>
          </a:p>
          <a:p>
            <a:pPr algn="ctr" eaLnBrk="1" hangingPunct="1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-вики-газета,</a:t>
            </a:r>
          </a:p>
          <a:p>
            <a:pPr algn="ctr" eaLnBrk="1" hangingPunct="1"/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вики-статья </a:t>
            </a: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2125" y="1643063"/>
            <a:ext cx="3500438" cy="1327150"/>
          </a:xfrm>
          <a:prstGeom prst="rect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ОТРАЖАЮТ УМЕНИЯ:</a:t>
            </a:r>
          </a:p>
          <a:p>
            <a:pPr algn="ctr" eaLnBrk="1" hangingPunct="1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анализировать, сравнивать, классифицировать, устанавливать причинно-следственные связи, </a:t>
            </a:r>
          </a:p>
          <a:p>
            <a:pPr algn="ctr" eaLnBrk="1" hangingPunct="1"/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формулировать выводы</a:t>
            </a:r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16200000">
            <a:off x="6679406" y="3676179"/>
            <a:ext cx="1571625" cy="357188"/>
          </a:xfrm>
          <a:prstGeom prst="leftRightArrow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24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31750" y="22225"/>
            <a:ext cx="3388122" cy="12436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Учебный локальный проект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«Все для фронта! </a:t>
            </a:r>
            <a:b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Все для Победы!»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hlinkClick r:id="rId5"/>
            </a:endParaRPr>
          </a:p>
        </p:txBody>
      </p:sp>
      <p:sp>
        <p:nvSpPr>
          <p:cNvPr id="13319" name="Прямоугольник 12"/>
          <p:cNvSpPr>
            <a:spLocks noChangeArrowheads="1"/>
          </p:cNvSpPr>
          <p:nvPr/>
        </p:nvSpPr>
        <p:spPr bwMode="auto">
          <a:xfrm>
            <a:off x="3309938" y="188640"/>
            <a:ext cx="435840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Учебный проект проводился в рамках дисциплины «История России» с учениками 9 класса. Раздел «Великая Отечественная война 1941 – 1945 гг.»</a:t>
            </a:r>
          </a:p>
        </p:txBody>
      </p:sp>
      <p:pic>
        <p:nvPicPr>
          <p:cNvPr id="13321" name="Picture 11" descr="C:\Users\user\Desktop\аттестация\ГРАМОТЫ\Scan1003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72341"/>
            <a:ext cx="1212578" cy="167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 r="3416"/>
          <a:stretch>
            <a:fillRect/>
          </a:stretch>
        </p:blipFill>
        <p:spPr bwMode="auto">
          <a:xfrm>
            <a:off x="7884368" y="1829133"/>
            <a:ext cx="1140570" cy="180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2207" y="1513125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8"/>
              </a:rPr>
              <a:t>Видеофрагмент урока с использованием проектной технологии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132856"/>
            <a:ext cx="2991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Учебный локальный проект </a:t>
            </a:r>
            <a:endParaRPr lang="en-US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  <a:hlinkClick r:id="rId9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«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И почему Москве царством бытии?»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223025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Учебный проект проводился в рамках дисциплины «История России» с учениками 10 класса. Раздел «Московская Русь».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7" y="3509399"/>
            <a:ext cx="270668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44" y="4293096"/>
            <a:ext cx="3017440" cy="172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51886" y="5913955"/>
            <a:ext cx="276393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/>
              <a:t>Ментальная карта Ведомства Культуры, проект «И почему Москве царством бытии?»</a:t>
            </a:r>
          </a:p>
        </p:txBody>
      </p:sp>
      <p:sp>
        <p:nvSpPr>
          <p:cNvPr id="20" name="TextBox 11"/>
          <p:cNvSpPr txBox="1">
            <a:spLocks noChangeArrowheads="1"/>
          </p:cNvSpPr>
          <p:nvPr/>
        </p:nvSpPr>
        <p:spPr bwMode="auto">
          <a:xfrm>
            <a:off x="3157513" y="6042179"/>
            <a:ext cx="321468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/>
              <a:t>Лента-времени Совета Культуры, проект «Все для фронта! Все для Победы!»</a:t>
            </a:r>
          </a:p>
        </p:txBody>
      </p:sp>
      <p:pic>
        <p:nvPicPr>
          <p:cNvPr id="21" name="Picture 5" descr="G:\учитель года2015\Учебное занятие\Продукты\Вики-газета эвакуация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02" y="3760245"/>
            <a:ext cx="2718402" cy="215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465094" y="6021904"/>
            <a:ext cx="242738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/>
              <a:t>Вики-газета Совета Эвакуации, проект «Все для фронта! Все для Победы!»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430065" y="3497822"/>
            <a:ext cx="432197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FF0000"/>
                </a:solidFill>
              </a:rPr>
              <a:t>ПРОДУКТЫ ПРОЕКТНОЙ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ДЕЯТЕЛЬНОСТИ </a:t>
            </a:r>
            <a:r>
              <a:rPr lang="ru-RU" b="1" dirty="0">
                <a:solidFill>
                  <a:srgbClr val="FF0000"/>
                </a:solidFill>
              </a:rPr>
              <a:t>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397406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313" y="214313"/>
            <a:ext cx="6643687" cy="3698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ОЦЕНИВАНИЕ В  УЧЕБНОМ ЛОКАЛЬНОМ ПРОЕКТЕ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357688" y="642938"/>
            <a:ext cx="357187" cy="28575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357313" y="1000125"/>
            <a:ext cx="6643687" cy="369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 ОЦЕНИВАНИЯ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2643188" y="1428750"/>
            <a:ext cx="357187" cy="28575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572375" y="1428750"/>
            <a:ext cx="357188" cy="28575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500188" y="1782763"/>
            <a:ext cx="2500312" cy="6461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ФОРМИРУЮЩИЕ ОЦЕНИВАНИЕ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7938" y="1714500"/>
            <a:ext cx="2500312" cy="6461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ИТОГОВОЕ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ОЦЕНИВАНИЕ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5" y="2500313"/>
            <a:ext cx="2500313" cy="203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Мониторинг прогресса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(лист самооценки самостоятельности и успешности учащегося, 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4"/>
              </a:rPr>
              <a:t>дневник участника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00375" y="2500313"/>
            <a:ext cx="2500313" cy="203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Оценивание первоначального опыта и знаний учащихся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5"/>
              </a:rPr>
              <a:t>анкетирование для выявления интересов учащихся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00188" y="4643438"/>
            <a:ext cx="2500312" cy="2031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Оценивание развития самостоятельности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6"/>
              </a:rPr>
              <a:t>обсуждение работы групп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/>
              </a:rPr>
              <a:t>форма </a:t>
            </a:r>
            <a:r>
              <a:rPr lang="ru-RU" dirty="0" err="1">
                <a:latin typeface="Times New Roman" pitchFamily="18" charset="0"/>
                <a:cs typeface="Times New Roman" pitchFamily="18" charset="0"/>
                <a:hlinkClick r:id="rId7"/>
              </a:rPr>
              <a:t>самооценивания</a:t>
            </a:r>
            <a:r>
              <a:rPr lang="ru-RU" dirty="0">
                <a:latin typeface="Times New Roman" pitchFamily="18" charset="0"/>
                <a:cs typeface="Times New Roman" pitchFamily="18" charset="0"/>
                <a:hlinkClick r:id="rId7"/>
              </a:rPr>
              <a:t> исследования в проекте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1338" y="2523250"/>
            <a:ext cx="2702074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8"/>
              </a:rPr>
              <a:t>Анкетирование по итогам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9"/>
              </a:rPr>
              <a:t>Критерии оценивания продуктов проектной деятельности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лента- времени, ментальная карта),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  <a:hlinkClick r:id="rId10"/>
              </a:rPr>
              <a:t>Критерии оценивания работы групп в проекте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62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214313" y="-285750"/>
            <a:ext cx="8547100" cy="1152525"/>
          </a:xfrm>
        </p:spPr>
        <p:txBody>
          <a:bodyPr/>
          <a:lstStyle/>
          <a:p>
            <a:pPr algn="r" eaLnBrk="1" hangingPunct="1"/>
            <a:r>
              <a:rPr lang="ru-RU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Социальный проект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6238" y="692150"/>
            <a:ext cx="3429000" cy="3460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>
                <a:solidFill>
                  <a:srgbClr val="000000"/>
                </a:solidFill>
              </a:rPr>
              <a:t>АНАЛИЗ СОЦИАЛЬНОЙ СРЕДЫ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4344988" y="1049338"/>
            <a:ext cx="357187" cy="21431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16238" y="1263650"/>
            <a:ext cx="3429000" cy="376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ОПРЕДЕЛЕНИЕ ПРОБЛЕМЫ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4344988" y="1620838"/>
            <a:ext cx="428625" cy="21431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916238" y="1844675"/>
            <a:ext cx="3429000" cy="5905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>
                <a:solidFill>
                  <a:srgbClr val="000000"/>
                </a:solidFill>
              </a:rPr>
              <a:t>СБОР И  АНАЛИЗ ИНФОРМАЦИИ ПО ПРОБЛЕМЕ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4344988" y="2549525"/>
            <a:ext cx="428625" cy="214313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916238" y="2835275"/>
            <a:ext cx="3429000" cy="12001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ФОРМИРОВАНИЕ </a:t>
            </a:r>
            <a:r>
              <a:rPr lang="ru-RU" dirty="0" smtClean="0"/>
              <a:t>ИНИЦИАТИВНЫХ </a:t>
            </a:r>
            <a:r>
              <a:rPr lang="ru-RU" dirty="0"/>
              <a:t>ГРУПП, СОСТАВЛЕНИЕ ПЛАНА ДЕЙСТВИЙ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354513" y="4049713"/>
            <a:ext cx="490537" cy="21431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987675" y="4264025"/>
            <a:ext cx="3429000" cy="376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РЕАЛИЗАЦИЯ ПЛАНА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354513" y="4692650"/>
            <a:ext cx="490537" cy="357188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987675" y="5121275"/>
            <a:ext cx="3429000" cy="6508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РЕШЕНИЕ СОЦИАЛЬНОЙ ПРОБЛЕМЫ</a:t>
            </a:r>
          </a:p>
        </p:txBody>
      </p:sp>
      <p:sp>
        <p:nvSpPr>
          <p:cNvPr id="18" name="Стрелка вниз 17"/>
          <p:cNvSpPr/>
          <p:nvPr/>
        </p:nvSpPr>
        <p:spPr>
          <a:xfrm>
            <a:off x="4425950" y="5764213"/>
            <a:ext cx="490538" cy="357187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987675" y="6121400"/>
            <a:ext cx="3429000" cy="376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РЕФЛЕКСИЯ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5750" y="5286375"/>
            <a:ext cx="2000250" cy="400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dirty="0"/>
              <a:t>ОЦЕНИВАНИЕ</a:t>
            </a:r>
          </a:p>
        </p:txBody>
      </p:sp>
      <p:sp>
        <p:nvSpPr>
          <p:cNvPr id="22" name="Стрелка вправо 21"/>
          <p:cNvSpPr/>
          <p:nvPr/>
        </p:nvSpPr>
        <p:spPr>
          <a:xfrm rot="10800000">
            <a:off x="2357438" y="5214938"/>
            <a:ext cx="571500" cy="500062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1893094" y="4607719"/>
            <a:ext cx="571500" cy="5000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6200000">
            <a:off x="-1107281" y="3393282"/>
            <a:ext cx="3143250" cy="5000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000125" y="2786063"/>
            <a:ext cx="1857375" cy="147478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</a:rPr>
              <a:t>Психолого-педагогическая диагностика результатов учащихся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875" y="593725"/>
            <a:ext cx="2571750" cy="12001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solidFill>
                  <a:srgbClr val="000000"/>
                </a:solidFill>
              </a:rPr>
              <a:t>Общественное признание значимости результатов проекта</a:t>
            </a:r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6500813" y="5072063"/>
            <a:ext cx="285750" cy="1500187"/>
          </a:xfrm>
          <a:prstGeom prst="rightBrace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694488" y="2276475"/>
            <a:ext cx="2341562" cy="254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>
                <a:solidFill>
                  <a:srgbClr val="000000"/>
                </a:solidFill>
              </a:rPr>
              <a:t>Формируются духовно-нравственные качества  и осуществляется социализация личности школьника</a:t>
            </a:r>
          </a:p>
        </p:txBody>
      </p:sp>
      <p:sp>
        <p:nvSpPr>
          <p:cNvPr id="32" name="Стрелка углом вверх 31"/>
          <p:cNvSpPr/>
          <p:nvPr/>
        </p:nvSpPr>
        <p:spPr>
          <a:xfrm>
            <a:off x="6643688" y="4857750"/>
            <a:ext cx="1571625" cy="1143000"/>
          </a:xfrm>
          <a:prstGeom prst="bentUp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6100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Социальный проект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«Память в наших сердцах»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40200" y="115888"/>
            <a:ext cx="4968875" cy="1201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благоустройство и патронаж мест захоронений ветеранов Великой Отечественной войны и педагогического труда на территории  </a:t>
            </a:r>
          </a:p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г. Арзамаса</a:t>
            </a:r>
          </a:p>
        </p:txBody>
      </p:sp>
      <p:pic>
        <p:nvPicPr>
          <p:cNvPr id="18437" name="Picture 5" descr="D:\сережа док\krasich777@yandex.ru\Проект Мишуков\IMAG047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341438"/>
            <a:ext cx="20875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7" descr="D:\сережа док\krasich777@yandex.ru\Проект Мишуков\IMAG05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293813"/>
            <a:ext cx="2089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2468563" y="1676400"/>
            <a:ext cx="20891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>
                <a:latin typeface="Times New Roman" pitchFamily="18" charset="0"/>
                <a:cs typeface="Times New Roman" pitchFamily="18" charset="0"/>
              </a:rPr>
              <a:t>Шефство над захоронением ветерана Великой Отечественной войны Мишукова А.П.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276475"/>
            <a:ext cx="2447925" cy="456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Прямоугольник 4"/>
          <p:cNvSpPr>
            <a:spLocks noChangeArrowheads="1"/>
          </p:cNvSpPr>
          <p:nvPr/>
        </p:nvSpPr>
        <p:spPr bwMode="auto">
          <a:xfrm>
            <a:off x="182563" y="1076325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Благодарность за благоустройство захоронения ветерана педагогического труда М.Волонкиной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 (15.09.2011 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«Арзамасские новости»)</a:t>
            </a:r>
          </a:p>
        </p:txBody>
      </p:sp>
      <p:pic>
        <p:nvPicPr>
          <p:cNvPr id="18442" name="Рисунок 71" descr="DSCN62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2855913"/>
            <a:ext cx="2119312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878138"/>
            <a:ext cx="1984375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4" name="Прямоугольник 15"/>
          <p:cNvSpPr>
            <a:spLocks noChangeArrowheads="1"/>
          </p:cNvSpPr>
          <p:nvPr/>
        </p:nvSpPr>
        <p:spPr bwMode="auto">
          <a:xfrm>
            <a:off x="2370138" y="3205163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Благоустройство захоронения ветерана педагогического труда М.Волонкиной</a:t>
            </a:r>
          </a:p>
          <a:p>
            <a:pPr algn="ctr"/>
            <a:r>
              <a:rPr lang="ru-RU" sz="12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8445" name="Picture 13" descr="C:\Users\user\Desktop\аттестация\ГРАМОТЫ\Scan1004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4437063"/>
            <a:ext cx="1665287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 descr="C:\Users\user\Desktop\аттестация\ГРАМОТЫ\Scan10043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13" y="4437063"/>
            <a:ext cx="167005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C:\Users\user\Desktop\аттестация\ГРАМОТЫ\Scan1004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08500"/>
            <a:ext cx="1651000" cy="225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30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1043608" y="-27384"/>
            <a:ext cx="3275013" cy="83661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Социальный проект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«К ИСТОКАМ!»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08720"/>
            <a:ext cx="51125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создать условия для формирования положительного отношения учащегося к  родным, близким,  через изучение и приобщение школьников к семейным ценностям, традициям, исследование семейных реликвий,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важного  социокультурного элемента истории семьи.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865" y="-27384"/>
            <a:ext cx="374654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92494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Видеофрагмент заседания семейного клуба </a:t>
            </a:r>
            <a:endParaRPr lang="en-US" dirty="0" smtClean="0">
              <a:latin typeface="Times New Roman" pitchFamily="18" charset="0"/>
              <a:cs typeface="Times New Roman" pitchFamily="18" charset="0"/>
              <a:hlinkClick r:id="rId6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5а в рамках реализации проекта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49250" y="3645024"/>
            <a:ext cx="3275013" cy="836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проект </a:t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«Весь мир -  театр!»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51125" y="3645024"/>
            <a:ext cx="6048375" cy="1076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способствовать развитию творческого, креативного мышления у учащихся через театральную постановку по мотивам произведений А.П. Чехова «Хамелеон», «Толстый и тонкий», «О Драме».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60" y="4756993"/>
            <a:ext cx="2728912" cy="19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070" y="4730006"/>
            <a:ext cx="2686050" cy="201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8" y="4481637"/>
            <a:ext cx="1758195" cy="215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95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urofur-ab.by/_ph/47/953516176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"/>
          <a:stretch/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051050" y="115888"/>
            <a:ext cx="5473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Результативность педагогического опыта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323850" y="424979"/>
            <a:ext cx="2520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250825" y="888901"/>
            <a:ext cx="846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Участники олимпиад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школьников, утверждаемых приказами Министерства образования и науки РФ на соответствующий учебный год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576830"/>
              </p:ext>
            </p:extLst>
          </p:nvPr>
        </p:nvGraphicFramePr>
        <p:xfrm>
          <a:off x="323850" y="1507876"/>
          <a:ext cx="8569326" cy="1489076"/>
        </p:xfrm>
        <a:graphic>
          <a:graphicData uri="http://schemas.openxmlformats.org/drawingml/2006/table">
            <a:tbl>
              <a:tblPr/>
              <a:tblGrid>
                <a:gridCol w="407304"/>
                <a:gridCol w="2917803"/>
                <a:gridCol w="816058"/>
                <a:gridCol w="1118998"/>
                <a:gridCol w="853743"/>
                <a:gridCol w="745033"/>
                <a:gridCol w="745033"/>
                <a:gridCol w="965354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1873" y="3306470"/>
            <a:ext cx="32270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результаты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4"/>
          <p:cNvSpPr>
            <a:spLocks noChangeArrowheads="1"/>
          </p:cNvSpPr>
          <p:nvPr/>
        </p:nvSpPr>
        <p:spPr bwMode="auto">
          <a:xfrm>
            <a:off x="1765077" y="3697089"/>
            <a:ext cx="5905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Победители  фестивалей, конкурсов, смотров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180372"/>
              </p:ext>
            </p:extLst>
          </p:nvPr>
        </p:nvGraphicFramePr>
        <p:xfrm>
          <a:off x="253777" y="4126281"/>
          <a:ext cx="8670925" cy="1914628"/>
        </p:xfrm>
        <a:graphic>
          <a:graphicData uri="http://schemas.openxmlformats.org/drawingml/2006/table">
            <a:tbl>
              <a:tblPr/>
              <a:tblGrid>
                <a:gridCol w="718991"/>
                <a:gridCol w="2051485"/>
                <a:gridCol w="970222"/>
                <a:gridCol w="917477"/>
                <a:gridCol w="818928"/>
                <a:gridCol w="1089592"/>
                <a:gridCol w="1089592"/>
                <a:gridCol w="1014638"/>
              </a:tblGrid>
              <a:tr h="6177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2010-2011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2011-2012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80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уровень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</a:tr>
              <a:tr h="280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Региональный уровень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  <a:tr h="2804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Федеральный уровень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940425" algn="l"/>
                        </a:tabLst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1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490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urofur-ab.by/_ph/47/953516176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"/>
          <a:stretch/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23850" y="255116"/>
            <a:ext cx="25209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Личностные результаты</a:t>
            </a:r>
            <a:endParaRPr lang="ru-RU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/>
        </p:nvSpPr>
        <p:spPr bwMode="auto">
          <a:xfrm>
            <a:off x="2844800" y="246476"/>
            <a:ext cx="8424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психолого –педагогического мониторинга</a:t>
            </a:r>
          </a:p>
        </p:txBody>
      </p:sp>
      <p:graphicFrame>
        <p:nvGraphicFramePr>
          <p:cNvPr id="6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543527"/>
              </p:ext>
            </p:extLst>
          </p:nvPr>
        </p:nvGraphicFramePr>
        <p:xfrm>
          <a:off x="323850" y="1350060"/>
          <a:ext cx="4130337" cy="2473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11380" y="61139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Степанов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П.В, Григорьев Д.В, Кулешова И.В. Диагностика и мониторинг процесса воспитания в школе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43051902"/>
              </p:ext>
            </p:extLst>
          </p:nvPr>
        </p:nvGraphicFramePr>
        <p:xfrm>
          <a:off x="4883380" y="980728"/>
          <a:ext cx="393655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5292080" y="519063"/>
            <a:ext cx="36724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Развитие познавательной мотивации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(«Что мне нравится в школе?» </a:t>
            </a:r>
            <a:r>
              <a:rPr 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Н.Г.Лусканова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4581128"/>
            <a:ext cx="2727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Развитие мышления </a:t>
            </a: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Исключение лишнего»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Рогов 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Е.И.)</a:t>
            </a:r>
          </a:p>
          <a:p>
            <a:pPr algn="ctr">
              <a:spcBef>
                <a:spcPct val="0"/>
              </a:spcBef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592079398"/>
              </p:ext>
            </p:extLst>
          </p:nvPr>
        </p:nvGraphicFramePr>
        <p:xfrm>
          <a:off x="3166889" y="4077072"/>
          <a:ext cx="5797599" cy="263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267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urofur-ab.by/_ph/47/953516176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"/>
          <a:stretch/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225967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Диссеминация педагогического опыта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986" y="687632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Адресная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направленность и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воспроизводимость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проектной технологии в обучении доступно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учителю с любым опытом работы и может быть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совместимо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различными образовательными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моделями преподавания.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08520" y="161096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/>
              </a:rPr>
              <a:t>Персональный сайт: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краснов-св.рф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7"/>
            <a:ext cx="3204356" cy="207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99992" y="166611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Тьюторская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/>
              </a:rPr>
              <a:t> деятельность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57"/>
          <a:stretch/>
        </p:blipFill>
        <p:spPr bwMode="auto">
          <a:xfrm>
            <a:off x="4928554" y="2164680"/>
            <a:ext cx="4042842" cy="187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83040" y="42210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  <a:hlinkClick r:id="rId8"/>
              </a:rPr>
              <a:t>Инновационная работа в рамках регионального экспериментального проекта «Нижегородская электронная школа»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28" y="5327109"/>
            <a:ext cx="5637276" cy="76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0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urofur-ab.by/_ph/47/953516176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"/>
          <a:stretch/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4462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48680"/>
            <a:ext cx="871296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Белогрудова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В.П. Об исследовательской деятельности учащихся в условиях проектного метода // Иностранный язык в школе. – 2005. - №8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Э. Латеральное мышление. Минск: ООО “Попурри”, 2005 – 384 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Дубенский Ю.П. Исследование и конструирование в процессе обучения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физике. Омск, 1996. 87 с.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Колесникова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И.А., Горчакова-Сибирская М.П. Педагогическое проектирование. М.: Академия,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2007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Краля Н.А. Метод учебных проектов как средство активизации учебной деятельности учащихся. Учебно-методическое пособие. – Омск: издательство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ОмГУ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», 2005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Конышева А.В. Организация самостоятельной работы учащихся по иностранному языку. – СПб.: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Каро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2005 – 208 с.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Лазарев Т. Проектный метод: ошибки в использовании // Первое сентября. – 2011. - № 1. – С. 9-10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Ступницкая М.А. Что такое учебный проект?. – М.: Первое сентября, 2010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Новые педагогические и информационные технологии в системе образования. Под ред. Е.С.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Полат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. – М.: Издательский центр ”Академия”, 2003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7"/>
              </a:rPr>
              <a:t>Пахомова </a:t>
            </a:r>
            <a:r>
              <a:rPr lang="ru-RU" sz="1600" dirty="0">
                <a:latin typeface="Times New Roman" pitchFamily="18" charset="0"/>
                <a:cs typeface="Times New Roman" pitchFamily="18" charset="0"/>
                <a:hlinkClick r:id="rId7"/>
              </a:rPr>
              <a:t>Н.Ю. Метод учебного проекта в образовательном учреждении. – М.: АРКТИ, 2005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Пахомова Н.Ю. Проектное обучение – что это? Из опыта методической работы: Дайджест журнала “Методист” / Сост. Е.М. Пахомова. Науч. ред. Э.М. Никишин. – М.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АПК и ПРО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2004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Тарасова И.П. Метод проектов в образовательном учреждении //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Приложение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журналу «Профессиональное образование». 2004. № 12. 110 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73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www.eurofur-ab.by/_ph/47/953516176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"/>
          <a:stretch/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741" y="176114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40231524"/>
              </p:ext>
            </p:extLst>
          </p:nvPr>
        </p:nvGraphicFramePr>
        <p:xfrm>
          <a:off x="108013" y="58316"/>
          <a:ext cx="8964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6" t="14425" r="17894" b="15729"/>
          <a:stretch/>
        </p:blipFill>
        <p:spPr bwMode="auto">
          <a:xfrm>
            <a:off x="437943" y="176114"/>
            <a:ext cx="1675928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2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novini-rosii.ru/wp-content/uploads/2015/05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0"/>
            <a:ext cx="9134689" cy="63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eurofur-ab.by/_ph/47/953516176.jpg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"/>
          <a:stretch/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298" y="122148"/>
            <a:ext cx="5523435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педагогического</a:t>
            </a:r>
            <a:r>
              <a:rPr lang="en-US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опыта</a:t>
            </a:r>
            <a:endParaRPr lang="ru-RU" sz="24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980728"/>
            <a:ext cx="28083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ПРОЕКТ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(личностные,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предметные, </a:t>
            </a:r>
          </a:p>
          <a:p>
            <a:pPr algn="ctr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результаты)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68897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496" y="1844824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</a:rPr>
              <a:t>ФГОС </a:t>
            </a:r>
            <a:r>
              <a:rPr lang="ru-RU" dirty="0" smtClean="0">
                <a:latin typeface="Times New Roman" pitchFamily="18" charset="0"/>
              </a:rPr>
              <a:t> </a:t>
            </a:r>
            <a:endParaRPr lang="ru-RU" dirty="0">
              <a:latin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2282510" y="893955"/>
            <a:ext cx="360040" cy="96563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64088" y="122148"/>
            <a:ext cx="3723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Речь идет не о том, чтобы предвидеть  будущее, а о том, чтобы творить его </a:t>
            </a:r>
          </a:p>
          <a:p>
            <a:pPr algn="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Дени де </a:t>
            </a: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Ружмон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5324793" y="871139"/>
            <a:ext cx="436916" cy="107840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012160" y="1052736"/>
            <a:ext cx="303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перспектива развития личности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3734128"/>
            <a:ext cx="4752528" cy="29700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Представления работодателя о хорошем современном работнике включает наличие следующих качеств: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клиентоориентированность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потенциал к обучению и ответственность за собственное развитие;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приверженность профессии и компании;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стрессоустойчивость;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системное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мышление;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самостоятельность и способность взять на себя ответственность за результат;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умение работать в команде;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умение решать нестандартные задачи;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работоспособность;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гибкость мышления;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творческий, или даже, инновационный образ мысли;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широкий профессиональный кругозор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Источник: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goo.gl/DfO0YF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3558948">
            <a:off x="5464524" y="1241110"/>
            <a:ext cx="290493" cy="19763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5496" y="2708920"/>
            <a:ext cx="6293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Готовность школьника к выбору </a:t>
            </a:r>
            <a:r>
              <a:rPr lang="ru-RU" sz="20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вектора своего жизненного пути и </a:t>
            </a:r>
            <a:r>
              <a:rPr lang="ru-RU" sz="20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endParaRPr lang="ru-RU" sz="2000" dirty="0" smtClean="0">
              <a:ln w="317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профессионального </a:t>
            </a:r>
            <a:r>
              <a:rPr lang="ru-RU" sz="20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мастерства учителя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33022" y="318367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1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7384850" y="1844824"/>
            <a:ext cx="289285" cy="1177054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685060" y="4480486"/>
            <a:ext cx="3437786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проектирование дома,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 семейного бюджета,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создание семейного бизнеса (составление бизнес - плана)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87390" y="3734236"/>
            <a:ext cx="257158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разрешение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социальных проблем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84793" y="6093296"/>
            <a:ext cx="3939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ВЫЗОВ НАСТОЯЩЕГО,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ТРЕБОВАНИЯ БУДУЩЕГО!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eurofur-ab.by/_ph/47/953516176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"/>
          <a:stretch/>
        </p:blipFill>
        <p:spPr bwMode="auto">
          <a:xfrm>
            <a:off x="0" y="22531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24544" y="0"/>
            <a:ext cx="9897645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Стратегические </a:t>
            </a:r>
            <a:r>
              <a:rPr lang="ru-RU" sz="28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ориентиры </a:t>
            </a:r>
            <a:r>
              <a:rPr lang="ru-RU" sz="2800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педагогического </a:t>
            </a:r>
            <a:r>
              <a:rPr lang="ru-RU" sz="2800" b="1" dirty="0">
                <a:ln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опыта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70391" y="1072742"/>
            <a:ext cx="8669444" cy="508412"/>
            <a:chOff x="3153555" y="832355"/>
            <a:chExt cx="5912528" cy="508412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53555" y="832355"/>
              <a:ext cx="2134236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Учебная мотивация ученика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366291" y="925983"/>
              <a:ext cx="2699792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Учебная мотивация класса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5395181" y="864569"/>
              <a:ext cx="936235" cy="476198"/>
              <a:chOff x="5546643" y="864570"/>
              <a:chExt cx="936235" cy="476198"/>
            </a:xfrm>
          </p:grpSpPr>
          <p:sp>
            <p:nvSpPr>
              <p:cNvPr id="8" name="Стрелка вправо 7"/>
              <p:cNvSpPr/>
              <p:nvPr/>
            </p:nvSpPr>
            <p:spPr>
              <a:xfrm>
                <a:off x="5572778" y="1124744"/>
                <a:ext cx="910100" cy="216024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Стрелка вправо 9"/>
              <p:cNvSpPr/>
              <p:nvPr/>
            </p:nvSpPr>
            <p:spPr>
              <a:xfrm rot="10800000">
                <a:off x="5546643" y="864570"/>
                <a:ext cx="910100" cy="216024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208336" y="4077072"/>
            <a:ext cx="4332936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Проблема. 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Каким образом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обеспечить готовность и способность выпускника к эффективной деятельности в условиях высокой динамики общественного прогресса на основе применения сформированных в процессе общего образования личностных,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результатов?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70391" y="1687021"/>
            <a:ext cx="8669444" cy="830997"/>
            <a:chOff x="3159828" y="864568"/>
            <a:chExt cx="5931891" cy="83099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159828" y="864568"/>
              <a:ext cx="2134236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Содержание образования</a:t>
              </a:r>
            </a:p>
            <a:p>
              <a:pPr algn="ctr"/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391927" y="864568"/>
              <a:ext cx="2699792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Общественный прогресс, формирование умений и качеств человека 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XXI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века </a:t>
              </a: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5362506" y="945704"/>
              <a:ext cx="933340" cy="461829"/>
              <a:chOff x="5513968" y="945705"/>
              <a:chExt cx="933340" cy="461829"/>
            </a:xfrm>
          </p:grpSpPr>
          <p:sp>
            <p:nvSpPr>
              <p:cNvPr id="32" name="Стрелка вправо 31"/>
              <p:cNvSpPr/>
              <p:nvPr/>
            </p:nvSpPr>
            <p:spPr>
              <a:xfrm>
                <a:off x="5537208" y="1191510"/>
                <a:ext cx="910100" cy="216024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Стрелка вправо 32"/>
              <p:cNvSpPr/>
              <p:nvPr/>
            </p:nvSpPr>
            <p:spPr>
              <a:xfrm rot="10800000">
                <a:off x="5513968" y="945705"/>
                <a:ext cx="910100" cy="216024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0" name="Группа 39"/>
          <p:cNvGrpSpPr/>
          <p:nvPr/>
        </p:nvGrpSpPr>
        <p:grpSpPr>
          <a:xfrm>
            <a:off x="270391" y="2609617"/>
            <a:ext cx="8694097" cy="1323439"/>
            <a:chOff x="3158841" y="945703"/>
            <a:chExt cx="5932878" cy="1323439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158841" y="945703"/>
              <a:ext cx="2134236" cy="64633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Традиционные формы обучения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391927" y="945703"/>
              <a:ext cx="2699792" cy="132343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Требования </a:t>
              </a:r>
            </a:p>
            <a:p>
              <a:pPr lvl="0" algn="ctr"/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ФГОС ООО, направленные на формирование личностных, предметных и </a:t>
              </a:r>
              <a:r>
                <a:rPr lang="ru-RU" sz="1600" dirty="0" err="1" smtClean="0">
                  <a:latin typeface="Times New Roman" pitchFamily="18" charset="0"/>
                  <a:cs typeface="Times New Roman" pitchFamily="18" charset="0"/>
                </a:rPr>
                <a:t>метапредметных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 результатов</a:t>
              </a:r>
            </a:p>
          </p:txBody>
        </p:sp>
        <p:grpSp>
          <p:nvGrpSpPr>
            <p:cNvPr id="43" name="Группа 42"/>
            <p:cNvGrpSpPr/>
            <p:nvPr/>
          </p:nvGrpSpPr>
          <p:grpSpPr>
            <a:xfrm>
              <a:off x="5378812" y="1056340"/>
              <a:ext cx="934830" cy="474138"/>
              <a:chOff x="5530274" y="1056341"/>
              <a:chExt cx="934830" cy="474138"/>
            </a:xfrm>
          </p:grpSpPr>
          <p:sp>
            <p:nvSpPr>
              <p:cNvPr id="44" name="Стрелка вправо 43"/>
              <p:cNvSpPr/>
              <p:nvPr/>
            </p:nvSpPr>
            <p:spPr>
              <a:xfrm>
                <a:off x="5555004" y="1314455"/>
                <a:ext cx="910100" cy="216024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Стрелка вправо 44"/>
              <p:cNvSpPr/>
              <p:nvPr/>
            </p:nvSpPr>
            <p:spPr>
              <a:xfrm rot="10800000">
                <a:off x="5530274" y="1056341"/>
                <a:ext cx="910100" cy="216024"/>
              </a:xfrm>
              <a:prstGeom prst="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04535" y="54516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Противоречия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4819708" y="4077072"/>
            <a:ext cx="3914084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опыта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проектной деятельности у учащихся средней и  старшей школы средствами учебного и социального проектирования </a:t>
            </a:r>
          </a:p>
          <a:p>
            <a:pPr algn="just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" t="1193" b="1400"/>
          <a:stretch/>
        </p:blipFill>
        <p:spPr bwMode="auto">
          <a:xfrm>
            <a:off x="-36512" y="0"/>
            <a:ext cx="917477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3861048"/>
            <a:ext cx="2448272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6093296"/>
            <a:ext cx="4176464" cy="72008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609329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Особое значение в учебном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проекте имеет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собственная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ДЕЯТЕЛЬНОСТЬ учащихся!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804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" y="-27384"/>
            <a:ext cx="9136625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54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200025" y="-214313"/>
            <a:ext cx="8229600" cy="1143001"/>
          </a:xfrm>
        </p:spPr>
        <p:txBody>
          <a:bodyPr/>
          <a:lstStyle/>
          <a:p>
            <a:pPr algn="l" eaLnBrk="1" hangingPunct="1"/>
            <a:r>
              <a:rPr lang="ru-RU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Используемые технологии</a:t>
            </a:r>
          </a:p>
        </p:txBody>
      </p:sp>
      <p:sp>
        <p:nvSpPr>
          <p:cNvPr id="11268" name="Прямоугольник 4"/>
          <p:cNvSpPr>
            <a:spLocks noChangeArrowheads="1"/>
          </p:cNvSpPr>
          <p:nvPr/>
        </p:nvSpPr>
        <p:spPr bwMode="auto">
          <a:xfrm>
            <a:off x="179388" y="765175"/>
            <a:ext cx="2286000" cy="6413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Технология «ТРИЗ»</a:t>
            </a:r>
            <a:endParaRPr lang="ru-RU"/>
          </a:p>
        </p:txBody>
      </p:sp>
      <p:sp>
        <p:nvSpPr>
          <p:cNvPr id="11269" name="Прямоугольник 5"/>
          <p:cNvSpPr>
            <a:spLocks noChangeArrowheads="1"/>
          </p:cNvSpPr>
          <p:nvPr/>
        </p:nvSpPr>
        <p:spPr bwMode="auto">
          <a:xfrm>
            <a:off x="214313" y="1443038"/>
            <a:ext cx="2286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Технология исследовательского (проблемного) обучения </a:t>
            </a:r>
            <a:endParaRPr lang="ru-RU"/>
          </a:p>
        </p:txBody>
      </p:sp>
      <p:sp>
        <p:nvSpPr>
          <p:cNvPr id="11270" name="Прямоугольник 6"/>
          <p:cNvSpPr>
            <a:spLocks noChangeArrowheads="1"/>
          </p:cNvSpPr>
          <p:nvPr/>
        </p:nvSpPr>
        <p:spPr bwMode="auto">
          <a:xfrm>
            <a:off x="214313" y="2714625"/>
            <a:ext cx="2286000" cy="1200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/>
              <a:t>Технология коллективного </a:t>
            </a:r>
            <a:r>
              <a:rPr lang="ru-RU" b="1" dirty="0" err="1"/>
              <a:t>взаимообучения</a:t>
            </a:r>
            <a:r>
              <a:rPr lang="ru-RU" b="1" dirty="0"/>
              <a:t> (групповые)</a:t>
            </a:r>
            <a:endParaRPr lang="ru-RU" dirty="0"/>
          </a:p>
        </p:txBody>
      </p:sp>
      <p:sp>
        <p:nvSpPr>
          <p:cNvPr id="11271" name="Прямоугольник 7"/>
          <p:cNvSpPr>
            <a:spLocks noChangeArrowheads="1"/>
          </p:cNvSpPr>
          <p:nvPr/>
        </p:nvSpPr>
        <p:spPr bwMode="auto">
          <a:xfrm>
            <a:off x="214313" y="4000500"/>
            <a:ext cx="2286000" cy="92392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Информационно-коммуникационные технологии </a:t>
            </a:r>
            <a:endParaRPr lang="ru-RU"/>
          </a:p>
        </p:txBody>
      </p:sp>
      <p:sp>
        <p:nvSpPr>
          <p:cNvPr id="11272" name="Прямоугольник 8"/>
          <p:cNvSpPr>
            <a:spLocks noChangeArrowheads="1"/>
          </p:cNvSpPr>
          <p:nvPr/>
        </p:nvSpPr>
        <p:spPr bwMode="auto">
          <a:xfrm>
            <a:off x="214313" y="5000625"/>
            <a:ext cx="22860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/>
              <a:t>Модульное обучение</a:t>
            </a:r>
            <a:endParaRPr lang="ru-RU" dirty="0"/>
          </a:p>
        </p:txBody>
      </p:sp>
      <p:sp>
        <p:nvSpPr>
          <p:cNvPr id="11273" name="Прямоугольник 9"/>
          <p:cNvSpPr>
            <a:spLocks noChangeArrowheads="1"/>
          </p:cNvSpPr>
          <p:nvPr/>
        </p:nvSpPr>
        <p:spPr bwMode="auto">
          <a:xfrm>
            <a:off x="127000" y="5733256"/>
            <a:ext cx="2500313" cy="92333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 dirty="0"/>
              <a:t>Технология  развития критического мышления</a:t>
            </a:r>
            <a:endParaRPr lang="ru-RU" dirty="0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2286000" y="785813"/>
            <a:ext cx="857250" cy="5929312"/>
          </a:xfrm>
          <a:prstGeom prst="righ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714625" y="3286125"/>
            <a:ext cx="1071563" cy="785813"/>
          </a:xfrm>
          <a:prstGeom prst="rightArrow">
            <a:avLst/>
          </a:prstGeom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3929058" y="642918"/>
            <a:ext cx="615425" cy="6072206"/>
          </a:xfrm>
          <a:prstGeom prst="rect">
            <a:avLst/>
          </a:prstGeom>
          <a:solidFill>
            <a:srgbClr val="0070C0"/>
          </a:solidFill>
        </p:spPr>
        <p:txBody>
          <a:bodyPr vert="wordArtVert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ПРОЕКТИРОВАНИЕ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4787900" y="2276475"/>
            <a:ext cx="1000125" cy="928688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716463" y="765175"/>
            <a:ext cx="1000125" cy="928688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4786313" y="5143500"/>
            <a:ext cx="1000125" cy="928688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81" name="Прямоугольник 18"/>
          <p:cNvSpPr>
            <a:spLocks noChangeArrowheads="1"/>
          </p:cNvSpPr>
          <p:nvPr/>
        </p:nvSpPr>
        <p:spPr bwMode="auto">
          <a:xfrm>
            <a:off x="5715000" y="620713"/>
            <a:ext cx="3286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Учебно-познавательная </a:t>
            </a:r>
            <a:r>
              <a:rPr lang="ru-RU" sz="2400" b="1" i="1" dirty="0" smtClean="0"/>
              <a:t>компетенция</a:t>
            </a:r>
            <a:endParaRPr lang="ru-RU" sz="2400" dirty="0"/>
          </a:p>
        </p:txBody>
      </p:sp>
      <p:sp>
        <p:nvSpPr>
          <p:cNvPr id="11282" name="Прямоугольник 19"/>
          <p:cNvSpPr>
            <a:spLocks noChangeArrowheads="1"/>
          </p:cNvSpPr>
          <p:nvPr/>
        </p:nvSpPr>
        <p:spPr bwMode="auto">
          <a:xfrm>
            <a:off x="6011863" y="2276475"/>
            <a:ext cx="31321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>
                <a:latin typeface="+mj-lt"/>
              </a:rPr>
              <a:t>Социальная </a:t>
            </a:r>
            <a:r>
              <a:rPr lang="ru-RU" sz="2400" b="1" i="1" dirty="0" smtClean="0">
                <a:latin typeface="+mj-lt"/>
              </a:rPr>
              <a:t>компетенция</a:t>
            </a:r>
            <a:endParaRPr lang="ru-RU" sz="2400" dirty="0">
              <a:latin typeface="+mj-lt"/>
            </a:endParaRPr>
          </a:p>
        </p:txBody>
      </p:sp>
      <p:sp>
        <p:nvSpPr>
          <p:cNvPr id="11283" name="Прямоугольник 20"/>
          <p:cNvSpPr>
            <a:spLocks noChangeArrowheads="1"/>
          </p:cNvSpPr>
          <p:nvPr/>
        </p:nvSpPr>
        <p:spPr bwMode="auto">
          <a:xfrm>
            <a:off x="5795963" y="3716338"/>
            <a:ext cx="3133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Коммуникативная </a:t>
            </a:r>
            <a:r>
              <a:rPr lang="ru-RU" sz="2400" b="1" i="1" dirty="0" smtClean="0"/>
              <a:t>компетенция</a:t>
            </a:r>
            <a:endParaRPr lang="ru-RU" sz="2400" dirty="0"/>
          </a:p>
        </p:txBody>
      </p:sp>
      <p:sp>
        <p:nvSpPr>
          <p:cNvPr id="11284" name="Прямоугольник 21"/>
          <p:cNvSpPr>
            <a:spLocks noChangeArrowheads="1"/>
          </p:cNvSpPr>
          <p:nvPr/>
        </p:nvSpPr>
        <p:spPr bwMode="auto">
          <a:xfrm>
            <a:off x="5795963" y="5229225"/>
            <a:ext cx="30972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 dirty="0"/>
              <a:t>Информационная </a:t>
            </a:r>
            <a:r>
              <a:rPr lang="ru-RU" sz="2400" b="1" i="1" dirty="0" smtClean="0"/>
              <a:t>компетенция</a:t>
            </a:r>
            <a:endParaRPr lang="ru-RU" sz="2400" dirty="0"/>
          </a:p>
        </p:txBody>
      </p:sp>
      <p:sp>
        <p:nvSpPr>
          <p:cNvPr id="2" name="Стрелка вправо 14"/>
          <p:cNvSpPr/>
          <p:nvPr/>
        </p:nvSpPr>
        <p:spPr>
          <a:xfrm>
            <a:off x="4787900" y="3716338"/>
            <a:ext cx="1000125" cy="928687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eurofur-ab.by/_ph/47/953516176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5"/>
          <a:stretch/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27313" y="1124744"/>
            <a:ext cx="4968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Системно-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подход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401885" y="1556792"/>
            <a:ext cx="288925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979712" y="1988840"/>
            <a:ext cx="5473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ПРОЕКТИРОВАНИЕ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4427539" y="2420888"/>
            <a:ext cx="263272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116013" y="2852738"/>
            <a:ext cx="7591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Практико-ориентированная, исследовательская деятельность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051050" y="3284538"/>
            <a:ext cx="936625" cy="3603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732463" y="3284538"/>
            <a:ext cx="784225" cy="42386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900113" y="3573463"/>
            <a:ext cx="24479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Учебный локальный проект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5435600" y="3644900"/>
            <a:ext cx="244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Социальный проект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07950" y="4149725"/>
            <a:ext cx="388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>
                <a:latin typeface="Times New Roman" pitchFamily="18" charset="0"/>
                <a:cs typeface="Times New Roman" pitchFamily="18" charset="0"/>
              </a:rPr>
              <a:t>Разработка и реализация:</a:t>
            </a:r>
          </a:p>
        </p:txBody>
      </p:sp>
      <p:sp>
        <p:nvSpPr>
          <p:cNvPr id="15" name="Прямоугольник 12"/>
          <p:cNvSpPr>
            <a:spLocks noChangeArrowheads="1"/>
          </p:cNvSpPr>
          <p:nvPr/>
        </p:nvSpPr>
        <p:spPr bwMode="auto">
          <a:xfrm>
            <a:off x="5435600" y="3933825"/>
            <a:ext cx="26812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Разработка и реализация: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4629150" y="4365625"/>
            <a:ext cx="1922463" cy="719138"/>
          </a:xfrm>
          <a:prstGeom prst="wedgeRectCallout">
            <a:avLst>
              <a:gd name="adj1" fmla="val 15556"/>
              <a:gd name="adj2" fmla="val -422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КЛАССНОЕ РУКОВОДСТВО</a:t>
            </a:r>
          </a:p>
        </p:txBody>
      </p:sp>
      <p:sp>
        <p:nvSpPr>
          <p:cNvPr id="17" name="Прямоугольная выноска 16"/>
          <p:cNvSpPr>
            <a:spLocks noChangeArrowheads="1"/>
          </p:cNvSpPr>
          <p:nvPr/>
        </p:nvSpPr>
        <p:spPr bwMode="auto">
          <a:xfrm>
            <a:off x="6659563" y="4365625"/>
            <a:ext cx="2305050" cy="747713"/>
          </a:xfrm>
          <a:prstGeom prst="wedgeRectCallout">
            <a:avLst>
              <a:gd name="adj1" fmla="val -6130"/>
              <a:gd name="adj2" fmla="val -48088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 algn="ctr">
            <a:solidFill>
              <a:srgbClr val="7D60A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+mn-lt"/>
                <a:cs typeface="+mn-cs"/>
              </a:rPr>
              <a:t>ДОПОЛНИТЕЛЬНОЕ ОБРАЗОВАНИЕ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250825" y="5445125"/>
            <a:ext cx="3744913" cy="1176338"/>
          </a:xfrm>
          <a:prstGeom prst="wedgeRoundRectCallout">
            <a:avLst>
              <a:gd name="adj1" fmla="val -18368"/>
              <a:gd name="adj2" fmla="val 45678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Проекты : </a:t>
            </a:r>
          </a:p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-«Все для фронта! Все для Победы!»</a:t>
            </a:r>
          </a:p>
          <a:p>
            <a:pPr algn="ctr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-«И Почему Москве царством бытии?» и др.</a:t>
            </a: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4140200" y="5300663"/>
            <a:ext cx="2705100" cy="1281112"/>
          </a:xfrm>
          <a:prstGeom prst="wedgeRectCallout">
            <a:avLst>
              <a:gd name="adj1" fmla="val 15556"/>
              <a:gd name="adj2" fmla="val -4229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Проекты:</a:t>
            </a:r>
          </a:p>
          <a:p>
            <a:pPr algn="ctr">
              <a:buFontTx/>
              <a:buChar char="-"/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«Память в наших сердцах!»</a:t>
            </a:r>
          </a:p>
          <a:p>
            <a:pPr algn="ctr">
              <a:buFontTx/>
              <a:buChar char="-"/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«Рука в руке»</a:t>
            </a:r>
          </a:p>
          <a:p>
            <a:pPr algn="ctr">
              <a:buFontTx/>
              <a:buChar char="-"/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«Весь мир – театр!»</a:t>
            </a:r>
          </a:p>
          <a:p>
            <a:pPr algn="ctr">
              <a:buFontTx/>
              <a:buChar char="-"/>
              <a:defRPr/>
            </a:pP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 истокам» и др.</a:t>
            </a:r>
          </a:p>
          <a:p>
            <a:pPr algn="ctr">
              <a:buFontTx/>
              <a:buChar char="-"/>
              <a:defRPr/>
            </a:pPr>
            <a:endParaRPr lang="ru-RU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  <a:defRPr/>
            </a:pPr>
            <a:endParaRPr lang="ru-RU" sz="14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7027863" y="5300663"/>
            <a:ext cx="1936750" cy="747712"/>
          </a:xfrm>
          <a:prstGeom prst="wedgeRectCallout">
            <a:avLst>
              <a:gd name="adj1" fmla="val -16790"/>
              <a:gd name="adj2" fmla="val -481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«Мир русской старины» и др.</a:t>
            </a:r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50825" y="4508500"/>
            <a:ext cx="3744913" cy="831850"/>
          </a:xfrm>
          <a:prstGeom prst="wedgeRoundRectCallout">
            <a:avLst>
              <a:gd name="adj1" fmla="val -16210"/>
              <a:gd name="adj2" fmla="val 46029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-урок;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-дистанционное обучение;</a:t>
            </a: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-внеурочная деятельность</a:t>
            </a:r>
          </a:p>
        </p:txBody>
      </p: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229121" y="44624"/>
            <a:ext cx="876001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 проектной технологии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образовательном пространстве МБОУ «Гимназия»</a:t>
            </a:r>
          </a:p>
        </p:txBody>
      </p:sp>
    </p:spTree>
    <p:extLst>
      <p:ext uri="{BB962C8B-B14F-4D97-AF65-F5344CB8AC3E}">
        <p14:creationId xmlns:p14="http://schemas.microsoft.com/office/powerpoint/2010/main" val="161628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588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268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684071"/>
              </p:ext>
            </p:extLst>
          </p:nvPr>
        </p:nvGraphicFramePr>
        <p:xfrm>
          <a:off x="287337" y="276951"/>
          <a:ext cx="8569325" cy="5707159"/>
        </p:xfrm>
        <a:graphic>
          <a:graphicData uri="http://schemas.openxmlformats.org/drawingml/2006/table">
            <a:tbl>
              <a:tblPr/>
              <a:tblGrid>
                <a:gridCol w="8569325"/>
              </a:tblGrid>
              <a:tr h="543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 опыта</a:t>
                      </a: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/>
                    </a:solidFill>
                  </a:tcPr>
                </a:tc>
              </a:tr>
              <a:tr h="18328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5-6 классы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в ходе  учебно-исследовательской деятельности (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решение исторических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учебно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4"/>
                        </a:rPr>
                        <a:t> – познавательных задач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проблемных ситуаций) формируются практико-ориентированные навыки, во внеурочной  деятельности ( «мозговой штурм»,  приемы социологического исследования, экскурсии) развивают духовно-нравственные основы личности школьника.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опыта проектной деятельности на данном этапе осуществляется через использование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5"/>
                        </a:rPr>
                        <a:t>«ПИН» (проектный индивидуальный навигатор)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  <a:tr h="1739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7-8 классы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в процессе урочной (обобщение и систематизация знаний по курсу обществознание,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6"/>
                        </a:rPr>
                        <a:t>решение социально –ориентированных учебно-практических задач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 внеурочной деятельности (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исследовательские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8"/>
                        </a:rPr>
                        <a:t>проектные работы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обеспечивается развитие практических действий и ИКТ-компетенции, первоначальные умения владения сетевыми технологиями и постановки проблемы, поиска путей ее разрешения.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9"/>
                        </a:rPr>
                        <a:t>Работа с «ПИН» (проектный индивидуальный навигатор)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14129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9-11 классы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в результате сформированных результатов обучения и духовно-нравственных ориентиров, учащиеся становятся инициаторами проектов, направленных на решение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 значимых 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учебных проблем с возможными перспективами профессионального самоопределения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DDCF"/>
                    </a:solidFill>
                  </a:tcPr>
                </a:tc>
              </a:tr>
            </a:tbl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3568" y="6021288"/>
            <a:ext cx="76328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Диапазон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педагогического опыта :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создана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единая система «урок – внеклассная работа» для учеников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5-11 классов.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Презентация PowerPoint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1350</Words>
  <Application>Microsoft Office PowerPoint</Application>
  <PresentationFormat>Экран (4:3)</PresentationFormat>
  <Paragraphs>301</Paragraphs>
  <Slides>19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технологии</vt:lpstr>
      <vt:lpstr>Применение проектной технологии  в образовательном пространстве МБОУ «Гимназия»</vt:lpstr>
      <vt:lpstr>Презентация PowerPoint</vt:lpstr>
      <vt:lpstr>Учебный локальный проект</vt:lpstr>
      <vt:lpstr>Учебный локальный проект  «Все для фронта!  Все для Победы!»</vt:lpstr>
      <vt:lpstr>Презентация PowerPoint</vt:lpstr>
      <vt:lpstr>Социальный проект</vt:lpstr>
      <vt:lpstr>Социальный проект  «Память в наших сердцах»</vt:lpstr>
      <vt:lpstr>Социальный проект  «К ИСТОКАМ!»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94</cp:revision>
  <dcterms:created xsi:type="dcterms:W3CDTF">2015-07-10T15:37:59Z</dcterms:created>
  <dcterms:modified xsi:type="dcterms:W3CDTF">2015-08-13T19:45:41Z</dcterms:modified>
</cp:coreProperties>
</file>