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91" r:id="rId16"/>
    <p:sldId id="274" r:id="rId17"/>
    <p:sldId id="275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55"/>
    <a:srgbClr val="140F69"/>
    <a:srgbClr val="0033CC"/>
    <a:srgbClr val="82E4EE"/>
    <a:srgbClr val="20826F"/>
    <a:srgbClr val="343139"/>
    <a:srgbClr val="1E8420"/>
    <a:srgbClr val="0099FF"/>
    <a:srgbClr val="196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99" d="100"/>
          <a:sy n="99" d="100"/>
        </p:scale>
        <p:origin x="-40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Application%20Data\Microsoft\Excel\&#1050;&#1085;&#1080;&#1075;&#1072;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76;&#1080;&#1072;&#1075;&#1088;&#1072;&#1084;&#1084;&#1099;%20&#1087;&#1086;%20&#1084;&#1086;&#1076;&#1091;&#1083;&#1103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Application%20Data\Microsoft\Excel\&#1050;&#1085;&#1080;&#1075;&#1072;1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76;&#1080;&#1072;&#1075;&#1088;&#1072;&#1084;&#1084;&#1099;%20&#1087;&#1086;%20&#1084;&#1086;&#1076;&#1091;&#1083;&#1103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76;&#1080;&#1072;&#1075;&#1088;&#1072;&#1084;&#1084;&#1099;%20&#1087;&#1086;%20&#1084;&#1086;&#1076;&#1091;&#1083;&#1103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go\o\umc_profrazvitija\Kochina_T_G\&#1084;&#1077;&#1090;&#1086;&#1076;_&#1089;&#1077;&#1084;&#1080;&#1085;&#1072;&#1088;\&#1044;&#1080;&#1072;&#1075;&#1088;&#1072;&#1084;&#1084;&#1099;_&#1052;&#1057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go\o\umc_profrazvitija\Kochina_T_G\&#1084;&#1077;&#1090;&#1086;&#1076;_&#1089;&#1077;&#1084;&#1080;&#1085;&#1072;&#1088;\&#1044;&#1080;&#1072;&#1075;&#1088;&#1072;&#1084;&#1084;&#1099;_&#1052;&#1057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go\o\umc_profrazvitija\Kochina_T_G\&#1084;&#1077;&#1090;&#1086;&#1076;_&#1089;&#1077;&#1084;&#1080;&#1085;&#1072;&#1088;\&#1044;&#1080;&#1072;&#1075;&#1088;&#1072;&#1084;&#1084;&#1099;_&#1052;&#1057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go\o\umc_profrazvitija\Kochina_T_G\&#1084;&#1077;&#1090;&#1086;&#1076;_&#1089;&#1077;&#1084;&#1080;&#1085;&#1072;&#1088;\&#1044;&#1080;&#1072;&#1075;&#1088;&#1072;&#1084;&#1084;&#1099;_&#1052;&#105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Доля детей, принимающих участие в реализации модуля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детей, принимающих участие в реализации модуля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5-6 класс</c:v>
                </c:pt>
                <c:pt idx="1">
                  <c:v>7-9 класс</c:v>
                </c:pt>
                <c:pt idx="2">
                  <c:v>10-11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75"/>
        <c:shape val="box"/>
        <c:axId val="77964800"/>
        <c:axId val="77966336"/>
        <c:axId val="0"/>
      </c:bar3DChart>
      <c:catAx>
        <c:axId val="7796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66336"/>
        <c:crosses val="autoZero"/>
        <c:auto val="1"/>
        <c:lblAlgn val="ctr"/>
        <c:lblOffset val="100"/>
        <c:noMultiLvlLbl val="0"/>
      </c:catAx>
      <c:valAx>
        <c:axId val="779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Доля детей, принимающих участие в реализации модуля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Доля детей, принимающих участие в реализации модуля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c:spPr>
          <c:invertIfNegative val="0"/>
          <c:cat>
            <c:strRef>
              <c:f>Лист2!$A$2:$A$4</c:f>
              <c:strCache>
                <c:ptCount val="3"/>
                <c:pt idx="0">
                  <c:v>5-6 класс</c:v>
                </c:pt>
                <c:pt idx="1">
                  <c:v>7-9 класс</c:v>
                </c:pt>
                <c:pt idx="2">
                  <c:v>10-11 класс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354496"/>
        <c:axId val="79970688"/>
        <c:axId val="0"/>
      </c:bar3DChart>
      <c:catAx>
        <c:axId val="7935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9970688"/>
        <c:crosses val="autoZero"/>
        <c:auto val="1"/>
        <c:lblAlgn val="ctr"/>
        <c:lblOffset val="100"/>
        <c:noMultiLvlLbl val="0"/>
      </c:catAx>
      <c:valAx>
        <c:axId val="7997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5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Доля детей, принимающих участие в реализации модуля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'[диаграммы по модулям.xlsx]Лист1'!$B$1</c:f>
              <c:strCache>
                <c:ptCount val="1"/>
                <c:pt idx="0">
                  <c:v>Доля детей, принимающих участие в реализации модуля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'[диаграммы по модулям.xlsx]Лист1'!$A$2:$A$4</c:f>
              <c:strCache>
                <c:ptCount val="3"/>
                <c:pt idx="0">
                  <c:v>5-6 класс</c:v>
                </c:pt>
                <c:pt idx="1">
                  <c:v>7-9 класс</c:v>
                </c:pt>
                <c:pt idx="2">
                  <c:v>10-11 класс</c:v>
                </c:pt>
              </c:strCache>
            </c:strRef>
          </c:cat>
          <c:val>
            <c:numRef>
              <c:f>'[диаграммы по модулям.xlsx]Лист1'!$B$2:$B$4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75"/>
        <c:shape val="box"/>
        <c:axId val="80485376"/>
        <c:axId val="80487168"/>
        <c:axId val="0"/>
      </c:bar3DChart>
      <c:catAx>
        <c:axId val="8048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80487168"/>
        <c:crosses val="autoZero"/>
        <c:auto val="1"/>
        <c:lblAlgn val="ctr"/>
        <c:lblOffset val="100"/>
        <c:noMultiLvlLbl val="0"/>
      </c:catAx>
      <c:valAx>
        <c:axId val="8048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8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Доля детей, принимающих участие в реализации модуля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Доля детей, принимающих участие в реализации модуля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c:spPr>
          <c:invertIfNegative val="0"/>
          <c:cat>
            <c:strRef>
              <c:f>Лист2!$A$2:$A$4</c:f>
              <c:strCache>
                <c:ptCount val="3"/>
                <c:pt idx="0">
                  <c:v>5-6 класс</c:v>
                </c:pt>
                <c:pt idx="1">
                  <c:v>7-9 класс</c:v>
                </c:pt>
                <c:pt idx="2">
                  <c:v>10-11 класс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66528"/>
        <c:axId val="80572416"/>
        <c:axId val="0"/>
      </c:bar3DChart>
      <c:catAx>
        <c:axId val="8056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80572416"/>
        <c:crosses val="autoZero"/>
        <c:auto val="1"/>
        <c:lblAlgn val="ctr"/>
        <c:lblOffset val="100"/>
        <c:noMultiLvlLbl val="0"/>
      </c:catAx>
      <c:valAx>
        <c:axId val="805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56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i="1" dirty="0">
                <a:solidFill>
                  <a:srgbClr val="141E55"/>
                </a:solidFill>
              </a:rPr>
              <a:t>Доля детей, принимающих участие в реализации модуля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Доля детей, принимающих участие в реализации модуля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c:spPr>
          <c:invertIfNegative val="0"/>
          <c:cat>
            <c:strRef>
              <c:f>Лист4!$A$2:$A$4</c:f>
              <c:strCache>
                <c:ptCount val="3"/>
                <c:pt idx="0">
                  <c:v>5-6 класс</c:v>
                </c:pt>
                <c:pt idx="1">
                  <c:v>7-9 класс</c:v>
                </c:pt>
                <c:pt idx="2">
                  <c:v>10-11 класс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100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74272"/>
        <c:axId val="82808832"/>
        <c:axId val="0"/>
      </c:bar3DChart>
      <c:catAx>
        <c:axId val="8277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82808832"/>
        <c:crosses val="autoZero"/>
        <c:auto val="1"/>
        <c:lblAlgn val="ctr"/>
        <c:lblOffset val="100"/>
        <c:noMultiLvlLbl val="0"/>
      </c:catAx>
      <c:valAx>
        <c:axId val="828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77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+mn-lt"/>
                <a:ea typeface="Arial Cyr"/>
                <a:cs typeface="Arial Cyr"/>
              </a:defRPr>
            </a:pPr>
            <a:r>
              <a:rPr lang="ru-RU" sz="1200" b="1" i="1" dirty="0">
                <a:solidFill>
                  <a:srgbClr val="002060"/>
                </a:solidFill>
                <a:latin typeface="+mn-lt"/>
              </a:rPr>
              <a:t>Доля участия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</a:rPr>
              <a:t>обучающихся во </a:t>
            </a:r>
            <a:r>
              <a:rPr lang="ru-RU" sz="1200" b="1" i="1" dirty="0">
                <a:solidFill>
                  <a:srgbClr val="002060"/>
                </a:solidFill>
                <a:latin typeface="+mn-lt"/>
              </a:rPr>
              <a:t>внеурочной, внешкольной и проектно-исследовательской деятельности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</a:rPr>
              <a:t>по проблемам изучения родного края (по </a:t>
            </a:r>
            <a:r>
              <a:rPr lang="ru-RU" sz="1200" b="1" i="1" dirty="0">
                <a:solidFill>
                  <a:srgbClr val="002060"/>
                </a:solidFill>
                <a:latin typeface="+mn-lt"/>
              </a:rPr>
              <a:t>классам)</a:t>
            </a:r>
          </a:p>
        </c:rich>
      </c:tx>
      <c:layout>
        <c:manualLayout>
          <c:xMode val="edge"/>
          <c:yMode val="edge"/>
          <c:x val="0.17369458396025458"/>
          <c:y val="1.66386318023650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34139299997274"/>
          <c:y val="0.25123966942148729"/>
          <c:w val="0.45988050844434775"/>
          <c:h val="0.63471074380165249"/>
        </c:manualLayout>
      </c:layout>
      <c:radarChart>
        <c:radarStyle val="marker"/>
        <c:varyColors val="0"/>
        <c:ser>
          <c:idx val="0"/>
          <c:order val="0"/>
          <c:tx>
            <c:strRef>
              <c:f>мотивация!$A$2</c:f>
              <c:strCache>
                <c:ptCount val="1"/>
                <c:pt idx="0">
                  <c:v>класс</c:v>
                </c:pt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FF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4.9189660464055283E-2"/>
                  <c:y val="-0.29622038567493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973931216965601"/>
                  <c:y val="-0.18482878896336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754499564988841"/>
                  <c:y val="9.0700852476085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324716384862382"/>
                  <c:y val="0.27905598577037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206915690939355"/>
                  <c:y val="0.28356816554955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6155573852507674"/>
                  <c:y val="6.967935619617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1621344384816554"/>
                  <c:y val="-0.25092019695885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2060"/>
                    </a:solidFill>
                    <a:latin typeface="+mj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мотивация!$A$3:$A$9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мотивация!$B$2</c:f>
              <c:strCache>
                <c:ptCount val="1"/>
                <c:pt idx="0">
                  <c:v>внеурочная 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ot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9.7933880858037878E-3"/>
                  <c:y val="8.822541810372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291483030567606E-2"/>
                  <c:y val="-1.25739571809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64745064125087E-2"/>
                  <c:y val="-1.419821695841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487889513685836E-2"/>
                  <c:y val="2.204568230624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206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мотивация!$B$3:$B$9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86</c:v>
                </c:pt>
                <c:pt idx="3">
                  <c:v>100</c:v>
                </c:pt>
                <c:pt idx="4">
                  <c:v>83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мотивация!$C$2</c:f>
              <c:strCache>
                <c:ptCount val="1"/>
                <c:pt idx="0">
                  <c:v>внешкольная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5.0661367731500886E-2"/>
                  <c:y val="5.1919047309168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246586083530454E-2"/>
                  <c:y val="-3.185822433352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81577598252105E-3"/>
                  <c:y val="-8.702908830611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096500857669184E-2"/>
                  <c:y val="-1.660042081516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206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мотивация!$C$3:$C$9</c:f>
              <c:numCache>
                <c:formatCode>General</c:formatCode>
                <c:ptCount val="7"/>
                <c:pt idx="0">
                  <c:v>100</c:v>
                </c:pt>
                <c:pt idx="1">
                  <c:v>75</c:v>
                </c:pt>
                <c:pt idx="2">
                  <c:v>66.5</c:v>
                </c:pt>
                <c:pt idx="3">
                  <c:v>91</c:v>
                </c:pt>
                <c:pt idx="4">
                  <c:v>75</c:v>
                </c:pt>
                <c:pt idx="5">
                  <c:v>80</c:v>
                </c:pt>
                <c:pt idx="6">
                  <c:v>33</c:v>
                </c:pt>
              </c:numCache>
            </c:numRef>
          </c:val>
        </c:ser>
        <c:ser>
          <c:idx val="3"/>
          <c:order val="3"/>
          <c:tx>
            <c:strRef>
              <c:f>мотивация!$D$2</c:f>
              <c:strCache>
                <c:ptCount val="1"/>
                <c:pt idx="0">
                  <c:v>проектно-исследовательская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9600300672880439E-3"/>
                  <c:y val="0.11915715494240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423414312582114E-2"/>
                  <c:y val="6.36107676623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3363936087619E-2"/>
                  <c:y val="-1.182638120648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00897842519782E-2"/>
                  <c:y val="-0.10963857616971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04153346352074E-2"/>
                  <c:y val="-9.529355111602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222271070624146E-2"/>
                  <c:y val="-3.3772803192988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918971618845949E-2"/>
                  <c:y val="5.1461790416693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206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мотивация!$D$3:$D$9</c:f>
              <c:numCache>
                <c:formatCode>General</c:formatCode>
                <c:ptCount val="7"/>
                <c:pt idx="0">
                  <c:v>75</c:v>
                </c:pt>
                <c:pt idx="1">
                  <c:v>50</c:v>
                </c:pt>
                <c:pt idx="2">
                  <c:v>47.5</c:v>
                </c:pt>
                <c:pt idx="3">
                  <c:v>91</c:v>
                </c:pt>
                <c:pt idx="4">
                  <c:v>75</c:v>
                </c:pt>
                <c:pt idx="5">
                  <c:v>80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9213952"/>
        <c:axId val="89264896"/>
      </c:radarChart>
      <c:catAx>
        <c:axId val="8921395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141E55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89264896"/>
        <c:crosses val="autoZero"/>
        <c:auto val="0"/>
        <c:lblAlgn val="ctr"/>
        <c:lblOffset val="100"/>
        <c:noMultiLvlLbl val="0"/>
      </c:catAx>
      <c:valAx>
        <c:axId val="89264896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chemeClr val="accent4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FFFF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9213952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587086614173265"/>
          <c:y val="0.4"/>
          <c:w val="0.30454864906592582"/>
          <c:h val="0.45186470668686285"/>
        </c:manualLayout>
      </c:layout>
      <c:overlay val="0"/>
      <c:spPr>
        <a:noFill/>
        <a:ln w="0">
          <a:solidFill>
            <a:schemeClr val="accent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  <a:scene3d>
      <a:camera prst="orthographicFront"/>
      <a:lightRig rig="threePt" dir="t"/>
    </a:scene3d>
    <a:sp3d>
      <a:bevelT w="139700" h="139700"/>
    </a:sp3d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2060"/>
                </a:solidFill>
                <a:latin typeface="+mn-lt"/>
                <a:ea typeface="Arial Cyr"/>
                <a:cs typeface="Arial Cyr"/>
              </a:defRPr>
            </a:pPr>
            <a:r>
              <a:rPr lang="ru-RU" sz="1200" i="1" dirty="0">
                <a:solidFill>
                  <a:srgbClr val="002060"/>
                </a:solidFill>
                <a:latin typeface="+mn-lt"/>
              </a:rPr>
              <a:t>Динамика участия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обучающихся в </a:t>
            </a:r>
            <a:r>
              <a:rPr lang="ru-RU" sz="1200" i="1" dirty="0">
                <a:solidFill>
                  <a:srgbClr val="002060"/>
                </a:solidFill>
                <a:latin typeface="+mn-lt"/>
              </a:rPr>
              <a:t>акциях, проектах,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конкурсах,</a:t>
            </a:r>
            <a:r>
              <a:rPr lang="ru-RU" sz="1200" i="1" baseline="0" dirty="0" smtClean="0">
                <a:solidFill>
                  <a:srgbClr val="002060"/>
                </a:solidFill>
                <a:latin typeface="+mn-lt"/>
              </a:rPr>
              <a:t> направленных на изучение, представление и   преобразование родного края</a:t>
            </a:r>
            <a:endParaRPr lang="ru-RU" sz="1200" i="1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433269445016"/>
          <c:y val="1.1739783681887341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7843429331714662"/>
          <c:y val="0.23267005421950937"/>
          <c:w val="0.49326417456308791"/>
          <c:h val="0.628755704247039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проекты_акции!$A$3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проекты_акции!$B$2:$E$2</c:f>
              <c:strCache>
                <c:ptCount val="4"/>
                <c:pt idx="0">
                  <c:v>школьный уровень</c:v>
                </c:pt>
                <c:pt idx="1">
                  <c:v>муниципальный уровень</c:v>
                </c:pt>
                <c:pt idx="2">
                  <c:v>региональный уровень</c:v>
                </c:pt>
                <c:pt idx="3">
                  <c:v>федеральный и международный уровни</c:v>
                </c:pt>
              </c:strCache>
            </c:strRef>
          </c:cat>
          <c:val>
            <c:numRef>
              <c:f>проекты_акции!$B$3:$E$3</c:f>
              <c:numCache>
                <c:formatCode>General</c:formatCode>
                <c:ptCount val="4"/>
                <c:pt idx="0">
                  <c:v>91</c:v>
                </c:pt>
                <c:pt idx="1">
                  <c:v>54</c:v>
                </c:pt>
                <c:pt idx="2">
                  <c:v>44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проекты_акции!$A$4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проекты_акции!$B$2:$E$2</c:f>
              <c:strCache>
                <c:ptCount val="4"/>
                <c:pt idx="0">
                  <c:v>школьный уровень</c:v>
                </c:pt>
                <c:pt idx="1">
                  <c:v>муниципальный уровень</c:v>
                </c:pt>
                <c:pt idx="2">
                  <c:v>региональный уровень</c:v>
                </c:pt>
                <c:pt idx="3">
                  <c:v>федеральный и международный уровни</c:v>
                </c:pt>
              </c:strCache>
            </c:strRef>
          </c:cat>
          <c:val>
            <c:numRef>
              <c:f>проекты_акции!$B$4:$E$4</c:f>
              <c:numCache>
                <c:formatCode>General</c:formatCode>
                <c:ptCount val="4"/>
                <c:pt idx="0">
                  <c:v>94</c:v>
                </c:pt>
                <c:pt idx="1">
                  <c:v>77</c:v>
                </c:pt>
                <c:pt idx="2">
                  <c:v>44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проекты_акции!$A$5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проекты_акции!$B$2:$E$2</c:f>
              <c:strCache>
                <c:ptCount val="4"/>
                <c:pt idx="0">
                  <c:v>школьный уровень</c:v>
                </c:pt>
                <c:pt idx="1">
                  <c:v>муниципальный уровень</c:v>
                </c:pt>
                <c:pt idx="2">
                  <c:v>региональный уровень</c:v>
                </c:pt>
                <c:pt idx="3">
                  <c:v>федеральный и международный уровни</c:v>
                </c:pt>
              </c:strCache>
            </c:strRef>
          </c:cat>
          <c:val>
            <c:numRef>
              <c:f>проекты_акции!$B$5:$E$5</c:f>
              <c:numCache>
                <c:formatCode>General</c:formatCode>
                <c:ptCount val="4"/>
                <c:pt idx="0">
                  <c:v>95</c:v>
                </c:pt>
                <c:pt idx="1">
                  <c:v>58</c:v>
                </c:pt>
                <c:pt idx="2">
                  <c:v>59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304064"/>
        <c:axId val="89309952"/>
        <c:axId val="0"/>
      </c:bar3DChart>
      <c:catAx>
        <c:axId val="8930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spc="0" baseline="0">
                <a:solidFill>
                  <a:srgbClr val="00206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8930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3099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2060"/>
                    </a:solidFill>
                    <a:latin typeface="+mn-lt"/>
                    <a:ea typeface="Arial Cyr"/>
                    <a:cs typeface="Arial Cyr"/>
                  </a:defRPr>
                </a:pPr>
                <a:r>
                  <a:rPr lang="ru-RU" dirty="0">
                    <a:solidFill>
                      <a:srgbClr val="002060"/>
                    </a:solidFill>
                    <a:latin typeface="+mn-lt"/>
                  </a:rPr>
                  <a:t>доля</a:t>
                </a:r>
              </a:p>
            </c:rich>
          </c:tx>
          <c:layout>
            <c:manualLayout>
              <c:xMode val="edge"/>
              <c:yMode val="edge"/>
              <c:x val="0.5234297405524021"/>
              <c:y val="0.78591435930457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89304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214639416144043"/>
          <c:y val="0.78168225127616497"/>
          <c:w val="0.24932219576132975"/>
          <c:h val="0.18961063008653412"/>
        </c:manualLayout>
      </c:layout>
      <c:overlay val="0"/>
      <c:spPr>
        <a:noFill/>
        <a:ln w="3175">
          <a:solidFill>
            <a:schemeClr val="accent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206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  <a:effectLst>
      <a:outerShdw blurRad="76200" dir="13500000" sy="23000" kx="1200000" algn="br" rotWithShape="0">
        <a:prstClr val="black">
          <a:alpha val="20000"/>
        </a:prstClr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+mn-lt"/>
                <a:ea typeface="Arial Cyr"/>
                <a:cs typeface="Arial Cyr"/>
              </a:defRPr>
            </a:pPr>
            <a:r>
              <a:rPr lang="ru-RU" sz="1600" i="1" dirty="0">
                <a:solidFill>
                  <a:srgbClr val="002060"/>
                </a:solidFill>
                <a:latin typeface="+mn-lt"/>
              </a:rPr>
              <a:t>Социальные партнёры</a:t>
            </a:r>
          </a:p>
        </c:rich>
      </c:tx>
      <c:layout>
        <c:manualLayout>
          <c:xMode val="edge"/>
          <c:yMode val="edge"/>
          <c:x val="0.25222737265347639"/>
          <c:y val="9.76759956574626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8706655165962533E-2"/>
          <c:y val="0.22188082284249591"/>
          <c:w val="0.46441580822442635"/>
          <c:h val="0.54181844292849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206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социальное_партн!$A$4:$B$11</c:f>
              <c:multiLvlStrCache>
                <c:ptCount val="8"/>
                <c:lvl>
                  <c:pt idx="0">
                    <c:v>общественные организации</c:v>
                  </c:pt>
                  <c:pt idx="1">
                    <c:v>государственные организации</c:v>
                  </c:pt>
                  <c:pt idx="2">
                    <c:v>общественные организации</c:v>
                  </c:pt>
                  <c:pt idx="3">
                    <c:v>государственные организации</c:v>
                  </c:pt>
                  <c:pt idx="4">
                    <c:v>частные предприниматели</c:v>
                  </c:pt>
                  <c:pt idx="5">
                    <c:v>общественные организации</c:v>
                  </c:pt>
                  <c:pt idx="6">
                    <c:v>государственные организации</c:v>
                  </c:pt>
                  <c:pt idx="7">
                    <c:v>частные предприниматели</c:v>
                  </c:pt>
                </c:lvl>
                <c:lvl>
                  <c:pt idx="0">
                    <c:v>региональные</c:v>
                  </c:pt>
                  <c:pt idx="2">
                    <c:v>муниципальные</c:v>
                  </c:pt>
                  <c:pt idx="5">
                    <c:v>местные</c:v>
                  </c:pt>
                </c:lvl>
              </c:multiLvlStrCache>
            </c:multiLvlStrRef>
          </c:cat>
          <c:val>
            <c:numRef>
              <c:f>социальное_партн!$C$4:$C$11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202055755554489"/>
          <c:y val="0.10959697764339561"/>
          <c:w val="0.46141289096638188"/>
          <c:h val="0.88193128877358573"/>
        </c:manualLayout>
      </c:layout>
      <c:overlay val="0"/>
      <c:spPr>
        <a:noFill/>
        <a:ln w="3175">
          <a:solidFill>
            <a:schemeClr val="tx2">
              <a:lumMod val="40000"/>
              <a:lumOff val="60000"/>
            </a:schemeClr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206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0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i="1" dirty="0" smtClean="0">
                <a:solidFill>
                  <a:srgbClr val="141E55"/>
                </a:solidFill>
                <a:latin typeface="+mn-lt"/>
              </a:rPr>
              <a:t>Привлечение </a:t>
            </a:r>
            <a:r>
              <a:rPr lang="ru-RU" i="1" dirty="0">
                <a:solidFill>
                  <a:srgbClr val="141E55"/>
                </a:solidFill>
                <a:latin typeface="+mn-lt"/>
              </a:rPr>
              <a:t>финансовых средств </a:t>
            </a:r>
          </a:p>
        </c:rich>
      </c:tx>
      <c:layout>
        <c:manualLayout>
          <c:xMode val="edge"/>
          <c:yMode val="edge"/>
          <c:x val="0.1789822246097352"/>
          <c:y val="3.16742431356086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13416655231025"/>
          <c:y val="0.15610876973978557"/>
          <c:w val="0.57384415421098878"/>
          <c:h val="0.66289665990952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средства!$A$2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средства!$B$1:$E$1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средства!$B$2:$E$2</c:f>
              <c:numCache>
                <c:formatCode>General</c:formatCode>
                <c:ptCount val="4"/>
                <c:pt idx="0">
                  <c:v>10</c:v>
                </c:pt>
                <c:pt idx="2">
                  <c:v>15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средства!$A$3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средства!$B$1:$E$1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средства!$B$3:$E$3</c:f>
              <c:numCache>
                <c:formatCode>General</c:formatCode>
                <c:ptCount val="4"/>
                <c:pt idx="1">
                  <c:v>180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средства!$A$4</c:f>
              <c:strCache>
                <c:ptCount val="1"/>
                <c:pt idx="0">
                  <c:v>гос.контракты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средства!$B$1:$E$1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средства!$B$4:$E$4</c:f>
              <c:numCache>
                <c:formatCode>General</c:formatCode>
                <c:ptCount val="4"/>
                <c:pt idx="0">
                  <c:v>60</c:v>
                </c:pt>
                <c:pt idx="1">
                  <c:v>65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</c:ser>
        <c:ser>
          <c:idx val="3"/>
          <c:order val="3"/>
          <c:tx>
            <c:strRef>
              <c:f>средства!$A$5</c:f>
              <c:strCache>
                <c:ptCount val="1"/>
                <c:pt idx="0">
                  <c:v>спонсорская помощь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средства!$B$1:$E$1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средства!$B$5:$E$5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014016"/>
        <c:axId val="83015936"/>
      </c:barChart>
      <c:catAx>
        <c:axId val="83014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141E55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>
                    <a:solidFill>
                      <a:srgbClr val="141E55"/>
                    </a:solidFill>
                  </a:rPr>
                  <a:t>год </a:t>
                </a:r>
              </a:p>
            </c:rich>
          </c:tx>
          <c:layout>
            <c:manualLayout>
              <c:xMode val="edge"/>
              <c:yMode val="edge"/>
              <c:x val="2.6272620126199676E-2"/>
              <c:y val="0.450226741713294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0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15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141E55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>
                    <a:solidFill>
                      <a:srgbClr val="141E55"/>
                    </a:solidFill>
                  </a:rPr>
                  <a:t>суммы (тыс. руб.)</a:t>
                </a:r>
              </a:p>
            </c:rich>
          </c:tx>
          <c:layout>
            <c:manualLayout>
              <c:xMode val="edge"/>
              <c:yMode val="edge"/>
              <c:x val="0.28407270511453403"/>
              <c:y val="0.90045348342658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014016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65597452611686"/>
          <c:y val="0.37782847168904715"/>
          <c:w val="0.25020939858889435"/>
          <c:h val="0.325037944917518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CC7D-ACD6-4854-BEE7-6A4AD2A3C69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54F4-F870-443C-8B87-DD09701BE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54F4-F870-443C-8B87-DD09701BE3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3230-D974-4E11-91E5-17144056362B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992-CFCF-4CFF-A81E-8EC0BAB91AA7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2B43-DF66-4B28-9F5C-3C9B2950150C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E387-06C6-407E-A64A-944868DEB903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6272-2BED-485C-9B08-58AE21EDB886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D90A-FFC6-44A9-80C3-1B4C4C1637D1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C291-DA80-4EA3-AC02-A785BB9B0A4C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D119-584D-4BA1-ABBE-77EEDB441685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63AB-2D31-4A1C-A610-36018A2AA681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493-F29D-4853-B04D-8EE3DD68421E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D173-8C03-4634-89E7-7ABBA862C264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6ABBF-0BCC-4183-958F-297BB2BAF997}" type="datetime1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E525-0148-46F6-A1C5-88D8D2AD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konishev.teach.obr55.r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1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slide" Target="slide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chart" Target="../charts/chart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6.jpeg"/><Relationship Id="rId12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4.png"/><Relationship Id="rId4" Type="http://schemas.openxmlformats.org/officeDocument/2006/relationships/slide" Target="slide14.xml"/><Relationship Id="rId9" Type="http://schemas.openxmlformats.org/officeDocument/2006/relationships/image" Target="../media/image48.jpe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" Target="slide20.xml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10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фон презентация стр 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4"/>
          <p:cNvSpPr>
            <a:spLocks/>
          </p:cNvSpPr>
          <p:nvPr/>
        </p:nvSpPr>
        <p:spPr bwMode="auto">
          <a:xfrm>
            <a:off x="1285852" y="4718063"/>
            <a:ext cx="421484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2200" b="1" u="sng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Кредо: </a:t>
            </a:r>
            <a:r>
              <a:rPr lang="ru-RU" sz="2200" b="1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«То, что не разрешит теория, разрешит практика» </a:t>
            </a:r>
            <a:endParaRPr lang="ru-RU" sz="2200" b="1" dirty="0" smtClean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Л.Фейербах</a:t>
            </a:r>
            <a:endParaRPr lang="ru-RU" sz="22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10" name="Текст 4"/>
          <p:cNvSpPr>
            <a:spLocks/>
          </p:cNvSpPr>
          <p:nvPr/>
        </p:nvSpPr>
        <p:spPr bwMode="auto">
          <a:xfrm>
            <a:off x="1816109" y="5643578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2200" b="1" u="sng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Девиз: </a:t>
            </a:r>
            <a:r>
              <a:rPr lang="ru-RU" sz="2200" b="1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Педагог - не профессия, </a:t>
            </a:r>
            <a:endParaRPr lang="ru-RU" sz="2200" b="1" dirty="0" smtClean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а </a:t>
            </a:r>
            <a:r>
              <a:rPr lang="ru-RU" sz="2200" b="1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образ жизни</a:t>
            </a:r>
            <a:r>
              <a:rPr lang="ru-RU" sz="2200" dirty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142976" y="3360741"/>
            <a:ext cx="4041775" cy="639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corn Rus" pitchFamily="82" charset="0"/>
              </a:rPr>
              <a:t>Учитель географии и биологии МБОУ «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corn Rus" pitchFamily="82" charset="0"/>
              </a:rPr>
              <a:t>Степнинская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corn Rus" pitchFamily="82" charset="0"/>
              </a:rPr>
              <a:t> СОШ» 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corn Rus" pitchFamily="82" charset="0"/>
              </a:rPr>
              <a:t>Омская область</a:t>
            </a:r>
          </a:p>
        </p:txBody>
      </p:sp>
      <p:pic>
        <p:nvPicPr>
          <p:cNvPr id="12" name="Рисунок 11" descr="стр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30504"/>
            <a:ext cx="5000660" cy="1555620"/>
          </a:xfrm>
          <a:prstGeom prst="rect">
            <a:avLst/>
          </a:prstGeom>
        </p:spPr>
      </p:pic>
      <p:pic>
        <p:nvPicPr>
          <p:cNvPr id="14" name="Рисунок 13" descr="ПЕЛИК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9229"/>
            <a:ext cx="7458099" cy="17366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86050" y="6286520"/>
            <a:ext cx="316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5"/>
              </a:rPr>
              <a:t>http://konishev.teach.obr55.ru/</a:t>
            </a:r>
            <a:endParaRPr lang="ru-RU" u="sng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790" y="334012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Лабораторно-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практический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модуль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54398" y="2357430"/>
            <a:ext cx="2374462" cy="3500462"/>
          </a:xfrm>
          <a:prstGeom prst="roundRect">
            <a:avLst>
              <a:gd name="adj" fmla="val 8491"/>
            </a:avLst>
          </a:prstGeom>
          <a:solidFill>
            <a:srgbClr val="1E8420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условия:</a:t>
            </a:r>
          </a:p>
          <a:p>
            <a:pPr algn="ctr"/>
            <a:endParaRPr lang="ru-RU" sz="14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Учебная лаборатория с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зонами: химия, биология,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география.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Минитеплица</a:t>
            </a:r>
            <a:r>
              <a:rPr lang="ru-RU" sz="1400" b="1" i="1" dirty="0" smtClean="0">
                <a:solidFill>
                  <a:srgbClr val="141E55"/>
                </a:solidFill>
              </a:rPr>
              <a:t>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Индивидуальные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переносные лаборатории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 биологии и географии.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Набор инструментов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 материалов для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моделирования.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Индивидуальные наборы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 геологии.</a:t>
            </a:r>
            <a:endParaRPr lang="ru-RU" sz="1400" b="1" i="1" dirty="0">
              <a:solidFill>
                <a:srgbClr val="141E55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2500298" y="1571612"/>
            <a:ext cx="2575758" cy="2286016"/>
          </a:xfrm>
          <a:prstGeom prst="roundRect">
            <a:avLst>
              <a:gd name="adj" fmla="val 8491"/>
            </a:avLst>
          </a:prstGeom>
          <a:solidFill>
            <a:srgbClr val="20826F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обеспечение:</a:t>
            </a:r>
          </a:p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«Дневник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географа-следопыта»,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автор А.А. Летягин. 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«Дневник наблюдений»,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составитель В.А.Конышев.</a:t>
            </a:r>
            <a:endParaRPr lang="en-US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2480655" y="3983190"/>
            <a:ext cx="2667409" cy="2643206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образа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края: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«Нетрадиционное описание</a:t>
            </a:r>
          </a:p>
          <a:p>
            <a:pPr marL="182563" indent="-182563"/>
            <a:r>
              <a:rPr lang="ru-RU" sz="1400" b="1" i="1" dirty="0" smtClean="0">
                <a:solidFill>
                  <a:srgbClr val="141E55"/>
                </a:solidFill>
              </a:rPr>
              <a:t>объектов»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«Вычерчивание картосхем </a:t>
            </a:r>
          </a:p>
          <a:p>
            <a:pPr marL="182563" indent="-182563"/>
            <a:r>
              <a:rPr lang="ru-RU" sz="1400" b="1" i="1" dirty="0" smtClean="0">
                <a:solidFill>
                  <a:srgbClr val="141E55"/>
                </a:solidFill>
              </a:rPr>
              <a:t>без опоры»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«Переводчик топонимов»</a:t>
            </a:r>
          </a:p>
          <a:p>
            <a:pPr marL="342900" indent="-342900" algn="ctr">
              <a:buAutoNum type="arabicPeriod"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лабораторно-практическ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121128"/>
            <a:ext cx="1214414" cy="117506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5286380" y="1571612"/>
          <a:ext cx="371474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335060" y="4190894"/>
            <a:ext cx="3658501" cy="2535960"/>
            <a:chOff x="5335060" y="4190894"/>
            <a:chExt cx="3658501" cy="2535960"/>
          </a:xfrm>
        </p:grpSpPr>
        <p:pic>
          <p:nvPicPr>
            <p:cNvPr id="16" name="Рисунок 15" descr="SAM_7630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9012" y="5517232"/>
              <a:ext cx="2088232" cy="11746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Рисунок 14" descr="SAM_7602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7529065" y="4190894"/>
              <a:ext cx="1464496" cy="25359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Рисунок 13" descr="SAM_4739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5060" y="4293096"/>
              <a:ext cx="2096324" cy="11791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014E-7 L -0.18889 -0.19936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431" y="334012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Учебно-полевой </a:t>
            </a:r>
            <a:r>
              <a:rPr lang="ru-RU" sz="28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модуль</a:t>
            </a:r>
            <a:endParaRPr lang="ru-RU" sz="28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54398" y="2357430"/>
            <a:ext cx="2731652" cy="3500462"/>
          </a:xfrm>
          <a:prstGeom prst="roundRect">
            <a:avLst>
              <a:gd name="adj" fmla="val 8491"/>
            </a:avLst>
          </a:prstGeom>
          <a:solidFill>
            <a:srgbClr val="1E8420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условия:</a:t>
            </a:r>
          </a:p>
          <a:p>
            <a:pPr algn="ctr"/>
            <a:endParaRPr lang="ru-RU" sz="14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Полевая лаборатория. Набор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для топографической съемки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 местности. Оборудование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типовое и самодельное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для проведения практикумов.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Навигаторы. Метеорологическая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 площадка. Учебно-опытный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участок. Набор карт, в том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числе карта-схема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экологической тропы.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2928926" y="1571612"/>
            <a:ext cx="2643206" cy="2714644"/>
          </a:xfrm>
          <a:prstGeom prst="roundRect">
            <a:avLst>
              <a:gd name="adj" fmla="val 8491"/>
            </a:avLst>
          </a:prstGeom>
          <a:solidFill>
            <a:srgbClr val="20826F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обеспечение:</a:t>
            </a:r>
          </a:p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Полевой практикум «Степной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форум», автор В.А. Конышев.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«Школьный практикум»,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автор Д.В.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Новенко</a:t>
            </a:r>
            <a:r>
              <a:rPr lang="ru-RU" sz="1400" b="1" i="1" dirty="0" smtClean="0">
                <a:solidFill>
                  <a:srgbClr val="141E55"/>
                </a:solidFill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«Полевой экологический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практикум», автор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А.С. Боголюбов.</a:t>
            </a:r>
            <a:endParaRPr lang="en-US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2966348" y="4429132"/>
            <a:ext cx="2677222" cy="2214578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образа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края: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«Полевые зарисовки»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«Наблюдение»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«Моделирование </a:t>
            </a:r>
          </a:p>
          <a:p>
            <a:pPr marL="342900" indent="-342900"/>
            <a:r>
              <a:rPr lang="ru-RU" sz="1400" b="1" i="1" dirty="0" smtClean="0">
                <a:solidFill>
                  <a:srgbClr val="141E55"/>
                </a:solidFill>
              </a:rPr>
              <a:t>приборов»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учебно-полев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092" y="49666"/>
            <a:ext cx="984884" cy="1000108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5715008" y="1643050"/>
          <a:ext cx="328614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940152" y="4610932"/>
            <a:ext cx="3010267" cy="2058428"/>
            <a:chOff x="5940152" y="4610932"/>
            <a:chExt cx="3010267" cy="2058428"/>
          </a:xfrm>
        </p:grpSpPr>
        <p:pic>
          <p:nvPicPr>
            <p:cNvPr id="15" name="Рисунок 14" descr="CIMG7742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598" y="4610932"/>
              <a:ext cx="1543821" cy="20584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Рисунок 13" descr="IMG_0347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152" y="4653136"/>
              <a:ext cx="1344149" cy="20162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75763E-6 L -0.17327 -0.20975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283" y="334012"/>
            <a:ext cx="598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Исследовательско-</a:t>
            </a:r>
            <a:r>
              <a:rPr lang="ru-RU" sz="2800" b="1" dirty="0" err="1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экспедиционный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модуль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54398" y="2357430"/>
            <a:ext cx="2731652" cy="3500462"/>
          </a:xfrm>
          <a:prstGeom prst="roundRect">
            <a:avLst>
              <a:gd name="adj" fmla="val 8491"/>
            </a:avLst>
          </a:prstGeom>
          <a:solidFill>
            <a:srgbClr val="1E8420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условия:</a:t>
            </a:r>
          </a:p>
          <a:p>
            <a:pPr algn="ctr"/>
            <a:endParaRPr lang="ru-RU" sz="14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Палаточный лагерь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Камышловка</a:t>
            </a:r>
            <a:r>
              <a:rPr lang="ru-RU" sz="1400" b="1" i="1" dirty="0" smtClean="0">
                <a:solidFill>
                  <a:srgbClr val="141E55"/>
                </a:solidFill>
              </a:rPr>
              <a:t>».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Полевая лаборатория.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Набор для топографической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съемки местности.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Оборудование (типовое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 самодельное)  для проведения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исследований в природе.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Навигаторы. Карты для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проведения соревнований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 ориентированию.</a:t>
            </a:r>
            <a:endParaRPr lang="ru-RU" sz="1400" b="1" i="1" dirty="0">
              <a:solidFill>
                <a:srgbClr val="141E55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2786050" y="1571612"/>
            <a:ext cx="2857520" cy="3110614"/>
          </a:xfrm>
          <a:prstGeom prst="roundRect">
            <a:avLst>
              <a:gd name="adj" fmla="val 8491"/>
            </a:avLst>
          </a:prstGeom>
          <a:solidFill>
            <a:srgbClr val="20826F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обеспечение:</a:t>
            </a:r>
            <a:endParaRPr lang="ru-RU" sz="14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«Экологические исследования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школьников в природе»,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автор А.С. Боголюбов.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Программа </a:t>
            </a:r>
            <a:r>
              <a:rPr lang="ru-RU" sz="1300" b="1" i="1" dirty="0" err="1" smtClean="0">
                <a:solidFill>
                  <a:srgbClr val="141E55"/>
                </a:solidFill>
              </a:rPr>
              <a:t>эколого</a:t>
            </a:r>
            <a:r>
              <a:rPr lang="ru-RU" sz="1300" b="1" i="1" dirty="0" smtClean="0">
                <a:solidFill>
                  <a:srgbClr val="141E55"/>
                </a:solidFill>
              </a:rPr>
              <a:t>-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краеведческого объединения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школы «Дрофа»,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автор В.А. Конышев.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Программа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палаточного лагеря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«Чудеса родного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края», автор В.А. Конышев.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«Дневник юного следопыта», </a:t>
            </a:r>
          </a:p>
          <a:p>
            <a:pPr algn="ctr"/>
            <a:r>
              <a:rPr lang="ru-RU" sz="1300" b="1" i="1" dirty="0" smtClean="0">
                <a:solidFill>
                  <a:srgbClr val="141E55"/>
                </a:solidFill>
              </a:rPr>
              <a:t>составитель В.А. Конышев.</a:t>
            </a:r>
            <a:endParaRPr lang="en-US" sz="1300" b="1" i="1" dirty="0" smtClean="0">
              <a:solidFill>
                <a:srgbClr val="141E55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2843808" y="4797152"/>
            <a:ext cx="2799762" cy="1885338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образа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края: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«Анализ фотографий»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«Игра масштабами»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«Немое кино»</a:t>
            </a:r>
          </a:p>
          <a:p>
            <a:pPr marL="342900" indent="-342900"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5008" y="164305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исследовательско-экспедиционн 1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1461"/>
            <a:ext cx="1143007" cy="1143007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724128" y="4437112"/>
            <a:ext cx="3419872" cy="2232248"/>
            <a:chOff x="5724128" y="4437112"/>
            <a:chExt cx="3419872" cy="2232248"/>
          </a:xfrm>
        </p:grpSpPr>
        <p:pic>
          <p:nvPicPr>
            <p:cNvPr id="15" name="Рисунок 14" descr="3 экскурсия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28" y="4437112"/>
              <a:ext cx="2088232" cy="13928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 descr="6 дневник юного следопыта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280" y="5515268"/>
              <a:ext cx="2051720" cy="11540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5 -0.07886 L -0.28941 -0.26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293" y="334012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Музейно-рекреационный 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модуль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54398" y="2357430"/>
            <a:ext cx="2874528" cy="3500462"/>
          </a:xfrm>
          <a:prstGeom prst="roundRect">
            <a:avLst>
              <a:gd name="adj" fmla="val 8491"/>
            </a:avLst>
          </a:prstGeom>
          <a:solidFill>
            <a:srgbClr val="1E8420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условия:</a:t>
            </a:r>
          </a:p>
          <a:p>
            <a:pPr algn="ctr"/>
            <a:endParaRPr lang="ru-RU" sz="1350" b="1" i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Школьный историко-краеведческий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 музей. Фотовыставки: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«С любовью о Степном»,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автор В.Ф. Кудринский 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«Чудеса родного края»,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авторские работы учащихся.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Стенд детской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эколого-краеведческой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организации «Дрофа».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Зеленая рекреационная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зона. </a:t>
            </a:r>
            <a:endParaRPr lang="ru-RU" sz="1400" b="1" i="1" dirty="0">
              <a:solidFill>
                <a:srgbClr val="141E55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3086968" y="1928802"/>
            <a:ext cx="2428892" cy="2143140"/>
          </a:xfrm>
          <a:prstGeom prst="roundRect">
            <a:avLst>
              <a:gd name="adj" fmla="val 8491"/>
            </a:avLst>
          </a:prstGeom>
          <a:solidFill>
            <a:srgbClr val="20826F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обеспечение:</a:t>
            </a:r>
          </a:p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Программа внеурочной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деятельности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«Край, в котором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я живу», автор В.А. Конышев.</a:t>
            </a:r>
            <a:endParaRPr lang="en-US" sz="1300" b="1" i="1" dirty="0" smtClean="0">
              <a:solidFill>
                <a:srgbClr val="141E55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3015530" y="4429132"/>
            <a:ext cx="2643206" cy="1857388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образа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края: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«Анализ текста»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«Оживи фотографию»</a:t>
            </a:r>
          </a:p>
        </p:txBody>
      </p:sp>
      <p:pic>
        <p:nvPicPr>
          <p:cNvPr id="8" name="Рисунок 7" descr="музейно-рекреацио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6" y="-88470"/>
            <a:ext cx="1143008" cy="114300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715008" y="1571612"/>
          <a:ext cx="3286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711728" y="4509119"/>
            <a:ext cx="3324768" cy="2208247"/>
            <a:chOff x="5711728" y="4509119"/>
            <a:chExt cx="3324768" cy="2208247"/>
          </a:xfrm>
        </p:grpSpPr>
        <p:pic>
          <p:nvPicPr>
            <p:cNvPr id="14" name="Рисунок 13" descr="SAM_600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5778" y="4509120"/>
              <a:ext cx="1640718" cy="21876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Рисунок 12" descr="SAM_2876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1728" y="4509119"/>
              <a:ext cx="1656184" cy="22082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56984E-6 L -0.22048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он презентация стр 1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508" y="2500306"/>
            <a:ext cx="2733392" cy="293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reeform 3"/>
          <p:cNvSpPr>
            <a:spLocks noEditPoints="1"/>
          </p:cNvSpPr>
          <p:nvPr/>
        </p:nvSpPr>
        <p:spPr bwMode="gray">
          <a:xfrm rot="20241944">
            <a:off x="1160127" y="2014370"/>
            <a:ext cx="6615113" cy="4154426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42844" y="2857496"/>
            <a:ext cx="2000264" cy="1428760"/>
          </a:xfrm>
          <a:prstGeom prst="roundRect">
            <a:avLst>
              <a:gd name="adj" fmla="val 28418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pic>
        <p:nvPicPr>
          <p:cNvPr id="6" name="Рисунок 5" descr="учебно-практическ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0" y="2571744"/>
            <a:ext cx="725266" cy="725266"/>
          </a:xfrm>
          <a:prstGeom prst="rect">
            <a:avLst/>
          </a:prstGeom>
        </p:spPr>
      </p:pic>
      <p:sp>
        <p:nvSpPr>
          <p:cNvPr id="6145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06" y="3014489"/>
            <a:ext cx="2143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Теоретическое</a:t>
            </a:r>
            <a:r>
              <a:rPr kumimoji="0" lang="en-US" sz="1200" i="1" u="none" strike="noStrike" cap="none" normalizeH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                           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освоени</a:t>
            </a:r>
            <a:r>
              <a:rPr lang="ru-RU" sz="1200" i="1" dirty="0" smtClean="0">
                <a:solidFill>
                  <a:srgbClr val="141E55"/>
                </a:solidFill>
                <a:ea typeface="Times New Roman" pitchFamily="18" charset="0"/>
              </a:rPr>
              <a:t>е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нового</a:t>
            </a:r>
            <a:r>
              <a:rPr kumimoji="0" lang="ru-RU" sz="1200" i="1" u="none" strike="noStrike" cap="none" normalizeH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материала. </a:t>
            </a: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Решение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учебно-практических задач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Выполнение практических и лабораторных работ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5500694" y="4857760"/>
            <a:ext cx="3000396" cy="1785950"/>
          </a:xfrm>
          <a:prstGeom prst="roundRect">
            <a:avLst>
              <a:gd name="adj" fmla="val 28418"/>
            </a:avLst>
          </a:prstGeom>
          <a:solidFill>
            <a:srgbClr val="0099FF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13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72132" y="4797152"/>
            <a:ext cx="2857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lang="ru-RU" sz="1200" dirty="0" smtClean="0">
                <a:solidFill>
                  <a:srgbClr val="141E55"/>
                </a:solidFill>
              </a:rPr>
              <a:t>Изучение и исследование природы, культуры, истории родного края и страны.</a:t>
            </a:r>
          </a:p>
          <a:p>
            <a:pPr algn="ctr"/>
            <a:r>
              <a:rPr lang="ru-RU" sz="1200" b="1" dirty="0" smtClean="0">
                <a:solidFill>
                  <a:srgbClr val="141E55"/>
                </a:solidFill>
              </a:rPr>
              <a:t>Организация и проведение </a:t>
            </a:r>
            <a:r>
              <a:rPr lang="ru-RU" sz="1200" dirty="0" smtClean="0">
                <a:solidFill>
                  <a:srgbClr val="141E55"/>
                </a:solidFill>
              </a:rPr>
              <a:t>групповых и индивидуальных исследовательских и </a:t>
            </a:r>
            <a:r>
              <a:rPr lang="ru-RU" sz="1200" b="1" dirty="0" smtClean="0">
                <a:solidFill>
                  <a:srgbClr val="141E55"/>
                </a:solidFill>
              </a:rPr>
              <a:t>проектных работ</a:t>
            </a:r>
            <a:r>
              <a:rPr lang="ru-RU" sz="1200" dirty="0" smtClean="0">
                <a:solidFill>
                  <a:srgbClr val="141E55"/>
                </a:solidFill>
              </a:rPr>
              <a:t>. </a:t>
            </a:r>
          </a:p>
          <a:p>
            <a:pPr algn="ctr"/>
            <a:r>
              <a:rPr lang="ru-RU" sz="1200" dirty="0" smtClean="0">
                <a:solidFill>
                  <a:srgbClr val="141E55"/>
                </a:solidFill>
              </a:rPr>
              <a:t>Выполнение групповых и индивидуальных заданий в рамках научного общества учащихся «Поиск».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2444510" y="1135077"/>
            <a:ext cx="2428892" cy="1428760"/>
          </a:xfrm>
          <a:prstGeom prst="roundRect">
            <a:avLst>
              <a:gd name="adj" fmla="val 28418"/>
            </a:avLst>
          </a:prstGeom>
          <a:solidFill>
            <a:srgbClr val="20826F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16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44510" y="1063639"/>
            <a:ext cx="250033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1150" b="0" i="0" u="none" strike="noStrike" cap="none" normalizeH="0" baseline="0" dirty="0" smtClean="0">
                <a:ln>
                  <a:noFill/>
                </a:ln>
                <a:solidFill>
                  <a:srgbClr val="141E55"/>
                </a:solidFill>
                <a:effectLst/>
                <a:ea typeface="Times New Roman" pitchFamily="18" charset="0"/>
              </a:rPr>
              <a:t> </a:t>
            </a:r>
            <a:r>
              <a:rPr lang="ru-RU" sz="1150" dirty="0" smtClean="0">
                <a:solidFill>
                  <a:srgbClr val="141E55"/>
                </a:solidFill>
              </a:rPr>
              <a:t>Изучение и исследование природы, культуры, истории родного края.</a:t>
            </a:r>
          </a:p>
          <a:p>
            <a:pPr algn="ctr"/>
            <a:r>
              <a:rPr lang="ru-RU" sz="1150" b="1" dirty="0" smtClean="0">
                <a:solidFill>
                  <a:srgbClr val="141E55"/>
                </a:solidFill>
              </a:rPr>
              <a:t>Работа с музейными экспонатами</a:t>
            </a:r>
            <a:r>
              <a:rPr lang="ru-RU" sz="1150" dirty="0" smtClean="0">
                <a:solidFill>
                  <a:srgbClr val="141E55"/>
                </a:solidFill>
              </a:rPr>
              <a:t>: описание,  допустимая реставрация, оформление выставок, разработка и проведение экскурсий.</a:t>
            </a:r>
            <a:endParaRPr kumimoji="0" lang="ru-RU" sz="1150" b="0" i="0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</p:txBody>
      </p:sp>
      <p:pic>
        <p:nvPicPr>
          <p:cNvPr id="9" name="Рисунок 8" descr="музейно-рекреацио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734343"/>
            <a:ext cx="785818" cy="785818"/>
          </a:xfrm>
          <a:prstGeom prst="rect">
            <a:avLst/>
          </a:prstGeom>
        </p:spPr>
      </p:pic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6572264" y="2273850"/>
            <a:ext cx="2500330" cy="1655216"/>
          </a:xfrm>
          <a:prstGeom prst="roundRect">
            <a:avLst>
              <a:gd name="adj" fmla="val 28418"/>
            </a:avLst>
          </a:prstGeom>
          <a:solidFill>
            <a:srgbClr val="0033CC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18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43702" y="2348880"/>
            <a:ext cx="23812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 smtClean="0">
                <a:solidFill>
                  <a:srgbClr val="141E55"/>
                </a:solidFill>
              </a:rPr>
              <a:t>       Подбор природных  объектов для изучения и исследования.</a:t>
            </a:r>
          </a:p>
          <a:p>
            <a:pPr algn="ctr"/>
            <a:r>
              <a:rPr lang="ru-RU" sz="1200" b="1" dirty="0" smtClean="0">
                <a:solidFill>
                  <a:srgbClr val="141E55"/>
                </a:solidFill>
              </a:rPr>
              <a:t>Ведение «Дневника географа- следопыта» и «Дневника наблюдений».</a:t>
            </a:r>
          </a:p>
          <a:p>
            <a:pPr algn="ctr"/>
            <a:r>
              <a:rPr lang="ru-RU" sz="1200" dirty="0" smtClean="0">
                <a:solidFill>
                  <a:srgbClr val="141E55"/>
                </a:solidFill>
              </a:rPr>
              <a:t>Выполнение групповых и индивидуальных практических и лабораторных работ.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</p:txBody>
      </p:sp>
      <p:pic>
        <p:nvPicPr>
          <p:cNvPr id="8" name="Рисунок 7" descr="лабораторно-практическ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2593" y="1928802"/>
            <a:ext cx="725358" cy="768810"/>
          </a:xfrm>
          <a:prstGeom prst="rect">
            <a:avLst/>
          </a:prstGeom>
        </p:spPr>
      </p:pic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739351" y="5081598"/>
            <a:ext cx="2332451" cy="1347798"/>
          </a:xfrm>
          <a:prstGeom prst="roundRect">
            <a:avLst>
              <a:gd name="adj" fmla="val 28418"/>
            </a:avLst>
          </a:prstGeom>
          <a:solidFill>
            <a:srgbClr val="140F69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20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0789" y="5157192"/>
            <a:ext cx="22610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 smtClean="0">
                <a:solidFill>
                  <a:srgbClr val="141E55"/>
                </a:solidFill>
              </a:rPr>
              <a:t>       Решение учебно-практических задач на местности. </a:t>
            </a:r>
          </a:p>
          <a:p>
            <a:pPr algn="ctr"/>
            <a:r>
              <a:rPr lang="ru-RU" sz="1200" b="1" dirty="0" smtClean="0">
                <a:solidFill>
                  <a:srgbClr val="141E55"/>
                </a:solidFill>
              </a:rPr>
              <a:t>Выполнение</a:t>
            </a:r>
            <a:r>
              <a:rPr lang="ru-RU" sz="1200" dirty="0" smtClean="0">
                <a:solidFill>
                  <a:srgbClr val="141E55"/>
                </a:solidFill>
              </a:rPr>
              <a:t> групповых и индивидуальных </a:t>
            </a:r>
            <a:r>
              <a:rPr lang="ru-RU" sz="1200" b="1" dirty="0" smtClean="0">
                <a:solidFill>
                  <a:srgbClr val="141E55"/>
                </a:solidFill>
              </a:rPr>
              <a:t>полевых </a:t>
            </a:r>
            <a:r>
              <a:rPr lang="ru-RU" sz="1200" dirty="0" smtClean="0">
                <a:solidFill>
                  <a:srgbClr val="141E55"/>
                </a:solidFill>
              </a:rPr>
              <a:t>практических </a:t>
            </a:r>
            <a:r>
              <a:rPr lang="ru-RU" sz="1200" b="1" dirty="0" smtClean="0">
                <a:solidFill>
                  <a:srgbClr val="141E55"/>
                </a:solidFill>
              </a:rPr>
              <a:t>работ.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141E55"/>
              </a:solidFill>
              <a:effectLst/>
            </a:endParaRPr>
          </a:p>
        </p:txBody>
      </p:sp>
      <p:pic>
        <p:nvPicPr>
          <p:cNvPr id="5" name="Рисунок 4" descr="учебно-полево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786322"/>
            <a:ext cx="714380" cy="7506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5786" y="285728"/>
            <a:ext cx="736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Индивидуальный образ</a:t>
            </a:r>
            <a:r>
              <a:rPr lang="ru-RU" sz="28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овательный план обучающегося</a:t>
            </a:r>
            <a:endParaRPr lang="ru-RU" sz="28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7411" y="5127981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rgbClr val="343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индивидуальный</a:t>
            </a:r>
            <a:endParaRPr lang="ru-RU" sz="1200" b="1" dirty="0" smtClean="0">
              <a:solidFill>
                <a:srgbClr val="343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образовательный план</a:t>
            </a:r>
            <a:endParaRPr lang="ru-RU" sz="1200" b="1" dirty="0" smtClean="0">
              <a:solidFill>
                <a:srgbClr val="343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  <a:p>
            <a:pPr algn="ctr">
              <a:lnSpc>
                <a:spcPts val="1200"/>
              </a:lnSpc>
            </a:pPr>
            <a:endParaRPr lang="ru-RU" sz="1200" b="1" dirty="0" smtClean="0">
              <a:solidFill>
                <a:srgbClr val="343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28" name="Рисунок 27" descr="исследовательско-экспедиционн 1 коп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9154" y="4423010"/>
            <a:ext cx="872846" cy="872846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он презентация стр 1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2744" y="2812176"/>
            <a:ext cx="2733392" cy="293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eeform 3"/>
          <p:cNvSpPr>
            <a:spLocks noEditPoints="1"/>
          </p:cNvSpPr>
          <p:nvPr/>
        </p:nvSpPr>
        <p:spPr bwMode="gray">
          <a:xfrm rot="20241944">
            <a:off x="1312527" y="2166770"/>
            <a:ext cx="6615113" cy="4154426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38186" y="188640"/>
            <a:ext cx="736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Индивидуальный образ</a:t>
            </a:r>
            <a:r>
              <a:rPr lang="ru-RU" sz="28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овательный план обучающегося</a:t>
            </a:r>
            <a:endParaRPr lang="ru-RU" sz="28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452" y="5439851"/>
            <a:ext cx="192882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Пример индивидуального</a:t>
            </a: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образовательного плана</a:t>
            </a: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ученицы </a:t>
            </a: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8 класса </a:t>
            </a: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МБОУ «</a:t>
            </a:r>
            <a:r>
              <a:rPr lang="ru-RU" sz="1200" b="1" dirty="0" err="1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Степнинской</a:t>
            </a:r>
            <a:r>
              <a:rPr lang="ru-RU" sz="12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СОШ»</a:t>
            </a: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34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Маши Ч.</a:t>
            </a:r>
            <a:endParaRPr lang="ru-RU" sz="1400" b="1" dirty="0">
              <a:solidFill>
                <a:srgbClr val="343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23" name="Номер слайда 2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6E525-0148-46F6-A1C5-88D8D2ADF4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555776" y="620688"/>
            <a:ext cx="2802042" cy="2280984"/>
            <a:chOff x="2555776" y="620688"/>
            <a:chExt cx="2802042" cy="228098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555776" y="620688"/>
              <a:ext cx="2736304" cy="2232248"/>
              <a:chOff x="2555776" y="620688"/>
              <a:chExt cx="2736304" cy="2232248"/>
            </a:xfrm>
          </p:grpSpPr>
          <p:pic>
            <p:nvPicPr>
              <p:cNvPr id="29" name="Рисунок 28" descr="МР1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1800" y="962726"/>
                <a:ext cx="2520280" cy="189021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3" name="Рисунок 12" descr="музейно-рекреационный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55776" y="620688"/>
                <a:ext cx="785818" cy="785818"/>
              </a:xfrm>
              <a:prstGeom prst="rect">
                <a:avLst/>
              </a:prstGeom>
            </p:spPr>
          </p:pic>
        </p:grpSp>
        <p:sp>
          <p:nvSpPr>
            <p:cNvPr id="38" name="AutoShape 10"/>
            <p:cNvSpPr>
              <a:spLocks noChangeArrowheads="1"/>
            </p:cNvSpPr>
            <p:nvPr/>
          </p:nvSpPr>
          <p:spPr bwMode="gray">
            <a:xfrm>
              <a:off x="2786050" y="2143116"/>
              <a:ext cx="2571768" cy="701708"/>
            </a:xfrm>
            <a:prstGeom prst="roundRect">
              <a:avLst>
                <a:gd name="adj" fmla="val 28418"/>
              </a:avLst>
            </a:prstGeom>
            <a:solidFill>
              <a:srgbClr val="20826F">
                <a:alpha val="71000"/>
              </a:srgb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ru-RU" sz="1400" b="1" i="1" dirty="0" smtClean="0">
                <a:solidFill>
                  <a:srgbClr val="141E55"/>
                </a:solidFill>
              </a:endParaRPr>
            </a:p>
          </p:txBody>
        </p:sp>
        <p:sp>
          <p:nvSpPr>
            <p:cNvPr id="39" name="Rectangle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778570" y="2132231"/>
              <a:ext cx="24737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141E55"/>
                  </a:solidFill>
                  <a:effectLst/>
                  <a:ea typeface="Times New Roman" pitchFamily="18" charset="0"/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Работа с палеонтологической коллекцией и гербариями. Изучение </a:t>
              </a:r>
              <a:r>
                <a:rPr lang="ru-RU" sz="1100" b="1" dirty="0" err="1" smtClean="0">
                  <a:solidFill>
                    <a:schemeClr val="bg1"/>
                  </a:solidFill>
                </a:rPr>
                <a:t>Камышловки</a:t>
              </a:r>
              <a:r>
                <a:rPr lang="ru-RU" sz="1100" b="1" dirty="0">
                  <a:solidFill>
                    <a:schemeClr val="bg1"/>
                  </a:solidFill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по </a:t>
              </a:r>
              <a:r>
                <a:rPr lang="ru-RU" sz="1100" b="1" dirty="0">
                  <a:solidFill>
                    <a:schemeClr val="bg1"/>
                  </a:solidFill>
                </a:rPr>
                <a:t>первой карте Сибири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 С</a:t>
              </a:r>
              <a:r>
                <a:rPr lang="ru-RU" sz="1100" b="1" dirty="0">
                  <a:solidFill>
                    <a:schemeClr val="bg1"/>
                  </a:solidFill>
                </a:rPr>
                <a:t>. Ремизова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»</a:t>
              </a:r>
              <a:endParaRPr kumimoji="0" lang="ru-RU" sz="11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940152" y="1857364"/>
            <a:ext cx="3060972" cy="2439543"/>
            <a:chOff x="5940152" y="1857364"/>
            <a:chExt cx="3060972" cy="243954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940152" y="1857364"/>
              <a:ext cx="3016831" cy="2011136"/>
              <a:chOff x="5940152" y="1857364"/>
              <a:chExt cx="3016831" cy="2011136"/>
            </a:xfrm>
          </p:grpSpPr>
          <p:pic>
            <p:nvPicPr>
              <p:cNvPr id="26" name="Рисунок 25" descr="ЛП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143636" y="2285992"/>
                <a:ext cx="2813347" cy="158250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6" name="Рисунок 15" descr="лабораторно-практический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40152" y="1857364"/>
                <a:ext cx="839004" cy="889264"/>
              </a:xfrm>
              <a:prstGeom prst="rect">
                <a:avLst/>
              </a:prstGeom>
            </p:spPr>
          </p:pic>
        </p:grpSp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6143636" y="3571876"/>
              <a:ext cx="2857488" cy="714380"/>
            </a:xfrm>
            <a:prstGeom prst="roundRect">
              <a:avLst>
                <a:gd name="adj" fmla="val 28418"/>
              </a:avLst>
            </a:prstGeom>
            <a:solidFill>
              <a:srgbClr val="0033CC">
                <a:alpha val="70000"/>
              </a:srgb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ru-RU" sz="1400" b="1" i="1" dirty="0" smtClean="0">
                <a:solidFill>
                  <a:srgbClr val="141E55"/>
                </a:solidFill>
              </a:endParaRPr>
            </a:p>
          </p:txBody>
        </p:sp>
        <p:sp>
          <p:nvSpPr>
            <p:cNvPr id="41" name="Rectangle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238887" y="3527466"/>
              <a:ext cx="27214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Экологические </a:t>
              </a:r>
              <a:r>
                <a:rPr lang="ru-RU" sz="1100" b="1" dirty="0">
                  <a:solidFill>
                    <a:schemeClr val="bg1"/>
                  </a:solidFill>
                </a:rPr>
                <a:t>эксперименты , работа с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геологическим материалом, изготовление инструментария для исследований</a:t>
              </a:r>
              <a:endParaRPr kumimoji="0" lang="ru-RU" sz="11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23187" y="4071942"/>
            <a:ext cx="3363655" cy="2653805"/>
            <a:chOff x="5423187" y="4071942"/>
            <a:chExt cx="3363655" cy="265380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423187" y="4071942"/>
              <a:ext cx="3292217" cy="2138574"/>
              <a:chOff x="5311554" y="4575410"/>
              <a:chExt cx="3292217" cy="2138574"/>
            </a:xfrm>
          </p:grpSpPr>
          <p:pic>
            <p:nvPicPr>
              <p:cNvPr id="27" name="Рисунок 26" descr="ЭМ (4)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80112" y="5013176"/>
                <a:ext cx="3023659" cy="170080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2" name="Рисунок 21" descr="исследовательско-экспедиционн 1 копия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311554" y="4575410"/>
                <a:ext cx="872846" cy="872846"/>
              </a:xfrm>
              <a:prstGeom prst="rect">
                <a:avLst/>
              </a:prstGeom>
            </p:spPr>
          </p:pic>
        </p:grpSp>
        <p:sp>
          <p:nvSpPr>
            <p:cNvPr id="36" name="AutoShape 10"/>
            <p:cNvSpPr>
              <a:spLocks noChangeArrowheads="1"/>
            </p:cNvSpPr>
            <p:nvPr/>
          </p:nvSpPr>
          <p:spPr bwMode="gray">
            <a:xfrm>
              <a:off x="5715008" y="5786454"/>
              <a:ext cx="3071834" cy="928694"/>
            </a:xfrm>
            <a:prstGeom prst="roundRect">
              <a:avLst>
                <a:gd name="adj" fmla="val 28418"/>
              </a:avLst>
            </a:prstGeom>
            <a:solidFill>
              <a:srgbClr val="0099FF">
                <a:alpha val="70000"/>
              </a:srgb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ru-RU" sz="1400" b="1" i="1" dirty="0" smtClean="0">
                <a:solidFill>
                  <a:srgbClr val="141E55"/>
                </a:solidFill>
              </a:endParaRPr>
            </a:p>
          </p:txBody>
        </p:sp>
        <p:sp>
          <p:nvSpPr>
            <p:cNvPr id="37" name="Rectangle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697319" y="5771640"/>
              <a:ext cx="30616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141E55"/>
                  </a:solidFill>
                  <a:effectLst/>
                  <a:ea typeface="Times New Roman" pitchFamily="18" charset="0"/>
                </a:rPr>
                <a:t>      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141E55"/>
                  </a:solidFill>
                  <a:effectLst/>
                  <a:ea typeface="Times New Roman" pitchFamily="18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141E55"/>
                  </a:solidFill>
                  <a:effectLst/>
                  <a:ea typeface="Times New Roman" pitchFamily="18" charset="0"/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Работа на станциях: геоморфологическая,  гидробиология, орнитология.  Подготовка материалов к НОУ по теме «Экология Камышловского лога» «Эрозионные процессы». </a:t>
              </a:r>
              <a:endParaRPr kumimoji="0" lang="ru-RU" sz="11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89268" y="4357694"/>
            <a:ext cx="2500407" cy="2357454"/>
            <a:chOff x="689268" y="4357694"/>
            <a:chExt cx="2500407" cy="235745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89268" y="4357694"/>
              <a:ext cx="2442572" cy="1977371"/>
              <a:chOff x="689268" y="4654276"/>
              <a:chExt cx="2442572" cy="1977371"/>
            </a:xfrm>
          </p:grpSpPr>
          <p:pic>
            <p:nvPicPr>
              <p:cNvPr id="28" name="Рисунок 27" descr="ПМ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71600" y="5011466"/>
                <a:ext cx="2160240" cy="162018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9" name="Рисунок 18" descr="учебно-полевой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89268" y="4654276"/>
                <a:ext cx="714380" cy="750652"/>
              </a:xfrm>
              <a:prstGeom prst="rect">
                <a:avLst/>
              </a:prstGeom>
            </p:spPr>
          </p:pic>
        </p:grpSp>
        <p:sp>
          <p:nvSpPr>
            <p:cNvPr id="42" name="AutoShape 10"/>
            <p:cNvSpPr>
              <a:spLocks noChangeArrowheads="1"/>
            </p:cNvSpPr>
            <p:nvPr/>
          </p:nvSpPr>
          <p:spPr bwMode="gray">
            <a:xfrm>
              <a:off x="928663" y="5938854"/>
              <a:ext cx="2214578" cy="776294"/>
            </a:xfrm>
            <a:prstGeom prst="roundRect">
              <a:avLst>
                <a:gd name="adj" fmla="val 28418"/>
              </a:avLst>
            </a:prstGeom>
            <a:solidFill>
              <a:srgbClr val="140F69">
                <a:alpha val="70000"/>
              </a:srgb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ru-RU" sz="1400" b="1" i="1" dirty="0" smtClean="0">
                <a:solidFill>
                  <a:srgbClr val="141E55"/>
                </a:solidFill>
              </a:endParaRPr>
            </a:p>
          </p:txBody>
        </p:sp>
        <p:sp>
          <p:nvSpPr>
            <p:cNvPr id="43" name="Rectangle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62" y="5945707"/>
              <a:ext cx="22610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100" b="1" i="1" dirty="0" smtClean="0">
                  <a:solidFill>
                    <a:schemeClr val="bg1"/>
                  </a:solidFill>
                </a:rPr>
                <a:t>Изучение эрозионных процессов, геоморфологическое описания оврагов. Организация экологических акций</a:t>
              </a:r>
              <a:endParaRPr kumimoji="0" lang="ru-RU" sz="11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66402" y="2352597"/>
            <a:ext cx="2762524" cy="1862221"/>
            <a:chOff x="166402" y="2352597"/>
            <a:chExt cx="2762524" cy="186222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66402" y="2352597"/>
              <a:ext cx="2762524" cy="1433594"/>
              <a:chOff x="-36512" y="2780928"/>
              <a:chExt cx="3168352" cy="1852555"/>
            </a:xfrm>
          </p:grpSpPr>
          <p:pic>
            <p:nvPicPr>
              <p:cNvPr id="25" name="Рисунок 24" descr="УП2.pn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1520" y="3019953"/>
                <a:ext cx="2880320" cy="161353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" name="Рисунок 6" descr="учебно-практический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-36512" y="2780928"/>
                <a:ext cx="725266" cy="725266"/>
              </a:xfrm>
              <a:prstGeom prst="rect">
                <a:avLst/>
              </a:prstGeom>
            </p:spPr>
          </p:pic>
        </p:grpSp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357158" y="3571876"/>
              <a:ext cx="2571768" cy="642942"/>
            </a:xfrm>
            <a:prstGeom prst="roundRect">
              <a:avLst>
                <a:gd name="adj" fmla="val 28418"/>
              </a:avLst>
            </a:prstGeom>
            <a:solidFill>
              <a:srgbClr val="196C89">
                <a:alpha val="70000"/>
              </a:srgb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ru-RU" sz="1400" b="1" i="1" dirty="0" smtClean="0">
                <a:solidFill>
                  <a:srgbClr val="141E55"/>
                </a:solidFill>
              </a:endParaRPr>
            </a:p>
          </p:txBody>
        </p:sp>
        <p:sp>
          <p:nvSpPr>
            <p:cNvPr id="35" name="Rectangle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63202" y="3527827"/>
              <a:ext cx="259428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Times New Roman" pitchFamily="18" charset="0"/>
                </a:rPr>
                <a:t>       </a:t>
              </a:r>
              <a:r>
                <a:rPr kumimoji="0" lang="ru-RU" sz="1200" b="0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Times New Roman" pitchFamily="18" charset="0"/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  <a:ea typeface="Times New Roman" pitchFamily="18" charset="0"/>
                </a:rPr>
                <a:t>Углубленное изучение  экологии и биологии. Изучение краеведческих карт и материалов</a:t>
              </a:r>
              <a:endParaRPr kumimoji="0" lang="ru-RU" sz="120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hlinkClick r:id="" action="ppaction://noaction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6357958"/>
            <a:ext cx="3429024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r>
              <a:rPr lang="ru-RU" sz="12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«Оконтуривание «ядерного </a:t>
            </a:r>
          </a:p>
          <a:p>
            <a:pPr algn="ctr">
              <a:lnSpc>
                <a:spcPts val="1200"/>
              </a:lnSpc>
              <a:spcBef>
                <a:spcPct val="20000"/>
              </a:spcBef>
            </a:pPr>
            <a:r>
              <a:rPr lang="ru-RU" sz="12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образа» родного края»</a:t>
            </a:r>
          </a:p>
        </p:txBody>
      </p:sp>
      <p:sp>
        <p:nvSpPr>
          <p:cNvPr id="12" name="Блок-схема: объединение 11"/>
          <p:cNvSpPr/>
          <p:nvPr/>
        </p:nvSpPr>
        <p:spPr>
          <a:xfrm rot="16200000">
            <a:off x="4627804" y="4346427"/>
            <a:ext cx="1160221" cy="1494574"/>
          </a:xfrm>
          <a:prstGeom prst="flowChartMerge">
            <a:avLst/>
          </a:prstGeom>
          <a:gradFill flip="none" rotWithShape="1">
            <a:gsLst>
              <a:gs pos="57000">
                <a:srgbClr val="5E9EFF">
                  <a:alpha val="42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785786" y="4318914"/>
            <a:ext cx="3857653" cy="1396102"/>
          </a:xfrm>
          <a:prstGeom prst="roundRect">
            <a:avLst>
              <a:gd name="adj" fmla="val 28418"/>
            </a:avLst>
          </a:prstGeom>
          <a:solidFill>
            <a:srgbClr val="0099FF">
              <a:alpha val="54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890" y="4206911"/>
            <a:ext cx="3960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4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: </a:t>
            </a:r>
          </a:p>
          <a:p>
            <a:pPr algn="ctr"/>
            <a:r>
              <a:rPr lang="ru-RU" sz="1200" i="1" dirty="0" smtClean="0">
                <a:solidFill>
                  <a:srgbClr val="140F69"/>
                </a:solidFill>
              </a:rPr>
              <a:t>«Запишите личностно-значимые объекты, явления, </a:t>
            </a:r>
          </a:p>
          <a:p>
            <a:pPr algn="ctr"/>
            <a:r>
              <a:rPr lang="ru-RU" sz="1200" i="1" dirty="0" smtClean="0">
                <a:solidFill>
                  <a:srgbClr val="140F69"/>
                </a:solidFill>
              </a:rPr>
              <a:t>характерные для родного края, продолжив фразу: «Родной край –это…» .</a:t>
            </a:r>
          </a:p>
          <a:p>
            <a:pPr algn="ctr"/>
            <a:r>
              <a:rPr lang="ru-RU" sz="1200" i="1" dirty="0" smtClean="0">
                <a:solidFill>
                  <a:srgbClr val="140F69"/>
                </a:solidFill>
              </a:rPr>
              <a:t>Наиболее часто упоминаемые объекты расположены в центре, редко встречающиеся - на периферии.</a:t>
            </a:r>
          </a:p>
        </p:txBody>
      </p:sp>
      <p:sp>
        <p:nvSpPr>
          <p:cNvPr id="14" name="Блок-схема: объединение 13"/>
          <p:cNvSpPr/>
          <p:nvPr/>
        </p:nvSpPr>
        <p:spPr>
          <a:xfrm rot="3831526" flipH="1">
            <a:off x="5081672" y="5075094"/>
            <a:ext cx="880734" cy="1657944"/>
          </a:xfrm>
          <a:prstGeom prst="flowChartMerge">
            <a:avLst/>
          </a:prstGeom>
          <a:gradFill flip="none" rotWithShape="1">
            <a:gsLst>
              <a:gs pos="41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929322" y="3286124"/>
            <a:ext cx="3000396" cy="3143272"/>
            <a:chOff x="3571868" y="2643182"/>
            <a:chExt cx="3071834" cy="32147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Овал 6"/>
            <p:cNvSpPr/>
            <p:nvPr/>
          </p:nvSpPr>
          <p:spPr>
            <a:xfrm rot="20008291">
              <a:off x="3571868" y="2643182"/>
              <a:ext cx="3071834" cy="321471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sz="1600" b="1" i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Трансиб</a:t>
              </a: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21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endPara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ru-RU" sz="1600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Сибирские</a:t>
              </a:r>
            </a:p>
            <a:p>
              <a:pPr algn="ctr">
                <a:lnSpc>
                  <a:spcPts val="1700"/>
                </a:lnSpc>
              </a:pPr>
              <a:r>
                <a:rPr lang="ru-RU" sz="1600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казаки</a:t>
              </a:r>
              <a:endPara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20359358">
              <a:off x="3641137" y="3270634"/>
              <a:ext cx="2398546" cy="21579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Станция</a:t>
              </a:r>
            </a:p>
            <a:p>
              <a:pPr algn="ctr">
                <a:lnSpc>
                  <a:spcPts val="1300"/>
                </a:lnSpc>
              </a:pPr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ru-RU" sz="14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Мариановка</a:t>
              </a:r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1300"/>
                </a:lnSpc>
              </a:pPr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Березы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3791286" y="3885230"/>
              <a:ext cx="1609055" cy="138817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ru-RU" sz="1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Река </a:t>
              </a:r>
              <a:r>
                <a:rPr lang="ru-RU" sz="10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Камышловка</a:t>
              </a:r>
              <a:endParaRPr lang="ru-RU" sz="1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ru-RU" sz="1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Степной редут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Степные просторы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Мой дом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Семья</a:t>
              </a:r>
              <a:endParaRPr lang="ru-RU" sz="1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4002565">
            <a:off x="7207746" y="4539525"/>
            <a:ext cx="1247777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</a:t>
            </a:r>
          </a:p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119949">
            <a:off x="8021538" y="4167927"/>
            <a:ext cx="93929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Полынь,</a:t>
            </a:r>
          </a:p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ковыль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 flipV="1">
            <a:off x="1438252" y="5786454"/>
            <a:ext cx="3419500" cy="928694"/>
          </a:xfrm>
          <a:prstGeom prst="roundRect">
            <a:avLst>
              <a:gd name="adj" fmla="val 28418"/>
            </a:avLst>
          </a:prstGeom>
          <a:solidFill>
            <a:srgbClr val="82E4EE">
              <a:alpha val="53725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728" y="5829320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Вами «</a:t>
            </a:r>
            <a:r>
              <a:rPr lang="ru-RU" sz="12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я-образ</a:t>
            </a:r>
            <a:r>
              <a:rPr lang="ru-RU" sz="12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родного края, сложившийся у школьников </a:t>
            </a:r>
            <a:r>
              <a:rPr lang="ru-RU" sz="12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Степнинской</a:t>
            </a:r>
            <a:r>
              <a:rPr lang="ru-RU" sz="12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 </a:t>
            </a:r>
            <a:r>
              <a:rPr lang="ru-RU" sz="12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Марьяновского</a:t>
            </a:r>
            <a:r>
              <a:rPr lang="ru-RU" sz="12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Омской области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214290"/>
            <a:ext cx="4572032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Диагностика уровней сформированности положительного образа </a:t>
            </a:r>
            <a:r>
              <a:rPr lang="ru-RU" sz="22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родного края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4282" y="1571612"/>
            <a:ext cx="8143932" cy="19288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85720" y="1714488"/>
            <a:ext cx="5429288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57158" y="1928802"/>
            <a:ext cx="3071834" cy="10001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5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Когнитивный уровень</a:t>
            </a:r>
          </a:p>
          <a:p>
            <a:pPr algn="ctr">
              <a:lnSpc>
                <a:spcPts val="16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(75% учеников 5-10 классов освоили содержание модулей на повышенном уровне)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185736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>
              <a:lnSpc>
                <a:spcPts val="1600"/>
              </a:lnSpc>
            </a:pP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</a:t>
            </a:r>
          </a:p>
          <a:p>
            <a:pPr algn="ctr">
              <a:lnSpc>
                <a:spcPts val="1600"/>
              </a:lnSpc>
            </a:pP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</a:t>
            </a:r>
          </a:p>
          <a:p>
            <a:pPr algn="ctr">
              <a:lnSpc>
                <a:spcPts val="1600"/>
              </a:lnSpc>
            </a:pPr>
            <a:r>
              <a:rPr lang="ru-RU" sz="1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12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(87,5% учеников 5-10 классов проявляют позитивное отношение к родному краю)</a:t>
            </a:r>
            <a:endParaRPr lang="ru-RU" sz="12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1900376"/>
            <a:ext cx="292895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endParaRPr lang="ru-RU" sz="15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600"/>
              </a:lnSpc>
            </a:pPr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600"/>
              </a:lnSpc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1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 учеников 5-10 классов участвуют в социально-ориентированных </a:t>
            </a:r>
          </a:p>
          <a:p>
            <a:pPr algn="ctr">
              <a:lnSpc>
                <a:spcPts val="1600"/>
              </a:lnSpc>
            </a:pPr>
            <a:r>
              <a:rPr lang="ru-RU" sz="1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проектах)</a:t>
            </a:r>
          </a:p>
          <a:p>
            <a:pPr algn="ctr">
              <a:lnSpc>
                <a:spcPts val="1600"/>
              </a:lnSpc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4357686" y="1285860"/>
          <a:ext cx="478631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879" y="71414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Результативность опыта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и достигнутые эффекты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14282" y="1357298"/>
          <a:ext cx="435771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65834" y="5286388"/>
            <a:ext cx="8249570" cy="1526988"/>
          </a:xfrm>
          <a:prstGeom prst="roundRect">
            <a:avLst>
              <a:gd name="adj" fmla="val 28418"/>
            </a:avLst>
          </a:prstGeom>
          <a:solidFill>
            <a:srgbClr val="0099FF">
              <a:alpha val="41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141E55"/>
                </a:solidFill>
              </a:rPr>
              <a:t>Участие в очных федеральных и межрегиональных конкурсах  2014-2015 гг.: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41E55"/>
                </a:solidFill>
              </a:rPr>
              <a:t>Международный конкурс проектов «От идеи к действию» Лаборатории гражданских инициатив, </a:t>
            </a:r>
            <a:endParaRPr lang="en-US" sz="1400" dirty="0" smtClean="0">
              <a:solidFill>
                <a:srgbClr val="141E55"/>
              </a:solidFill>
            </a:endParaRPr>
          </a:p>
          <a:p>
            <a:pPr marL="285750" indent="-285750"/>
            <a:r>
              <a:rPr lang="ru-RU" sz="1400" dirty="0" smtClean="0">
                <a:solidFill>
                  <a:srgbClr val="141E55"/>
                </a:solidFill>
              </a:rPr>
              <a:t>г. Томск,  декабрь 2014 г.;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41E55"/>
                </a:solidFill>
              </a:rPr>
              <a:t>Российский национальный юниорский водный конкурс, г. Москва, апрель 2015 г.;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41E55"/>
                </a:solidFill>
              </a:rPr>
              <a:t>Межрегиональный экологический фестиваль «Белая Береза», г. Омск, апрель 2015 г.;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41E55"/>
                </a:solidFill>
              </a:rPr>
              <a:t>X Всероссийская  открытая полевая  олимпиада юных геологов, Тюменская область, август 2015 г.;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41E55"/>
                </a:solidFill>
              </a:rPr>
              <a:t>Слет финалистов Лаборатории гражданских инициатив, г. Красноярск, август 2015 г.</a:t>
            </a:r>
            <a:endParaRPr lang="ru-RU" sz="1400" dirty="0">
              <a:solidFill>
                <a:srgbClr val="141E55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879" y="262574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Результативность опыта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и достигнутые эффекты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8" name="Рисунок 7" descr="Безимени-1 копия.pn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0" y="1855444"/>
            <a:ext cx="8879060" cy="4788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254" y="1600130"/>
            <a:ext cx="546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изменения образовательной среды</a:t>
            </a:r>
            <a:endParaRPr lang="ru-RU" sz="2000" b="1" i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42844" y="1500174"/>
          <a:ext cx="450059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879" y="262574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Результативность опыта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и достигнутые эффекты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1285852" y="6000768"/>
            <a:ext cx="6572296" cy="571504"/>
          </a:xfrm>
          <a:prstGeom prst="roundRect">
            <a:avLst>
              <a:gd name="adj" fmla="val 28418"/>
            </a:avLst>
          </a:prstGeom>
          <a:solidFill>
            <a:srgbClr val="0099FF">
              <a:alpha val="41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rgbClr val="141E55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141E55"/>
                </a:solidFill>
              </a:rPr>
              <a:t>3 августа 2015 года  выигран грант Всероссийского конкурса проектов </a:t>
            </a:r>
          </a:p>
          <a:p>
            <a:pPr algn="ctr"/>
            <a:r>
              <a:rPr lang="ru-RU" sz="1400" b="1" dirty="0" smtClean="0">
                <a:solidFill>
                  <a:srgbClr val="141E55"/>
                </a:solidFill>
              </a:rPr>
              <a:t>«Культурная мозаика малых городов и сел»  в размере 150000 руб.</a:t>
            </a:r>
          </a:p>
          <a:p>
            <a:pPr algn="ctr"/>
            <a:endParaRPr lang="ru-RU" sz="1400" dirty="0">
              <a:solidFill>
                <a:srgbClr val="141E55"/>
              </a:solidFill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4643438" y="1428736"/>
          <a:ext cx="4357718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Блок-схема: объединение 11"/>
          <p:cNvSpPr/>
          <p:nvPr/>
        </p:nvSpPr>
        <p:spPr>
          <a:xfrm rot="5400000">
            <a:off x="2678892" y="535760"/>
            <a:ext cx="5429290" cy="6929486"/>
          </a:xfrm>
          <a:prstGeom prst="flowChartMerge">
            <a:avLst/>
          </a:prstGeom>
          <a:gradFill flip="none" rotWithShape="1">
            <a:gsLst>
              <a:gs pos="74000">
                <a:srgbClr val="5E9EFF">
                  <a:alpha val="1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фон презентация стр 2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48" y="2285992"/>
            <a:ext cx="2698412" cy="3371428"/>
          </a:xfrm>
          <a:prstGeom prst="rect">
            <a:avLst/>
          </a:prstGeom>
        </p:spPr>
      </p:pic>
      <p:pic>
        <p:nvPicPr>
          <p:cNvPr id="16" name="Рисунок 15" descr="кольцевание пти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476786"/>
            <a:ext cx="2071703" cy="2595156"/>
          </a:xfrm>
          <a:prstGeom prst="rect">
            <a:avLst/>
          </a:prstGeom>
        </p:spPr>
      </p:pic>
      <p:sp>
        <p:nvSpPr>
          <p:cNvPr id="13" name="Текст 4"/>
          <p:cNvSpPr>
            <a:spLocks/>
          </p:cNvSpPr>
          <p:nvPr/>
        </p:nvSpPr>
        <p:spPr bwMode="auto">
          <a:xfrm>
            <a:off x="428596" y="285728"/>
            <a:ext cx="8001056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Возможности образовательной </a:t>
            </a:r>
            <a:r>
              <a:rPr lang="ru-RU" sz="28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среды для формирования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положительного </a:t>
            </a:r>
            <a:r>
              <a:rPr lang="ru-RU" sz="28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образа родного края</a:t>
            </a:r>
            <a:endParaRPr lang="ru-RU" sz="28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15" name="Рисунок 14" descr="редут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2282394" cy="2809103"/>
          </a:xfrm>
          <a:prstGeom prst="rect">
            <a:avLst/>
          </a:prstGeom>
        </p:spPr>
      </p:pic>
      <p:pic>
        <p:nvPicPr>
          <p:cNvPr id="11" name="Рисунок 10" descr="карта ОО коп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1329170"/>
            <a:ext cx="3522476" cy="538597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425347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Уникальность</a:t>
            </a:r>
            <a:endParaRPr lang="ru-RU" sz="36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1679710" y="2143116"/>
            <a:ext cx="3106604" cy="857256"/>
          </a:xfrm>
          <a:prstGeom prst="roundRect">
            <a:avLst>
              <a:gd name="adj" fmla="val 28418"/>
            </a:avLst>
          </a:prstGeom>
          <a:solidFill>
            <a:srgbClr val="0033CC">
              <a:alpha val="40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Природный реликтовый объект 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ледниковой эпохи -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пойма реки </a:t>
            </a:r>
            <a:r>
              <a:rPr lang="ru-RU" sz="16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Камышловка</a:t>
            </a:r>
            <a:endParaRPr lang="ru-RU" sz="1600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500034" y="5572140"/>
            <a:ext cx="3643338" cy="857256"/>
          </a:xfrm>
          <a:prstGeom prst="roundRect">
            <a:avLst>
              <a:gd name="adj" fmla="val 28418"/>
            </a:avLst>
          </a:prstGeom>
          <a:solidFill>
            <a:srgbClr val="196C89">
              <a:alpha val="41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Ключевая орнитологическая 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</a:t>
            </a:r>
            <a:r>
              <a:rPr lang="ru-RU" sz="1600" b="1" i="1" dirty="0" smtClean="0">
                <a:solidFill>
                  <a:srgbClr val="140F69"/>
                </a:solidFill>
              </a:rPr>
              <a:t>, на которой гнездятся 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около 60 видов птиц</a:t>
            </a:r>
            <a:endParaRPr lang="ru-RU" sz="1600" b="1" i="1" dirty="0">
              <a:solidFill>
                <a:srgbClr val="140F69"/>
              </a:solidFill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gray">
          <a:xfrm>
            <a:off x="500034" y="3374570"/>
            <a:ext cx="3000396" cy="840248"/>
          </a:xfrm>
          <a:prstGeom prst="roundRect">
            <a:avLst>
              <a:gd name="adj" fmla="val 28418"/>
            </a:avLst>
          </a:prstGeom>
          <a:solidFill>
            <a:srgbClr val="0099FF">
              <a:alpha val="39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Одно из первых мест освоения 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Сибири казачеством –</a:t>
            </a:r>
          </a:p>
          <a:p>
            <a:pPr algn="ctr"/>
            <a:r>
              <a:rPr lang="ru-RU" sz="1600" b="1" i="1" dirty="0" smtClean="0">
                <a:solidFill>
                  <a:srgbClr val="140F69"/>
                </a:solidFill>
              </a:rPr>
              <a:t> </a:t>
            </a:r>
            <a:r>
              <a:rPr lang="ru-RU" sz="16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Степнинский</a:t>
            </a:r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редут</a:t>
            </a:r>
            <a:endParaRPr lang="ru-RU" sz="1600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птицы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2928934"/>
            <a:ext cx="1815967" cy="2266739"/>
          </a:xfrm>
          <a:prstGeom prst="rect">
            <a:avLst/>
          </a:prstGeom>
        </p:spPr>
      </p:pic>
      <p:pic>
        <p:nvPicPr>
          <p:cNvPr id="18" name="Рисунок 17" descr="за стол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8951" y="4786322"/>
            <a:ext cx="1545233" cy="1928802"/>
          </a:xfrm>
          <a:prstGeom prst="rect">
            <a:avLst/>
          </a:prstGeom>
        </p:spPr>
      </p:pic>
      <p:pic>
        <p:nvPicPr>
          <p:cNvPr id="10" name="Рисунок 9" descr="реду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982612"/>
            <a:ext cx="1890389" cy="23749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2573" y="190381"/>
            <a:ext cx="6607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Диссеминация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</a:t>
            </a:r>
            <a:r>
              <a:rPr lang="ru-RU" sz="36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педагогического опыта</a:t>
            </a:r>
            <a:endParaRPr lang="ru-RU" sz="3600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7" name="Рисунок 16" descr="IMG_780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574" y="1628800"/>
            <a:ext cx="486053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-229166" y="404664"/>
            <a:ext cx="2928958" cy="1711092"/>
          </a:xfrm>
          <a:prstGeom prst="roundRect">
            <a:avLst>
              <a:gd name="adj" fmla="val 28418"/>
            </a:avLst>
          </a:prstGeom>
          <a:solidFill>
            <a:srgbClr val="82E4EE">
              <a:alpha val="8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anchor="ctr"/>
          <a:lstStyle/>
          <a:p>
            <a:pPr algn="ctr"/>
            <a:endParaRPr lang="ru-RU" sz="16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Надеюсь, что мой опыт будет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полезен всем учителям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 и биологии,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неравнодушным  к проблеме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положительного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 нашей Родины </a:t>
            </a:r>
          </a:p>
          <a:p>
            <a:pPr algn="ctr"/>
            <a:r>
              <a:rPr lang="ru-RU" sz="15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школьников</a:t>
            </a:r>
          </a:p>
          <a:p>
            <a:pPr algn="ctr"/>
            <a:endParaRPr lang="ru-RU" sz="16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 descr="SAM_6004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643877"/>
            <a:ext cx="23762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IMG_990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012" y="4917504"/>
            <a:ext cx="2843808" cy="1895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SAM_404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638" y="4926654"/>
            <a:ext cx="2688530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экоцентр мероприятия эколого года в учебн практ мод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6544" y="4947959"/>
            <a:ext cx="2592288" cy="1851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AutoShape 10"/>
          <p:cNvSpPr>
            <a:spLocks noChangeArrowheads="1"/>
          </p:cNvSpPr>
          <p:nvPr/>
        </p:nvSpPr>
        <p:spPr bwMode="gray">
          <a:xfrm>
            <a:off x="179512" y="2204864"/>
            <a:ext cx="8784976" cy="792088"/>
          </a:xfrm>
          <a:prstGeom prst="roundRect">
            <a:avLst>
              <a:gd name="adj" fmla="val 28418"/>
            </a:avLst>
          </a:prstGeom>
          <a:solidFill>
            <a:srgbClr val="0033CC">
              <a:alpha val="69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На базе Учебно-полевого и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Исследовательско-экспедиционного</a:t>
            </a:r>
            <a:r>
              <a:rPr lang="ru-RU" sz="1400" b="1" i="1" dirty="0" smtClean="0">
                <a:solidFill>
                  <a:schemeClr val="bg1"/>
                </a:solidFill>
              </a:rPr>
              <a:t> модулей в сентябре 2014 года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состоялся Областной слет юных натуралистов «Степной форум».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i="1" dirty="0" smtClean="0">
                <a:solidFill>
                  <a:schemeClr val="bg1"/>
                </a:solidFill>
              </a:rPr>
              <a:t>частвовали 343 школьника из 53 общеобразовательных организаций.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gray">
          <a:xfrm>
            <a:off x="251520" y="3075800"/>
            <a:ext cx="8712968" cy="929264"/>
          </a:xfrm>
          <a:prstGeom prst="roundRect">
            <a:avLst>
              <a:gd name="adj" fmla="val 28418"/>
            </a:avLst>
          </a:prstGeom>
          <a:solidFill>
            <a:srgbClr val="196C89">
              <a:alpha val="70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На базе Музейно-рекреационного модуля в апреле 2015 года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проекта «Живой музей-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живое дело» проведена экскурсия в школьный музей </a:t>
            </a:r>
            <a:r>
              <a:rPr lang="ru-RU" sz="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Степнинской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средней школы, посвященная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70-летию Победы. У</a:t>
            </a:r>
            <a:r>
              <a:rPr lang="ru-RU" sz="1500" b="1" i="1" dirty="0" smtClean="0">
                <a:solidFill>
                  <a:schemeClr val="bg1"/>
                </a:solidFill>
              </a:rPr>
              <a:t>частвовали 132 школьника из 5 общеобразовательных организаций.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251520" y="4142050"/>
            <a:ext cx="8712968" cy="799118"/>
          </a:xfrm>
          <a:prstGeom prst="roundRect">
            <a:avLst>
              <a:gd name="adj" fmla="val 28418"/>
            </a:avLst>
          </a:prstGeom>
          <a:solidFill>
            <a:srgbClr val="140F69">
              <a:alpha val="70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На базе Учебно-практического и Лабораторно-практического модулей в ноябре 2014 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состоялся полуфинал Регионального интеллектуального экологического марафона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«Эколог года». У</a:t>
            </a:r>
            <a:r>
              <a:rPr lang="ru-RU" sz="1500" b="1" i="1" dirty="0" smtClean="0">
                <a:solidFill>
                  <a:schemeClr val="bg1"/>
                </a:solidFill>
              </a:rPr>
              <a:t>частвовали 42 школьника, команды из 5 общеобразовательных организаций.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gray">
          <a:xfrm>
            <a:off x="251520" y="5013176"/>
            <a:ext cx="8712968" cy="792088"/>
          </a:xfrm>
          <a:prstGeom prst="roundRect">
            <a:avLst>
              <a:gd name="adj" fmla="val 28418"/>
            </a:avLst>
          </a:prstGeom>
          <a:solidFill>
            <a:srgbClr val="0033CC">
              <a:alpha val="70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На базе Учебно-полевого и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Исследовательско-экспедиционного</a:t>
            </a:r>
            <a:r>
              <a:rPr lang="ru-RU" sz="1500" b="1" i="1" dirty="0" smtClean="0">
                <a:solidFill>
                  <a:schemeClr val="bg1"/>
                </a:solidFill>
              </a:rPr>
              <a:t> модулей в июле 2015 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межшкольный исследовательский эколого-краеведческий лагерь «</a:t>
            </a:r>
            <a:r>
              <a:rPr lang="ru-RU" sz="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Камышловка</a:t>
            </a:r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500" b="1" i="1" dirty="0" smtClean="0">
                <a:solidFill>
                  <a:schemeClr val="bg1"/>
                </a:solidFill>
              </a:rPr>
              <a:t>частвовали 70 школьников из 5 общеобразовательных организаций.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gray">
          <a:xfrm>
            <a:off x="251520" y="5877272"/>
            <a:ext cx="8712968" cy="936104"/>
          </a:xfrm>
          <a:prstGeom prst="roundRect">
            <a:avLst>
              <a:gd name="adj" fmla="val 28418"/>
            </a:avLst>
          </a:prstGeom>
          <a:solidFill>
            <a:srgbClr val="0099FF">
              <a:alpha val="70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На базе Лабораторно-практического, Музейно-рекреационного, Учебно-полевого и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Исследовательско</a:t>
            </a:r>
            <a:r>
              <a:rPr lang="ru-RU" sz="1400" b="1" i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экспедиционного модулей в июне-июле 2015 года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организованы мероприятия по экологическому 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просвещению школьников в палаточных лагерях Омской области.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Участвовали 110 школьников из 8 общеобразовательных организаций.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628800"/>
            <a:ext cx="8463314" cy="501675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endParaRPr lang="ru-RU" sz="16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1600" i="1" dirty="0" smtClean="0">
                <a:solidFill>
                  <a:srgbClr val="141E55"/>
                </a:solidFill>
              </a:rPr>
              <a:t>Григорьев Д.В. Внеурочная деятельность школьников. Методический конструктор: пособие для учителя/ Д.В. Григорьев, П.В. Степанов.- М.: Просвещение, 2010.-223с.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600" b="1" i="1" dirty="0" smtClean="0">
                <a:solidFill>
                  <a:srgbClr val="141E55"/>
                </a:solidFill>
              </a:rPr>
              <a:t>. </a:t>
            </a:r>
            <a:r>
              <a:rPr lang="ru-RU" sz="1600" i="1" dirty="0" smtClean="0">
                <a:solidFill>
                  <a:srgbClr val="141E55"/>
                </a:solidFill>
              </a:rPr>
              <a:t>Замятин Д.Н.Образ страны// Известия РАН. Серия географическая.-1997.-№4.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i="1" dirty="0" smtClean="0">
                <a:solidFill>
                  <a:srgbClr val="141E55"/>
                </a:solidFill>
              </a:rPr>
              <a:t> Замятин Д.Н.Образ страны: структура и динамика// Общественные науки и современность.-2000.-№1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i="1" dirty="0" smtClean="0">
                <a:solidFill>
                  <a:srgbClr val="141E55"/>
                </a:solidFill>
              </a:rPr>
              <a:t> Ковалев Г.А. Психологическое развитие ребенка и жизненная среда / Г.А. Ковалев // Вопросы психологии. – 1993. - № 1. – С. 13-23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1600" b="1" i="1" dirty="0" smtClean="0">
                <a:solidFill>
                  <a:srgbClr val="141E55"/>
                </a:solidFill>
              </a:rPr>
              <a:t> </a:t>
            </a:r>
            <a:r>
              <a:rPr lang="ru-RU" sz="1600" i="1" dirty="0" err="1" smtClean="0">
                <a:solidFill>
                  <a:srgbClr val="141E55"/>
                </a:solidFill>
              </a:rPr>
              <a:t>Максаковский</a:t>
            </a:r>
            <a:r>
              <a:rPr lang="ru-RU" sz="1600" i="1" dirty="0" smtClean="0">
                <a:solidFill>
                  <a:srgbClr val="141E55"/>
                </a:solidFill>
              </a:rPr>
              <a:t> В.П. Преподавание географии в современной </a:t>
            </a:r>
            <a:r>
              <a:rPr lang="ru-RU" sz="1600" i="1" dirty="0" err="1" smtClean="0">
                <a:solidFill>
                  <a:srgbClr val="141E55"/>
                </a:solidFill>
              </a:rPr>
              <a:t>школе.-М.:Гуманит</a:t>
            </a:r>
            <a:r>
              <a:rPr lang="ru-RU" sz="1600" i="1" dirty="0" smtClean="0">
                <a:solidFill>
                  <a:srgbClr val="141E55"/>
                </a:solidFill>
              </a:rPr>
              <a:t>. изд. центр ВЛАДОС,2001.-368с</a:t>
            </a:r>
            <a:r>
              <a:rPr lang="ru-RU" sz="1600" b="1" i="1" dirty="0" smtClean="0">
                <a:solidFill>
                  <a:srgbClr val="141E55"/>
                </a:solidFill>
              </a:rPr>
              <a:t>.</a:t>
            </a:r>
          </a:p>
          <a:p>
            <a:endParaRPr lang="ru-RU" sz="1600" b="1" dirty="0" smtClean="0">
              <a:solidFill>
                <a:srgbClr val="141E55"/>
              </a:solidFill>
            </a:endParaRPr>
          </a:p>
          <a:p>
            <a:endParaRPr lang="ru-RU" sz="1600" b="1" dirty="0" smtClean="0">
              <a:solidFill>
                <a:srgbClr val="141E55"/>
              </a:solidFill>
            </a:endParaRPr>
          </a:p>
          <a:p>
            <a:endParaRPr lang="ru-RU" sz="1600" b="1" dirty="0" smtClean="0">
              <a:solidFill>
                <a:srgbClr val="141E55"/>
              </a:solidFill>
            </a:endParaRP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600" b="1" i="1" dirty="0" smtClean="0">
                <a:solidFill>
                  <a:srgbClr val="141E55"/>
                </a:solidFill>
              </a:rPr>
              <a:t>. </a:t>
            </a:r>
            <a:r>
              <a:rPr lang="ru-RU" sz="1600" i="1" dirty="0" err="1" smtClean="0">
                <a:solidFill>
                  <a:srgbClr val="141E55"/>
                </a:solidFill>
              </a:rPr>
              <a:t>Саренко</a:t>
            </a:r>
            <a:r>
              <a:rPr lang="ru-RU" sz="1600" i="1" dirty="0" smtClean="0">
                <a:solidFill>
                  <a:srgbClr val="141E55"/>
                </a:solidFill>
              </a:rPr>
              <a:t> Г.И., </a:t>
            </a:r>
            <a:r>
              <a:rPr lang="ru-RU" sz="1600" i="1" dirty="0" err="1" smtClean="0">
                <a:solidFill>
                  <a:srgbClr val="141E55"/>
                </a:solidFill>
              </a:rPr>
              <a:t>Стрельникова</a:t>
            </a:r>
            <a:r>
              <a:rPr lang="ru-RU" sz="1600" i="1" dirty="0" smtClean="0">
                <a:solidFill>
                  <a:srgbClr val="141E55"/>
                </a:solidFill>
              </a:rPr>
              <a:t> Т.Д. Формирование положительного образа региона //География в школе.-2009. -№3-4.-С.33-39; 37-38.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ru-RU" sz="1600" b="1" i="1" dirty="0" smtClean="0">
                <a:solidFill>
                  <a:srgbClr val="141E55"/>
                </a:solidFill>
              </a:rPr>
              <a:t> </a:t>
            </a:r>
            <a:r>
              <a:rPr lang="ru-RU" sz="1600" i="1" dirty="0" err="1" smtClean="0">
                <a:solidFill>
                  <a:srgbClr val="141E55"/>
                </a:solidFill>
              </a:rPr>
              <a:t>Слободчиков</a:t>
            </a:r>
            <a:r>
              <a:rPr lang="ru-RU" sz="1600" i="1" dirty="0" smtClean="0">
                <a:solidFill>
                  <a:srgbClr val="141E55"/>
                </a:solidFill>
              </a:rPr>
              <a:t> В.И. О понятии образовательной среды в концепции развивающего образования / В.И. </a:t>
            </a:r>
            <a:r>
              <a:rPr lang="ru-RU" sz="1600" i="1" dirty="0" err="1" smtClean="0">
                <a:solidFill>
                  <a:srgbClr val="141E55"/>
                </a:solidFill>
              </a:rPr>
              <a:t>Слободчиков</a:t>
            </a:r>
            <a:r>
              <a:rPr lang="ru-RU" sz="1600" i="1" dirty="0" smtClean="0">
                <a:solidFill>
                  <a:srgbClr val="141E55"/>
                </a:solidFill>
              </a:rPr>
              <a:t>. – М.: </a:t>
            </a:r>
            <a:r>
              <a:rPr lang="ru-RU" sz="1600" i="1" dirty="0" err="1" smtClean="0">
                <a:solidFill>
                  <a:srgbClr val="141E55"/>
                </a:solidFill>
              </a:rPr>
              <a:t>Экопсицентр</a:t>
            </a:r>
            <a:r>
              <a:rPr lang="ru-RU" sz="1600" i="1" dirty="0" smtClean="0">
                <a:solidFill>
                  <a:srgbClr val="141E55"/>
                </a:solidFill>
              </a:rPr>
              <a:t> РОСС, 2000. - 230 с.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600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i="1" dirty="0" smtClean="0">
                <a:solidFill>
                  <a:srgbClr val="141E55"/>
                </a:solidFill>
              </a:rPr>
              <a:t> Улановская И.М. Что такое образовательная среда и как ее выявить? / И.М. Улановская, Н.И. Поливанова, И.В. Ермакова // Вопросы психологии. – 1998. - № 6. – С. 18-24.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1600" i="1" dirty="0" smtClean="0">
                <a:solidFill>
                  <a:srgbClr val="141E55"/>
                </a:solidFill>
              </a:rPr>
              <a:t>. </a:t>
            </a:r>
            <a:r>
              <a:rPr lang="ru-RU" sz="1600" i="1" dirty="0" err="1" smtClean="0">
                <a:solidFill>
                  <a:srgbClr val="141E55"/>
                </a:solidFill>
              </a:rPr>
              <a:t>Черноушек</a:t>
            </a:r>
            <a:r>
              <a:rPr lang="ru-RU" sz="1600" i="1" dirty="0" smtClean="0">
                <a:solidFill>
                  <a:srgbClr val="141E55"/>
                </a:solidFill>
              </a:rPr>
              <a:t> М. Психология жизненной среды / М. </a:t>
            </a:r>
            <a:r>
              <a:rPr lang="ru-RU" sz="1600" i="1" dirty="0" err="1" smtClean="0">
                <a:solidFill>
                  <a:srgbClr val="141E55"/>
                </a:solidFill>
              </a:rPr>
              <a:t>Черноушек</a:t>
            </a:r>
            <a:r>
              <a:rPr lang="ru-RU" sz="1600" i="1" dirty="0" smtClean="0">
                <a:solidFill>
                  <a:srgbClr val="141E55"/>
                </a:solidFill>
              </a:rPr>
              <a:t>. – М.: Педагогика, 1989. – 278 </a:t>
            </a:r>
          </a:p>
          <a:p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1600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i="1" dirty="0" smtClean="0">
                <a:solidFill>
                  <a:srgbClr val="141E55"/>
                </a:solidFill>
              </a:rPr>
              <a:t> </a:t>
            </a:r>
            <a:r>
              <a:rPr lang="ru-RU" sz="1600" i="1" dirty="0" err="1" smtClean="0">
                <a:solidFill>
                  <a:srgbClr val="141E55"/>
                </a:solidFill>
              </a:rPr>
              <a:t>Ясвин</a:t>
            </a:r>
            <a:r>
              <a:rPr lang="ru-RU" sz="1600" i="1" dirty="0" smtClean="0">
                <a:solidFill>
                  <a:srgbClr val="141E55"/>
                </a:solidFill>
              </a:rPr>
              <a:t> В.А. Образовательная среда: от моделирования к проектированию / В.А. </a:t>
            </a:r>
            <a:r>
              <a:rPr lang="ru-RU" sz="1600" i="1" dirty="0" err="1" smtClean="0">
                <a:solidFill>
                  <a:srgbClr val="141E55"/>
                </a:solidFill>
              </a:rPr>
              <a:t>Ясвин</a:t>
            </a:r>
            <a:r>
              <a:rPr lang="ru-RU" sz="1600" i="1" dirty="0" smtClean="0">
                <a:solidFill>
                  <a:srgbClr val="141E55"/>
                </a:solidFill>
              </a:rPr>
              <a:t>. – М., 1997. - 176 с.</a:t>
            </a:r>
            <a:endParaRPr lang="ru-RU" sz="1600" i="1" dirty="0">
              <a:solidFill>
                <a:srgbClr val="141E5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0568" y="190381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Список </a:t>
            </a:r>
            <a:r>
              <a:rPr lang="ru-RU" sz="36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литературы</a:t>
            </a:r>
            <a:endParaRPr lang="ru-RU" sz="3600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объединение 4"/>
          <p:cNvSpPr/>
          <p:nvPr/>
        </p:nvSpPr>
        <p:spPr>
          <a:xfrm rot="16200000">
            <a:off x="785790" y="1000103"/>
            <a:ext cx="5143534" cy="6286543"/>
          </a:xfrm>
          <a:prstGeom prst="flowChartMerge">
            <a:avLst/>
          </a:prstGeom>
          <a:gradFill flip="none" rotWithShape="1">
            <a:gsLst>
              <a:gs pos="74000">
                <a:srgbClr val="5E9EFF">
                  <a:alpha val="1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23850" y="3076598"/>
            <a:ext cx="40386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1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78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indent="63500" algn="ctr">
              <a:lnSpc>
                <a:spcPts val="1500"/>
              </a:lnSpc>
            </a:pPr>
            <a:r>
              <a:rPr lang="ru-RU" sz="1450" dirty="0" smtClean="0">
                <a:solidFill>
                  <a:srgbClr val="33CC33"/>
                </a:solidFill>
              </a:rPr>
              <a:t>   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между содержанием программ предметов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«география» и «биология»  и необходимостью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формирования положительного образа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родного края;</a:t>
            </a:r>
          </a:p>
          <a:p>
            <a:pPr indent="63500" algn="ctr">
              <a:lnSpc>
                <a:spcPts val="1500"/>
              </a:lnSpc>
            </a:pPr>
            <a:endParaRPr lang="ru-RU" sz="145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323850" y="4214833"/>
            <a:ext cx="40386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  <a:alpha val="0"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78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dirty="0" smtClean="0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140F69"/>
                </a:solidFill>
              </a:rPr>
              <a:t>между необходимостью достижения </a:t>
            </a:r>
          </a:p>
          <a:p>
            <a:pPr algn="ctr"/>
            <a:r>
              <a:rPr lang="ru-RU" sz="1600" dirty="0" smtClean="0">
                <a:solidFill>
                  <a:srgbClr val="140F69"/>
                </a:solidFill>
              </a:rPr>
              <a:t>личностных результатов обучающихся </a:t>
            </a:r>
          </a:p>
          <a:p>
            <a:pPr indent="63500" algn="ctr">
              <a:lnSpc>
                <a:spcPts val="1500"/>
              </a:lnSpc>
            </a:pPr>
            <a:r>
              <a:rPr lang="ru-RU" sz="1600" dirty="0" smtClean="0">
                <a:solidFill>
                  <a:srgbClr val="140F69"/>
                </a:solidFill>
              </a:rPr>
              <a:t>и отсутствием практики их достижения;</a:t>
            </a:r>
          </a:p>
          <a:p>
            <a:pPr algn="ctr" eaLnBrk="0" hangingPunct="0"/>
            <a:endParaRPr lang="en-US" sz="1600" b="1" dirty="0">
              <a:solidFill>
                <a:srgbClr val="140F69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23850" y="5367358"/>
            <a:ext cx="4038600" cy="990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5D7A6">
                  <a:gamma/>
                  <a:shade val="46275"/>
                  <a:invGamma/>
                  <a:alpha val="0"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7800000" scaled="0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450" dirty="0" smtClean="0">
                <a:solidFill>
                  <a:srgbClr val="140F69"/>
                </a:solidFill>
              </a:rPr>
              <a:t>между массовым характером обучения и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необходимостью достижения каждым учеником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образовательных результатов с учетом его </a:t>
            </a:r>
          </a:p>
          <a:p>
            <a:pPr algn="ctr"/>
            <a:r>
              <a:rPr lang="ru-RU" sz="1450" dirty="0" smtClean="0">
                <a:solidFill>
                  <a:srgbClr val="140F69"/>
                </a:solidFill>
              </a:rPr>
              <a:t>особенностей, интересов и возможностей.</a:t>
            </a:r>
            <a:endParaRPr lang="en-US" sz="1450" b="1" dirty="0">
              <a:solidFill>
                <a:srgbClr val="140F69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395288" y="1862152"/>
            <a:ext cx="40386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4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56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600" dirty="0" smtClean="0"/>
          </a:p>
          <a:p>
            <a:pPr algn="ctr" eaLnBrk="0" hangingPunct="0"/>
            <a:r>
              <a:rPr lang="ru-RU" sz="1600" dirty="0" smtClean="0">
                <a:solidFill>
                  <a:srgbClr val="140F69"/>
                </a:solidFill>
              </a:rPr>
              <a:t>ограниченность образовательной </a:t>
            </a:r>
          </a:p>
          <a:p>
            <a:pPr algn="ctr" eaLnBrk="0" hangingPunct="0"/>
            <a:r>
              <a:rPr lang="ru-RU" sz="1600" dirty="0" smtClean="0">
                <a:solidFill>
                  <a:srgbClr val="140F69"/>
                </a:solidFill>
              </a:rPr>
              <a:t>среды школы для  формирования </a:t>
            </a:r>
          </a:p>
          <a:p>
            <a:pPr algn="ctr" eaLnBrk="0" hangingPunct="0"/>
            <a:r>
              <a:rPr lang="ru-RU" sz="1600" dirty="0" smtClean="0">
                <a:solidFill>
                  <a:srgbClr val="140F69"/>
                </a:solidFill>
              </a:rPr>
              <a:t>положительного образа малой родины;</a:t>
            </a:r>
            <a:endParaRPr lang="ru-RU" sz="1600" dirty="0">
              <a:solidFill>
                <a:srgbClr val="140F69"/>
              </a:solidFill>
            </a:endParaRPr>
          </a:p>
          <a:p>
            <a:pPr indent="63500" algn="ctr">
              <a:lnSpc>
                <a:spcPts val="1500"/>
              </a:lnSpc>
            </a:pPr>
            <a:endParaRPr lang="ru-RU" sz="1600" dirty="0">
              <a:solidFill>
                <a:srgbClr val="140F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14290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Противоречия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12" name="Блок-схема: задержка 11"/>
          <p:cNvSpPr/>
          <p:nvPr/>
        </p:nvSpPr>
        <p:spPr>
          <a:xfrm flipH="1">
            <a:off x="5000628" y="1545635"/>
            <a:ext cx="3714776" cy="4740885"/>
          </a:xfrm>
          <a:prstGeom prst="flowChartDelay">
            <a:avLst/>
          </a:prstGeom>
          <a:gradFill>
            <a:gsLst>
              <a:gs pos="400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4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расширить возможности образовательной среды для формирования положительного образа своей страны,  малой родины при изучении предметов «география» и «биология» у</a:t>
            </a:r>
            <a:r>
              <a:rPr lang="en-US" sz="20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обучающихся?</a:t>
            </a:r>
            <a:endParaRPr lang="en-US" sz="2000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365" y="210901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Проблема</a:t>
            </a:r>
            <a:endParaRPr lang="ru-RU" sz="36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20" y="1845784"/>
            <a:ext cx="5000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Суть решения </a:t>
            </a:r>
            <a:r>
              <a:rPr lang="ru-RU" sz="2400" b="1" dirty="0" smtClean="0">
                <a:solidFill>
                  <a:srgbClr val="0033CC"/>
                </a:solidFill>
                <a:latin typeface="Unicorn Rus" pitchFamily="82" charset="0"/>
              </a:rPr>
              <a:t>проблемы</a:t>
            </a:r>
          </a:p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 заключается в том, что </a:t>
            </a:r>
          </a:p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созданная </a:t>
            </a:r>
            <a:r>
              <a:rPr lang="ru-RU" sz="2400" b="1" dirty="0" smtClean="0">
                <a:solidFill>
                  <a:srgbClr val="0033CC"/>
                </a:solidFill>
                <a:latin typeface="Unicorn Rus" pitchFamily="82" charset="0"/>
              </a:rPr>
              <a:t>образовательная среда</a:t>
            </a:r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, интегрируя все ресурсы образовательной организации и пополненная новыми, необходимыми для реализации образовательного процесса </a:t>
            </a:r>
          </a:p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по предметам «география» и «биология», </a:t>
            </a:r>
          </a:p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обеспечит возможность формирования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Unicorn Rus" pitchFamily="82" charset="0"/>
              </a:rPr>
              <a:t>положительного образа родного края</a:t>
            </a:r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140F69"/>
                </a:solidFill>
                <a:latin typeface="Unicorn Rus" pitchFamily="82" charset="0"/>
              </a:rPr>
              <a:t>реализуя индивидуальные образовательные планы обучающихся.</a:t>
            </a:r>
            <a:endParaRPr lang="ru-RU" sz="2400" b="1" dirty="0">
              <a:solidFill>
                <a:srgbClr val="140F69"/>
              </a:solidFill>
              <a:latin typeface="Unicorn Rus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47" y="214290"/>
            <a:ext cx="1135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Идея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7" name="Рисунок 6" descr="фон-презентация-стр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59432"/>
            <a:ext cx="4786315" cy="518427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62" y="214290"/>
            <a:ext cx="829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Теоретическое обоснование  </a:t>
            </a:r>
            <a:r>
              <a:rPr lang="ru-RU" sz="32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педагогического опыта</a:t>
            </a:r>
            <a:endParaRPr lang="ru-RU" sz="32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6286512" y="4071942"/>
            <a:ext cx="2643206" cy="25003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indent="63500" algn="ctr">
              <a:lnSpc>
                <a:spcPts val="1700"/>
              </a:lnSpc>
            </a:pPr>
            <a:r>
              <a:rPr lang="ru-RU" sz="1600" b="1" i="1" dirty="0">
                <a:solidFill>
                  <a:srgbClr val="140F69"/>
                </a:solidFill>
              </a:rPr>
              <a:t>П</a:t>
            </a:r>
            <a:r>
              <a:rPr lang="ru-RU" sz="1600" b="1" i="1" dirty="0" smtClean="0">
                <a:solidFill>
                  <a:srgbClr val="140F69"/>
                </a:solidFill>
              </a:rPr>
              <a:t>онятие </a:t>
            </a:r>
          </a:p>
          <a:p>
            <a:pPr indent="63500"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«</a:t>
            </a:r>
            <a:r>
              <a:rPr lang="ru-RU" sz="1600" b="1" i="1" dirty="0">
                <a:solidFill>
                  <a:srgbClr val="140F69"/>
                </a:solidFill>
              </a:rPr>
              <a:t>географический образ» </a:t>
            </a:r>
            <a:endParaRPr lang="ru-RU" sz="1600" b="1" i="1" dirty="0" smtClean="0">
              <a:solidFill>
                <a:srgbClr val="140F69"/>
              </a:solidFill>
            </a:endParaRPr>
          </a:p>
          <a:p>
            <a:pPr indent="63500"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и приемы его </a:t>
            </a:r>
          </a:p>
          <a:p>
            <a:pPr indent="63500"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формирования </a:t>
            </a:r>
          </a:p>
          <a:p>
            <a:pPr indent="63500" algn="ctr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(Д.Н. Замятин</a:t>
            </a:r>
            <a:r>
              <a:rPr lang="ru-RU" sz="1600" b="1" dirty="0">
                <a:solidFill>
                  <a:srgbClr val="140F69"/>
                </a:solidFill>
              </a:rPr>
              <a:t>, </a:t>
            </a:r>
            <a:endParaRPr lang="ru-RU" sz="1600" b="1" dirty="0" smtClean="0">
              <a:solidFill>
                <a:srgbClr val="140F69"/>
              </a:solidFill>
            </a:endParaRPr>
          </a:p>
          <a:p>
            <a:pPr indent="63500" algn="ctr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В.П. </a:t>
            </a:r>
            <a:r>
              <a:rPr lang="ru-RU" sz="1600" b="1" dirty="0" err="1" smtClean="0">
                <a:solidFill>
                  <a:srgbClr val="140F69"/>
                </a:solidFill>
              </a:rPr>
              <a:t>Максаковский</a:t>
            </a:r>
            <a:r>
              <a:rPr lang="ru-RU" sz="1600" b="1" dirty="0">
                <a:solidFill>
                  <a:srgbClr val="140F69"/>
                </a:solidFill>
              </a:rPr>
              <a:t>)</a:t>
            </a:r>
            <a:endParaRPr lang="ru-RU" sz="1600" b="1" dirty="0" smtClean="0">
              <a:solidFill>
                <a:srgbClr val="140F69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6357950" y="1643050"/>
            <a:ext cx="2571768" cy="24288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  <a:alpha val="0"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78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ts val="1700"/>
              </a:lnSpc>
            </a:pPr>
            <a:endParaRPr lang="ru-RU" sz="1350" b="1" i="1" dirty="0" smtClean="0">
              <a:solidFill>
                <a:srgbClr val="140F69"/>
              </a:solidFill>
            </a:endParaRP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Понятие </a:t>
            </a: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«образовательная</a:t>
            </a: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 </a:t>
            </a:r>
            <a:r>
              <a:rPr lang="ru-RU" sz="1500" b="1" i="1" dirty="0">
                <a:solidFill>
                  <a:srgbClr val="140F69"/>
                </a:solidFill>
              </a:rPr>
              <a:t>среда», </a:t>
            </a:r>
            <a:r>
              <a:rPr lang="ru-RU" sz="1500" b="1" i="1" dirty="0" smtClean="0">
                <a:solidFill>
                  <a:srgbClr val="140F69"/>
                </a:solidFill>
              </a:rPr>
              <a:t>методы </a:t>
            </a:r>
            <a:r>
              <a:rPr lang="ru-RU" sz="1500" b="1" i="1" dirty="0">
                <a:solidFill>
                  <a:srgbClr val="140F69"/>
                </a:solidFill>
              </a:rPr>
              <a:t>её </a:t>
            </a:r>
            <a:endParaRPr lang="ru-RU" sz="1500" b="1" i="1" dirty="0" smtClean="0">
              <a:solidFill>
                <a:srgbClr val="140F69"/>
              </a:solidFill>
            </a:endParaRP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диагностики </a:t>
            </a:r>
            <a:r>
              <a:rPr lang="ru-RU" sz="1500" b="1" dirty="0">
                <a:solidFill>
                  <a:srgbClr val="140F69"/>
                </a:solidFill>
              </a:rPr>
              <a:t>(В.А. </a:t>
            </a:r>
            <a:r>
              <a:rPr lang="ru-RU" sz="1500" b="1" dirty="0" err="1">
                <a:solidFill>
                  <a:srgbClr val="140F69"/>
                </a:solidFill>
              </a:rPr>
              <a:t>Ясвин</a:t>
            </a:r>
            <a:r>
              <a:rPr lang="ru-RU" sz="1500" b="1" dirty="0" smtClean="0">
                <a:solidFill>
                  <a:srgbClr val="140F69"/>
                </a:solidFill>
              </a:rPr>
              <a:t>);</a:t>
            </a: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 функционально-</a:t>
            </a: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модульный принцип </a:t>
            </a:r>
          </a:p>
          <a:p>
            <a:pPr algn="ctr">
              <a:lnSpc>
                <a:spcPts val="1700"/>
              </a:lnSpc>
            </a:pPr>
            <a:r>
              <a:rPr lang="ru-RU" sz="1500" b="1" i="1" dirty="0" smtClean="0">
                <a:solidFill>
                  <a:srgbClr val="140F69"/>
                </a:solidFill>
              </a:rPr>
              <a:t>построения среды </a:t>
            </a:r>
          </a:p>
          <a:p>
            <a:pPr algn="ctr">
              <a:lnSpc>
                <a:spcPts val="1700"/>
              </a:lnSpc>
            </a:pPr>
            <a:r>
              <a:rPr lang="ru-RU" sz="1500" b="1" dirty="0" smtClean="0">
                <a:solidFill>
                  <a:srgbClr val="140F69"/>
                </a:solidFill>
              </a:rPr>
              <a:t>(А.П.Афанасьев)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500430" y="4357694"/>
            <a:ext cx="2571768" cy="2428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5D7A6">
                  <a:gamma/>
                  <a:shade val="46275"/>
                  <a:invGamma/>
                  <a:alpha val="0"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7800000" scaled="0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ts val="1700"/>
              </a:lnSpc>
            </a:pPr>
            <a:endParaRPr lang="ru-RU" sz="1400" b="1" dirty="0" smtClean="0">
              <a:solidFill>
                <a:srgbClr val="140F69"/>
              </a:solidFill>
            </a:endParaRPr>
          </a:p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Трёхуровневая </a:t>
            </a:r>
          </a:p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структура результатов </a:t>
            </a:r>
          </a:p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воспитательной </a:t>
            </a:r>
          </a:p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деятельности </a:t>
            </a:r>
          </a:p>
          <a:p>
            <a:pPr algn="ctr" eaLnBrk="0" hangingPunct="0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(</a:t>
            </a:r>
            <a:r>
              <a:rPr lang="ru-RU" sz="1600" b="1" dirty="0">
                <a:solidFill>
                  <a:srgbClr val="140F69"/>
                </a:solidFill>
              </a:rPr>
              <a:t>Д.В. Григорьев, </a:t>
            </a:r>
            <a:endParaRPr lang="ru-RU" sz="1600" b="1" dirty="0" smtClean="0">
              <a:solidFill>
                <a:srgbClr val="140F69"/>
              </a:solidFill>
            </a:endParaRPr>
          </a:p>
          <a:p>
            <a:pPr algn="ctr" eaLnBrk="0" hangingPunct="0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П.В</a:t>
            </a:r>
            <a:r>
              <a:rPr lang="ru-RU" sz="1600" b="1" dirty="0">
                <a:solidFill>
                  <a:srgbClr val="140F69"/>
                </a:solidFill>
              </a:rPr>
              <a:t>. Степанов)</a:t>
            </a:r>
            <a:endParaRPr lang="ru-RU" sz="1600" b="1" dirty="0" smtClean="0">
              <a:solidFill>
                <a:srgbClr val="140F69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3500430" y="1500174"/>
            <a:ext cx="2643206" cy="2500330"/>
          </a:xfrm>
          <a:prstGeom prst="roundRect">
            <a:avLst>
              <a:gd name="adj" fmla="val 50000"/>
            </a:avLst>
          </a:prstGeom>
          <a:gradFill rotWithShape="1">
            <a:gsLst>
              <a:gs pos="25000">
                <a:srgbClr val="5E9EFF">
                  <a:alpha val="9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78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Изучение </a:t>
            </a:r>
          </a:p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базовых географических </a:t>
            </a:r>
          </a:p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и биологических </a:t>
            </a:r>
          </a:p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понятий </a:t>
            </a:r>
            <a:r>
              <a:rPr lang="ru-RU" sz="1600" b="1" i="1" dirty="0">
                <a:solidFill>
                  <a:srgbClr val="140F69"/>
                </a:solidFill>
              </a:rPr>
              <a:t>на основе </a:t>
            </a:r>
            <a:endParaRPr lang="ru-RU" sz="1600" b="1" i="1" dirty="0" smtClean="0">
              <a:solidFill>
                <a:srgbClr val="140F69"/>
              </a:solidFill>
            </a:endParaRPr>
          </a:p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140F69"/>
                </a:solidFill>
              </a:rPr>
              <a:t>краеведческого материала</a:t>
            </a:r>
          </a:p>
          <a:p>
            <a:pPr algn="ctr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(И.В. </a:t>
            </a:r>
            <a:r>
              <a:rPr lang="ru-RU" sz="1600" b="1" dirty="0" err="1" smtClean="0">
                <a:solidFill>
                  <a:srgbClr val="140F69"/>
                </a:solidFill>
              </a:rPr>
              <a:t>Душина</a:t>
            </a:r>
            <a:r>
              <a:rPr lang="ru-RU" sz="1600" b="1" dirty="0" smtClean="0">
                <a:solidFill>
                  <a:srgbClr val="140F69"/>
                </a:solidFill>
              </a:rPr>
              <a:t>, </a:t>
            </a:r>
          </a:p>
          <a:p>
            <a:pPr algn="ctr">
              <a:lnSpc>
                <a:spcPts val="1700"/>
              </a:lnSpc>
            </a:pPr>
            <a:r>
              <a:rPr lang="ru-RU" sz="1600" b="1" dirty="0" smtClean="0">
                <a:solidFill>
                  <a:srgbClr val="140F69"/>
                </a:solidFill>
              </a:rPr>
              <a:t>И.Н. Пономарева)</a:t>
            </a:r>
            <a:endParaRPr lang="ru-RU" sz="1600" b="1" dirty="0">
              <a:solidFill>
                <a:srgbClr val="140F69"/>
              </a:solidFill>
            </a:endParaRPr>
          </a:p>
        </p:txBody>
      </p:sp>
      <p:pic>
        <p:nvPicPr>
          <p:cNvPr id="12" name="Содержимое 11" descr="фон-презентация-стр-4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71406" y="1704803"/>
            <a:ext cx="4379216" cy="4867469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объединение 4"/>
          <p:cNvSpPr/>
          <p:nvPr/>
        </p:nvSpPr>
        <p:spPr>
          <a:xfrm rot="16200000" flipV="1">
            <a:off x="2571738" y="428580"/>
            <a:ext cx="5143534" cy="7715306"/>
          </a:xfrm>
          <a:prstGeom prst="flowChartMerge">
            <a:avLst/>
          </a:prstGeom>
          <a:gradFill flip="none" rotWithShape="1">
            <a:gsLst>
              <a:gs pos="74000">
                <a:srgbClr val="5E9EFF">
                  <a:alpha val="1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508912" y="3000372"/>
            <a:ext cx="4349368" cy="1066826"/>
          </a:xfrm>
          <a:prstGeom prst="roundRect">
            <a:avLst>
              <a:gd name="adj" fmla="val 50000"/>
            </a:avLst>
          </a:prstGeom>
          <a:gradFill rotWithShape="1">
            <a:gsLst>
              <a:gs pos="23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72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indent="63500" algn="ctr">
              <a:lnSpc>
                <a:spcPts val="1500"/>
              </a:lnSpc>
            </a:pPr>
            <a:r>
              <a:rPr lang="ru-RU" sz="1450" b="1" i="1" dirty="0" smtClean="0">
                <a:solidFill>
                  <a:srgbClr val="141E55"/>
                </a:solidFill>
              </a:rPr>
              <a:t>Разработать методический конструктор </a:t>
            </a:r>
          </a:p>
          <a:p>
            <a:pPr indent="63500" algn="ctr">
              <a:lnSpc>
                <a:spcPts val="1500"/>
              </a:lnSpc>
            </a:pPr>
            <a:r>
              <a:rPr lang="ru-RU" sz="1450" b="1" i="1" dirty="0" smtClean="0">
                <a:solidFill>
                  <a:srgbClr val="141E55"/>
                </a:solidFill>
              </a:rPr>
              <a:t>реализации функциональных модулей и </a:t>
            </a:r>
          </a:p>
          <a:p>
            <a:pPr indent="63500" algn="ctr">
              <a:lnSpc>
                <a:spcPts val="1500"/>
              </a:lnSpc>
            </a:pPr>
            <a:r>
              <a:rPr lang="ru-RU" sz="1450" b="1" i="1" dirty="0" smtClean="0">
                <a:solidFill>
                  <a:srgbClr val="141E55"/>
                </a:solidFill>
              </a:rPr>
              <a:t>использовать его в образовательном </a:t>
            </a:r>
            <a:endParaRPr lang="en-US" sz="1450" b="1" i="1" dirty="0" smtClean="0">
              <a:solidFill>
                <a:srgbClr val="141E55"/>
              </a:solidFill>
            </a:endParaRPr>
          </a:p>
          <a:p>
            <a:pPr indent="63500" algn="ctr">
              <a:lnSpc>
                <a:spcPts val="1500"/>
              </a:lnSpc>
            </a:pPr>
            <a:r>
              <a:rPr lang="ru-RU" sz="1450" b="1" i="1" dirty="0" smtClean="0">
                <a:solidFill>
                  <a:srgbClr val="141E55"/>
                </a:solidFill>
              </a:rPr>
              <a:t>процессе, применяя стандартные УМК </a:t>
            </a:r>
            <a:endParaRPr lang="en-US" sz="1450" b="1" i="1" dirty="0" smtClean="0">
              <a:solidFill>
                <a:srgbClr val="141E55"/>
              </a:solidFill>
            </a:endParaRPr>
          </a:p>
          <a:p>
            <a:pPr indent="63500" algn="ctr">
              <a:lnSpc>
                <a:spcPts val="1500"/>
              </a:lnSpc>
            </a:pPr>
            <a:r>
              <a:rPr lang="ru-RU" sz="1450" b="1" i="1" dirty="0" smtClean="0">
                <a:solidFill>
                  <a:srgbClr val="141E55"/>
                </a:solidFill>
              </a:rPr>
              <a:t>и авторское дидактическое обеспечение</a:t>
            </a:r>
            <a:endParaRPr lang="ru-RU" sz="1450" b="1" dirty="0" smtClean="0">
              <a:solidFill>
                <a:srgbClr val="141E55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528372" y="4143380"/>
            <a:ext cx="4329908" cy="10620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  <a:alpha val="0"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30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Провести мониторинг  уровня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сформированности образа родного края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на основе разработанного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диагностического инструментария</a:t>
            </a:r>
            <a:endParaRPr lang="ru-RU" sz="1500" b="1" dirty="0" smtClean="0">
              <a:solidFill>
                <a:srgbClr val="141E55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489572" y="5286388"/>
            <a:ext cx="4368708" cy="10715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5D7A6">
                  <a:gamma/>
                  <a:shade val="46275"/>
                  <a:invGamma/>
                  <a:alpha val="0"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400000" scaled="0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500" b="1" i="1" dirty="0" smtClean="0">
                <a:solidFill>
                  <a:srgbClr val="141E55"/>
                </a:solidFill>
              </a:rPr>
              <a:t>Проанализировать эффективность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 eaLnBrk="0" hangingPunct="0"/>
            <a:r>
              <a:rPr lang="ru-RU" sz="1500" b="1" i="1" dirty="0" smtClean="0">
                <a:solidFill>
                  <a:srgbClr val="141E55"/>
                </a:solidFill>
              </a:rPr>
              <a:t>образовательной среды для формирования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 eaLnBrk="0" hangingPunct="0"/>
            <a:r>
              <a:rPr lang="ru-RU" sz="1500" b="1" i="1" dirty="0" smtClean="0">
                <a:solidFill>
                  <a:srgbClr val="141E55"/>
                </a:solidFill>
              </a:rPr>
              <a:t>положительного образа малой родины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 eaLnBrk="0" hangingPunct="0"/>
            <a:r>
              <a:rPr lang="ru-RU" sz="1500" b="1" i="1" dirty="0" smtClean="0">
                <a:solidFill>
                  <a:srgbClr val="141E55"/>
                </a:solidFill>
              </a:rPr>
              <a:t>у обучающихся</a:t>
            </a:r>
            <a:endParaRPr lang="en-US" sz="1500" b="1" dirty="0">
              <a:solidFill>
                <a:srgbClr val="141E55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429124" y="1748832"/>
            <a:ext cx="4500594" cy="11039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600000" scaled="0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Разработать модель образовательной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среды, способствующей формированию </a:t>
            </a:r>
            <a:endParaRPr lang="en-US" sz="15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положительного  образа родного </a:t>
            </a:r>
          </a:p>
          <a:p>
            <a:pPr algn="ctr"/>
            <a:r>
              <a:rPr lang="ru-RU" sz="1500" b="1" i="1" dirty="0" smtClean="0">
                <a:solidFill>
                  <a:srgbClr val="141E55"/>
                </a:solidFill>
              </a:rPr>
              <a:t>края у обучающихся</a:t>
            </a:r>
            <a:endParaRPr lang="ru-RU" sz="1500" b="1" i="1" dirty="0">
              <a:solidFill>
                <a:srgbClr val="141E55"/>
              </a:solidFill>
            </a:endParaRPr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142844" y="1928802"/>
            <a:ext cx="3929090" cy="4143404"/>
          </a:xfrm>
          <a:prstGeom prst="flowChartDelay">
            <a:avLst/>
          </a:prstGeom>
          <a:gradFill>
            <a:gsLst>
              <a:gs pos="54000">
                <a:srgbClr val="82E4EE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возможностей образовательной среды для формирования положительного образа родного края у обучающихся</a:t>
            </a:r>
            <a:endParaRPr lang="en-US" sz="2600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9972" y="214290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Задачи</a:t>
            </a:r>
            <a:endParaRPr lang="ru-RU" sz="4000" b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214290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Цель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826" y="214290"/>
            <a:ext cx="8440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Функционально-модульная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структура образовательной среды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34" name="Рисунок 33" descr="герб марьянов.МР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598" y="2500306"/>
            <a:ext cx="2869286" cy="31268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6E81800E-2B8D-4F7E-BA1F-CF3197F89E2E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143000" y="2590800"/>
            <a:ext cx="6615113" cy="29194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gray">
          <a:xfrm>
            <a:off x="192510" y="1896824"/>
            <a:ext cx="153350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Учебно-практический </a:t>
            </a:r>
          </a:p>
          <a:p>
            <a:pPr algn="ctr" eaLnBrk="0" hangingPunct="0">
              <a:lnSpc>
                <a:spcPts val="1700"/>
              </a:lnSpc>
            </a:pPr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модуль</a:t>
            </a:r>
            <a:endParaRPr lang="en-US" sz="1600" b="1" i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gray">
          <a:xfrm>
            <a:off x="1447800" y="3048000"/>
            <a:ext cx="1295400" cy="1301750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tint val="33333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1" name="Picture 8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25" y="3048000"/>
            <a:ext cx="1003300" cy="1079500"/>
          </a:xfrm>
          <a:prstGeom prst="rect">
            <a:avLst/>
          </a:prstGeom>
          <a:noFill/>
        </p:spPr>
      </p:pic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3810000" y="1746250"/>
            <a:ext cx="1295400" cy="130175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3137"/>
                  <a:invGamma/>
                </a:srgb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127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11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39900"/>
            <a:ext cx="1003300" cy="1079500"/>
          </a:xfrm>
          <a:prstGeom prst="rect">
            <a:avLst/>
          </a:prstGeom>
          <a:noFill/>
        </p:spPr>
      </p:pic>
      <p:sp>
        <p:nvSpPr>
          <p:cNvPr id="14" name="Oval 13"/>
          <p:cNvSpPr>
            <a:spLocks noChangeArrowheads="1"/>
          </p:cNvSpPr>
          <p:nvPr/>
        </p:nvSpPr>
        <p:spPr bwMode="gray">
          <a:xfrm>
            <a:off x="6629400" y="2057400"/>
            <a:ext cx="1219200" cy="1301750"/>
          </a:xfrm>
          <a:prstGeom prst="ellipse">
            <a:avLst/>
          </a:prstGeom>
          <a:gradFill rotWithShape="1">
            <a:gsLst>
              <a:gs pos="0">
                <a:srgbClr val="9933FF">
                  <a:gamma/>
                  <a:tint val="33333"/>
                  <a:invGamma/>
                </a:srgb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635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5" name="Picture 14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2044700"/>
            <a:ext cx="1003300" cy="1079500"/>
          </a:xfrm>
          <a:prstGeom prst="rect">
            <a:avLst/>
          </a:prstGeom>
          <a:noFill/>
        </p:spPr>
      </p:pic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4876800" y="43434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tint val="27451"/>
                  <a:invGamma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7" name="Picture 1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43400"/>
            <a:ext cx="1003300" cy="1079500"/>
          </a:xfrm>
          <a:prstGeom prst="rect">
            <a:avLst/>
          </a:prstGeom>
          <a:noFill/>
        </p:spPr>
      </p:pic>
      <p:sp>
        <p:nvSpPr>
          <p:cNvPr id="18" name="Oval 19"/>
          <p:cNvSpPr>
            <a:spLocks noChangeArrowheads="1"/>
          </p:cNvSpPr>
          <p:nvPr/>
        </p:nvSpPr>
        <p:spPr bwMode="gray">
          <a:xfrm>
            <a:off x="1828800" y="49530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00CCFF">
                  <a:gamma/>
                  <a:tint val="48627"/>
                  <a:invGamma/>
                </a:srgbClr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9" name="Picture 20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941888"/>
            <a:ext cx="1003300" cy="1079500"/>
          </a:xfrm>
          <a:prstGeom prst="rect">
            <a:avLst/>
          </a:prstGeom>
          <a:noFill/>
        </p:spPr>
      </p:pic>
      <p:pic>
        <p:nvPicPr>
          <p:cNvPr id="29" name="Рисунок 28" descr="учебно-полево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857760"/>
            <a:ext cx="1406988" cy="1478426"/>
          </a:xfrm>
          <a:prstGeom prst="rect">
            <a:avLst/>
          </a:prstGeom>
        </p:spPr>
      </p:pic>
      <p:pic>
        <p:nvPicPr>
          <p:cNvPr id="25" name="Рисунок 24" descr="учебно-практическ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6044" y="2851232"/>
            <a:ext cx="1703768" cy="1703768"/>
          </a:xfrm>
          <a:prstGeom prst="rect">
            <a:avLst/>
          </a:prstGeom>
        </p:spPr>
      </p:pic>
      <p:pic>
        <p:nvPicPr>
          <p:cNvPr id="27" name="Рисунок 26" descr="лабораторно-практическ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4110" y="1760790"/>
            <a:ext cx="1556028" cy="1739648"/>
          </a:xfrm>
          <a:prstGeom prst="rect">
            <a:avLst/>
          </a:prstGeom>
        </p:spPr>
      </p:pic>
      <p:pic>
        <p:nvPicPr>
          <p:cNvPr id="28" name="Рисунок 27" descr="музейно-рекреационны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0446" y="4061056"/>
            <a:ext cx="1686618" cy="1686618"/>
          </a:xfrm>
          <a:prstGeom prst="rect">
            <a:avLst/>
          </a:prstGeom>
        </p:spPr>
      </p:pic>
      <p:sp>
        <p:nvSpPr>
          <p:cNvPr id="23" name="Freeform 26"/>
          <p:cNvSpPr>
            <a:spLocks/>
          </p:cNvSpPr>
          <p:nvPr/>
        </p:nvSpPr>
        <p:spPr bwMode="gray">
          <a:xfrm flipH="1" flipV="1">
            <a:off x="7092949" y="3071810"/>
            <a:ext cx="1551016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  <a:cxn ang="0">
                <a:pos x="2160" y="1008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Freeform 25"/>
          <p:cNvSpPr>
            <a:spLocks/>
          </p:cNvSpPr>
          <p:nvPr/>
        </p:nvSpPr>
        <p:spPr bwMode="gray">
          <a:xfrm>
            <a:off x="468313" y="2571744"/>
            <a:ext cx="1511300" cy="935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  <a:cxn ang="0">
                <a:pos x="2160" y="1008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 flipV="1">
            <a:off x="642910" y="5635647"/>
            <a:ext cx="1584325" cy="1008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  <a:cxn ang="0">
                <a:pos x="2160" y="1008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Freeform 24"/>
          <p:cNvSpPr>
            <a:spLocks/>
          </p:cNvSpPr>
          <p:nvPr/>
        </p:nvSpPr>
        <p:spPr bwMode="gray">
          <a:xfrm flipH="1" flipV="1">
            <a:off x="5786446" y="5157788"/>
            <a:ext cx="1584325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  <a:cxn ang="0">
                <a:pos x="2160" y="1008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gray">
          <a:xfrm>
            <a:off x="1643042" y="1428736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err="1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Исследовательско</a:t>
            </a:r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экспедиционный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модуль</a:t>
            </a:r>
            <a:endParaRPr lang="en-US" sz="1600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gray">
          <a:xfrm>
            <a:off x="7500958" y="3169507"/>
            <a:ext cx="1533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Лабораторно-практический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модуль</a:t>
            </a:r>
            <a:endParaRPr lang="en-US" sz="1600" b="1" i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gray">
          <a:xfrm>
            <a:off x="6236846" y="5416743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Музейно-рекреационный модуль</a:t>
            </a:r>
            <a:endParaRPr lang="en-US" sz="1600" b="1" i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" name="Рисунок 37" descr="исследовательско-экспедиционн 1 копи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434858"/>
            <a:ext cx="1723980" cy="1723980"/>
          </a:xfrm>
          <a:prstGeom prst="rect">
            <a:avLst/>
          </a:prstGeom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gray">
          <a:xfrm>
            <a:off x="33984" y="6148384"/>
            <a:ext cx="1962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Учебно-полевой 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модуль</a:t>
            </a:r>
            <a:endParaRPr lang="en-US" sz="1600" b="1" i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628" y="3214686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с. Ст</a:t>
            </a:r>
            <a:r>
              <a:rPr lang="ru-RU" sz="1400" b="1" dirty="0" smtClean="0">
                <a:solidFill>
                  <a:srgbClr val="2082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епное</a:t>
            </a:r>
          </a:p>
          <a:p>
            <a:pPr algn="ctr"/>
            <a:r>
              <a:rPr lang="ru-RU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Марья</a:t>
            </a:r>
            <a:r>
              <a:rPr lang="ru-RU" sz="1400" b="1" dirty="0" err="1" smtClean="0">
                <a:solidFill>
                  <a:srgbClr val="2082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новский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р</a:t>
            </a:r>
            <a:r>
              <a:rPr lang="ru-RU" sz="1400" b="1" dirty="0" smtClean="0">
                <a:solidFill>
                  <a:srgbClr val="2082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айон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Омско</a:t>
            </a:r>
            <a:r>
              <a:rPr lang="ru-RU" sz="1400" b="1" dirty="0" smtClean="0">
                <a:solidFill>
                  <a:srgbClr val="2082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й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1400" b="1" dirty="0" smtClean="0">
                <a:solidFill>
                  <a:srgbClr val="2082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области</a:t>
            </a:r>
            <a:endParaRPr lang="ru-RU" sz="1400" b="1" dirty="0">
              <a:solidFill>
                <a:srgbClr val="2082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5214942" y="3357562"/>
            <a:ext cx="142876" cy="14287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Freeform 27"/>
          <p:cNvSpPr>
            <a:spLocks/>
          </p:cNvSpPr>
          <p:nvPr/>
        </p:nvSpPr>
        <p:spPr bwMode="gray">
          <a:xfrm>
            <a:off x="2616638" y="2177409"/>
            <a:ext cx="1357322" cy="2857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  <a:cxn ang="0">
                <a:pos x="2160" y="1008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9634" y="214290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Структура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  модуля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pic>
        <p:nvPicPr>
          <p:cNvPr id="5" name="Рисунок 4" descr="фото стр 8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928802"/>
            <a:ext cx="7210545" cy="47421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Блок-схема: объединение 9"/>
          <p:cNvSpPr/>
          <p:nvPr/>
        </p:nvSpPr>
        <p:spPr>
          <a:xfrm rot="10800000">
            <a:off x="214282" y="642918"/>
            <a:ext cx="8715436" cy="2428892"/>
          </a:xfrm>
          <a:prstGeom prst="flowChartMerge">
            <a:avLst/>
          </a:prstGeom>
          <a:gradFill flip="none" rotWithShape="1">
            <a:gsLst>
              <a:gs pos="72000">
                <a:srgbClr val="5E9EFF">
                  <a:alpha val="42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4643438" y="1714488"/>
            <a:ext cx="2143140" cy="1357322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 родного края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6858016" y="1714488"/>
            <a:ext cx="2143140" cy="1357322"/>
          </a:xfrm>
          <a:prstGeom prst="roundRect">
            <a:avLst>
              <a:gd name="adj" fmla="val 8491"/>
            </a:avLst>
          </a:prstGeom>
          <a:solidFill>
            <a:srgbClr val="0033CC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2417974" y="1714488"/>
            <a:ext cx="2143140" cy="1357322"/>
          </a:xfrm>
          <a:prstGeom prst="roundRect">
            <a:avLst>
              <a:gd name="adj" fmla="val 8491"/>
            </a:avLst>
          </a:prstGeom>
          <a:solidFill>
            <a:srgbClr val="20826F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 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142844" y="1714488"/>
            <a:ext cx="2143140" cy="1357322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85789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140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Учет и совершенствование каждого компонента в отдельности, в целом, способствует расширению возможностей образовательной среды</a:t>
            </a:r>
            <a:endParaRPr lang="ru-RU" b="1" i="1" dirty="0">
              <a:solidFill>
                <a:srgbClr val="140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н 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учебно-практическ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8"/>
            <a:ext cx="1142976" cy="114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334012"/>
            <a:ext cx="4461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Учебно-практический </a:t>
            </a:r>
            <a:r>
              <a:rPr lang="ru-RU" sz="2800" b="1" dirty="0" smtClean="0">
                <a:solidFill>
                  <a:srgbClr val="141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corn Rus" pitchFamily="82" charset="0"/>
              </a:rPr>
              <a:t>модуль    </a:t>
            </a:r>
            <a:endParaRPr lang="ru-RU" sz="2800" b="1" dirty="0">
              <a:solidFill>
                <a:srgbClr val="141E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corn Rus" pitchFamily="82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54398" y="2357430"/>
            <a:ext cx="2374462" cy="3500462"/>
          </a:xfrm>
          <a:prstGeom prst="roundRect">
            <a:avLst>
              <a:gd name="adj" fmla="val 8491"/>
            </a:avLst>
          </a:prstGeom>
          <a:solidFill>
            <a:srgbClr val="1E8420">
              <a:alpha val="36000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условия: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Учебный кабинет с  зонами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для организации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фронтальной, групповой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 индивидуальной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 работы учащихся.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Справочно-информационная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зона. Зона доступа к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интернету.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Интерактивная доска.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Комплект карт, печатных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пособий и материалов для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практикумов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(гербарии, коллекции и т.д.).</a:t>
            </a:r>
            <a:endParaRPr lang="ru-RU" sz="1400" b="1" i="1" dirty="0">
              <a:solidFill>
                <a:srgbClr val="141E55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2500298" y="1571612"/>
            <a:ext cx="2714644" cy="2714644"/>
          </a:xfrm>
          <a:prstGeom prst="roundRect">
            <a:avLst>
              <a:gd name="adj" fmla="val 8491"/>
            </a:avLst>
          </a:prstGeom>
          <a:solidFill>
            <a:srgbClr val="20826F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обеспечение:</a:t>
            </a:r>
          </a:p>
          <a:p>
            <a:pPr algn="ctr"/>
            <a:endParaRPr lang="ru-RU" sz="1400" b="1" i="1" dirty="0" smtClean="0">
              <a:solidFill>
                <a:srgbClr val="141E55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УМК «Алгоритм успеха».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«География», авторы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А.А. Летягин, И.В.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Душина</a:t>
            </a:r>
            <a:r>
              <a:rPr lang="ru-RU" sz="1400" b="1" i="1" dirty="0" smtClean="0">
                <a:solidFill>
                  <a:srgbClr val="141E55"/>
                </a:solidFill>
              </a:rPr>
              <a:t>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В.Б. Пятунин, Е.А.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Таможняя</a:t>
            </a:r>
            <a:r>
              <a:rPr lang="ru-RU" sz="1400" b="1" i="1" dirty="0" smtClean="0">
                <a:solidFill>
                  <a:srgbClr val="141E55"/>
                </a:solidFill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«Биология», авторы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И.Н. Пономарева, В.С.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Кучменко</a:t>
            </a:r>
            <a:r>
              <a:rPr lang="ru-RU" sz="1400" b="1" i="1" dirty="0" smtClean="0">
                <a:solidFill>
                  <a:srgbClr val="141E55"/>
                </a:solidFill>
              </a:rPr>
              <a:t>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О.А. Корнилов, А.Г. </a:t>
            </a:r>
            <a:r>
              <a:rPr lang="ru-RU" sz="1400" b="1" i="1" dirty="0" err="1" smtClean="0">
                <a:solidFill>
                  <a:srgbClr val="141E55"/>
                </a:solidFill>
              </a:rPr>
              <a:t>Драгомилов</a:t>
            </a:r>
            <a:r>
              <a:rPr lang="ru-RU" sz="1400" b="1" i="1" dirty="0" smtClean="0">
                <a:solidFill>
                  <a:srgbClr val="141E55"/>
                </a:solidFill>
              </a:rPr>
              <a:t>, </a:t>
            </a:r>
          </a:p>
          <a:p>
            <a:pPr algn="ctr"/>
            <a:r>
              <a:rPr lang="ru-RU" sz="1400" b="1" i="1" dirty="0" smtClean="0">
                <a:solidFill>
                  <a:srgbClr val="141E55"/>
                </a:solidFill>
              </a:rPr>
              <a:t>Т.С. Сухова.</a:t>
            </a:r>
            <a:endParaRPr lang="en-US" sz="1400" b="1" i="1" dirty="0" smtClean="0">
              <a:solidFill>
                <a:srgbClr val="141E55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2534314" y="4429132"/>
            <a:ext cx="2714644" cy="2214578"/>
          </a:xfrm>
          <a:prstGeom prst="roundRect">
            <a:avLst>
              <a:gd name="adj" fmla="val 8491"/>
            </a:avLst>
          </a:prstGeom>
          <a:solidFill>
            <a:srgbClr val="196C89">
              <a:alpha val="35686"/>
            </a:srgb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образа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края: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«Образ-ассоциация»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«Географическая цепочка»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41E55"/>
                </a:solidFill>
              </a:rPr>
              <a:t>«Ментальная карта»</a:t>
            </a:r>
          </a:p>
          <a:p>
            <a:pPr marL="342900" indent="-342900" algn="ctr">
              <a:buAutoNum type="arabicPeriod"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E525-0148-46F6-A1C5-88D8D2ADF40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57818" y="164305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5436096" y="4287744"/>
            <a:ext cx="3635896" cy="2510572"/>
            <a:chOff x="5436096" y="4287744"/>
            <a:chExt cx="3635896" cy="251057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652120" y="4287744"/>
              <a:ext cx="3419872" cy="2510572"/>
              <a:chOff x="5652120" y="4287744"/>
              <a:chExt cx="3419872" cy="2510572"/>
            </a:xfrm>
          </p:grpSpPr>
          <p:pic>
            <p:nvPicPr>
              <p:cNvPr id="14" name="Рисунок 13" descr="SAM_6180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flipH="1">
                <a:off x="7164288" y="4287744"/>
                <a:ext cx="1907704" cy="25105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6" name="Рисунок 15" descr="SAM_5333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52120" y="4362712"/>
                <a:ext cx="1402452" cy="115175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18" name="Рисунок 17" descr="SAM_6033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6096" y="5561104"/>
              <a:ext cx="1632181" cy="12241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8483E-6 L -0.22049 -0.2308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1999</Words>
  <Application>Microsoft Office PowerPoint</Application>
  <PresentationFormat>Экран (4:3)</PresentationFormat>
  <Paragraphs>477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196</cp:revision>
  <dcterms:created xsi:type="dcterms:W3CDTF">2015-08-03T02:25:18Z</dcterms:created>
  <dcterms:modified xsi:type="dcterms:W3CDTF">2015-08-11T12:07:48Z</dcterms:modified>
</cp:coreProperties>
</file>