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339" r:id="rId2"/>
    <p:sldId id="345" r:id="rId3"/>
    <p:sldId id="328" r:id="rId4"/>
    <p:sldId id="337" r:id="rId5"/>
    <p:sldId id="331" r:id="rId6"/>
    <p:sldId id="326" r:id="rId7"/>
    <p:sldId id="333" r:id="rId8"/>
    <p:sldId id="349" r:id="rId9"/>
    <p:sldId id="281" r:id="rId10"/>
    <p:sldId id="347" r:id="rId11"/>
    <p:sldId id="350" r:id="rId12"/>
    <p:sldId id="351" r:id="rId13"/>
    <p:sldId id="280" r:id="rId14"/>
    <p:sldId id="352" r:id="rId15"/>
    <p:sldId id="286" r:id="rId16"/>
    <p:sldId id="273" r:id="rId17"/>
    <p:sldId id="302" r:id="rId18"/>
    <p:sldId id="295" r:id="rId19"/>
    <p:sldId id="35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04" y="-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0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2"/>
              <c:layout>
                <c:manualLayout>
                  <c:x val="0.15783935511456926"/>
                  <c:y val="0.1689995741743015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I место</c:v>
                </c:pt>
                <c:pt idx="1">
                  <c:v>II место</c:v>
                </c:pt>
                <c:pt idx="2">
                  <c:v>III место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 b="1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Олимпиады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0.12530342938890038"/>
                  <c:y val="0.20446164882044482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I место</c:v>
                </c:pt>
                <c:pt idx="1">
                  <c:v>II место</c:v>
                </c:pt>
                <c:pt idx="2">
                  <c:v>III место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Качество знаний </a:t>
            </a:r>
          </a:p>
          <a:p>
            <a:pPr>
              <a:defRPr/>
            </a:pPr>
            <a:r>
              <a:rPr lang="ru-RU"/>
              <a:t>обучающихся по истории</a:t>
            </a:r>
          </a:p>
          <a:p>
            <a:pPr>
              <a:defRPr/>
            </a:pPr>
            <a:r>
              <a:rPr lang="ru-RU"/>
              <a:t> за 3 года</a:t>
            </a:r>
          </a:p>
          <a:p>
            <a:pPr>
              <a:defRPr/>
            </a:pPr>
            <a:endParaRPr lang="ru-RU"/>
          </a:p>
        </c:rich>
      </c:tx>
      <c:layout>
        <c:manualLayout>
          <c:xMode val="edge"/>
          <c:yMode val="edge"/>
          <c:x val="0.2812374825729107"/>
          <c:y val="6.3419710646321903E-3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 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70</c:v>
                </c:pt>
                <c:pt idx="1">
                  <c:v>73</c:v>
                </c:pt>
                <c:pt idx="2">
                  <c:v>74</c:v>
                </c:pt>
                <c:pt idx="3">
                  <c:v>74</c:v>
                </c:pt>
              </c:numCache>
            </c:numRef>
          </c:val>
        </c:ser>
        <c:shape val="pyramid"/>
        <c:axId val="122398976"/>
        <c:axId val="122400768"/>
        <c:axId val="0"/>
      </c:bar3DChart>
      <c:catAx>
        <c:axId val="122398976"/>
        <c:scaling>
          <c:orientation val="minMax"/>
        </c:scaling>
        <c:axPos val="b"/>
        <c:majorTickMark val="none"/>
        <c:tickLblPos val="nextTo"/>
        <c:crossAx val="122400768"/>
        <c:crosses val="autoZero"/>
        <c:auto val="1"/>
        <c:lblAlgn val="ctr"/>
        <c:lblOffset val="100"/>
      </c:catAx>
      <c:valAx>
        <c:axId val="12240076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22398976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chemeClr val="accent4"/>
    </a:solidFill>
    <a:ln w="38100" cap="flat" cmpd="sng" algn="ctr">
      <a:solidFill>
        <a:schemeClr val="lt1"/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600">
          <a:solidFill>
            <a:schemeClr val="lt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4"/>
  <c:chart>
    <c:title>
      <c:tx>
        <c:rich>
          <a:bodyPr/>
          <a:lstStyle/>
          <a:p>
            <a:pPr>
              <a:defRPr/>
            </a:pPr>
            <a:r>
              <a:rPr lang="ru-RU"/>
              <a:t>Баллы по ЕГЭ</a:t>
            </a:r>
          </a:p>
        </c:rich>
      </c:tx>
      <c:layout/>
    </c:title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Баллы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2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</c:v>
                </c:pt>
                <c:pt idx="1">
                  <c:v>87</c:v>
                </c:pt>
                <c:pt idx="2">
                  <c:v>82</c:v>
                </c:pt>
                <c:pt idx="3">
                  <c:v>86</c:v>
                </c:pt>
                <c:pt idx="4">
                  <c:v>79</c:v>
                </c:pt>
                <c:pt idx="5">
                  <c:v>98</c:v>
                </c:pt>
              </c:numCache>
            </c:numRef>
          </c:val>
        </c:ser>
        <c:dLbls>
          <c:showVal val="1"/>
        </c:dLbls>
        <c:shape val="cylinder"/>
        <c:axId val="122467840"/>
        <c:axId val="122469376"/>
        <c:axId val="0"/>
      </c:bar3DChart>
      <c:catAx>
        <c:axId val="122467840"/>
        <c:scaling>
          <c:orientation val="minMax"/>
        </c:scaling>
        <c:axPos val="b"/>
        <c:numFmt formatCode="General" sourceLinked="1"/>
        <c:majorTickMark val="none"/>
        <c:tickLblPos val="nextTo"/>
        <c:crossAx val="122469376"/>
        <c:crosses val="autoZero"/>
        <c:auto val="1"/>
        <c:lblAlgn val="ctr"/>
        <c:lblOffset val="100"/>
      </c:catAx>
      <c:valAx>
        <c:axId val="12246937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224678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46755-C124-477B-BA55-14A8F57B9D9F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C15E1-560E-4A1C-9985-87CEBA9C1E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185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C15E1-560E-4A1C-9985-87CEBA9C1E0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08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863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4555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482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4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67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162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781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379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62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752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464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47D3F-3894-4C82-BA77-A894E1CB6DB0}" type="datetimeFigureOut">
              <a:rPr lang="ru-RU" smtClean="0"/>
              <a:pPr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C8A3E-8E84-42C0-93C4-B200C26EE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819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5000">
                <a:srgbClr val="F57777">
                  <a:lumMod val="54000"/>
                  <a:lumOff val="46000"/>
                </a:srgbClr>
              </a:gs>
              <a:gs pos="0">
                <a:srgbClr val="FE8582">
                  <a:lumMod val="87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КОНКУРСНОЕ ЗАДАНИЕ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«МЕТОДИЧЕСКИЙ СЕМИНАР»</a:t>
            </a:r>
          </a:p>
          <a:p>
            <a:pPr algn="ctr"/>
            <a:r>
              <a:rPr lang="ru-RU" sz="4000" i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«Формирование </a:t>
            </a:r>
            <a:r>
              <a:rPr lang="ru-RU" sz="4000" i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стремления у </a:t>
            </a:r>
            <a:r>
              <a:rPr lang="ru-RU" sz="4000" i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учащихся способностей к самообразованию на уроках истории</a:t>
            </a:r>
            <a:r>
              <a:rPr lang="ru-RU" sz="4000" i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</a:p>
          <a:p>
            <a:pPr algn="r">
              <a:defRPr/>
            </a:pP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b="1" dirty="0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Юсупова Ума </a:t>
            </a:r>
            <a:r>
              <a:rPr lang="ru-RU" b="1" dirty="0" err="1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Юсуповна</a:t>
            </a:r>
            <a:endParaRPr lang="ru-RU" b="1" dirty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r">
              <a:defRPr/>
            </a:pPr>
            <a:r>
              <a:rPr lang="ru-RU" b="1" dirty="0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учитель истории </a:t>
            </a:r>
          </a:p>
          <a:p>
            <a:pPr algn="r">
              <a:defRPr/>
            </a:pPr>
            <a:r>
              <a:rPr lang="ru-RU" b="1" dirty="0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МБОУ «Лицей № 39</a:t>
            </a:r>
            <a:r>
              <a:rPr lang="en-US" b="1" dirty="0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им. Б. </a:t>
            </a:r>
            <a:r>
              <a:rPr lang="ru-RU" b="1" dirty="0" err="1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Астемирова</a:t>
            </a:r>
            <a:r>
              <a:rPr lang="ru-RU" b="1" dirty="0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»</a:t>
            </a:r>
          </a:p>
          <a:p>
            <a:pPr algn="r">
              <a:defRPr/>
            </a:pPr>
            <a:r>
              <a:rPr lang="ru-RU" b="1" dirty="0" err="1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г.Махачкала</a:t>
            </a:r>
            <a:r>
              <a:rPr lang="ru-RU" b="1" dirty="0">
                <a:solidFill>
                  <a:schemeClr val="tx1"/>
                </a:solidFill>
                <a:latin typeface="Century" panose="02040604050505020304" pitchFamily="18" charset="0"/>
                <a:cs typeface="Arial" pitchFamily="34" charset="0"/>
              </a:rPr>
              <a:t> ,Республика Дагестан</a:t>
            </a:r>
          </a:p>
          <a:p>
            <a:pPr algn="ctr"/>
            <a:endParaRPr lang="ru-RU" b="1" dirty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Century" panose="02040604050505020304" pitchFamily="18" charset="0"/>
              <a:cs typeface="Arial" pitchFamily="34" charset="0"/>
            </a:endParaRPr>
          </a:p>
        </p:txBody>
      </p:sp>
      <p:pic>
        <p:nvPicPr>
          <p:cNvPr id="4" name="Содержимое 3" descr="0_87408_b5f84ac2_XL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5854"/>
            <a:ext cx="2707326" cy="2011018"/>
          </a:xfrm>
        </p:spPr>
      </p:pic>
      <p:sp>
        <p:nvSpPr>
          <p:cNvPr id="2" name="TextBox 1"/>
          <p:cNvSpPr txBox="1"/>
          <p:nvPr/>
        </p:nvSpPr>
        <p:spPr>
          <a:xfrm>
            <a:off x="2267744" y="305992"/>
            <a:ext cx="674189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3000000"/>
              </a:lightRig>
            </a:scene3d>
            <a:sp3d extrusionH="133350" contourW="19050" prstMaterial="dkEdge">
              <a:bevelT w="88900" h="82550"/>
              <a:extrusionClr>
                <a:schemeClr val="bg1"/>
              </a:extrusionClr>
            </a:sp3d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года России-2015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57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050" y="-6571"/>
            <a:ext cx="4084713" cy="304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28"/>
          <a:stretch/>
        </p:blipFill>
        <p:spPr>
          <a:xfrm>
            <a:off x="4030663" y="-1"/>
            <a:ext cx="5060094" cy="304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77"/>
          <a:stretch/>
        </p:blipFill>
        <p:spPr>
          <a:xfrm>
            <a:off x="-54050" y="3041851"/>
            <a:ext cx="9198050" cy="3844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618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6"/>
          <a:stretch/>
        </p:blipFill>
        <p:spPr>
          <a:xfrm>
            <a:off x="0" y="14199"/>
            <a:ext cx="9159822" cy="68438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69805" y="6488668"/>
            <a:ext cx="1974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Каспийское море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6913" y="22968"/>
            <a:ext cx="8028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внеурочной деятельности обучающихся</a:t>
            </a:r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466" y="4161788"/>
            <a:ext cx="3670470" cy="242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99"/>
          <a:stretch>
            <a:fillRect/>
          </a:stretch>
        </p:blipFill>
        <p:spPr>
          <a:xfrm>
            <a:off x="293177" y="397027"/>
            <a:ext cx="3263308" cy="305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026024" y="392300"/>
            <a:ext cx="5148064" cy="3139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«Шаг в будущее»:</a:t>
            </a:r>
          </a:p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2010-2011 гг. – </a:t>
            </a:r>
            <a:r>
              <a:rPr lang="ru-RU" alt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Беззубикова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(город),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(республика)</a:t>
            </a:r>
          </a:p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2011-2012 гг. – Баталова К.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(город),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(республика)</a:t>
            </a:r>
          </a:p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2012-2013 гг. – </a:t>
            </a:r>
            <a:r>
              <a:rPr lang="ru-RU" alt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Закарялова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(город),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(республика)</a:t>
            </a:r>
          </a:p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2013-201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гг. – Мамаева Н.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(город),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(республика)</a:t>
            </a:r>
          </a:p>
          <a:p>
            <a:pPr algn="ctr"/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</a:t>
            </a:r>
            <a:r>
              <a:rPr lang="ru-RU" alt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юных 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2014-2015 </a:t>
            </a:r>
            <a:r>
              <a:rPr lang="ru-RU" alt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Мамаева Н.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место.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1875131336"/>
              </p:ext>
            </p:extLst>
          </p:nvPr>
        </p:nvGraphicFramePr>
        <p:xfrm>
          <a:off x="4355976" y="3531621"/>
          <a:ext cx="4191008" cy="317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4308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533553887"/>
              </p:ext>
            </p:extLst>
          </p:nvPr>
        </p:nvGraphicFramePr>
        <p:xfrm>
          <a:off x="0" y="0"/>
          <a:ext cx="4357686" cy="32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089985323"/>
              </p:ext>
            </p:extLst>
          </p:nvPr>
        </p:nvGraphicFramePr>
        <p:xfrm>
          <a:off x="611560" y="2996952"/>
          <a:ext cx="7920880" cy="3843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4225110568"/>
              </p:ext>
            </p:extLst>
          </p:nvPr>
        </p:nvGraphicFramePr>
        <p:xfrm>
          <a:off x="4788024" y="188640"/>
          <a:ext cx="4139952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944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Выноска-облако 4"/>
          <p:cNvSpPr>
            <a:spLocks noChangeArrowheads="1"/>
          </p:cNvSpPr>
          <p:nvPr/>
        </p:nvSpPr>
        <p:spPr bwMode="auto">
          <a:xfrm>
            <a:off x="250825" y="222250"/>
            <a:ext cx="2373313" cy="1444625"/>
          </a:xfrm>
          <a:prstGeom prst="cloudCallout">
            <a:avLst>
              <a:gd name="adj1" fmla="val 13824"/>
              <a:gd name="adj2" fmla="val 138148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 eaLnBrk="1" hangingPunct="1"/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ХОЧУ</a:t>
            </a:r>
          </a:p>
        </p:txBody>
      </p:sp>
      <p:sp>
        <p:nvSpPr>
          <p:cNvPr id="25604" name="Выноска-облако 6"/>
          <p:cNvSpPr>
            <a:spLocks noChangeArrowheads="1"/>
          </p:cNvSpPr>
          <p:nvPr/>
        </p:nvSpPr>
        <p:spPr bwMode="auto">
          <a:xfrm>
            <a:off x="3275856" y="292098"/>
            <a:ext cx="2700338" cy="1292225"/>
          </a:xfrm>
          <a:prstGeom prst="cloudCallout">
            <a:avLst>
              <a:gd name="adj1" fmla="val -51278"/>
              <a:gd name="adj2" fmla="val 14768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 eaLnBrk="1" hangingPunct="1"/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МОГУ</a:t>
            </a:r>
          </a:p>
        </p:txBody>
      </p:sp>
      <p:sp>
        <p:nvSpPr>
          <p:cNvPr id="8" name="Выноска-облако 7"/>
          <p:cNvSpPr/>
          <p:nvPr/>
        </p:nvSpPr>
        <p:spPr bwMode="auto">
          <a:xfrm>
            <a:off x="6192839" y="525463"/>
            <a:ext cx="2741612" cy="1736725"/>
          </a:xfrm>
          <a:prstGeom prst="cloudCallout">
            <a:avLst>
              <a:gd name="adj1" fmla="val -13449"/>
              <a:gd name="adj2" fmla="val 73845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 eaLnBrk="1" hangingPunct="1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ДЕЛАЮ</a:t>
            </a:r>
          </a:p>
        </p:txBody>
      </p:sp>
    </p:spTree>
    <p:extLst>
      <p:ext uri="{BB962C8B-B14F-4D97-AF65-F5344CB8AC3E}">
        <p14:creationId xmlns:p14="http://schemas.microsoft.com/office/powerpoint/2010/main" xmlns="" val="130644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090409" y="1517401"/>
            <a:ext cx="3068577" cy="1557616"/>
            <a:chOff x="705986" y="4020914"/>
            <a:chExt cx="3089195" cy="2007977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705986" y="4020914"/>
              <a:ext cx="3089195" cy="20079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804007" y="4118935"/>
              <a:ext cx="2893153" cy="181193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ПСИХОЛОГИЧЕСКАЯ КОМФОРТНОСТЬ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6245" y="1478684"/>
            <a:ext cx="3206892" cy="1630939"/>
            <a:chOff x="730233" y="1987419"/>
            <a:chExt cx="2214221" cy="143924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30233" y="1987419"/>
              <a:ext cx="2214221" cy="143924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800491" y="2057677"/>
              <a:ext cx="2073705" cy="12987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ИНДИВИДУАЛЬНЫЙ                                                                            ПОДХОД К ОБУЧЕНИЮ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285707" y="5024044"/>
            <a:ext cx="2790733" cy="1564016"/>
            <a:chOff x="5952356" y="2586389"/>
            <a:chExt cx="2406179" cy="156401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952356" y="2586389"/>
              <a:ext cx="2406179" cy="156401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028705" y="2662738"/>
              <a:ext cx="2253481" cy="14113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НАГЛЯДНОСТЬ                                                                    БЫСТРОТА ПРОВЕРКИ ТЕСТОВ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026980" y="3030007"/>
            <a:ext cx="1814679" cy="1179541"/>
            <a:chOff x="1259372" y="1390340"/>
            <a:chExt cx="1814679" cy="117954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259372" y="1390340"/>
              <a:ext cx="1814679" cy="117954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1316952" y="1447920"/>
              <a:ext cx="1699519" cy="10643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НОВИЗНА ПОДАЧИ                                                                        ИНФОРМАЦИИ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245" y="4862973"/>
            <a:ext cx="3102375" cy="1606040"/>
            <a:chOff x="4797353" y="1956720"/>
            <a:chExt cx="4343623" cy="282335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4797353" y="1956720"/>
              <a:ext cx="4343623" cy="282335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4935178" y="2094545"/>
              <a:ext cx="4067973" cy="254770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УВЕЛИЧЕНИЕ ОБЪЕМА </a:t>
              </a: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РЕШАЕМЫХ ЗАДАЧ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756225" y="4962170"/>
            <a:ext cx="2088232" cy="1584176"/>
            <a:chOff x="3663955" y="2053"/>
            <a:chExt cx="1814679" cy="1179541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3663955" y="2053"/>
              <a:ext cx="1814679" cy="117954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3721535" y="59633"/>
              <a:ext cx="1699519" cy="10643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ПОШАГОВЫЙ</a:t>
              </a:r>
              <a:r>
                <a:rPr lang="ru-RU" sz="1400" b="1" kern="1200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КОНТРОЛЬ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674665" y="430215"/>
            <a:ext cx="6946796" cy="627166"/>
            <a:chOff x="4797353" y="1956720"/>
            <a:chExt cx="4343623" cy="2823355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4797353" y="1956720"/>
              <a:ext cx="4343623" cy="282335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4935178" y="2094546"/>
              <a:ext cx="4067973" cy="25477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Использование ИКТ</a:t>
              </a:r>
              <a:endParaRPr lang="ru-RU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0" y="0"/>
            <a:ext cx="40568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Драконов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Махачкала</a:t>
            </a:r>
          </a:p>
        </p:txBody>
      </p:sp>
    </p:spTree>
    <p:extLst>
      <p:ext uri="{BB962C8B-B14F-4D97-AF65-F5344CB8AC3E}">
        <p14:creationId xmlns:p14="http://schemas.microsoft.com/office/powerpoint/2010/main" xmlns="" val="220699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AXqqdkg6d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74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046265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9028" y="3905672"/>
            <a:ext cx="3814972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188640"/>
            <a:ext cx="5004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 Расулу Гамзатову, г. Махачкала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96021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529209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11955" y="0"/>
            <a:ext cx="493204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1" y="3068955"/>
            <a:ext cx="4932045" cy="383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851910" y="3068956"/>
            <a:ext cx="5292090" cy="376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-1" y="-25292"/>
            <a:ext cx="931540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«Крым и Севастополь возвращаются в родную гавань…»</a:t>
            </a:r>
          </a:p>
        </p:txBody>
      </p:sp>
    </p:spTree>
    <p:extLst>
      <p:ext uri="{BB962C8B-B14F-4D97-AF65-F5344CB8AC3E}">
        <p14:creationId xmlns:p14="http://schemas.microsoft.com/office/powerpoint/2010/main" xmlns="" val="142935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74223" cy="6858000"/>
          </a:xfrm>
          <a:prstGeom prst="rect">
            <a:avLst/>
          </a:prstGeom>
        </p:spPr>
      </p:pic>
      <p:sp>
        <p:nvSpPr>
          <p:cNvPr id="16388" name="Rectangle 13"/>
          <p:cNvSpPr>
            <a:spLocks noChangeArrowheads="1"/>
          </p:cNvSpPr>
          <p:nvPr/>
        </p:nvSpPr>
        <p:spPr bwMode="auto">
          <a:xfrm>
            <a:off x="755576" y="188640"/>
            <a:ext cx="7993211" cy="276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ru-RU" altLang="ru-RU" sz="2800" dirty="0">
                <a:solidFill>
                  <a:schemeClr val="bg1"/>
                </a:solidFill>
                <a:latin typeface="Monotype Corsiva" pitchFamily="66" charset="0"/>
              </a:rPr>
              <a:t>«Развитие и образование ни одному человеку не могут быть даны или обещаны. Всякий, кто желает к ним приобщиться, должен достигнуть этого собственной деятельностью, собственными силами, собственным напряжением». </a:t>
            </a:r>
          </a:p>
          <a:p>
            <a:pPr algn="r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ru-RU" altLang="ru-RU" sz="2800" dirty="0">
                <a:solidFill>
                  <a:schemeClr val="bg1"/>
                </a:solidFill>
                <a:latin typeface="Monotype Corsiva" pitchFamily="66" charset="0"/>
              </a:rPr>
              <a:t>А. </a:t>
            </a:r>
            <a:r>
              <a:rPr lang="ru-RU" altLang="ru-RU" sz="2800" dirty="0" err="1">
                <a:solidFill>
                  <a:schemeClr val="bg1"/>
                </a:solidFill>
                <a:latin typeface="Monotype Corsiva" pitchFamily="66" charset="0"/>
              </a:rPr>
              <a:t>Дистервега</a:t>
            </a:r>
            <a:r>
              <a:rPr lang="ru-RU" altLang="ru-RU" sz="28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88224" y="6488668"/>
            <a:ext cx="2555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Маяк, г. Махачкала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72515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ajnjijg\лицей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4400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0" y="0"/>
            <a:ext cx="9144000" cy="1328023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предстоит прожить в будущем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часть своей жизни.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того, что они делают сегодня, зависит то, как они будут жить завтра.</a:t>
            </a:r>
          </a:p>
        </p:txBody>
      </p:sp>
    </p:spTree>
    <p:extLst>
      <p:ext uri="{BB962C8B-B14F-4D97-AF65-F5344CB8AC3E}">
        <p14:creationId xmlns:p14="http://schemas.microsoft.com/office/powerpoint/2010/main" xmlns="" val="132323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2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Список использованной литературы: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1.Махмутов М.И. Проблемное обучение. Основные вопросы теории. - М.: Педагогика, 1975. - С. 246-258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Пахомова Н.Ю. Метод учебного проекта в образовательном учреждении. – Москва. 2005.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Интернет-ресурсы: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http://www.genialnee.net/authors/Friedrich_Adolph_Wilhelm_Diesterweg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91473" y="3573016"/>
            <a:ext cx="4752527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ru-RU" sz="3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«Нельзя человека  научить на всю жизнь, его надо научить учиться всю жизнь.»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59" y="147"/>
            <a:ext cx="576064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Лицей № 39 им. Б.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Астемирова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г. Махачкала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4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1"/>
          <a:stretch/>
        </p:blipFill>
        <p:spPr>
          <a:xfrm>
            <a:off x="-33357" y="-15790"/>
            <a:ext cx="9205422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33151" y="-25543"/>
            <a:ext cx="4447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Book Antiqua" panose="02040602050305030304" pitchFamily="18" charset="0"/>
              </a:rPr>
              <a:t>Памятник</a:t>
            </a:r>
            <a:r>
              <a:rPr lang="ru-RU" sz="1400" dirty="0">
                <a:latin typeface="Book Antiqua" panose="02040602050305030304" pitchFamily="18" charset="0"/>
              </a:rPr>
              <a:t> </a:t>
            </a:r>
            <a:r>
              <a:rPr lang="ru-RU" sz="1400" dirty="0" smtClean="0">
                <a:latin typeface="Book Antiqua" panose="02040602050305030304" pitchFamily="18" charset="0"/>
              </a:rPr>
              <a:t>«</a:t>
            </a:r>
            <a:r>
              <a:rPr lang="ru-RU" sz="1400" b="1" dirty="0" smtClean="0">
                <a:latin typeface="Book Antiqua" panose="02040602050305030304" pitchFamily="18" charset="0"/>
              </a:rPr>
              <a:t>Русской</a:t>
            </a:r>
            <a:r>
              <a:rPr lang="ru-RU" sz="1400" dirty="0">
                <a:latin typeface="Book Antiqua" panose="02040602050305030304" pitchFamily="18" charset="0"/>
              </a:rPr>
              <a:t> </a:t>
            </a:r>
            <a:r>
              <a:rPr lang="ru-RU" sz="1400" b="1" dirty="0" smtClean="0">
                <a:latin typeface="Book Antiqua" panose="02040602050305030304" pitchFamily="18" charset="0"/>
              </a:rPr>
              <a:t>учительнице</a:t>
            </a:r>
            <a:r>
              <a:rPr lang="ru-RU" sz="1400" dirty="0" smtClean="0">
                <a:latin typeface="Book Antiqua" panose="02040602050305030304" pitchFamily="18" charset="0"/>
              </a:rPr>
              <a:t>»,  г. Махачкала</a:t>
            </a:r>
            <a:endParaRPr lang="ru-RU" sz="1400" b="1" u="sng" dirty="0">
              <a:solidFill>
                <a:schemeClr val="dk1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-33357" y="128345"/>
            <a:ext cx="9177357" cy="6729655"/>
            <a:chOff x="90333" y="294922"/>
            <a:chExt cx="9105779" cy="6618287"/>
          </a:xfrm>
        </p:grpSpPr>
        <p:sp>
          <p:nvSpPr>
            <p:cNvPr id="25" name="Полилиния 24"/>
            <p:cNvSpPr/>
            <p:nvPr/>
          </p:nvSpPr>
          <p:spPr>
            <a:xfrm>
              <a:off x="372988" y="4674017"/>
              <a:ext cx="1917778" cy="2031512"/>
            </a:xfrm>
            <a:custGeom>
              <a:avLst/>
              <a:gdLst>
                <a:gd name="connsiteX0" fmla="*/ 0 w 1887401"/>
                <a:gd name="connsiteY0" fmla="*/ 821020 h 1642039"/>
                <a:gd name="connsiteX1" fmla="*/ 410510 w 1887401"/>
                <a:gd name="connsiteY1" fmla="*/ 0 h 1642039"/>
                <a:gd name="connsiteX2" fmla="*/ 1476891 w 1887401"/>
                <a:gd name="connsiteY2" fmla="*/ 0 h 1642039"/>
                <a:gd name="connsiteX3" fmla="*/ 1887401 w 1887401"/>
                <a:gd name="connsiteY3" fmla="*/ 821020 h 1642039"/>
                <a:gd name="connsiteX4" fmla="*/ 1476891 w 1887401"/>
                <a:gd name="connsiteY4" fmla="*/ 1642039 h 1642039"/>
                <a:gd name="connsiteX5" fmla="*/ 410510 w 1887401"/>
                <a:gd name="connsiteY5" fmla="*/ 1642039 h 1642039"/>
                <a:gd name="connsiteX6" fmla="*/ 0 w 1887401"/>
                <a:gd name="connsiteY6" fmla="*/ 821020 h 164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7401" h="1642039">
                  <a:moveTo>
                    <a:pt x="943700" y="0"/>
                  </a:moveTo>
                  <a:lnTo>
                    <a:pt x="1887401" y="357144"/>
                  </a:lnTo>
                  <a:lnTo>
                    <a:pt x="1887401" y="1284895"/>
                  </a:lnTo>
                  <a:lnTo>
                    <a:pt x="943700" y="1642039"/>
                  </a:lnTo>
                  <a:lnTo>
                    <a:pt x="0" y="1284895"/>
                  </a:lnTo>
                  <a:lnTo>
                    <a:pt x="0" y="357144"/>
                  </a:lnTo>
                  <a:lnTo>
                    <a:pt x="94370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844" tIns="355080" rIns="316844" bIns="3550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принцип научности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4778637" y="524773"/>
              <a:ext cx="2106339" cy="1132440"/>
            </a:xfrm>
            <a:custGeom>
              <a:avLst/>
              <a:gdLst>
                <a:gd name="connsiteX0" fmla="*/ 0 w 2106339"/>
                <a:gd name="connsiteY0" fmla="*/ 0 h 1132440"/>
                <a:gd name="connsiteX1" fmla="*/ 2106339 w 2106339"/>
                <a:gd name="connsiteY1" fmla="*/ 0 h 1132440"/>
                <a:gd name="connsiteX2" fmla="*/ 2106339 w 2106339"/>
                <a:gd name="connsiteY2" fmla="*/ 1132440 h 1132440"/>
                <a:gd name="connsiteX3" fmla="*/ 0 w 2106339"/>
                <a:gd name="connsiteY3" fmla="*/ 1132440 h 1132440"/>
                <a:gd name="connsiteX4" fmla="*/ 0 w 2106339"/>
                <a:gd name="connsiteY4" fmla="*/ 0 h 113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6339" h="1132440">
                  <a:moveTo>
                    <a:pt x="0" y="0"/>
                  </a:moveTo>
                  <a:lnTo>
                    <a:pt x="2106339" y="0"/>
                  </a:lnTo>
                  <a:lnTo>
                    <a:pt x="2106339" y="1132440"/>
                  </a:lnTo>
                  <a:lnTo>
                    <a:pt x="0" y="11324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1301791" y="3328506"/>
              <a:ext cx="1962851" cy="1887401"/>
            </a:xfrm>
            <a:custGeom>
              <a:avLst/>
              <a:gdLst>
                <a:gd name="connsiteX0" fmla="*/ 0 w 1887401"/>
                <a:gd name="connsiteY0" fmla="*/ 821020 h 1642039"/>
                <a:gd name="connsiteX1" fmla="*/ 410510 w 1887401"/>
                <a:gd name="connsiteY1" fmla="*/ 0 h 1642039"/>
                <a:gd name="connsiteX2" fmla="*/ 1476891 w 1887401"/>
                <a:gd name="connsiteY2" fmla="*/ 0 h 1642039"/>
                <a:gd name="connsiteX3" fmla="*/ 1887401 w 1887401"/>
                <a:gd name="connsiteY3" fmla="*/ 821020 h 1642039"/>
                <a:gd name="connsiteX4" fmla="*/ 1476891 w 1887401"/>
                <a:gd name="connsiteY4" fmla="*/ 1642039 h 1642039"/>
                <a:gd name="connsiteX5" fmla="*/ 410510 w 1887401"/>
                <a:gd name="connsiteY5" fmla="*/ 1642039 h 1642039"/>
                <a:gd name="connsiteX6" fmla="*/ 0 w 1887401"/>
                <a:gd name="connsiteY6" fmla="*/ 821020 h 164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7401" h="1642039">
                  <a:moveTo>
                    <a:pt x="943700" y="0"/>
                  </a:moveTo>
                  <a:lnTo>
                    <a:pt x="1887401" y="357144"/>
                  </a:lnTo>
                  <a:lnTo>
                    <a:pt x="1887401" y="1284895"/>
                  </a:lnTo>
                  <a:lnTo>
                    <a:pt x="943700" y="1642039"/>
                  </a:lnTo>
                  <a:lnTo>
                    <a:pt x="0" y="1284895"/>
                  </a:lnTo>
                  <a:lnTo>
                    <a:pt x="0" y="357144"/>
                  </a:lnTo>
                  <a:lnTo>
                    <a:pt x="943700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5884" tIns="294120" rIns="255885" bIns="2941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принцип комфортности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123430" y="1770546"/>
              <a:ext cx="2178611" cy="2015264"/>
            </a:xfrm>
            <a:custGeom>
              <a:avLst/>
              <a:gdLst>
                <a:gd name="connsiteX0" fmla="*/ 0 w 1887401"/>
                <a:gd name="connsiteY0" fmla="*/ 821020 h 1642039"/>
                <a:gd name="connsiteX1" fmla="*/ 410510 w 1887401"/>
                <a:gd name="connsiteY1" fmla="*/ 0 h 1642039"/>
                <a:gd name="connsiteX2" fmla="*/ 1476891 w 1887401"/>
                <a:gd name="connsiteY2" fmla="*/ 0 h 1642039"/>
                <a:gd name="connsiteX3" fmla="*/ 1887401 w 1887401"/>
                <a:gd name="connsiteY3" fmla="*/ 821020 h 1642039"/>
                <a:gd name="connsiteX4" fmla="*/ 1476891 w 1887401"/>
                <a:gd name="connsiteY4" fmla="*/ 1642039 h 1642039"/>
                <a:gd name="connsiteX5" fmla="*/ 410510 w 1887401"/>
                <a:gd name="connsiteY5" fmla="*/ 1642039 h 1642039"/>
                <a:gd name="connsiteX6" fmla="*/ 0 w 1887401"/>
                <a:gd name="connsiteY6" fmla="*/ 821020 h 164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7401" h="1642039">
                  <a:moveTo>
                    <a:pt x="943700" y="0"/>
                  </a:moveTo>
                  <a:lnTo>
                    <a:pt x="1887401" y="357144"/>
                  </a:lnTo>
                  <a:lnTo>
                    <a:pt x="1887401" y="1284895"/>
                  </a:lnTo>
                  <a:lnTo>
                    <a:pt x="943700" y="1642039"/>
                  </a:lnTo>
                  <a:lnTo>
                    <a:pt x="0" y="1284895"/>
                  </a:lnTo>
                  <a:lnTo>
                    <a:pt x="0" y="357144"/>
                  </a:lnTo>
                  <a:lnTo>
                    <a:pt x="94370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844" tIns="355080" rIns="316844" bIns="3550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личностно-</a:t>
              </a:r>
              <a:r>
                <a:rPr lang="ru-RU" sz="1600" b="1" kern="12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деятельностный</a:t>
              </a:r>
              <a:r>
                <a:rPr lang="ru-RU" sz="16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принцип</a:t>
              </a:r>
              <a:endParaRPr lang="ru-RU" sz="16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90333" y="2126799"/>
              <a:ext cx="2038393" cy="11324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олилиния 29"/>
            <p:cNvSpPr/>
            <p:nvPr/>
          </p:nvSpPr>
          <p:spPr>
            <a:xfrm>
              <a:off x="2187390" y="1699730"/>
              <a:ext cx="2329489" cy="2029034"/>
            </a:xfrm>
            <a:custGeom>
              <a:avLst/>
              <a:gdLst>
                <a:gd name="connsiteX0" fmla="*/ 0 w 1887401"/>
                <a:gd name="connsiteY0" fmla="*/ 821020 h 1642039"/>
                <a:gd name="connsiteX1" fmla="*/ 410510 w 1887401"/>
                <a:gd name="connsiteY1" fmla="*/ 0 h 1642039"/>
                <a:gd name="connsiteX2" fmla="*/ 1476891 w 1887401"/>
                <a:gd name="connsiteY2" fmla="*/ 0 h 1642039"/>
                <a:gd name="connsiteX3" fmla="*/ 1887401 w 1887401"/>
                <a:gd name="connsiteY3" fmla="*/ 821020 h 1642039"/>
                <a:gd name="connsiteX4" fmla="*/ 1476891 w 1887401"/>
                <a:gd name="connsiteY4" fmla="*/ 1642039 h 1642039"/>
                <a:gd name="connsiteX5" fmla="*/ 410510 w 1887401"/>
                <a:gd name="connsiteY5" fmla="*/ 1642039 h 1642039"/>
                <a:gd name="connsiteX6" fmla="*/ 0 w 1887401"/>
                <a:gd name="connsiteY6" fmla="*/ 821020 h 164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7401" h="1642039">
                  <a:moveTo>
                    <a:pt x="943700" y="0"/>
                  </a:moveTo>
                  <a:lnTo>
                    <a:pt x="1887401" y="357144"/>
                  </a:lnTo>
                  <a:lnTo>
                    <a:pt x="1887401" y="1284895"/>
                  </a:lnTo>
                  <a:lnTo>
                    <a:pt x="943700" y="1642039"/>
                  </a:lnTo>
                  <a:lnTo>
                    <a:pt x="0" y="1284895"/>
                  </a:lnTo>
                  <a:lnTo>
                    <a:pt x="0" y="357144"/>
                  </a:lnTo>
                  <a:lnTo>
                    <a:pt x="94370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5884" tIns="294120" rIns="255885" bIns="2941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принцип интегрированности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2230594" y="4810882"/>
              <a:ext cx="1963842" cy="2102327"/>
            </a:xfrm>
            <a:custGeom>
              <a:avLst/>
              <a:gdLst>
                <a:gd name="connsiteX0" fmla="*/ 0 w 1887401"/>
                <a:gd name="connsiteY0" fmla="*/ 821020 h 1642039"/>
                <a:gd name="connsiteX1" fmla="*/ 410510 w 1887401"/>
                <a:gd name="connsiteY1" fmla="*/ 0 h 1642039"/>
                <a:gd name="connsiteX2" fmla="*/ 1476891 w 1887401"/>
                <a:gd name="connsiteY2" fmla="*/ 0 h 1642039"/>
                <a:gd name="connsiteX3" fmla="*/ 1887401 w 1887401"/>
                <a:gd name="connsiteY3" fmla="*/ 821020 h 1642039"/>
                <a:gd name="connsiteX4" fmla="*/ 1476891 w 1887401"/>
                <a:gd name="connsiteY4" fmla="*/ 1642039 h 1642039"/>
                <a:gd name="connsiteX5" fmla="*/ 410510 w 1887401"/>
                <a:gd name="connsiteY5" fmla="*/ 1642039 h 1642039"/>
                <a:gd name="connsiteX6" fmla="*/ 0 w 1887401"/>
                <a:gd name="connsiteY6" fmla="*/ 821020 h 164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7401" h="1642039">
                  <a:moveTo>
                    <a:pt x="943700" y="0"/>
                  </a:moveTo>
                  <a:lnTo>
                    <a:pt x="1887401" y="357144"/>
                  </a:lnTo>
                  <a:lnTo>
                    <a:pt x="1887401" y="1284895"/>
                  </a:lnTo>
                  <a:lnTo>
                    <a:pt x="943700" y="1642039"/>
                  </a:lnTo>
                  <a:lnTo>
                    <a:pt x="0" y="1284895"/>
                  </a:lnTo>
                  <a:lnTo>
                    <a:pt x="0" y="357144"/>
                  </a:lnTo>
                  <a:lnTo>
                    <a:pt x="94370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844" tIns="355080" rIns="316844" bIns="3550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принцип креативности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930056" y="2014695"/>
              <a:ext cx="2106339" cy="11324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Полилиния 33"/>
            <p:cNvSpPr/>
            <p:nvPr/>
          </p:nvSpPr>
          <p:spPr>
            <a:xfrm>
              <a:off x="1303339" y="294922"/>
              <a:ext cx="1642039" cy="1887401"/>
            </a:xfrm>
            <a:custGeom>
              <a:avLst/>
              <a:gdLst>
                <a:gd name="connsiteX0" fmla="*/ 0 w 1887401"/>
                <a:gd name="connsiteY0" fmla="*/ 821020 h 1642039"/>
                <a:gd name="connsiteX1" fmla="*/ 410510 w 1887401"/>
                <a:gd name="connsiteY1" fmla="*/ 0 h 1642039"/>
                <a:gd name="connsiteX2" fmla="*/ 1476891 w 1887401"/>
                <a:gd name="connsiteY2" fmla="*/ 0 h 1642039"/>
                <a:gd name="connsiteX3" fmla="*/ 1887401 w 1887401"/>
                <a:gd name="connsiteY3" fmla="*/ 821020 h 1642039"/>
                <a:gd name="connsiteX4" fmla="*/ 1476891 w 1887401"/>
                <a:gd name="connsiteY4" fmla="*/ 1642039 h 1642039"/>
                <a:gd name="connsiteX5" fmla="*/ 410510 w 1887401"/>
                <a:gd name="connsiteY5" fmla="*/ 1642039 h 1642039"/>
                <a:gd name="connsiteX6" fmla="*/ 0 w 1887401"/>
                <a:gd name="connsiteY6" fmla="*/ 821020 h 164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7401" h="1642039">
                  <a:moveTo>
                    <a:pt x="943700" y="0"/>
                  </a:moveTo>
                  <a:lnTo>
                    <a:pt x="1887401" y="357144"/>
                  </a:lnTo>
                  <a:lnTo>
                    <a:pt x="1887401" y="1284895"/>
                  </a:lnTo>
                  <a:lnTo>
                    <a:pt x="943700" y="1642039"/>
                  </a:lnTo>
                  <a:lnTo>
                    <a:pt x="0" y="1284895"/>
                  </a:lnTo>
                  <a:lnTo>
                    <a:pt x="0" y="357144"/>
                  </a:lnTo>
                  <a:lnTo>
                    <a:pt x="94370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604" tIns="339840" rIns="301604" bIns="3398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ПРИНЦИПЫ</a:t>
              </a:r>
              <a:endParaRPr lang="ru-RU" sz="1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4657146" y="409335"/>
              <a:ext cx="4538966" cy="1339984"/>
            </a:xfrm>
            <a:custGeom>
              <a:avLst/>
              <a:gdLst>
                <a:gd name="connsiteX0" fmla="*/ 0 w 1887401"/>
                <a:gd name="connsiteY0" fmla="*/ 821020 h 1642039"/>
                <a:gd name="connsiteX1" fmla="*/ 410510 w 1887401"/>
                <a:gd name="connsiteY1" fmla="*/ 0 h 1642039"/>
                <a:gd name="connsiteX2" fmla="*/ 1476891 w 1887401"/>
                <a:gd name="connsiteY2" fmla="*/ 0 h 1642039"/>
                <a:gd name="connsiteX3" fmla="*/ 1887401 w 1887401"/>
                <a:gd name="connsiteY3" fmla="*/ 821020 h 1642039"/>
                <a:gd name="connsiteX4" fmla="*/ 1476891 w 1887401"/>
                <a:gd name="connsiteY4" fmla="*/ 1642039 h 1642039"/>
                <a:gd name="connsiteX5" fmla="*/ 410510 w 1887401"/>
                <a:gd name="connsiteY5" fmla="*/ 1642039 h 1642039"/>
                <a:gd name="connsiteX6" fmla="*/ 0 w 1887401"/>
                <a:gd name="connsiteY6" fmla="*/ 821020 h 164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7401" h="1642039">
                  <a:moveTo>
                    <a:pt x="943700" y="0"/>
                  </a:moveTo>
                  <a:lnTo>
                    <a:pt x="1887401" y="357144"/>
                  </a:lnTo>
                  <a:lnTo>
                    <a:pt x="1887401" y="1284895"/>
                  </a:lnTo>
                  <a:lnTo>
                    <a:pt x="943700" y="1642039"/>
                  </a:lnTo>
                  <a:lnTo>
                    <a:pt x="0" y="1284895"/>
                  </a:lnTo>
                  <a:lnTo>
                    <a:pt x="0" y="357144"/>
                  </a:lnTo>
                  <a:lnTo>
                    <a:pt x="943700" y="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55884" tIns="294120" rIns="255884" bIns="2941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ОБУЧЕНИЕ – ПРОЦЕСС  ОБОЮДНЫЙ.</a:t>
              </a:r>
              <a:endParaRPr lang="ru-RU" sz="16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Полилиния 36"/>
          <p:cNvSpPr/>
          <p:nvPr/>
        </p:nvSpPr>
        <p:spPr>
          <a:xfrm>
            <a:off x="4211960" y="4855833"/>
            <a:ext cx="4722170" cy="1809076"/>
          </a:xfrm>
          <a:custGeom>
            <a:avLst/>
            <a:gdLst>
              <a:gd name="connsiteX0" fmla="*/ 0 w 1887401"/>
              <a:gd name="connsiteY0" fmla="*/ 821020 h 1642039"/>
              <a:gd name="connsiteX1" fmla="*/ 410510 w 1887401"/>
              <a:gd name="connsiteY1" fmla="*/ 0 h 1642039"/>
              <a:gd name="connsiteX2" fmla="*/ 1476891 w 1887401"/>
              <a:gd name="connsiteY2" fmla="*/ 0 h 1642039"/>
              <a:gd name="connsiteX3" fmla="*/ 1887401 w 1887401"/>
              <a:gd name="connsiteY3" fmla="*/ 821020 h 1642039"/>
              <a:gd name="connsiteX4" fmla="*/ 1476891 w 1887401"/>
              <a:gd name="connsiteY4" fmla="*/ 1642039 h 1642039"/>
              <a:gd name="connsiteX5" fmla="*/ 410510 w 1887401"/>
              <a:gd name="connsiteY5" fmla="*/ 1642039 h 1642039"/>
              <a:gd name="connsiteX6" fmla="*/ 0 w 1887401"/>
              <a:gd name="connsiteY6" fmla="*/ 821020 h 164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401" h="1642039">
                <a:moveTo>
                  <a:pt x="943700" y="0"/>
                </a:moveTo>
                <a:lnTo>
                  <a:pt x="1887401" y="357144"/>
                </a:lnTo>
                <a:lnTo>
                  <a:pt x="1887401" y="1284895"/>
                </a:lnTo>
                <a:lnTo>
                  <a:pt x="943700" y="1642039"/>
                </a:lnTo>
                <a:lnTo>
                  <a:pt x="0" y="1284895"/>
                </a:lnTo>
                <a:lnTo>
                  <a:pt x="0" y="357144"/>
                </a:lnTo>
                <a:lnTo>
                  <a:pt x="94370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55884" tIns="294120" rIns="255884" bIns="294120" numCol="1" spcCol="1270" anchor="ctr" anchorCtr="0">
            <a:noAutofit/>
          </a:bodyPr>
          <a:lstStyle/>
          <a:p>
            <a:pPr lvl="0"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САМООБРАЗОВАНИЯ – ГЛАВНОЕ УСЛОВИЕ СОВРЕМЕННОГО ОБУЧЕНИЯ.</a:t>
            </a:r>
            <a:endParaRPr lang="ru-RU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74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624520.vk.me/v624520647/3c912/7Qa10KRHA8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21799" y="4581128"/>
            <a:ext cx="6026343" cy="12961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проблемного обучения;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деятельность;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ИКТ.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21658" y="2333477"/>
            <a:ext cx="3732094" cy="12228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ПЕДАГОГИЧЕСКИЕ</a:t>
            </a:r>
            <a:endParaRPr lang="en-US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ТЕХНОЛОГИИ: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25178"/>
            <a:ext cx="7661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Академия Наук Дагестанский Научный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Центр, г. Махачкала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491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001156" cy="4778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проблемного обучения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Содержимое 2"/>
          <p:cNvSpPr>
            <a:spLocks noGrp="1"/>
          </p:cNvSpPr>
          <p:nvPr>
            <p:ph idx="1"/>
          </p:nvPr>
        </p:nvSpPr>
        <p:spPr>
          <a:xfrm>
            <a:off x="4552933" y="4005064"/>
            <a:ext cx="4591067" cy="2718048"/>
          </a:xfrm>
        </p:spPr>
        <p:txBody>
          <a:bodyPr>
            <a:noAutofit/>
          </a:bodyPr>
          <a:lstStyle/>
          <a:p>
            <a:pPr indent="411163">
              <a:spcAft>
                <a:spcPts val="600"/>
              </a:spcAft>
              <a:buFont typeface="Wingdings 2" pitchFamily="18" charset="2"/>
              <a:buNone/>
            </a:pPr>
            <a:r>
              <a:rPr lang="ru-RU" sz="1800" b="1" dirty="0" smtClean="0">
                <a:latin typeface="Monotype Corsiva" pitchFamily="66" charset="0"/>
              </a:rPr>
              <a:t>Проблемное обучение – это процесс обучения, в основе которого лежит особый вид взаимодействия учителя и учащихся, характеризующийся систематической самостоятельной учебно-познавательной деятельностью учащихся по усвоению новых знаний и способов действия путем решения учебных проблем.</a:t>
            </a:r>
          </a:p>
          <a:p>
            <a:pPr indent="411163" algn="r">
              <a:spcAft>
                <a:spcPts val="600"/>
              </a:spcAft>
              <a:buFont typeface="Wingdings 2" pitchFamily="18" charset="2"/>
              <a:buNone/>
            </a:pPr>
            <a:r>
              <a:rPr lang="ru-RU" sz="1800" b="1" dirty="0" smtClean="0">
                <a:latin typeface="Monotype Corsiva" pitchFamily="66" charset="0"/>
              </a:rPr>
              <a:t>М.И. </a:t>
            </a:r>
            <a:r>
              <a:rPr lang="ru-RU" sz="1800" b="1" dirty="0" err="1" smtClean="0">
                <a:latin typeface="Monotype Corsiva" pitchFamily="66" charset="0"/>
              </a:rPr>
              <a:t>Махмутов</a:t>
            </a:r>
            <a:r>
              <a:rPr lang="ru-RU" sz="1800" b="1" dirty="0" smtClean="0">
                <a:latin typeface="Monotype Corsiva" pitchFamily="66" charset="0"/>
              </a:rPr>
              <a:t>.</a:t>
            </a:r>
            <a:r>
              <a:rPr lang="ru-RU" sz="1800" b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1400" dirty="0" smtClean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9067" y="764704"/>
            <a:ext cx="4572000" cy="287771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11163" algn="just">
              <a:spcAft>
                <a:spcPts val="600"/>
              </a:spcAft>
              <a:buFont typeface="Wingdings 2" pitchFamily="18" charset="2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проблемного обучения легли идеи американского психолога, философа и педагога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Дьюи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1894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основал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г. Чикаго опытную школу, в которой основу обучения составлял не учебный план, а игры и трудовая деятельность. </a:t>
            </a:r>
          </a:p>
          <a:p>
            <a:pPr indent="411163" algn="just">
              <a:spcAft>
                <a:spcPts val="600"/>
              </a:spcAft>
              <a:buFont typeface="Wingdings 2" pitchFamily="18" charset="2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разработке принципиальных положений концепции проблемного обучения активное участие принимали: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Т.В. Кудрявцев, И.Я.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Лернер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А.М. Матюшкин, М.И.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Махмутов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Оконь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М.Н.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Скаткин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80820" y="764704"/>
            <a:ext cx="4320541" cy="288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75749" y="3717032"/>
            <a:ext cx="4333701" cy="2889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563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49538" y="332656"/>
            <a:ext cx="3578225" cy="8287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схема </a:t>
            </a:r>
            <a:br>
              <a:rPr lang="ru-RU" alt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проблемного обучения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627313" y="1557338"/>
            <a:ext cx="3816350" cy="7921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Новые ЗУН, СУД </a:t>
            </a:r>
          </a:p>
          <a:p>
            <a:pPr algn="ctr" eaLnBrk="1" hangingPunct="1"/>
            <a:r>
              <a:rPr lang="ru-RU" altLang="ru-RU" dirty="0"/>
              <a:t>(способы умственных действий)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492500" y="2781300"/>
            <a:ext cx="2303463" cy="6477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Решение проблемы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1476375" y="2565400"/>
            <a:ext cx="1511300" cy="6492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/>
              <a:t>Информация</a:t>
            </a: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1476375" y="3500438"/>
            <a:ext cx="15113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Помощь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1258888" y="4221163"/>
            <a:ext cx="1873250" cy="863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Педагогическая</a:t>
            </a:r>
          </a:p>
          <a:p>
            <a:pPr algn="ctr" eaLnBrk="1" hangingPunct="1"/>
            <a:r>
              <a:rPr lang="ru-RU" altLang="ru-RU" dirty="0"/>
              <a:t>проблемная</a:t>
            </a:r>
          </a:p>
          <a:p>
            <a:pPr algn="ctr" eaLnBrk="1" hangingPunct="1"/>
            <a:r>
              <a:rPr lang="ru-RU" altLang="ru-RU" dirty="0"/>
              <a:t>ситуация</a:t>
            </a: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3419475" y="4076700"/>
            <a:ext cx="2879725" cy="7921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Проблема</a:t>
            </a:r>
          </a:p>
          <a:p>
            <a:pPr algn="ctr" eaLnBrk="1" hangingPunct="1"/>
            <a:r>
              <a:rPr lang="ru-RU" altLang="ru-RU" dirty="0"/>
              <a:t>(осознание неизвестного)</a:t>
            </a: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3708400" y="3789363"/>
            <a:ext cx="1008063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поиск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500438"/>
            <a:ext cx="1258888" cy="5032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Учитель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3419475" y="5589588"/>
            <a:ext cx="2881313" cy="7921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Психологическая</a:t>
            </a:r>
          </a:p>
          <a:p>
            <a:pPr algn="ctr" eaLnBrk="1" hangingPunct="1"/>
            <a:r>
              <a:rPr lang="ru-RU" altLang="ru-RU" dirty="0"/>
              <a:t>проблемная ситуация</a:t>
            </a: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3708400" y="5300663"/>
            <a:ext cx="1008063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анализ</a:t>
            </a: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6588125" y="2565400"/>
            <a:ext cx="2160588" cy="7921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Новые ЗУН, СУД</a:t>
            </a: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7019925" y="5229225"/>
            <a:ext cx="1584325" cy="5048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/>
              <a:t>ученик</a:t>
            </a:r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 flipV="1">
            <a:off x="4572000" y="22764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 flipV="1">
            <a:off x="539750" y="2852738"/>
            <a:ext cx="9366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468313" y="4076700"/>
            <a:ext cx="7905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>
            <a:off x="1258888" y="3716338"/>
            <a:ext cx="217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8" name="Line 20"/>
          <p:cNvSpPr>
            <a:spLocks noChangeShapeType="1"/>
          </p:cNvSpPr>
          <p:nvPr/>
        </p:nvSpPr>
        <p:spPr bwMode="auto">
          <a:xfrm flipV="1">
            <a:off x="4211638" y="34290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9" name="Line 21"/>
          <p:cNvSpPr>
            <a:spLocks noChangeShapeType="1"/>
          </p:cNvSpPr>
          <p:nvPr/>
        </p:nvSpPr>
        <p:spPr bwMode="auto">
          <a:xfrm>
            <a:off x="3132138" y="45815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 flipV="1">
            <a:off x="5651500" y="3357563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4787900" y="393382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3" name="Line 25"/>
          <p:cNvSpPr>
            <a:spLocks noChangeShapeType="1"/>
          </p:cNvSpPr>
          <p:nvPr/>
        </p:nvSpPr>
        <p:spPr bwMode="auto">
          <a:xfrm flipV="1">
            <a:off x="5508625" y="49418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>
            <a:off x="4787900" y="54451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5" name="Line 27"/>
          <p:cNvSpPr>
            <a:spLocks noChangeShapeType="1"/>
          </p:cNvSpPr>
          <p:nvPr/>
        </p:nvSpPr>
        <p:spPr bwMode="auto">
          <a:xfrm>
            <a:off x="2484438" y="5084763"/>
            <a:ext cx="935037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>
            <a:off x="2987675" y="3716338"/>
            <a:ext cx="43180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7" name="Line 29"/>
          <p:cNvSpPr>
            <a:spLocks noChangeShapeType="1"/>
          </p:cNvSpPr>
          <p:nvPr/>
        </p:nvSpPr>
        <p:spPr bwMode="auto">
          <a:xfrm>
            <a:off x="2987675" y="2852738"/>
            <a:ext cx="5048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8" name="Line 30"/>
          <p:cNvSpPr>
            <a:spLocks noChangeShapeType="1"/>
          </p:cNvSpPr>
          <p:nvPr/>
        </p:nvSpPr>
        <p:spPr bwMode="auto">
          <a:xfrm flipH="1">
            <a:off x="6300788" y="5373688"/>
            <a:ext cx="71913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9" name="Line 31"/>
          <p:cNvSpPr>
            <a:spLocks noChangeShapeType="1"/>
          </p:cNvSpPr>
          <p:nvPr/>
        </p:nvSpPr>
        <p:spPr bwMode="auto">
          <a:xfrm flipH="1" flipV="1">
            <a:off x="6227763" y="3789363"/>
            <a:ext cx="865187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>
            <a:off x="6443663" y="191611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>
            <a:off x="7667625" y="191611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402" name="Line 34"/>
          <p:cNvSpPr>
            <a:spLocks noChangeShapeType="1"/>
          </p:cNvSpPr>
          <p:nvPr/>
        </p:nvSpPr>
        <p:spPr bwMode="auto">
          <a:xfrm>
            <a:off x="7667625" y="3357563"/>
            <a:ext cx="0" cy="1871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403" name="Line 35"/>
          <p:cNvSpPr>
            <a:spLocks noChangeShapeType="1"/>
          </p:cNvSpPr>
          <p:nvPr/>
        </p:nvSpPr>
        <p:spPr bwMode="auto">
          <a:xfrm>
            <a:off x="5940425" y="2708275"/>
            <a:ext cx="1584325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578455" y="6488668"/>
            <a:ext cx="4565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 Расула Гамзатова, г. Махачкала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611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4" grpId="0" animBg="1"/>
      <p:bldP spid="58385" grpId="0" animBg="1"/>
      <p:bldP spid="58386" grpId="0" animBg="1"/>
      <p:bldP spid="58387" grpId="0" animBg="1"/>
      <p:bldP spid="58388" grpId="0" animBg="1"/>
      <p:bldP spid="58389" grpId="0" animBg="1"/>
      <p:bldP spid="58391" grpId="0" animBg="1"/>
      <p:bldP spid="58392" grpId="0" animBg="1"/>
      <p:bldP spid="58393" grpId="0" animBg="1"/>
      <p:bldP spid="58394" grpId="0" animBg="1"/>
      <p:bldP spid="58395" grpId="0" animBg="1"/>
      <p:bldP spid="58396" grpId="0" animBg="1"/>
      <p:bldP spid="58397" grpId="0" animBg="1"/>
      <p:bldP spid="58398" grpId="0" animBg="1"/>
      <p:bldP spid="58399" grpId="0" animBg="1"/>
      <p:bldP spid="58400" grpId="0" animBg="1"/>
      <p:bldP spid="58401" grpId="0" animBg="1"/>
      <p:bldP spid="58402" grpId="0" animBg="1"/>
      <p:bldP spid="5840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204" y="1844824"/>
            <a:ext cx="3888432" cy="10081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 ПРОЕКТНОГО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017781" y="-94278"/>
            <a:ext cx="3126219" cy="648545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0" algn="just">
              <a:spcAft>
                <a:spcPts val="600"/>
              </a:spcAft>
              <a:buFont typeface="Wingdings 2" pitchFamily="18" charset="2"/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оформился в США в 1919 г.. В России он получил широкое распространение после издания брошюры  В.Х.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Килпатрика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«Метод проектов» в 1925 г. В основе этой системы лежат идеи американских ученых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Д.Дьюи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 Лая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 Главная их идея состоит в следующем: с большим увлечением выполняется ребенком только та деятельность, которая им выбрана свободно самим. В наши дни проектный метод как развивающее обучение рассматривает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Н.Г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Чернилова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053" y="4173594"/>
            <a:ext cx="3666325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ПРОЕКТНОЙ РАБОТЫ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3" y="4537309"/>
            <a:ext cx="446019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109728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Задаётся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для проектной работы.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053" y="4915008"/>
            <a:ext cx="598555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09728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Коллективное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темы ( на этом этапе ставятся основополагающие вопросы и проблемные вопросы).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83" y="5814996"/>
            <a:ext cx="599762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09728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Разработка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и алгоритм его поэтапного выполнения.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053" y="6488668"/>
            <a:ext cx="228415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109728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Защита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3928" y="6488668"/>
            <a:ext cx="66400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09728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Умение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на практике изученную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8084"/>
            <a:ext cx="372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Крепость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Нарын-Кала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г. Дербент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12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717032"/>
            <a:ext cx="2808312" cy="64104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 ПРОЕКТНОГО ОБУЧЕНИЯ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036.radikal.ru/1202/af/0886730f6c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083" y="188992"/>
            <a:ext cx="2016223" cy="3029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bezformata.ru/content/Images/000/023/701/image237017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20" r="23301"/>
          <a:stretch/>
        </p:blipFill>
        <p:spPr bwMode="auto">
          <a:xfrm>
            <a:off x="166977" y="3599285"/>
            <a:ext cx="2016224" cy="2791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67130" y="3212976"/>
            <a:ext cx="240880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Абдулхаким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Исмаилов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" y="6459244"/>
            <a:ext cx="240110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Эльмурза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Джумагулов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0" t="6191" r="6546" b="19206"/>
          <a:stretch/>
        </p:blipFill>
        <p:spPr>
          <a:xfrm>
            <a:off x="251520" y="620688"/>
            <a:ext cx="4220835" cy="2706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76" b="24697"/>
          <a:stretch/>
        </p:blipFill>
        <p:spPr>
          <a:xfrm>
            <a:off x="4754710" y="4065165"/>
            <a:ext cx="4389290" cy="2792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9552" y="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Хунзахский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водопад, Дагестан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50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/>
          <p:cNvPicPr>
            <a:picLocks noChangeAspect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84" b="10664"/>
          <a:stretch>
            <a:fillRect/>
          </a:stretch>
        </p:blipFill>
        <p:spPr bwMode="auto">
          <a:xfrm>
            <a:off x="3000364" y="-1"/>
            <a:ext cx="6143636" cy="3140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43437" cy="295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lum bright="20000"/>
            <a:extLst/>
          </a:blip>
          <a:srcRect t="7863" r="25119" b="11039"/>
          <a:stretch/>
        </p:blipFill>
        <p:spPr>
          <a:xfrm>
            <a:off x="0" y="2849267"/>
            <a:ext cx="5517824" cy="4169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779912" y="2002295"/>
            <a:ext cx="2542223" cy="251253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5724128" y="4025939"/>
            <a:ext cx="3227725" cy="181588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«Петр Первый – 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реформатор или…» </a:t>
            </a:r>
          </a:p>
        </p:txBody>
      </p:sp>
    </p:spTree>
    <p:extLst>
      <p:ext uri="{BB962C8B-B14F-4D97-AF65-F5344CB8AC3E}">
        <p14:creationId xmlns:p14="http://schemas.microsoft.com/office/powerpoint/2010/main" xmlns="" val="116317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2560</TotalTime>
  <Words>721</Words>
  <Application>Microsoft Office PowerPoint</Application>
  <PresentationFormat>Экран (4:3)</PresentationFormat>
  <Paragraphs>116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Технология проблемного обучения</vt:lpstr>
      <vt:lpstr>Технологическая схема  проблемного обучения</vt:lpstr>
      <vt:lpstr>МЕТОД  ПРОЕКТНОГО  ОБУЧЕНИЯ  </vt:lpstr>
      <vt:lpstr>МЕТОД  ПРОЕКТНОГО ОБУЧЕНИЯ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Ума</dc:creator>
  <cp:lastModifiedBy>lenovo</cp:lastModifiedBy>
  <cp:revision>157</cp:revision>
  <dcterms:created xsi:type="dcterms:W3CDTF">2014-11-08T13:32:05Z</dcterms:created>
  <dcterms:modified xsi:type="dcterms:W3CDTF">2015-08-11T17:49:21Z</dcterms:modified>
</cp:coreProperties>
</file>