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84" r:id="rId5"/>
    <p:sldId id="260" r:id="rId6"/>
    <p:sldId id="265" r:id="rId7"/>
    <p:sldId id="262" r:id="rId8"/>
    <p:sldId id="266" r:id="rId9"/>
    <p:sldId id="267" r:id="rId10"/>
    <p:sldId id="271" r:id="rId11"/>
    <p:sldId id="281" r:id="rId12"/>
    <p:sldId id="282" r:id="rId13"/>
    <p:sldId id="279" r:id="rId14"/>
    <p:sldId id="268" r:id="rId15"/>
    <p:sldId id="272" r:id="rId16"/>
    <p:sldId id="270" r:id="rId17"/>
    <p:sldId id="283" r:id="rId18"/>
    <p:sldId id="276" r:id="rId19"/>
    <p:sldId id="269" r:id="rId20"/>
    <p:sldId id="2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60" d="100"/>
          <a:sy n="60" d="100"/>
        </p:scale>
        <p:origin x="-876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</c:pie3DChart>
    </c:plotArea>
    <c:legend>
      <c:legendPos val="r"/>
      <c:layout>
        <c:manualLayout>
          <c:xMode val="edge"/>
          <c:yMode val="edge"/>
          <c:x val="0.76300536252796702"/>
          <c:y val="7.3396347407183931E-4"/>
          <c:w val="0.1125880306923934"/>
          <c:h val="0.2184565300349964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 5</c:v>
                </c:pt>
              </c:strCache>
            </c:strRef>
          </c:tx>
          <c:dLbls>
            <c:dLbl>
              <c:idx val="0"/>
              <c:layout>
                <c:manualLayout>
                  <c:x val="3.1250000000000071E-3"/>
                  <c:y val="-3.0468748125692224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2.8124998269869694E-2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2013-2014 у/г</c:v>
                </c:pt>
                <c:pt idx="1">
                  <c:v>2014-2015 у/г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89</c:v>
                </c:pt>
                <c:pt idx="1">
                  <c:v>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4</c:v>
                </c:pt>
              </c:strCache>
            </c:strRef>
          </c:tx>
          <c:dLbls>
            <c:dLbl>
              <c:idx val="0"/>
              <c:layout>
                <c:manualLayout>
                  <c:x val="1.718750000000006E-2"/>
                  <c:y val="-2.5781248414047334E-2"/>
                </c:manualLayout>
              </c:layout>
              <c:showVal val="1"/>
            </c:dLbl>
            <c:dLbl>
              <c:idx val="1"/>
              <c:layout>
                <c:manualLayout>
                  <c:x val="1.4062500000000033E-2"/>
                  <c:y val="-2.5781248414047334E-2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2013-2014 у/г</c:v>
                </c:pt>
                <c:pt idx="1">
                  <c:v>2014-2015 у/г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112</c:v>
                </c:pt>
                <c:pt idx="1">
                  <c:v>127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3</c:v>
                </c:pt>
              </c:strCache>
            </c:strRef>
          </c:tx>
          <c:dLbls>
            <c:dLbl>
              <c:idx val="0"/>
              <c:layout>
                <c:manualLayout>
                  <c:x val="2.0312499999999987E-2"/>
                  <c:y val="-2.5781248414047334E-2"/>
                </c:manualLayout>
              </c:layout>
              <c:showVal val="1"/>
            </c:dLbl>
            <c:dLbl>
              <c:idx val="1"/>
              <c:layout>
                <c:manualLayout>
                  <c:x val="2.0312499999999987E-2"/>
                  <c:y val="-1.8749998846579803E-2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2013-2014 у/г</c:v>
                </c:pt>
                <c:pt idx="1">
                  <c:v>2014-2015 у/г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28</c:v>
                </c:pt>
                <c:pt idx="1">
                  <c:v>16</c:v>
                </c:pt>
              </c:numCache>
            </c:numRef>
          </c:val>
        </c:ser>
        <c:shape val="box"/>
        <c:axId val="90986752"/>
        <c:axId val="91009024"/>
        <c:axId val="0"/>
      </c:bar3DChart>
      <c:catAx>
        <c:axId val="90986752"/>
        <c:scaling>
          <c:orientation val="minMax"/>
        </c:scaling>
        <c:axPos val="b"/>
        <c:tickLblPos val="nextTo"/>
        <c:crossAx val="91009024"/>
        <c:crosses val="autoZero"/>
        <c:auto val="1"/>
        <c:lblAlgn val="ctr"/>
        <c:lblOffset val="100"/>
      </c:catAx>
      <c:valAx>
        <c:axId val="91009024"/>
        <c:scaling>
          <c:orientation val="minMax"/>
        </c:scaling>
        <c:axPos val="l"/>
        <c:majorGridlines/>
        <c:numFmt formatCode="General" sourceLinked="1"/>
        <c:tickLblPos val="nextTo"/>
        <c:crossAx val="9098675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гимназия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58.4</c:v>
                </c:pt>
                <c:pt idx="1">
                  <c:v>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Россия</c:v>
                </c:pt>
              </c:strCache>
            </c:strRef>
          </c:tx>
          <c:dLbls>
            <c:dLblPos val="inEnd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45.7</c:v>
                </c:pt>
                <c:pt idx="1">
                  <c:v>51.2</c:v>
                </c:pt>
              </c:numCache>
            </c:numRef>
          </c:val>
        </c:ser>
        <c:dLbls>
          <c:showVal val="1"/>
        </c:dLbls>
        <c:gapWidth val="75"/>
        <c:overlap val="40"/>
        <c:axId val="87045632"/>
        <c:axId val="87047168"/>
      </c:barChart>
      <c:catAx>
        <c:axId val="87045632"/>
        <c:scaling>
          <c:orientation val="minMax"/>
        </c:scaling>
        <c:axPos val="b"/>
        <c:numFmt formatCode="General" sourceLinked="1"/>
        <c:majorTickMark val="none"/>
        <c:tickLblPos val="nextTo"/>
        <c:crossAx val="87047168"/>
        <c:crosses val="autoZero"/>
        <c:auto val="1"/>
        <c:lblAlgn val="ctr"/>
        <c:lblOffset val="100"/>
      </c:catAx>
      <c:valAx>
        <c:axId val="8704716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8704563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0.08778</cdr:x>
      <cdr:y>0.92248</cdr:y>
    </cdr:from>
    <cdr:to>
      <cdr:x>0.48584</cdr:x>
      <cdr:y>0.99001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851338" y="5044966"/>
          <a:ext cx="386035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Trebuchet MS"/>
            </a:defRPr>
          </a:lvl1pPr>
          <a:lvl2pPr marL="4572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Trebuchet MS"/>
            </a:defRPr>
          </a:lvl2pPr>
          <a:lvl3pPr marL="9144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Trebuchet MS"/>
            </a:defRPr>
          </a:lvl3pPr>
          <a:lvl4pPr marL="13716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Trebuchet MS"/>
            </a:defRPr>
          </a:lvl4pPr>
          <a:lvl5pPr marL="18288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Trebuchet MS"/>
            </a:defRPr>
          </a:lvl5pPr>
          <a:lvl6pPr marL="22860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Trebuchet MS"/>
            </a:defRPr>
          </a:lvl6pPr>
          <a:lvl7pPr marL="27432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Trebuchet MS"/>
            </a:defRPr>
          </a:lvl7pPr>
          <a:lvl8pPr marL="32004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Trebuchet MS"/>
            </a:defRPr>
          </a:lvl8pPr>
          <a:lvl9pPr marL="36576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Trebuchet MS"/>
            </a:defRPr>
          </a:lvl9pPr>
        </a:lstStyle>
        <a:p xmlns:a="http://schemas.openxmlformats.org/drawingml/2006/main">
          <a:r>
            <a:rPr lang="ru-RU" dirty="0" smtClean="0"/>
            <a:t>Успеваемость 100%, качество  88%</a:t>
          </a:r>
          <a:endParaRPr lang="ru-RU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8/8/2015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8/8/2015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8/8/2015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8/8/2015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8/8/2015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mon.gov.ru/dok/akt/6591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0797" y="2633185"/>
            <a:ext cx="7766936" cy="2387136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Развитие метапредметных способностей учащихся на уроках физики  </a:t>
            </a:r>
            <a:r>
              <a:rPr lang="ru-RU" sz="4000" b="1" dirty="0">
                <a:solidFill>
                  <a:schemeClr val="tx1"/>
                </a:solidFill>
              </a:rPr>
              <a:t>через использование технологии </a:t>
            </a:r>
            <a:r>
              <a:rPr lang="ru-RU" sz="4000" b="1" dirty="0" smtClean="0">
                <a:solidFill>
                  <a:schemeClr val="tx1"/>
                </a:solidFill>
              </a:rPr>
              <a:t>задачной формы организации учебного процесса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7153" y="5066680"/>
            <a:ext cx="7766936" cy="109689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Говорков Вадим Юрьевич,</a:t>
            </a:r>
          </a:p>
          <a:p>
            <a:r>
              <a:rPr lang="ru-RU" sz="2400" dirty="0" smtClean="0"/>
              <a:t> учитель физики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01" y="23029"/>
            <a:ext cx="1174151" cy="1401818"/>
          </a:xfrm>
          <a:prstGeom prst="rect">
            <a:avLst/>
          </a:prstGeom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2325023" y="220029"/>
            <a:ext cx="6131024" cy="503909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/>
              <a:t>МБУ ОШИ «Агинская окружная гимназия-интернат»</a:t>
            </a:r>
            <a:endParaRPr lang="ru-RU" sz="1800" dirty="0"/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2053883" y="6021288"/>
            <a:ext cx="6851104" cy="562074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/>
              <a:t>Агинское, 2015</a:t>
            </a: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370468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7330718"/>
              </p:ext>
            </p:extLst>
          </p:nvPr>
        </p:nvGraphicFramePr>
        <p:xfrm>
          <a:off x="388936" y="1288115"/>
          <a:ext cx="9546371" cy="5482338"/>
        </p:xfrm>
        <a:graphic>
          <a:graphicData uri="http://schemas.openxmlformats.org/drawingml/2006/table">
            <a:tbl>
              <a:tblPr/>
              <a:tblGrid>
                <a:gridCol w="4270987"/>
                <a:gridCol w="1389185"/>
                <a:gridCol w="1776046"/>
                <a:gridCol w="2110153"/>
              </a:tblGrid>
              <a:tr h="11758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проведения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988" marR="429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учеников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988" marR="429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988" marR="429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Задания для учащихся, выполнение которых приведёт к достижению запланированных результатов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988" marR="429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55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Ситуация успеха. Мотивация к учебной деятельности 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 мин)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Цели: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988" marR="429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988" marR="429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988" marR="429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988" marR="429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55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З</a:t>
                      </a:r>
                      <a:r>
                        <a:rPr lang="ru-RU" sz="1400" b="0" dirty="0" smtClean="0"/>
                        <a:t>адание-ловушка,</a:t>
                      </a:r>
                      <a:r>
                        <a:rPr lang="ru-RU" sz="1400" b="0" baseline="0" dirty="0" smtClean="0"/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формулирование темы урока, постановка цели 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 мин)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Цели: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988" marR="429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988" marR="429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988" marR="429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988" marR="429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55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Рефлексия.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(10 мин)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Цели: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988" marR="429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988" marR="429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988" marR="429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988" marR="429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4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Выход на построение нового способа 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(15 мин)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Цель: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988" marR="429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988" marR="429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988" marR="429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988" marR="429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269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Контролирующее задание 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(12 мин)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988" marR="429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988" marR="429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988" marR="429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988" marR="429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63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VII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Рефлексия учебной деятельности на уроке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(3 мин)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Цели: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988" marR="429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988" marR="429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988" marR="429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988" marR="429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" y="238709"/>
            <a:ext cx="9208108" cy="113511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Технологическая карта урока с использованием технологии ЗФО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401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201" y="0"/>
            <a:ext cx="11105363" cy="1320800"/>
          </a:xfrm>
        </p:spPr>
        <p:txBody>
          <a:bodyPr/>
          <a:lstStyle/>
          <a:p>
            <a:r>
              <a:rPr lang="ru-RU" b="1" dirty="0" smtClean="0"/>
              <a:t>Пример сценария занятия по технологии </a:t>
            </a:r>
            <a:r>
              <a:rPr lang="ru-RU" b="1" dirty="0" smtClean="0">
                <a:solidFill>
                  <a:schemeClr val="bg1"/>
                </a:solidFill>
              </a:rPr>
              <a:t>ЗФО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9669" y="775924"/>
          <a:ext cx="11339964" cy="5991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4160"/>
                <a:gridCol w="3500845"/>
                <a:gridCol w="5394959"/>
              </a:tblGrid>
              <a:tr h="6722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Этап ЗФО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Задания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Деятельность учащихся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436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Этап актуализации знаний.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Даны два тела. Масса одного известна. Нужно найти массу второго тела. Можно использовать динамометр и весы.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Ученик испытывает ситуацию успеха, убеждается, что известные способы срабатывают.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253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Задание-ловушка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Найдите массу второго тела, однако динамометр и весы использовать нельзя, есть линейка и рычаг.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 ходе работы учащиеся обнаруживают, что имеющийся у них способ не работает.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454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Рефлексия: вопросы для учащихся.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Почему невозможно применение Способа 1?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Каким образом можно преодолеть возникшую трудность?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Делают вывод, что нужно искать новый способ.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245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Выход на построение нового способа действия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Если нет весов и динамометра, как можно использовать линейку и рычаг?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Дети вовлечены в групповую работу по нахождению нового способа.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Конструируют механизм для сравнения сил - рычаг. Устанавливают зависимость между плечами рычага и приложенными силами. Сравнивают соотношение веса грузов и длин плеч рычага. Определяют массу неизвестного груза.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253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Контролирующее задание.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Привести примеры использования свойств рычага.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Учащиеся предлагают и обсуждают различные варианты использование рычага.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070" y="204651"/>
            <a:ext cx="11680129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Оценка </a:t>
            </a:r>
            <a:r>
              <a:rPr lang="ru-RU" dirty="0" err="1" smtClean="0">
                <a:solidFill>
                  <a:schemeClr val="tx1"/>
                </a:solidFill>
              </a:rPr>
              <a:t>метапредметных</a:t>
            </a:r>
            <a:r>
              <a:rPr lang="ru-RU" dirty="0" smtClean="0">
                <a:solidFill>
                  <a:schemeClr val="tx1"/>
                </a:solidFill>
              </a:rPr>
              <a:t> результатов образования в Агинской окружной гимназии-интернате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3" y="1939159"/>
            <a:ext cx="11222929" cy="4102203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Формы образовательных событий:</a:t>
            </a:r>
            <a:endParaRPr lang="ru-RU" sz="3200" dirty="0" smtClean="0"/>
          </a:p>
          <a:p>
            <a:pPr lvl="0"/>
            <a:r>
              <a:rPr lang="ru-RU" sz="3200" dirty="0" smtClean="0"/>
              <a:t>Турниры способностей;</a:t>
            </a:r>
            <a:endParaRPr lang="ru-RU" sz="3200" dirty="0" smtClean="0"/>
          </a:p>
          <a:p>
            <a:pPr lvl="0"/>
            <a:r>
              <a:rPr lang="ru-RU" sz="3200" dirty="0" smtClean="0"/>
              <a:t>Метапредметные олимпиады;</a:t>
            </a:r>
            <a:endParaRPr lang="ru-RU" sz="3200" dirty="0" smtClean="0"/>
          </a:p>
          <a:p>
            <a:pPr lvl="0"/>
            <a:r>
              <a:rPr lang="ru-RU" sz="3200" dirty="0" smtClean="0"/>
              <a:t>Коммуникативно-герменевтические </a:t>
            </a:r>
            <a:r>
              <a:rPr lang="ru-RU" sz="3200" dirty="0" smtClean="0"/>
              <a:t>игры.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384038" cy="1320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Пример задания  на диагностику понятийного мышления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9951" y="574765"/>
            <a:ext cx="8793237" cy="4160311"/>
          </a:xfrm>
        </p:spPr>
        <p:txBody>
          <a:bodyPr/>
          <a:lstStyle/>
          <a:p>
            <a:pPr algn="just"/>
            <a:r>
              <a:rPr lang="ru-RU" sz="2000" dirty="0" smtClean="0"/>
              <a:t>Два мальчика  решали одинаковую задачу на перемещение тела из пункта А в пункт В при известном расстоянии и скорости движения объекта, но получили разный результат. Почему так произошло?</a:t>
            </a:r>
          </a:p>
          <a:p>
            <a:pPr algn="ctr">
              <a:buNone/>
            </a:pPr>
            <a:r>
              <a:rPr lang="ru-RU" sz="2800" b="1" dirty="0" smtClean="0"/>
              <a:t>Критерии оценивания</a:t>
            </a:r>
            <a:endParaRPr lang="ru-RU" sz="28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48194" y="2253585"/>
          <a:ext cx="11704320" cy="4362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0525"/>
                <a:gridCol w="934210"/>
                <a:gridCol w="6659585"/>
              </a:tblGrid>
              <a:tr h="6674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Варианты</a:t>
                      </a:r>
                      <a:r>
                        <a:rPr lang="ru-RU" baseline="0" dirty="0" smtClean="0"/>
                        <a:t> ответов на вопрос задачи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FFFF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Интерпретация баллов</a:t>
                      </a:r>
                      <a:endParaRPr lang="ru-RU" sz="18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«Не знаю»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rebuchet MS" pitchFamily="34" charset="0"/>
                          <a:ea typeface="Calibri"/>
                          <a:cs typeface="Times New Roman"/>
                        </a:rPr>
                        <a:t>Не сформировано понимание существенных характеристик.</a:t>
                      </a:r>
                      <a:endParaRPr lang="ru-RU" sz="16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 сводится к указанию ошибки одного из мальчиков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Понимание существенных характеристик сформировано, но </a:t>
                      </a:r>
                      <a:r>
                        <a:rPr lang="ru-RU" sz="1800" dirty="0">
                          <a:latin typeface="Trebuchet MS" pitchFamily="34" charset="0"/>
                          <a:ea typeface="Calibri"/>
                          <a:cs typeface="Times New Roman"/>
                        </a:rPr>
                        <a:t>ученик не способен менять инструментарий, стоящий за понятиями величины.</a:t>
                      </a:r>
                      <a:endParaRPr lang="ru-RU" sz="16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Школьник указывает на использование различных</a:t>
                      </a:r>
                      <a:r>
                        <a:rPr lang="ru-RU" baseline="0" dirty="0" smtClean="0"/>
                        <a:t>  единиц измерения физических величин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Ученик оперирует существенными характеристиками.</a:t>
                      </a:r>
                      <a:endParaRPr lang="ru-RU" sz="16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Школьник указывает на возможное</a:t>
                      </a:r>
                      <a:r>
                        <a:rPr lang="ru-RU" baseline="0" dirty="0" smtClean="0"/>
                        <a:t> неправильное использование физических формул или математическую ошибку , то есть дает две возможные причины.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rebuchet MS" pitchFamily="34" charset="0"/>
                          <a:ea typeface="Calibri"/>
                          <a:cs typeface="Times New Roman"/>
                        </a:rPr>
                        <a:t>Ученик рефлексивно подходит к практической ситуации применения способов решения задачи.</a:t>
                      </a:r>
                      <a:endParaRPr lang="ru-RU" sz="16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011" y="251751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Использование технологии задачной формы организации процесса учения способствует: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2461846" y="1572550"/>
            <a:ext cx="7789985" cy="5012523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развитию у учеников техник мышления, понимания и деятельности, </a:t>
            </a:r>
            <a:r>
              <a:rPr lang="ru-RU" sz="2400" dirty="0" smtClean="0">
                <a:solidFill>
                  <a:schemeClr val="tx1"/>
                </a:solidFill>
              </a:rPr>
              <a:t>а также формированию УУД: самостоятельное </a:t>
            </a:r>
            <a:r>
              <a:rPr lang="ru-RU" sz="2400" dirty="0">
                <a:solidFill>
                  <a:schemeClr val="tx1"/>
                </a:solidFill>
              </a:rPr>
              <a:t>создание алгоритмов деятельности при решении проблем, моделирование, анализ, синтез, установление причинно-следственных связей, построение логической цепочки рассуждений, самостоятельное создание способов решения проблем творческого и поискового характера</a:t>
            </a:r>
          </a:p>
        </p:txBody>
      </p:sp>
      <p:sp>
        <p:nvSpPr>
          <p:cNvPr id="5" name="Выгнутая влево стрелка 4"/>
          <p:cNvSpPr/>
          <p:nvPr/>
        </p:nvSpPr>
        <p:spPr>
          <a:xfrm rot="20032251">
            <a:off x="262213" y="1572551"/>
            <a:ext cx="2021904" cy="369172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746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351692"/>
            <a:ext cx="10005646" cy="157870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Ожидаемые результаты </a:t>
            </a:r>
            <a:r>
              <a:rPr lang="ru-RU" sz="2800" dirty="0" smtClean="0">
                <a:solidFill>
                  <a:schemeClr val="tx1"/>
                </a:solidFill>
              </a:rPr>
              <a:t>проекта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«</a:t>
            </a:r>
            <a:r>
              <a:rPr lang="ru-RU" sz="2800" b="1" dirty="0">
                <a:solidFill>
                  <a:schemeClr val="tx1"/>
                </a:solidFill>
              </a:rPr>
              <a:t>Развитие метапредметных способностей </a:t>
            </a:r>
            <a:r>
              <a:rPr lang="ru-RU" sz="2800" b="1" dirty="0" smtClean="0">
                <a:solidFill>
                  <a:schemeClr val="tx1"/>
                </a:solidFill>
              </a:rPr>
              <a:t>учащихся на уроках физики  </a:t>
            </a:r>
            <a:r>
              <a:rPr lang="ru-RU" sz="2800" b="1" dirty="0">
                <a:solidFill>
                  <a:schemeClr val="tx1"/>
                </a:solidFill>
              </a:rPr>
              <a:t>через использование технологии ЗФО</a:t>
            </a:r>
            <a:r>
              <a:rPr lang="ru-RU" sz="2800" dirty="0" smtClean="0">
                <a:solidFill>
                  <a:schemeClr val="tx1"/>
                </a:solidFill>
              </a:rPr>
              <a:t>»: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7334" y="1930400"/>
            <a:ext cx="8361158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600" dirty="0"/>
              <a:t>результаты-эффекты: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600" dirty="0" smtClean="0"/>
              <a:t>Развитие  </a:t>
            </a:r>
            <a:r>
              <a:rPr lang="ru-RU" sz="3600" dirty="0" err="1" smtClean="0"/>
              <a:t>метапредметных</a:t>
            </a:r>
            <a:r>
              <a:rPr lang="ru-RU" sz="3600" dirty="0" smtClean="0"/>
              <a:t> </a:t>
            </a:r>
            <a:r>
              <a:rPr lang="ru-RU" sz="3600" dirty="0"/>
              <a:t>способностей учащихся;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600" dirty="0"/>
              <a:t>повышение качества образования по физике.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89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370" y="275492"/>
            <a:ext cx="9231923" cy="9906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Результаты-продукты:</a:t>
            </a:r>
            <a:r>
              <a:rPr lang="ru-RU" sz="4000" dirty="0">
                <a:solidFill>
                  <a:schemeClr val="tx1"/>
                </a:solidFill>
              </a:rPr>
              <a:t/>
            </a:r>
            <a:br>
              <a:rPr lang="ru-RU" sz="4000" dirty="0">
                <a:solidFill>
                  <a:schemeClr val="tx1"/>
                </a:solidFill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886" y="1090246"/>
            <a:ext cx="10788049" cy="5468816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/>
              <a:t>Банк метапредметных  заданий по физике;                                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http://fizicus.ucoz.ru/</a:t>
            </a:r>
            <a:endParaRPr lang="ru-RU" sz="1600" dirty="0" smtClean="0">
              <a:solidFill>
                <a:schemeClr val="tx1"/>
              </a:solidFill>
            </a:endParaRPr>
          </a:p>
          <a:p>
            <a:pPr lvl="0"/>
            <a:r>
              <a:rPr lang="ru-RU" sz="2400" dirty="0" smtClean="0"/>
              <a:t>сценарии метапредметных занятий по физике с использованием ЗФО;</a:t>
            </a:r>
            <a:r>
              <a:rPr lang="en-US" sz="2400" dirty="0" smtClean="0"/>
              <a:t>                    </a:t>
            </a:r>
            <a:r>
              <a:rPr lang="en-US" sz="1600" dirty="0" smtClean="0">
                <a:solidFill>
                  <a:schemeClr val="tx1"/>
                </a:solidFill>
              </a:rPr>
              <a:t>http://fizicus.ucoz.ru/index/metodicheskie_materialy/0-20</a:t>
            </a:r>
            <a:endParaRPr lang="ru-RU" sz="1600" dirty="0" smtClean="0">
              <a:solidFill>
                <a:schemeClr val="tx1"/>
              </a:solidFill>
            </a:endParaRPr>
          </a:p>
          <a:p>
            <a:pPr lvl="0"/>
            <a:r>
              <a:rPr lang="ru-RU" sz="2400" dirty="0" smtClean="0"/>
              <a:t>образовательная программа </a:t>
            </a:r>
            <a:r>
              <a:rPr lang="ru-RU" sz="2400" dirty="0" err="1" smtClean="0"/>
              <a:t>метапредметного</a:t>
            </a:r>
            <a:r>
              <a:rPr lang="ru-RU" sz="2400" dirty="0" smtClean="0"/>
              <a:t> курса «Задача»;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http://fizicus.ucoz.ru/</a:t>
            </a:r>
            <a:endParaRPr lang="ru-RU" sz="1600" dirty="0">
              <a:solidFill>
                <a:schemeClr val="tx1"/>
              </a:solidFill>
            </a:endParaRPr>
          </a:p>
          <a:p>
            <a:pPr lvl="0"/>
            <a:r>
              <a:rPr lang="ru-RU" sz="2400" dirty="0" smtClean="0"/>
              <a:t>контрольно-измерительные </a:t>
            </a:r>
            <a:r>
              <a:rPr lang="ru-RU" sz="2400" dirty="0"/>
              <a:t>материалы к </a:t>
            </a:r>
            <a:r>
              <a:rPr lang="ru-RU" sz="2400" dirty="0" smtClean="0"/>
              <a:t>урокам для </a:t>
            </a:r>
            <a:r>
              <a:rPr lang="ru-RU" sz="2400" dirty="0"/>
              <a:t>оценивания предметных и метапредметных результатов; </a:t>
            </a:r>
            <a:r>
              <a:rPr lang="ru-RU" sz="2400" dirty="0" smtClean="0"/>
              <a:t>                             </a:t>
            </a:r>
            <a:r>
              <a:rPr lang="en-US" sz="1600" dirty="0" smtClean="0">
                <a:solidFill>
                  <a:schemeClr val="tx1"/>
                </a:solidFill>
              </a:rPr>
              <a:t>http://fizicus.ucoz.ru/</a:t>
            </a:r>
            <a:endParaRPr lang="ru-RU" sz="1600" dirty="0">
              <a:solidFill>
                <a:schemeClr val="tx1"/>
              </a:solidFill>
            </a:endParaRPr>
          </a:p>
          <a:p>
            <a:pPr lvl="0"/>
            <a:r>
              <a:rPr lang="ru-RU" sz="2400" dirty="0" smtClean="0"/>
              <a:t>публикации </a:t>
            </a:r>
            <a:r>
              <a:rPr lang="ru-RU" sz="2400" dirty="0"/>
              <a:t>статей по проблематике </a:t>
            </a:r>
            <a:r>
              <a:rPr lang="ru-RU" sz="2400" dirty="0" smtClean="0"/>
              <a:t>проекта.</a:t>
            </a:r>
            <a:endParaRPr lang="en-US" sz="2400" dirty="0" smtClean="0"/>
          </a:p>
          <a:p>
            <a:pPr lvl="0">
              <a:buFont typeface="Arial" pitchFamily="34" charset="0"/>
              <a:buChar char="•"/>
            </a:pPr>
            <a:r>
              <a:rPr lang="ru-RU" sz="1600" i="1" dirty="0" smtClean="0"/>
              <a:t>Урок физики с элементами технологии </a:t>
            </a:r>
            <a:r>
              <a:rPr lang="ru-RU" sz="1600" i="1" dirty="0" err="1" smtClean="0"/>
              <a:t>метапредмета</a:t>
            </a:r>
            <a:r>
              <a:rPr lang="ru-RU" sz="1600" i="1" dirty="0" smtClean="0"/>
              <a:t> «Знание» в 7 классе по теме «Действие жидкости и газа на погруженное в них тело» </a:t>
            </a:r>
            <a:r>
              <a:rPr lang="ru-RU" sz="1600" i="1" dirty="0" err="1" smtClean="0"/>
              <a:t>Метапредметный</a:t>
            </a:r>
            <a:r>
              <a:rPr lang="ru-RU" sz="1600" i="1" dirty="0" smtClean="0"/>
              <a:t> подход в общем образовании: вопросы реализации /под ред.Н.Ц.Шойдоковой.-Улан-Удэ:НоваПринт,2014.</a:t>
            </a:r>
            <a:endParaRPr lang="en-US" sz="1600" i="1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http://kopilkaurokov.ru/fizika/</a:t>
            </a:r>
            <a:r>
              <a:rPr lang="en-US" sz="1600" dirty="0" err="1" smtClean="0"/>
              <a:t>uroki</a:t>
            </a:r>
            <a:r>
              <a:rPr lang="ru-RU" sz="1600" dirty="0" smtClean="0">
                <a:solidFill>
                  <a:schemeClr val="tx1"/>
                </a:solidFill>
              </a:rPr>
              <a:t>/22310</a:t>
            </a:r>
            <a:r>
              <a:rPr lang="en-US" sz="1600" dirty="0" smtClean="0">
                <a:solidFill>
                  <a:schemeClr val="tx1"/>
                </a:solidFill>
              </a:rPr>
              <a:t>9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http://www.prodlenka.org/metodicheskie-razrabotki/srednjaja-shkola/fizika.html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1600" dirty="0" smtClean="0"/>
          </a:p>
          <a:p>
            <a:pPr lvl="0">
              <a:buFont typeface="Arial" pitchFamily="34" charset="0"/>
              <a:buChar char="•"/>
            </a:pPr>
            <a:endParaRPr lang="ru-RU" sz="1600" dirty="0" smtClean="0"/>
          </a:p>
          <a:p>
            <a:pPr lvl="0"/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2025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271" y="165463"/>
            <a:ext cx="11209866" cy="13208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Диагностика способностей учащихся 7 классов 2014-2015 у/г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7379" y="1476102"/>
          <a:ext cx="1141694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3388"/>
                <a:gridCol w="1792227"/>
                <a:gridCol w="2774549"/>
                <a:gridCol w="2283388"/>
                <a:gridCol w="2283388"/>
              </a:tblGrid>
              <a:tr h="901338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Способность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этап (ознакомительный)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этап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(промежуточный)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 этап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(выходной)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3021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Понимание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 уровень </a:t>
                      </a:r>
                    </a:p>
                    <a:p>
                      <a:r>
                        <a:rPr lang="ru-RU" dirty="0" smtClean="0"/>
                        <a:t>1 уровень</a:t>
                      </a:r>
                    </a:p>
                    <a:p>
                      <a:r>
                        <a:rPr lang="ru-RU" dirty="0" smtClean="0"/>
                        <a:t>2 уровень</a:t>
                      </a:r>
                    </a:p>
                    <a:p>
                      <a:r>
                        <a:rPr lang="ru-RU" dirty="0" smtClean="0"/>
                        <a:t>3 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</a:t>
                      </a:r>
                    </a:p>
                    <a:p>
                      <a:pPr algn="ctr"/>
                      <a:r>
                        <a:rPr lang="ru-RU" dirty="0" smtClean="0"/>
                        <a:t>23</a:t>
                      </a:r>
                    </a:p>
                    <a:p>
                      <a:pPr algn="ctr"/>
                      <a:r>
                        <a:rPr lang="ru-RU" dirty="0" smtClean="0"/>
                        <a:t>14</a:t>
                      </a:r>
                    </a:p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</a:p>
                    <a:p>
                      <a:pPr algn="ctr"/>
                      <a:r>
                        <a:rPr lang="ru-RU" dirty="0" smtClean="0"/>
                        <a:t>10</a:t>
                      </a:r>
                    </a:p>
                    <a:p>
                      <a:pPr algn="ctr"/>
                      <a:r>
                        <a:rPr lang="ru-RU" dirty="0" smtClean="0"/>
                        <a:t>25</a:t>
                      </a:r>
                    </a:p>
                    <a:p>
                      <a:pPr algn="ctr"/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</a:p>
                    <a:p>
                      <a:pPr algn="ctr"/>
                      <a:r>
                        <a:rPr lang="ru-RU" dirty="0" smtClean="0"/>
                        <a:t>3</a:t>
                      </a:r>
                    </a:p>
                    <a:p>
                      <a:pPr algn="ctr"/>
                      <a:r>
                        <a:rPr lang="ru-RU" dirty="0" smtClean="0"/>
                        <a:t>14</a:t>
                      </a:r>
                    </a:p>
                    <a:p>
                      <a:pPr algn="ctr"/>
                      <a:r>
                        <a:rPr lang="ru-RU" dirty="0" smtClean="0"/>
                        <a:t>42</a:t>
                      </a:r>
                      <a:endParaRPr lang="ru-RU" dirty="0"/>
                    </a:p>
                  </a:txBody>
                  <a:tcPr/>
                </a:tc>
              </a:tr>
              <a:tr h="116619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Понятийное мышление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 уровень </a:t>
                      </a:r>
                    </a:p>
                    <a:p>
                      <a:r>
                        <a:rPr lang="ru-RU" dirty="0" smtClean="0"/>
                        <a:t>1 уровень</a:t>
                      </a:r>
                    </a:p>
                    <a:p>
                      <a:r>
                        <a:rPr lang="ru-RU" dirty="0" smtClean="0"/>
                        <a:t>2 уровень</a:t>
                      </a:r>
                    </a:p>
                    <a:p>
                      <a:r>
                        <a:rPr lang="ru-RU" dirty="0" smtClean="0"/>
                        <a:t>3 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</a:p>
                    <a:p>
                      <a:pPr algn="ctr"/>
                      <a:r>
                        <a:rPr lang="ru-RU" dirty="0" smtClean="0"/>
                        <a:t>24</a:t>
                      </a:r>
                    </a:p>
                    <a:p>
                      <a:pPr algn="ctr"/>
                      <a:r>
                        <a:rPr lang="ru-RU" dirty="0" smtClean="0"/>
                        <a:t>18</a:t>
                      </a:r>
                    </a:p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</a:p>
                    <a:p>
                      <a:pPr algn="ctr"/>
                      <a:r>
                        <a:rPr lang="ru-RU" dirty="0" smtClean="0"/>
                        <a:t>8</a:t>
                      </a:r>
                    </a:p>
                    <a:p>
                      <a:pPr algn="ctr"/>
                      <a:r>
                        <a:rPr lang="ru-RU" dirty="0" smtClean="0"/>
                        <a:t>26</a:t>
                      </a:r>
                    </a:p>
                    <a:p>
                      <a:pPr algn="ctr"/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</a:p>
                    <a:p>
                      <a:pPr algn="ctr"/>
                      <a:r>
                        <a:rPr lang="ru-RU" dirty="0" smtClean="0"/>
                        <a:t>2</a:t>
                      </a:r>
                    </a:p>
                    <a:p>
                      <a:pPr algn="ctr"/>
                      <a:r>
                        <a:rPr lang="ru-RU" dirty="0" smtClean="0"/>
                        <a:t>11</a:t>
                      </a:r>
                    </a:p>
                    <a:p>
                      <a:pPr algn="ctr"/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/>
                </a:tc>
              </a:tr>
              <a:tr h="134606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Моделирование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 уровень </a:t>
                      </a:r>
                    </a:p>
                    <a:p>
                      <a:r>
                        <a:rPr lang="ru-RU" dirty="0" smtClean="0"/>
                        <a:t>1 уровень</a:t>
                      </a:r>
                    </a:p>
                    <a:p>
                      <a:r>
                        <a:rPr lang="ru-RU" dirty="0" smtClean="0"/>
                        <a:t>2 уровень</a:t>
                      </a:r>
                    </a:p>
                    <a:p>
                      <a:r>
                        <a:rPr lang="ru-RU" dirty="0" smtClean="0"/>
                        <a:t>3 уровень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</a:p>
                    <a:p>
                      <a:pPr algn="ctr"/>
                      <a:r>
                        <a:rPr lang="ru-RU" dirty="0" smtClean="0"/>
                        <a:t>32</a:t>
                      </a:r>
                    </a:p>
                    <a:p>
                      <a:pPr algn="ctr"/>
                      <a:r>
                        <a:rPr lang="ru-RU" dirty="0" smtClean="0"/>
                        <a:t>18</a:t>
                      </a:r>
                    </a:p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</a:p>
                    <a:p>
                      <a:pPr algn="ctr"/>
                      <a:r>
                        <a:rPr lang="ru-RU" dirty="0" smtClean="0"/>
                        <a:t>9</a:t>
                      </a:r>
                    </a:p>
                    <a:p>
                      <a:pPr algn="ctr"/>
                      <a:r>
                        <a:rPr lang="ru-RU" dirty="0" smtClean="0"/>
                        <a:t>21</a:t>
                      </a:r>
                    </a:p>
                    <a:p>
                      <a:pPr algn="ctr"/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</a:p>
                    <a:p>
                      <a:pPr algn="ctr"/>
                      <a:r>
                        <a:rPr lang="ru-RU" dirty="0" smtClean="0"/>
                        <a:t>7</a:t>
                      </a:r>
                    </a:p>
                    <a:p>
                      <a:pPr algn="ctr"/>
                      <a:r>
                        <a:rPr lang="ru-RU" dirty="0" smtClean="0"/>
                        <a:t>12</a:t>
                      </a:r>
                    </a:p>
                    <a:p>
                      <a:pPr algn="ctr"/>
                      <a:r>
                        <a:rPr lang="ru-RU" dirty="0" smtClean="0"/>
                        <a:t>38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370" y="275492"/>
            <a:ext cx="9231923" cy="9906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Результаты обучения предмету физика</a:t>
            </a:r>
            <a:endParaRPr lang="ru-RU" sz="4000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1878" y="996020"/>
          <a:ext cx="9698038" cy="5468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12980" y="6006663"/>
            <a:ext cx="3860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Успеваемость 100%, качество  92%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422025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Результаты итоговой аттестации по физике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ЕГЭ 2014-2015 г /средний балл/</a:t>
            </a:r>
            <a:r>
              <a:rPr lang="ru-RU" sz="4000" dirty="0">
                <a:solidFill>
                  <a:schemeClr val="tx1"/>
                </a:solidFill>
              </a:rPr>
              <a:t/>
            </a:r>
            <a:br>
              <a:rPr lang="ru-RU" sz="4000" dirty="0">
                <a:solidFill>
                  <a:schemeClr val="tx1"/>
                </a:solidFill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05861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27017" y="867434"/>
            <a:ext cx="6165668" cy="14577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/>
          </a:p>
          <a:p>
            <a:pPr algn="ctr"/>
            <a:endParaRPr lang="ru-RU" sz="2400" dirty="0"/>
          </a:p>
          <a:p>
            <a:pPr algn="ctr"/>
            <a:r>
              <a:rPr lang="ru-RU" sz="2400" dirty="0"/>
              <a:t>НОИ «Наша новая школа»:</a:t>
            </a:r>
          </a:p>
          <a:p>
            <a:pPr algn="ctr"/>
            <a:r>
              <a:rPr lang="ru-RU" sz="2400" dirty="0"/>
              <a:t>Переход на современные образовательные стандарты</a:t>
            </a:r>
          </a:p>
          <a:p>
            <a:pPr algn="ctr"/>
            <a:endParaRPr lang="ru-RU" sz="2400" dirty="0"/>
          </a:p>
          <a:p>
            <a:pPr algn="ctr"/>
            <a:endParaRPr lang="ru-RU" sz="2400" dirty="0"/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1088050" y="2312125"/>
            <a:ext cx="1838030" cy="228074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3200401" y="2508069"/>
            <a:ext cx="5982788" cy="40233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- обеспечить общекультурное,  личностное и познавательное развитие ребёнка, 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воспитать человека, который может легко адаптироваться к изменяющимся социальным условиям, 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воспитать социально-активную, конкурентоспособную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личность, готовую к жизни в высоко-технологичном конкурентном мире</a:t>
            </a:r>
            <a:endParaRPr lang="ru-RU" sz="32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431074" y="216016"/>
            <a:ext cx="9482666" cy="13208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Условия возникновения и становления опыта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71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956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Литература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476103"/>
            <a:ext cx="8596668" cy="456525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Введение в методологию. Громыко Ю.В. – М.: Пушкинский институт, 2005.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Мыследеятельностная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практика образования – Создание новой Российской педагогики (по материалам межрегиональной конференции). – 2011.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Национальная образовательная инициатива "Наша новая школа". – [Электронный ресурс]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http://mon.gov.ru/dok/akt/6591/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Разработка и апробация мониторинга развития способностей учащихся на основе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мыследеятельностного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подхода: Сборник. – М.: 2008.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Половкова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М.А. Задачная форма организации образовательного процесса. . – [Электронный ресурс]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http://aidec.ru/blog/?page_id=239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00" y="2697163"/>
            <a:ext cx="8229600" cy="264972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600" b="1" dirty="0"/>
              <a:t>Личностные результаты;</a:t>
            </a:r>
          </a:p>
          <a:p>
            <a:pPr>
              <a:buFont typeface="Wingdings" pitchFamily="2" charset="2"/>
              <a:buChar char="q"/>
            </a:pPr>
            <a:r>
              <a:rPr lang="ru-RU" sz="3600" b="1" dirty="0"/>
              <a:t>Метапредметные результаты;</a:t>
            </a:r>
          </a:p>
          <a:p>
            <a:pPr>
              <a:buFont typeface="Wingdings" pitchFamily="2" charset="2"/>
              <a:buChar char="q"/>
            </a:pPr>
            <a:r>
              <a:rPr lang="ru-RU" sz="3600" b="1" dirty="0"/>
              <a:t>Предметные результаты.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534" y="268269"/>
            <a:ext cx="8596668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ФГОС второго поколения: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5886" y="1220774"/>
            <a:ext cx="7215238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i="1" dirty="0"/>
          </a:p>
          <a:p>
            <a:pPr algn="ctr"/>
            <a:r>
              <a:rPr lang="ru-RU" sz="4000" b="1" i="1" dirty="0"/>
              <a:t>Требования к результатам:</a:t>
            </a:r>
            <a:endParaRPr lang="en-US" sz="4000" b="1" i="1" dirty="0"/>
          </a:p>
          <a:p>
            <a:pPr algn="ctr"/>
            <a:endParaRPr lang="ru-RU" sz="4000" dirty="0"/>
          </a:p>
        </p:txBody>
      </p:sp>
      <p:sp>
        <p:nvSpPr>
          <p:cNvPr id="5" name="TextBox 57"/>
          <p:cNvSpPr txBox="1">
            <a:spLocks noChangeArrowheads="1"/>
          </p:cNvSpPr>
          <p:nvPr/>
        </p:nvSpPr>
        <p:spPr bwMode="auto">
          <a:xfrm>
            <a:off x="931862" y="5033058"/>
            <a:ext cx="7932737" cy="1421928"/>
          </a:xfrm>
          <a:prstGeom prst="rect">
            <a:avLst/>
          </a:prstGeom>
          <a:noFill/>
          <a:ln w="9525">
            <a:solidFill>
              <a:srgbClr val="7E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i="1" dirty="0">
                <a:solidFill>
                  <a:schemeClr val="accent2"/>
                </a:solidFill>
                <a:latin typeface="Monotype Corsiva" pitchFamily="66" charset="0"/>
              </a:rPr>
              <a:t>Мы не учим их,; мы создаем условия, в которых они учатся.</a:t>
            </a:r>
          </a:p>
          <a:p>
            <a:pPr algn="ctr">
              <a:lnSpc>
                <a:spcPct val="90000"/>
              </a:lnSpc>
            </a:pPr>
            <a:r>
              <a:rPr lang="ru-RU" sz="3200" b="1" i="1" dirty="0">
                <a:solidFill>
                  <a:srgbClr val="2E5C00"/>
                </a:solidFill>
                <a:latin typeface="Monotype Corsiva" pitchFamily="66" charset="0"/>
              </a:rPr>
              <a:t>                                    </a:t>
            </a:r>
            <a:r>
              <a:rPr lang="ru-RU" sz="3200" b="1" i="1" dirty="0">
                <a:solidFill>
                  <a:schemeClr val="accent2"/>
                </a:solidFill>
                <a:latin typeface="Monotype Corsiva" pitchFamily="66" charset="0"/>
              </a:rPr>
              <a:t>С. </a:t>
            </a:r>
            <a:r>
              <a:rPr lang="ru-RU" sz="3200" b="1" i="1" dirty="0" err="1">
                <a:solidFill>
                  <a:schemeClr val="accent2"/>
                </a:solidFill>
                <a:latin typeface="Monotype Corsiva" pitchFamily="66" charset="0"/>
              </a:rPr>
              <a:t>Паперт</a:t>
            </a:r>
            <a:endParaRPr lang="ru-RU" sz="3200" b="1" i="1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543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хем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66" y="324557"/>
            <a:ext cx="8776275" cy="60873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424" y="158261"/>
            <a:ext cx="9847385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Тема инновационного проекта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«Развитие метапредметных способностей учащихся на уроках физики </a:t>
            </a:r>
            <a:r>
              <a:rPr lang="ru-RU" dirty="0">
                <a:solidFill>
                  <a:schemeClr val="tx1"/>
                </a:solidFill>
              </a:rPr>
              <a:t>через использование технологии ЗФО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7503" y="2260600"/>
            <a:ext cx="9317566" cy="459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Цель проекта: </a:t>
            </a:r>
            <a:r>
              <a:rPr lang="ru-RU" dirty="0"/>
              <a:t>с</a:t>
            </a:r>
            <a:r>
              <a:rPr lang="ru-RU" dirty="0" smtClean="0"/>
              <a:t>оздание организационно-педагогических </a:t>
            </a:r>
            <a:r>
              <a:rPr lang="ru-RU" dirty="0"/>
              <a:t>условий для </a:t>
            </a:r>
            <a:r>
              <a:rPr lang="ru-RU" dirty="0" smtClean="0"/>
              <a:t>развития метапредметных способностей учащихся на уроках физики через использование технологи</a:t>
            </a:r>
            <a:r>
              <a:rPr lang="ru-RU" dirty="0"/>
              <a:t>и</a:t>
            </a:r>
            <a:r>
              <a:rPr lang="ru-RU" dirty="0" smtClean="0"/>
              <a:t> </a:t>
            </a:r>
            <a:r>
              <a:rPr lang="ru-RU" dirty="0"/>
              <a:t>задачной формы организации обучения</a:t>
            </a:r>
          </a:p>
          <a:p>
            <a:pPr marL="0" indent="0">
              <a:buNone/>
            </a:pPr>
            <a:r>
              <a:rPr lang="ru-RU" dirty="0" smtClean="0"/>
              <a:t>Задачи:</a:t>
            </a:r>
          </a:p>
          <a:p>
            <a:r>
              <a:rPr lang="ru-RU" dirty="0" smtClean="0"/>
              <a:t>определение методологических основ </a:t>
            </a:r>
            <a:r>
              <a:rPr lang="ru-RU" dirty="0"/>
              <a:t>реализации технологии </a:t>
            </a:r>
            <a:r>
              <a:rPr lang="ru-RU" dirty="0" smtClean="0"/>
              <a:t>ЗФО;</a:t>
            </a:r>
          </a:p>
          <a:p>
            <a:pPr lvl="0"/>
            <a:r>
              <a:rPr lang="ru-RU" dirty="0"/>
              <a:t>о</a:t>
            </a:r>
            <a:r>
              <a:rPr lang="ru-RU" dirty="0" smtClean="0"/>
              <a:t>тбор </a:t>
            </a:r>
            <a:r>
              <a:rPr lang="ru-RU" dirty="0"/>
              <a:t>и обновление содержания образования в контексте </a:t>
            </a:r>
            <a:r>
              <a:rPr lang="ru-RU" dirty="0" err="1" smtClean="0"/>
              <a:t>метапредметного</a:t>
            </a:r>
            <a:r>
              <a:rPr lang="ru-RU" dirty="0" smtClean="0"/>
              <a:t> </a:t>
            </a:r>
            <a:r>
              <a:rPr lang="ru-RU" dirty="0"/>
              <a:t>подхода</a:t>
            </a:r>
            <a:r>
              <a:rPr lang="ru-RU" dirty="0" smtClean="0"/>
              <a:t>:</a:t>
            </a:r>
            <a:endParaRPr lang="ru-RU" dirty="0"/>
          </a:p>
          <a:p>
            <a:pPr lvl="0"/>
            <a:r>
              <a:rPr lang="ru-RU" dirty="0"/>
              <a:t>п</a:t>
            </a:r>
            <a:r>
              <a:rPr lang="ru-RU" dirty="0" smtClean="0"/>
              <a:t>роектирование и апробация уроков  </a:t>
            </a:r>
            <a:r>
              <a:rPr lang="ru-RU" dirty="0"/>
              <a:t>с использованием технологии задачной формы организации обучения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разработка </a:t>
            </a:r>
            <a:r>
              <a:rPr lang="ru-RU" dirty="0"/>
              <a:t>образовательной программы </a:t>
            </a:r>
            <a:r>
              <a:rPr lang="ru-RU" dirty="0" err="1" smtClean="0"/>
              <a:t>метапредметного</a:t>
            </a:r>
            <a:r>
              <a:rPr lang="ru-RU" dirty="0" smtClean="0"/>
              <a:t> курса  </a:t>
            </a:r>
            <a:r>
              <a:rPr lang="ru-RU" dirty="0"/>
              <a:t>«</a:t>
            </a:r>
            <a:r>
              <a:rPr lang="ru-RU" dirty="0" smtClean="0"/>
              <a:t>Задача»;</a:t>
            </a:r>
            <a:endParaRPr lang="ru-RU" dirty="0"/>
          </a:p>
          <a:p>
            <a:pPr lvl="0"/>
            <a:r>
              <a:rPr lang="ru-RU" dirty="0"/>
              <a:t>о</a:t>
            </a:r>
            <a:r>
              <a:rPr lang="ru-RU" dirty="0" smtClean="0"/>
              <a:t>пределение критериев </a:t>
            </a:r>
            <a:r>
              <a:rPr lang="ru-RU" dirty="0"/>
              <a:t>и диагностических методик формирования метапредметных </a:t>
            </a:r>
            <a:r>
              <a:rPr lang="ru-RU" dirty="0" smtClean="0"/>
              <a:t>способностей учащихся</a:t>
            </a:r>
            <a:r>
              <a:rPr lang="ru-RU" dirty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7887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Прямая соединительная линия 32"/>
          <p:cNvCxnSpPr>
            <a:stCxn id="5" idx="2"/>
            <a:endCxn id="8" idx="0"/>
          </p:cNvCxnSpPr>
          <p:nvPr/>
        </p:nvCxnSpPr>
        <p:spPr>
          <a:xfrm rot="5400000">
            <a:off x="3764026" y="3803818"/>
            <a:ext cx="294733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9" idx="3"/>
          </p:cNvCxnSpPr>
          <p:nvPr/>
        </p:nvCxnSpPr>
        <p:spPr>
          <a:xfrm>
            <a:off x="2619565" y="3873329"/>
            <a:ext cx="5152835" cy="36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3441" y="238709"/>
            <a:ext cx="7704667" cy="113511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Схема </a:t>
            </a:r>
            <a:r>
              <a:rPr lang="ru-RU" sz="4000" b="1" dirty="0" err="1" smtClean="0">
                <a:solidFill>
                  <a:schemeClr val="tx1"/>
                </a:solidFill>
              </a:rPr>
              <a:t>мыследеятельности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97533" y="1394047"/>
            <a:ext cx="288032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Мышление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83235" y="3539817"/>
            <a:ext cx="288032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Коммуникация 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97533" y="5277485"/>
            <a:ext cx="288032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  <a:p>
            <a:pPr algn="ctr"/>
            <a:r>
              <a:rPr lang="ru-RU" sz="2400" b="1" dirty="0"/>
              <a:t>Организация действия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9285" y="3405277"/>
            <a:ext cx="252028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Понимание</a:t>
            </a:r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686853" y="3539817"/>
            <a:ext cx="259228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Рефлексия</a:t>
            </a:r>
          </a:p>
          <a:p>
            <a:pPr algn="ctr"/>
            <a:endParaRPr lang="ru-RU" dirty="0"/>
          </a:p>
        </p:txBody>
      </p:sp>
      <p:pic>
        <p:nvPicPr>
          <p:cNvPr id="10" name="Picture 5" descr="C:\Documents and Settings\Пользователь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128" y="2636912"/>
            <a:ext cx="330169" cy="648071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1359425" y="2512908"/>
            <a:ext cx="288032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C:\Documents and Settings\Пользователь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3367" y="1499563"/>
            <a:ext cx="360039" cy="648072"/>
          </a:xfrm>
          <a:prstGeom prst="rect">
            <a:avLst/>
          </a:prstGeom>
          <a:noFill/>
        </p:spPr>
      </p:pic>
      <p:pic>
        <p:nvPicPr>
          <p:cNvPr id="14" name="Picture 5" descr="C:\Documents and Settings\Пользователь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5455" y="2762611"/>
            <a:ext cx="330169" cy="648071"/>
          </a:xfrm>
          <a:prstGeom prst="rect">
            <a:avLst/>
          </a:prstGeom>
          <a:noFill/>
        </p:spPr>
      </p:pic>
      <p:pic>
        <p:nvPicPr>
          <p:cNvPr id="15" name="Picture 5" descr="C:\Documents and Settings\Пользователь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7609" y="2800747"/>
            <a:ext cx="330169" cy="648071"/>
          </a:xfrm>
          <a:prstGeom prst="rect">
            <a:avLst/>
          </a:prstGeom>
          <a:noFill/>
        </p:spPr>
      </p:pic>
      <p:pic>
        <p:nvPicPr>
          <p:cNvPr id="16" name="Picture 5" descr="C:\Documents and Settings\Пользователь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82997" y="2790214"/>
            <a:ext cx="330169" cy="648071"/>
          </a:xfrm>
          <a:prstGeom prst="rect">
            <a:avLst/>
          </a:prstGeom>
          <a:noFill/>
        </p:spPr>
      </p:pic>
      <p:pic>
        <p:nvPicPr>
          <p:cNvPr id="17" name="Picture 5" descr="C:\Documents and Settings\Пользователь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9899" y="5514226"/>
            <a:ext cx="330169" cy="648071"/>
          </a:xfrm>
          <a:prstGeom prst="rect">
            <a:avLst/>
          </a:prstGeom>
          <a:noFill/>
        </p:spPr>
      </p:pic>
      <p:sp>
        <p:nvSpPr>
          <p:cNvPr id="18" name="Выгнутая вниз стрелка 17"/>
          <p:cNvSpPr/>
          <p:nvPr/>
        </p:nvSpPr>
        <p:spPr>
          <a:xfrm>
            <a:off x="6764923" y="6213589"/>
            <a:ext cx="1080120" cy="28803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7-конечная звезда 18"/>
          <p:cNvSpPr/>
          <p:nvPr/>
        </p:nvSpPr>
        <p:spPr>
          <a:xfrm>
            <a:off x="9588406" y="2670389"/>
            <a:ext cx="288032" cy="28803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5431995" y="3086647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4251051" y="3095614"/>
            <a:ext cx="576064" cy="135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Арка 21"/>
          <p:cNvSpPr/>
          <p:nvPr/>
        </p:nvSpPr>
        <p:spPr>
          <a:xfrm>
            <a:off x="4779114" y="2815866"/>
            <a:ext cx="576064" cy="216024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Дуга 22"/>
          <p:cNvSpPr/>
          <p:nvPr/>
        </p:nvSpPr>
        <p:spPr>
          <a:xfrm>
            <a:off x="6195848" y="1734207"/>
            <a:ext cx="2822028" cy="209681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 rot="17009806">
            <a:off x="1445172" y="2049519"/>
            <a:ext cx="2822028" cy="209681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 rot="5719379">
            <a:off x="6663557" y="3659198"/>
            <a:ext cx="2822028" cy="209681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 rot="10800000">
            <a:off x="1608080" y="3747966"/>
            <a:ext cx="2822028" cy="209681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7691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4087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3092" y="2274889"/>
            <a:ext cx="3828706" cy="126999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Технология задачной формы организации учебного процесса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83450" y="2274889"/>
            <a:ext cx="3647950" cy="1269999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Техники работы с пониманием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45201" y="4025900"/>
            <a:ext cx="3312965" cy="130851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Технология схематизации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5000" y="4025901"/>
            <a:ext cx="3296032" cy="130851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Технология проблематизации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173202" y="1431877"/>
            <a:ext cx="887498" cy="714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873068" y="1431877"/>
            <a:ext cx="816758" cy="714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951798" y="1524000"/>
            <a:ext cx="706369" cy="2501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425585" y="1524000"/>
            <a:ext cx="680065" cy="2501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бъект 5"/>
          <p:cNvSpPr txBox="1">
            <a:spLocks/>
          </p:cNvSpPr>
          <p:nvPr/>
        </p:nvSpPr>
        <p:spPr>
          <a:xfrm>
            <a:off x="546100" y="277631"/>
            <a:ext cx="9385300" cy="115424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</a:rPr>
              <a:t>Технологии </a:t>
            </a:r>
            <a:r>
              <a:rPr lang="ru-RU" sz="2800" dirty="0" err="1">
                <a:solidFill>
                  <a:schemeClr val="tx1"/>
                </a:solidFill>
              </a:rPr>
              <a:t>мыследеятельностной</a:t>
            </a:r>
            <a:r>
              <a:rPr lang="ru-RU" sz="2800" dirty="0">
                <a:solidFill>
                  <a:schemeClr val="tx1"/>
                </a:solidFill>
              </a:rPr>
              <a:t> педагогики: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173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77334" y="2160589"/>
            <a:ext cx="8976620" cy="388077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Одна из педагогических технологий, разработанных коллективом педагогов, работающих в мыследеятельностной педагогике. </a:t>
            </a:r>
          </a:p>
          <a:p>
            <a:r>
              <a:rPr lang="ru-RU" sz="2400" dirty="0" smtClean="0"/>
              <a:t>	Принципиальной особенностью ЗФО является </a:t>
            </a:r>
            <a:r>
              <a:rPr lang="ru-RU" sz="2400" b="1" dirty="0" smtClean="0"/>
              <a:t>организация</a:t>
            </a:r>
            <a:r>
              <a:rPr lang="ru-RU" sz="2400" dirty="0" smtClean="0"/>
              <a:t> для учащегося </a:t>
            </a:r>
            <a:r>
              <a:rPr lang="ru-RU" sz="2400" b="1" dirty="0" smtClean="0"/>
              <a:t>ситуации, в которой </a:t>
            </a:r>
            <a:r>
              <a:rPr lang="ru-RU" sz="2400" dirty="0" smtClean="0"/>
              <a:t>у него </a:t>
            </a:r>
            <a:r>
              <a:rPr lang="ru-RU" sz="2400" b="1" dirty="0" smtClean="0"/>
              <a:t>не сработают имеющиеся способы действия при решении задачи, и учащийся будет вынужден строить новый способ. </a:t>
            </a:r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Задачная форма организации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процесса учения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286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6512" y="1417223"/>
            <a:ext cx="9736391" cy="561662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наличие ситуации успеха; </a:t>
            </a:r>
          </a:p>
          <a:p>
            <a:r>
              <a:rPr lang="ru-RU" sz="2400" dirty="0" smtClean="0"/>
              <a:t>наличие «задания-ловушки». В ходе работы учащиеся обнаруживают, что имеющийся у них способ не работает.</a:t>
            </a:r>
          </a:p>
          <a:p>
            <a:r>
              <a:rPr lang="ru-RU" sz="2400" dirty="0" smtClean="0"/>
              <a:t>наличие текста рефлексии, когда учащиеся начинают отвечать на вопросы: 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>
                <a:latin typeface="Calibri" pitchFamily="34" charset="0"/>
              </a:rPr>
              <a:t>В чем отличие Задания 1 и Задания 2?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>
                <a:latin typeface="Calibri" pitchFamily="34" charset="0"/>
              </a:rPr>
              <a:t>Почему невозможно применение Способа 1? 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>
                <a:latin typeface="Calibri" pitchFamily="34" charset="0"/>
              </a:rPr>
              <a:t>Каким образом можно преодолеть возникшую трудность?</a:t>
            </a:r>
          </a:p>
          <a:p>
            <a:r>
              <a:rPr lang="ru-RU" sz="2400" dirty="0" smtClean="0"/>
              <a:t>выход на построение нового способа действия. </a:t>
            </a:r>
          </a:p>
          <a:p>
            <a:pPr lvl="0" algn="ctr"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Сценарии </a:t>
            </a:r>
            <a:r>
              <a:rPr lang="ru-RU" sz="1400" b="1" dirty="0" err="1" smtClean="0">
                <a:solidFill>
                  <a:srgbClr val="C00000"/>
                </a:solidFill>
              </a:rPr>
              <a:t>метапредметных</a:t>
            </a:r>
            <a:r>
              <a:rPr lang="ru-RU" sz="1400" b="1" dirty="0" smtClean="0">
                <a:solidFill>
                  <a:srgbClr val="C00000"/>
                </a:solidFill>
              </a:rPr>
              <a:t> занятий по физике с использованием ЗФО смотреть</a:t>
            </a:r>
            <a:r>
              <a:rPr lang="en-US" b="1" dirty="0" smtClean="0">
                <a:solidFill>
                  <a:srgbClr val="C00000"/>
                </a:solidFill>
              </a:rPr>
              <a:t>                    </a:t>
            </a:r>
            <a:r>
              <a:rPr lang="en-US" sz="1200" b="1" dirty="0" smtClean="0">
                <a:solidFill>
                  <a:srgbClr val="C00000"/>
                </a:solidFill>
              </a:rPr>
              <a:t>http://fizicus.ucoz.ru/index/metodicheskie_materialy/0-20</a:t>
            </a:r>
            <a:endParaRPr lang="ru-RU" sz="1200" b="1" dirty="0" smtClean="0">
              <a:solidFill>
                <a:srgbClr val="C000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446" y="319262"/>
            <a:ext cx="8229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Занятие, построенное в задачной форме, предполагает:</a:t>
            </a:r>
          </a:p>
        </p:txBody>
      </p:sp>
    </p:spTree>
    <p:extLst>
      <p:ext uri="{BB962C8B-B14F-4D97-AF65-F5344CB8AC3E}">
        <p14:creationId xmlns="" xmlns:p14="http://schemas.microsoft.com/office/powerpoint/2010/main" val="3612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817</TotalTime>
  <Words>1133</Words>
  <Application>Microsoft Office PowerPoint</Application>
  <PresentationFormat>Произвольный</PresentationFormat>
  <Paragraphs>213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Грань</vt:lpstr>
      <vt:lpstr>Развитие метапредметных способностей учащихся на уроках физики  через использование технологии задачной формы организации учебного процесса</vt:lpstr>
      <vt:lpstr>Условия возникновения и становления опыта</vt:lpstr>
      <vt:lpstr>ФГОС второго поколения:</vt:lpstr>
      <vt:lpstr>Слайд 4</vt:lpstr>
      <vt:lpstr>Тема инновационного проекта  «Развитие метапредметных способностей учащихся на уроках физики через использование технологии ЗФО»</vt:lpstr>
      <vt:lpstr>Схема мыследеятельности</vt:lpstr>
      <vt:lpstr> </vt:lpstr>
      <vt:lpstr>Задачная форма организации  процесса учения</vt:lpstr>
      <vt:lpstr>Занятие, построенное в задачной форме, предполагает:</vt:lpstr>
      <vt:lpstr>Слайд 10</vt:lpstr>
      <vt:lpstr>Пример сценария занятия по технологии ЗФО</vt:lpstr>
      <vt:lpstr>Оценка метапредметных результатов образования в Агинской окружной гимназии-интернате</vt:lpstr>
      <vt:lpstr>Пример задания  на диагностику понятийного мышления</vt:lpstr>
      <vt:lpstr>Использование технологии задачной формы организации процесса учения способствует:</vt:lpstr>
      <vt:lpstr>Ожидаемые результаты проекта  «Развитие метапредметных способностей учащихся на уроках физики  через использование технологии ЗФО»: </vt:lpstr>
      <vt:lpstr>Результаты-продукты: </vt:lpstr>
      <vt:lpstr> Диагностика способностей учащихся 7 классов 2014-2015 у/г</vt:lpstr>
      <vt:lpstr>Результаты обучения предмету физика</vt:lpstr>
      <vt:lpstr>Результаты итоговой аттестации по физике  ЕГЭ 2014-2015 г /средний балл/ </vt:lpstr>
      <vt:lpstr>Литература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метапредметных способностей на уроках физики</dc:title>
  <dc:creator>Эмилия Жамбалова</dc:creator>
  <cp:lastModifiedBy>Алтана</cp:lastModifiedBy>
  <cp:revision>100</cp:revision>
  <dcterms:created xsi:type="dcterms:W3CDTF">2015-01-19T07:23:32Z</dcterms:created>
  <dcterms:modified xsi:type="dcterms:W3CDTF">2015-08-08T12:38:34Z</dcterms:modified>
</cp:coreProperties>
</file>