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7" r:id="rId3"/>
    <p:sldId id="278" r:id="rId4"/>
    <p:sldId id="280" r:id="rId5"/>
    <p:sldId id="281" r:id="rId6"/>
    <p:sldId id="279" r:id="rId7"/>
    <p:sldId id="257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91" r:id="rId16"/>
    <p:sldId id="276" r:id="rId17"/>
    <p:sldId id="289" r:id="rId18"/>
    <p:sldId id="292" r:id="rId19"/>
    <p:sldId id="293" r:id="rId20"/>
    <p:sldId id="290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3AF11B"/>
    <a:srgbClr val="52B51B"/>
    <a:srgbClr val="FFFF00"/>
    <a:srgbClr val="20FC2A"/>
    <a:srgbClr val="CC0099"/>
    <a:srgbClr val="002010"/>
    <a:srgbClr val="1F3E00"/>
    <a:srgbClr val="006600"/>
    <a:srgbClr val="00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2718" autoAdjust="0"/>
  </p:normalViewPr>
  <p:slideViewPr>
    <p:cSldViewPr>
      <p:cViewPr varScale="1">
        <p:scale>
          <a:sx n="68" d="100"/>
          <a:sy n="68" d="100"/>
        </p:scale>
        <p:origin x="-57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1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tx1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20FC2A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206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0.37</c:v>
                </c:pt>
                <c:pt idx="1">
                  <c:v>0.3</c:v>
                </c:pt>
                <c:pt idx="2">
                  <c:v>0.33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Стало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20FC2A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206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0.2</c:v>
                </c:pt>
                <c:pt idx="1">
                  <c:v>0.47</c:v>
                </c:pt>
                <c:pt idx="2">
                  <c:v>0.38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244608"/>
        <c:axId val="27090944"/>
        <c:axId val="0"/>
      </c:bar3DChart>
      <c:dateAx>
        <c:axId val="110244608"/>
        <c:scaling>
          <c:orientation val="minMax"/>
        </c:scaling>
        <c:delete val="0"/>
        <c:axPos val="b"/>
        <c:majorTickMark val="out"/>
        <c:minorTickMark val="none"/>
        <c:tickLblPos val="nextTo"/>
        <c:crossAx val="27090944"/>
        <c:crosses val="autoZero"/>
        <c:auto val="0"/>
        <c:lblOffset val="100"/>
        <c:baseTimeUnit val="days"/>
      </c:dateAx>
      <c:valAx>
        <c:axId val="2709094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10244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</c:v>
                </c:pt>
                <c:pt idx="1">
                  <c:v>0.62</c:v>
                </c:pt>
                <c:pt idx="2">
                  <c:v>0.65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Обученность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7086336"/>
        <c:axId val="37087872"/>
        <c:axId val="0"/>
      </c:bar3DChart>
      <c:catAx>
        <c:axId val="37086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7087872"/>
        <c:crosses val="autoZero"/>
        <c:auto val="1"/>
        <c:lblAlgn val="ctr"/>
        <c:lblOffset val="100"/>
        <c:noMultiLvlLbl val="0"/>
      </c:catAx>
      <c:valAx>
        <c:axId val="370878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7086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883410323709537"/>
          <c:y val="0.80188141542716329"/>
          <c:w val="0.27610341207349082"/>
          <c:h val="0.1448587941212970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0.04321</cdr:x>
      <cdr:y>0.00595</cdr:y>
    </cdr:from>
    <cdr:to>
      <cdr:x>0.28395</cdr:x>
      <cdr:y>0.1131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7800" y="12700"/>
          <a:ext cx="990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FFFFFF"/>
              </a:solidFill>
            </a:rPr>
            <a:t>Проценты</a:t>
          </a:r>
          <a:endParaRPr lang="ru-RU" sz="1100" dirty="0">
            <a:solidFill>
              <a:srgbClr val="FFFFFF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6C6F35-6D3E-4317-B0B0-5C1A0B9E35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15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Щелчок правит 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2605BD0-02F6-4C23-9A63-76AA35165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6296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9D3361B-9743-4F3A-9B0A-49E87C2FC10F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23555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205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DABF394-46E2-42D1-BEF8-AF8F74C226DF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245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77C13B-1DB8-4290-9536-4C5CFFA33F61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256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ChangeArrowheads="1"/>
          </p:cNvSpPr>
          <p:nvPr/>
        </p:nvSpPr>
        <p:spPr bwMode="hidden">
          <a:xfrm>
            <a:off x="2895600" y="0"/>
            <a:ext cx="33528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kumimoji="1" lang="ru-RU" sz="2400"/>
          </a:p>
        </p:txBody>
      </p:sp>
      <p:grpSp>
        <p:nvGrpSpPr>
          <p:cNvPr id="5" name="Group 1027"/>
          <p:cNvGrpSpPr>
            <a:grpSpLocks/>
          </p:cNvGrpSpPr>
          <p:nvPr/>
        </p:nvGrpSpPr>
        <p:grpSpPr bwMode="auto">
          <a:xfrm>
            <a:off x="2133600" y="473075"/>
            <a:ext cx="4878388" cy="3490913"/>
            <a:chOff x="1344" y="298"/>
            <a:chExt cx="3073" cy="2199"/>
          </a:xfrm>
        </p:grpSpPr>
        <p:sp>
          <p:nvSpPr>
            <p:cNvPr id="6" name="Freeform 1028"/>
            <p:cNvSpPr>
              <a:spLocks/>
            </p:cNvSpPr>
            <p:nvPr/>
          </p:nvSpPr>
          <p:spPr bwMode="auto">
            <a:xfrm>
              <a:off x="1344" y="1035"/>
              <a:ext cx="1019" cy="907"/>
            </a:xfrm>
            <a:custGeom>
              <a:avLst/>
              <a:gdLst>
                <a:gd name="T0" fmla="*/ 0 w 1019"/>
                <a:gd name="T1" fmla="*/ 566 h 907"/>
                <a:gd name="T2" fmla="*/ 0 w 1019"/>
                <a:gd name="T3" fmla="*/ 906 h 907"/>
                <a:gd name="T4" fmla="*/ 1014 w 1019"/>
                <a:gd name="T5" fmla="*/ 283 h 907"/>
                <a:gd name="T6" fmla="*/ 1018 w 1019"/>
                <a:gd name="T7" fmla="*/ 307 h 907"/>
                <a:gd name="T8" fmla="*/ 869 w 1019"/>
                <a:gd name="T9" fmla="*/ 0 h 907"/>
                <a:gd name="T10" fmla="*/ 0 w 1019"/>
                <a:gd name="T11" fmla="*/ 566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9" h="907">
                  <a:moveTo>
                    <a:pt x="0" y="566"/>
                  </a:moveTo>
                  <a:lnTo>
                    <a:pt x="0" y="906"/>
                  </a:lnTo>
                  <a:lnTo>
                    <a:pt x="1014" y="283"/>
                  </a:lnTo>
                  <a:lnTo>
                    <a:pt x="1018" y="307"/>
                  </a:lnTo>
                  <a:lnTo>
                    <a:pt x="869" y="0"/>
                  </a:lnTo>
                  <a:lnTo>
                    <a:pt x="0" y="566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auto">
            <a:xfrm>
              <a:off x="3398" y="1035"/>
              <a:ext cx="1019" cy="907"/>
            </a:xfrm>
            <a:custGeom>
              <a:avLst/>
              <a:gdLst>
                <a:gd name="T0" fmla="*/ 1018 w 1019"/>
                <a:gd name="T1" fmla="*/ 566 h 907"/>
                <a:gd name="T2" fmla="*/ 1018 w 1019"/>
                <a:gd name="T3" fmla="*/ 906 h 907"/>
                <a:gd name="T4" fmla="*/ 3 w 1019"/>
                <a:gd name="T5" fmla="*/ 283 h 907"/>
                <a:gd name="T6" fmla="*/ 0 w 1019"/>
                <a:gd name="T7" fmla="*/ 307 h 907"/>
                <a:gd name="T8" fmla="*/ 148 w 1019"/>
                <a:gd name="T9" fmla="*/ 0 h 907"/>
                <a:gd name="T10" fmla="*/ 1018 w 1019"/>
                <a:gd name="T11" fmla="*/ 566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9" h="907">
                  <a:moveTo>
                    <a:pt x="1018" y="566"/>
                  </a:moveTo>
                  <a:lnTo>
                    <a:pt x="1018" y="906"/>
                  </a:lnTo>
                  <a:lnTo>
                    <a:pt x="3" y="283"/>
                  </a:lnTo>
                  <a:lnTo>
                    <a:pt x="0" y="307"/>
                  </a:lnTo>
                  <a:lnTo>
                    <a:pt x="148" y="0"/>
                  </a:lnTo>
                  <a:lnTo>
                    <a:pt x="1018" y="566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8" name="Group 1030"/>
            <p:cNvGrpSpPr>
              <a:grpSpLocks/>
            </p:cNvGrpSpPr>
            <p:nvPr/>
          </p:nvGrpSpPr>
          <p:grpSpPr bwMode="auto">
            <a:xfrm>
              <a:off x="1571" y="298"/>
              <a:ext cx="2632" cy="2199"/>
              <a:chOff x="1571" y="298"/>
              <a:chExt cx="2632" cy="2199"/>
            </a:xfrm>
          </p:grpSpPr>
          <p:sp>
            <p:nvSpPr>
              <p:cNvPr id="10" name="AutoShape 1031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71" y="298"/>
                <a:ext cx="2631" cy="2198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Freeform 1032"/>
              <p:cNvSpPr>
                <a:spLocks/>
              </p:cNvSpPr>
              <p:nvPr/>
            </p:nvSpPr>
            <p:spPr bwMode="auto">
              <a:xfrm>
                <a:off x="1571" y="298"/>
                <a:ext cx="1316" cy="2199"/>
              </a:xfrm>
              <a:custGeom>
                <a:avLst/>
                <a:gdLst>
                  <a:gd name="T0" fmla="*/ 1315 w 1316"/>
                  <a:gd name="T1" fmla="*/ 2198 h 2199"/>
                  <a:gd name="T2" fmla="*/ 1315 w 1316"/>
                  <a:gd name="T3" fmla="*/ 1815 h 2199"/>
                  <a:gd name="T4" fmla="*/ 409 w 1316"/>
                  <a:gd name="T5" fmla="*/ 214 h 2199"/>
                  <a:gd name="T6" fmla="*/ 0 w 1316"/>
                  <a:gd name="T7" fmla="*/ 0 h 2199"/>
                  <a:gd name="T8" fmla="*/ 1315 w 1316"/>
                  <a:gd name="T9" fmla="*/ 2198 h 2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6" h="2199">
                    <a:moveTo>
                      <a:pt x="1315" y="2198"/>
                    </a:moveTo>
                    <a:lnTo>
                      <a:pt x="1315" y="1815"/>
                    </a:lnTo>
                    <a:lnTo>
                      <a:pt x="409" y="214"/>
                    </a:lnTo>
                    <a:lnTo>
                      <a:pt x="0" y="0"/>
                    </a:lnTo>
                    <a:lnTo>
                      <a:pt x="1315" y="2198"/>
                    </a:lnTo>
                  </a:path>
                </a:pathLst>
              </a:custGeom>
              <a:solidFill>
                <a:srgbClr val="002010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1033"/>
              <p:cNvSpPr>
                <a:spLocks/>
              </p:cNvSpPr>
              <p:nvPr/>
            </p:nvSpPr>
            <p:spPr bwMode="auto">
              <a:xfrm>
                <a:off x="1571" y="298"/>
                <a:ext cx="2632" cy="217"/>
              </a:xfrm>
              <a:custGeom>
                <a:avLst/>
                <a:gdLst>
                  <a:gd name="T0" fmla="*/ 0 w 2632"/>
                  <a:gd name="T1" fmla="*/ 0 h 217"/>
                  <a:gd name="T2" fmla="*/ 409 w 2632"/>
                  <a:gd name="T3" fmla="*/ 216 h 217"/>
                  <a:gd name="T4" fmla="*/ 2279 w 2632"/>
                  <a:gd name="T5" fmla="*/ 216 h 217"/>
                  <a:gd name="T6" fmla="*/ 2631 w 2632"/>
                  <a:gd name="T7" fmla="*/ 0 h 217"/>
                  <a:gd name="T8" fmla="*/ 0 w 2632"/>
                  <a:gd name="T9" fmla="*/ 0 h 2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32" h="217">
                    <a:moveTo>
                      <a:pt x="0" y="0"/>
                    </a:moveTo>
                    <a:lnTo>
                      <a:pt x="409" y="216"/>
                    </a:lnTo>
                    <a:lnTo>
                      <a:pt x="2279" y="216"/>
                    </a:lnTo>
                    <a:lnTo>
                      <a:pt x="263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1034"/>
              <p:cNvSpPr>
                <a:spLocks/>
              </p:cNvSpPr>
              <p:nvPr/>
            </p:nvSpPr>
            <p:spPr bwMode="auto">
              <a:xfrm>
                <a:off x="2886" y="298"/>
                <a:ext cx="1317" cy="2199"/>
              </a:xfrm>
              <a:custGeom>
                <a:avLst/>
                <a:gdLst>
                  <a:gd name="T0" fmla="*/ 0 w 1317"/>
                  <a:gd name="T1" fmla="*/ 2198 h 2199"/>
                  <a:gd name="T2" fmla="*/ 0 w 1317"/>
                  <a:gd name="T3" fmla="*/ 1815 h 2199"/>
                  <a:gd name="T4" fmla="*/ 906 w 1317"/>
                  <a:gd name="T5" fmla="*/ 214 h 2199"/>
                  <a:gd name="T6" fmla="*/ 1316 w 1317"/>
                  <a:gd name="T7" fmla="*/ 0 h 2199"/>
                  <a:gd name="T8" fmla="*/ 0 w 1317"/>
                  <a:gd name="T9" fmla="*/ 2198 h 2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7" h="2199">
                    <a:moveTo>
                      <a:pt x="0" y="2198"/>
                    </a:moveTo>
                    <a:lnTo>
                      <a:pt x="0" y="1815"/>
                    </a:lnTo>
                    <a:lnTo>
                      <a:pt x="906" y="214"/>
                    </a:lnTo>
                    <a:lnTo>
                      <a:pt x="1316" y="0"/>
                    </a:lnTo>
                    <a:lnTo>
                      <a:pt x="0" y="2198"/>
                    </a:lnTo>
                  </a:path>
                </a:pathLst>
              </a:custGeom>
              <a:solidFill>
                <a:srgbClr val="006633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" name="Rectangle 1035"/>
            <p:cNvSpPr>
              <a:spLocks noChangeArrowheads="1"/>
            </p:cNvSpPr>
            <p:nvPr/>
          </p:nvSpPr>
          <p:spPr bwMode="auto">
            <a:xfrm>
              <a:off x="1344" y="1631"/>
              <a:ext cx="3069" cy="31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0492" name="Rectangle 103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0493" name="Rectangle 103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410200"/>
            <a:ext cx="6400800" cy="1295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Правка образца подзаголовка</a:t>
            </a:r>
          </a:p>
        </p:txBody>
      </p:sp>
      <p:sp>
        <p:nvSpPr>
          <p:cNvPr id="14" name="Rectangle 1038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A4A0B-D47A-47FC-9C49-FA463279AF14}" type="datetime1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15" name="Rectangle 103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104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E6AF8-1D1B-4273-8FE2-828BF9A2B9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205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20FC4-24AF-4789-A2AD-37B9100A1BEF}" type="datetime1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6E807-BA99-4D92-A53B-9C1C02D636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22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228600"/>
            <a:ext cx="2081212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61988" y="228600"/>
            <a:ext cx="609600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60963-5605-4305-B4E7-2A379157D491}" type="datetime1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6C8D3-5407-44AB-88DC-F449C3C863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76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6B055-5589-4731-B66B-79CBFE98721E}" type="datetime1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86A5E-DCF6-40B8-B5D7-767FC0C902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683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8DAE7-523D-40C4-9D37-0CC7A54BF779}" type="datetime1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867E2-D434-4341-A26D-09B0E9961B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36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198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438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C4371-808F-494E-8B79-A330E87C5274}" type="datetime1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B13E-625D-43F5-84A9-5064C721C7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48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A7112-E7CF-4948-83F3-BA0AA4F3CA93}" type="datetime1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2D6E7-69E7-48FA-970E-A7C1D59D08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470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AA18D-F229-4235-80C1-1DDF3606FA8C}" type="datetime1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D6407-6676-44F6-BB29-B543C43890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357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9E08B-DABF-4799-A634-CE28D003CD1B}" type="datetime1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4C7F1-81BD-4341-BCF9-EFF7D42B0E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20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32626-B7B9-4270-B13D-A2C22471BA6E}" type="datetime1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E817E-9CFC-4183-95D3-4B0DE551B0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03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014AE-1340-4296-A632-B40E21B57672}" type="datetime1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62DB6-EEFF-43C8-9773-2546FC8693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302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hidden">
          <a:xfrm>
            <a:off x="0" y="0"/>
            <a:ext cx="17526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kumimoji="1" lang="ru-RU" sz="2400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152400" y="374650"/>
            <a:ext cx="1525588" cy="1227138"/>
            <a:chOff x="96" y="236"/>
            <a:chExt cx="961" cy="773"/>
          </a:xfrm>
        </p:grpSpPr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738" y="495"/>
              <a:ext cx="319" cy="319"/>
            </a:xfrm>
            <a:custGeom>
              <a:avLst/>
              <a:gdLst>
                <a:gd name="T0" fmla="*/ 318 w 319"/>
                <a:gd name="T1" fmla="*/ 198 h 319"/>
                <a:gd name="T2" fmla="*/ 318 w 319"/>
                <a:gd name="T3" fmla="*/ 318 h 319"/>
                <a:gd name="T4" fmla="*/ 1 w 319"/>
                <a:gd name="T5" fmla="*/ 99 h 319"/>
                <a:gd name="T6" fmla="*/ 0 w 319"/>
                <a:gd name="T7" fmla="*/ 108 h 319"/>
                <a:gd name="T8" fmla="*/ 46 w 319"/>
                <a:gd name="T9" fmla="*/ 0 h 319"/>
                <a:gd name="T10" fmla="*/ 318 w 319"/>
                <a:gd name="T11" fmla="*/ 198 h 3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319">
                  <a:moveTo>
                    <a:pt x="318" y="198"/>
                  </a:moveTo>
                  <a:lnTo>
                    <a:pt x="318" y="318"/>
                  </a:lnTo>
                  <a:lnTo>
                    <a:pt x="1" y="99"/>
                  </a:lnTo>
                  <a:lnTo>
                    <a:pt x="0" y="108"/>
                  </a:lnTo>
                  <a:lnTo>
                    <a:pt x="46" y="0"/>
                  </a:lnTo>
                  <a:lnTo>
                    <a:pt x="318" y="198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auto">
            <a:xfrm>
              <a:off x="96" y="495"/>
              <a:ext cx="319" cy="319"/>
            </a:xfrm>
            <a:custGeom>
              <a:avLst/>
              <a:gdLst>
                <a:gd name="T0" fmla="*/ 0 w 319"/>
                <a:gd name="T1" fmla="*/ 198 h 319"/>
                <a:gd name="T2" fmla="*/ 0 w 319"/>
                <a:gd name="T3" fmla="*/ 318 h 319"/>
                <a:gd name="T4" fmla="*/ 316 w 319"/>
                <a:gd name="T5" fmla="*/ 99 h 319"/>
                <a:gd name="T6" fmla="*/ 318 w 319"/>
                <a:gd name="T7" fmla="*/ 108 h 319"/>
                <a:gd name="T8" fmla="*/ 271 w 319"/>
                <a:gd name="T9" fmla="*/ 0 h 319"/>
                <a:gd name="T10" fmla="*/ 0 w 319"/>
                <a:gd name="T11" fmla="*/ 198 h 3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319">
                  <a:moveTo>
                    <a:pt x="0" y="198"/>
                  </a:moveTo>
                  <a:lnTo>
                    <a:pt x="0" y="318"/>
                  </a:lnTo>
                  <a:lnTo>
                    <a:pt x="316" y="99"/>
                  </a:lnTo>
                  <a:lnTo>
                    <a:pt x="318" y="108"/>
                  </a:lnTo>
                  <a:lnTo>
                    <a:pt x="271" y="0"/>
                  </a:lnTo>
                  <a:lnTo>
                    <a:pt x="0" y="198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152" y="236"/>
              <a:ext cx="823" cy="773"/>
              <a:chOff x="152" y="236"/>
              <a:chExt cx="823" cy="773"/>
            </a:xfrm>
          </p:grpSpPr>
          <p:sp>
            <p:nvSpPr>
              <p:cNvPr id="1037" name="AutoShape 7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2" y="236"/>
                <a:ext cx="822" cy="772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8" name="Freeform 8"/>
              <p:cNvSpPr>
                <a:spLocks/>
              </p:cNvSpPr>
              <p:nvPr/>
            </p:nvSpPr>
            <p:spPr bwMode="auto">
              <a:xfrm>
                <a:off x="152" y="236"/>
                <a:ext cx="412" cy="773"/>
              </a:xfrm>
              <a:custGeom>
                <a:avLst/>
                <a:gdLst>
                  <a:gd name="T0" fmla="*/ 411 w 412"/>
                  <a:gd name="T1" fmla="*/ 772 h 773"/>
                  <a:gd name="T2" fmla="*/ 411 w 412"/>
                  <a:gd name="T3" fmla="*/ 637 h 773"/>
                  <a:gd name="T4" fmla="*/ 127 w 412"/>
                  <a:gd name="T5" fmla="*/ 75 h 773"/>
                  <a:gd name="T6" fmla="*/ 0 w 412"/>
                  <a:gd name="T7" fmla="*/ 0 h 773"/>
                  <a:gd name="T8" fmla="*/ 411 w 412"/>
                  <a:gd name="T9" fmla="*/ 772 h 7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2" h="773">
                    <a:moveTo>
                      <a:pt x="411" y="772"/>
                    </a:moveTo>
                    <a:lnTo>
                      <a:pt x="411" y="637"/>
                    </a:lnTo>
                    <a:lnTo>
                      <a:pt x="127" y="75"/>
                    </a:lnTo>
                    <a:lnTo>
                      <a:pt x="0" y="0"/>
                    </a:lnTo>
                    <a:lnTo>
                      <a:pt x="411" y="772"/>
                    </a:lnTo>
                  </a:path>
                </a:pathLst>
              </a:custGeom>
              <a:solidFill>
                <a:srgbClr val="002010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9" name="Freeform 9"/>
              <p:cNvSpPr>
                <a:spLocks/>
              </p:cNvSpPr>
              <p:nvPr/>
            </p:nvSpPr>
            <p:spPr bwMode="auto">
              <a:xfrm>
                <a:off x="152" y="236"/>
                <a:ext cx="823" cy="77"/>
              </a:xfrm>
              <a:custGeom>
                <a:avLst/>
                <a:gdLst>
                  <a:gd name="T0" fmla="*/ 0 w 823"/>
                  <a:gd name="T1" fmla="*/ 0 h 77"/>
                  <a:gd name="T2" fmla="*/ 127 w 823"/>
                  <a:gd name="T3" fmla="*/ 76 h 77"/>
                  <a:gd name="T4" fmla="*/ 712 w 823"/>
                  <a:gd name="T5" fmla="*/ 76 h 77"/>
                  <a:gd name="T6" fmla="*/ 822 w 823"/>
                  <a:gd name="T7" fmla="*/ 0 h 77"/>
                  <a:gd name="T8" fmla="*/ 0 w 823"/>
                  <a:gd name="T9" fmla="*/ 0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3" h="77">
                    <a:moveTo>
                      <a:pt x="0" y="0"/>
                    </a:moveTo>
                    <a:lnTo>
                      <a:pt x="127" y="76"/>
                    </a:lnTo>
                    <a:lnTo>
                      <a:pt x="712" y="76"/>
                    </a:lnTo>
                    <a:lnTo>
                      <a:pt x="82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0" name="Freeform 10"/>
              <p:cNvSpPr>
                <a:spLocks/>
              </p:cNvSpPr>
              <p:nvPr/>
            </p:nvSpPr>
            <p:spPr bwMode="auto">
              <a:xfrm>
                <a:off x="563" y="236"/>
                <a:ext cx="412" cy="773"/>
              </a:xfrm>
              <a:custGeom>
                <a:avLst/>
                <a:gdLst>
                  <a:gd name="T0" fmla="*/ 0 w 412"/>
                  <a:gd name="T1" fmla="*/ 772 h 773"/>
                  <a:gd name="T2" fmla="*/ 0 w 412"/>
                  <a:gd name="T3" fmla="*/ 637 h 773"/>
                  <a:gd name="T4" fmla="*/ 283 w 412"/>
                  <a:gd name="T5" fmla="*/ 75 h 773"/>
                  <a:gd name="T6" fmla="*/ 411 w 412"/>
                  <a:gd name="T7" fmla="*/ 0 h 773"/>
                  <a:gd name="T8" fmla="*/ 0 w 412"/>
                  <a:gd name="T9" fmla="*/ 772 h 7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2" h="773">
                    <a:moveTo>
                      <a:pt x="0" y="772"/>
                    </a:moveTo>
                    <a:lnTo>
                      <a:pt x="0" y="637"/>
                    </a:lnTo>
                    <a:lnTo>
                      <a:pt x="283" y="75"/>
                    </a:lnTo>
                    <a:lnTo>
                      <a:pt x="411" y="0"/>
                    </a:lnTo>
                    <a:lnTo>
                      <a:pt x="0" y="772"/>
                    </a:lnTo>
                  </a:path>
                </a:pathLst>
              </a:custGeom>
              <a:solidFill>
                <a:srgbClr val="006633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9467" name="Rectangle 11"/>
            <p:cNvSpPr>
              <a:spLocks noChangeArrowheads="1"/>
            </p:cNvSpPr>
            <p:nvPr/>
          </p:nvSpPr>
          <p:spPr bwMode="auto">
            <a:xfrm>
              <a:off x="96" y="704"/>
              <a:ext cx="959" cy="10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02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228600"/>
            <a:ext cx="7086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1988" y="1905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9470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992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fld id="{3F4B36CC-9F9C-413F-9033-1A78D306EB22}" type="datetime1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19471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9921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472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992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799FBE4-33B2-4488-8F03-FDA3E801B1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Ú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victordanilkin.t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victordanilkin.at.ua/urok_1.doc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victordanilkin.at.ua/urok_seminar_praktikum.doc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hyperlink" Target="http://victordanilkin.at.ua/index/rezultaty_proshlykh_let/0-2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dlib.ru/Books/1/0389/index.shtml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2700" y="68263"/>
            <a:ext cx="9144000" cy="27432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Уроки физики в форме семинара и семинара-практикума как средство активизации познавательной деятельности учащихся</a:t>
            </a:r>
          </a:p>
        </p:txBody>
      </p:sp>
      <p:sp>
        <p:nvSpPr>
          <p:cNvPr id="4101" name="AutoShape 5">
            <a:hlinkClick r:id="rId3" highlightClick="1"/>
          </p:cNvPr>
          <p:cNvSpPr>
            <a:spLocks noChangeArrowheads="1"/>
          </p:cNvSpPr>
          <p:nvPr/>
        </p:nvSpPr>
        <p:spPr bwMode="auto">
          <a:xfrm>
            <a:off x="8382000" y="6400800"/>
            <a:ext cx="727075" cy="412750"/>
          </a:xfrm>
          <a:prstGeom prst="actionButtonHome">
            <a:avLst/>
          </a:prstGeom>
          <a:solidFill>
            <a:schemeClr val="bg1">
              <a:lumMod val="60000"/>
              <a:lumOff val="40000"/>
            </a:scheme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pic>
        <p:nvPicPr>
          <p:cNvPr id="3076" name="Picture 1" descr="C:\Users\Учитель\Downloads\123\1233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2151063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048000" y="2876550"/>
            <a:ext cx="5468938" cy="389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sz="24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Данилкин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Виктор Николаевич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учитель физики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муниципального казенного общеобразовательного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учреждения «Кировский Лицей»</a:t>
            </a:r>
          </a:p>
          <a:p>
            <a:pPr>
              <a:defRPr/>
            </a:pPr>
            <a:endParaRPr lang="ru-RU" sz="200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>
              <a:defRPr/>
            </a:pPr>
            <a:r>
              <a:rPr lang="ru-RU" sz="2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г.Киров</a:t>
            </a:r>
            <a:endParaRPr lang="ru-RU" sz="200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>
              <a:defRPr/>
            </a:pP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Калужская область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1793875" y="-228600"/>
            <a:ext cx="7315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УРОК – СЕМИНАР ПО ТЕМЕ:</a:t>
            </a:r>
          </a:p>
          <a:p>
            <a:pPr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«ЗВУКОВЫЕ ВОЛНЫ». 11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класс 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>
              <a:defRPr/>
            </a:pPr>
            <a:r>
              <a:rPr lang="ru-RU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(Продолжительность семинара 45 минут</a:t>
            </a: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)                            (схема урока)                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482493"/>
              </p:ext>
            </p:extLst>
          </p:nvPr>
        </p:nvGraphicFramePr>
        <p:xfrm>
          <a:off x="-25400" y="1012825"/>
          <a:ext cx="9144000" cy="5696903"/>
        </p:xfrm>
        <a:graphic>
          <a:graphicData uri="http://schemas.openxmlformats.org/drawingml/2006/table">
            <a:tbl>
              <a:tblPr/>
              <a:tblGrid>
                <a:gridCol w="2286000"/>
                <a:gridCol w="6858000"/>
              </a:tblGrid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</a:rPr>
                        <a:t>Программа функционал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</a:rPr>
                        <a:t>Волновые явления.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11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36550" algn="l"/>
                          <a:tab pos="765175" algn="l"/>
                          <a:tab pos="862013" algn="l"/>
                        </a:tabLst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ДОКЛАДЧИК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Стоячие волны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СОДОКЛАДЧИК № 1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Резонансная труба, измерение скорости звука при помощи резонансной трубы.</a:t>
                      </a: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</a:tr>
              <a:tr h="111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СОДОКЛАДЧИК №2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Музыкальные духовые инструменты, открытая и закрытая трубы.</a:t>
                      </a: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ОППОНЕНТ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 Что происходит с энергией в стоячей волне.</a:t>
                      </a:r>
                    </a:p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 Условие образования узлов и пучностей.</a:t>
                      </a:r>
                    </a:p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 Свойства стоячих волн.</a:t>
                      </a: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ПРОВОКАТОР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Почему, наливая воду в бутылку, мы слышим звук, причем тон звука</a:t>
                      </a:r>
                    </a:p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увеличивается?</a:t>
                      </a: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АССИСТЕНТ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Плакаты: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1.«Стоячие волны»; 2. «Резонансная труба»; 3.«Открытая и закрытая трубы»; 4.  « Многообразие подводного мира».</a:t>
                      </a: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</a:tr>
              <a:tr h="111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ДОКЛАДЧИК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Звуковые волны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СОДОКЛАДЧИК № 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Природные источники звука. Зависимость скорости звука от температуры и рода среды. </a:t>
                      </a: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</a:tr>
              <a:tr h="111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СОДОКЛАДЧИК № 2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1925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Эхо.</a:t>
                      </a: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ОППОНЕНТ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 Какие звуковые колебания воспринимает человеческое ухо.</a:t>
                      </a:r>
                    </a:p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 Объяснить гулкость помещений.</a:t>
                      </a: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</a:tr>
              <a:tr h="111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ПРОВОКАТОР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Почему мы не слышим рыб.</a:t>
                      </a: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АССИСТЕНТ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Плакаты: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 «Отражение звуковых волн от препятствий»;  2. «Рефракция</a:t>
                      </a:r>
                    </a:p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звукового луча».</a:t>
                      </a: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ЛИТЕРАТУРА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Трофимова  Т.И. «Курс физики» </a:t>
                      </a:r>
                    </a:p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Роуэлл Р., Герберт С. «Физика»</a:t>
                      </a:r>
                    </a:p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Тарасов Л.В. «Физика в природе»</a:t>
                      </a:r>
                    </a:p>
                    <a:p>
                      <a:pPr marL="127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Кухлинг Х.  «Справочник по физике»</a:t>
                      </a:r>
                    </a:p>
                  </a:txBody>
                  <a:tcPr marL="36195" marR="36195" marT="36195" marB="361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</a:tr>
            </a:tbl>
          </a:graphicData>
        </a:graphic>
      </p:graphicFrame>
      <p:sp>
        <p:nvSpPr>
          <p:cNvPr id="12" name="AutoShape 5">
            <a:hlinkClick r:id="rId2" highlightClick="1"/>
          </p:cNvPr>
          <p:cNvSpPr>
            <a:spLocks noChangeArrowheads="1"/>
          </p:cNvSpPr>
          <p:nvPr/>
        </p:nvSpPr>
        <p:spPr bwMode="auto">
          <a:xfrm>
            <a:off x="8382000" y="6400800"/>
            <a:ext cx="727075" cy="412750"/>
          </a:xfrm>
          <a:prstGeom prst="actionButtonHome">
            <a:avLst/>
          </a:prstGeom>
          <a:solidFill>
            <a:schemeClr val="bg1">
              <a:lumMod val="60000"/>
              <a:lumOff val="40000"/>
            </a:scheme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C:\Users\Учитель\Downloads\123\12345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917700"/>
            <a:ext cx="4089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8634413" cy="1371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ru-RU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Межпредметная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интеграция</a:t>
            </a:r>
          </a:p>
        </p:txBody>
      </p:sp>
      <p:pic>
        <p:nvPicPr>
          <p:cNvPr id="13316" name="Picture 2" descr="C:\Users\Учитель\Downloads\123\12345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3163888"/>
            <a:ext cx="45720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406400" y="21336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b="1">
                <a:solidFill>
                  <a:schemeClr val="bg2"/>
                </a:solidFill>
              </a:rPr>
              <a:t>Позволяет избежать у учащихся</a:t>
            </a:r>
          </a:p>
        </p:txBody>
      </p:sp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381000" y="2503488"/>
            <a:ext cx="38481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ru-RU" sz="2000">
                <a:solidFill>
                  <a:schemeClr val="bg2"/>
                </a:solidFill>
              </a:rPr>
              <a:t>разрозненности знаний</a:t>
            </a:r>
            <a:r>
              <a:rPr lang="en-US" sz="2000">
                <a:solidFill>
                  <a:schemeClr val="bg2"/>
                </a:solidFill>
              </a:rPr>
              <a:t>;</a:t>
            </a:r>
          </a:p>
          <a:p>
            <a:pPr>
              <a:buFont typeface="Arial" charset="0"/>
              <a:buChar char="•"/>
            </a:pPr>
            <a:r>
              <a:rPr lang="ru-RU" sz="2000">
                <a:solidFill>
                  <a:schemeClr val="bg2"/>
                </a:solidFill>
              </a:rPr>
              <a:t>невостребованности</a:t>
            </a:r>
            <a:r>
              <a:rPr lang="en-US" sz="2000">
                <a:solidFill>
                  <a:schemeClr val="bg2"/>
                </a:solidFill>
              </a:rPr>
              <a:t>;</a:t>
            </a:r>
            <a:endParaRPr lang="ru-RU" sz="2000">
              <a:solidFill>
                <a:schemeClr val="bg2"/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2000">
                <a:solidFill>
                  <a:schemeClr val="bg2"/>
                </a:solidFill>
              </a:rPr>
              <a:t>отсутствие целостного представления о мире</a:t>
            </a:r>
            <a:r>
              <a:rPr lang="en-US" sz="2000">
                <a:solidFill>
                  <a:schemeClr val="bg2"/>
                </a:solidFill>
              </a:rPr>
              <a:t>.</a:t>
            </a:r>
            <a:endParaRPr lang="ru-RU" sz="2000">
              <a:solidFill>
                <a:schemeClr val="bg2"/>
              </a:solidFill>
            </a:endParaRPr>
          </a:p>
        </p:txBody>
      </p:sp>
      <p:sp>
        <p:nvSpPr>
          <p:cNvPr id="13319" name="TextBox 8"/>
          <p:cNvSpPr txBox="1">
            <a:spLocks noChangeArrowheads="1"/>
          </p:cNvSpPr>
          <p:nvPr/>
        </p:nvSpPr>
        <p:spPr bwMode="auto">
          <a:xfrm>
            <a:off x="4368800" y="3336925"/>
            <a:ext cx="388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b="1">
                <a:solidFill>
                  <a:schemeClr val="bg2"/>
                </a:solidFill>
              </a:rPr>
              <a:t>Способствует изучению различных источников информации:</a:t>
            </a:r>
          </a:p>
        </p:txBody>
      </p:sp>
      <p:sp>
        <p:nvSpPr>
          <p:cNvPr id="13320" name="TextBox 9"/>
          <p:cNvSpPr txBox="1">
            <a:spLocks noChangeArrowheads="1"/>
          </p:cNvSpPr>
          <p:nvPr/>
        </p:nvSpPr>
        <p:spPr bwMode="auto">
          <a:xfrm>
            <a:off x="4368800" y="3983038"/>
            <a:ext cx="1727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ru-RU">
                <a:solidFill>
                  <a:schemeClr val="bg2"/>
                </a:solidFill>
              </a:rPr>
              <a:t>научная и справочная литература</a:t>
            </a:r>
            <a:r>
              <a:rPr lang="en-US">
                <a:solidFill>
                  <a:schemeClr val="bg2"/>
                </a:solidFill>
              </a:rPr>
              <a:t>;</a:t>
            </a:r>
            <a:endParaRPr lang="ru-RU">
              <a:solidFill>
                <a:schemeClr val="bg2"/>
              </a:solidFill>
            </a:endParaRPr>
          </a:p>
          <a:p>
            <a:pPr>
              <a:buFont typeface="Arial" charset="0"/>
              <a:buChar char="•"/>
            </a:pPr>
            <a:r>
              <a:rPr lang="ru-RU">
                <a:solidFill>
                  <a:schemeClr val="bg2"/>
                </a:solidFill>
              </a:rPr>
              <a:t>Интернет-ресурсы</a:t>
            </a:r>
            <a:r>
              <a:rPr lang="en-US">
                <a:solidFill>
                  <a:schemeClr val="bg2"/>
                </a:solidFill>
              </a:rPr>
              <a:t>;</a:t>
            </a:r>
            <a:endParaRPr lang="ru-RU">
              <a:solidFill>
                <a:schemeClr val="bg2"/>
              </a:solidFill>
            </a:endParaRPr>
          </a:p>
          <a:p>
            <a:pPr>
              <a:buFont typeface="Arial" charset="0"/>
              <a:buChar char="•"/>
            </a:pPr>
            <a:r>
              <a:rPr lang="ru-RU">
                <a:solidFill>
                  <a:schemeClr val="bg2"/>
                </a:solidFill>
              </a:rPr>
              <a:t>наблюдения</a:t>
            </a:r>
            <a:r>
              <a:rPr lang="en-US">
                <a:solidFill>
                  <a:schemeClr val="bg2"/>
                </a:solidFill>
              </a:rPr>
              <a:t>;</a:t>
            </a:r>
          </a:p>
          <a:p>
            <a:pPr>
              <a:buFont typeface="Arial" charset="0"/>
              <a:buChar char="•"/>
            </a:pPr>
            <a:endParaRPr lang="ru-RU">
              <a:solidFill>
                <a:schemeClr val="bg2"/>
              </a:solidFill>
            </a:endParaRPr>
          </a:p>
        </p:txBody>
      </p:sp>
      <p:sp>
        <p:nvSpPr>
          <p:cNvPr id="13321" name="TextBox 10"/>
          <p:cNvSpPr txBox="1">
            <a:spLocks noChangeArrowheads="1"/>
          </p:cNvSpPr>
          <p:nvPr/>
        </p:nvSpPr>
        <p:spPr bwMode="auto">
          <a:xfrm>
            <a:off x="6286500" y="3983038"/>
            <a:ext cx="2362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ru-RU">
                <a:solidFill>
                  <a:schemeClr val="bg2"/>
                </a:solidFill>
              </a:rPr>
              <a:t>публицистические издания</a:t>
            </a:r>
            <a:r>
              <a:rPr lang="en-US">
                <a:solidFill>
                  <a:schemeClr val="bg2"/>
                </a:solidFill>
              </a:rPr>
              <a:t>;</a:t>
            </a:r>
          </a:p>
          <a:p>
            <a:pPr>
              <a:buFont typeface="Arial" charset="0"/>
              <a:buChar char="•"/>
            </a:pPr>
            <a:r>
              <a:rPr lang="ru-RU">
                <a:solidFill>
                  <a:schemeClr val="bg2"/>
                </a:solidFill>
              </a:rPr>
              <a:t>фольклор и художественная литература</a:t>
            </a:r>
            <a:r>
              <a:rPr lang="en-US">
                <a:solidFill>
                  <a:schemeClr val="bg2"/>
                </a:solidFill>
              </a:rPr>
              <a:t>;</a:t>
            </a:r>
            <a:endParaRPr lang="ru-RU">
              <a:solidFill>
                <a:schemeClr val="bg2"/>
              </a:solidFill>
            </a:endParaRPr>
          </a:p>
          <a:p>
            <a:pPr>
              <a:buFont typeface="Arial" charset="0"/>
              <a:buChar char="•"/>
            </a:pPr>
            <a:r>
              <a:rPr lang="ru-RU">
                <a:solidFill>
                  <a:schemeClr val="bg2"/>
                </a:solidFill>
              </a:rPr>
              <a:t>СМИ</a:t>
            </a:r>
            <a:r>
              <a:rPr lang="en-US">
                <a:solidFill>
                  <a:schemeClr val="bg2"/>
                </a:solidFill>
              </a:rPr>
              <a:t>;</a:t>
            </a:r>
          </a:p>
          <a:p>
            <a:pPr>
              <a:buFont typeface="Arial" charset="0"/>
              <a:buChar char="•"/>
            </a:pPr>
            <a:r>
              <a:rPr lang="ru-RU">
                <a:solidFill>
                  <a:schemeClr val="bg2"/>
                </a:solidFill>
              </a:rPr>
              <a:t>архивные материалы.</a:t>
            </a:r>
          </a:p>
        </p:txBody>
      </p:sp>
      <p:pic>
        <p:nvPicPr>
          <p:cNvPr id="13322" name="Picture 5" descr="C:\Users\Учитель\Downloads\123\06.02.2015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925513"/>
            <a:ext cx="42799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9865390"/>
              </p:ext>
            </p:extLst>
          </p:nvPr>
        </p:nvGraphicFramePr>
        <p:xfrm>
          <a:off x="152400" y="1524000"/>
          <a:ext cx="8915400" cy="5058094"/>
        </p:xfrm>
        <a:graphic>
          <a:graphicData uri="http://schemas.openxmlformats.org/drawingml/2006/table">
            <a:tbl>
              <a:tblPr/>
              <a:tblGrid>
                <a:gridCol w="1782763"/>
                <a:gridCol w="779462"/>
                <a:gridCol w="1400175"/>
                <a:gridCol w="1676400"/>
                <a:gridCol w="3276600"/>
              </a:tblGrid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соавтор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информации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«Ученые земли Калужской»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класс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краеведение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Блохина Е.В.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публицистические статьи 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архивные материалы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«Сказочная физика»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класс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литература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Блохина Е.В.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устное народное творчество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художественная литература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«Экология жилища»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 класс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биология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экология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Данилкина О. 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публицистические издания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(«Наука и жизнь», «Биология», «Потенциал»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СМИ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47625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пр. «Здоровье», «Галилео», «Наука 2.0»)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наблюдения учащихся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</a:tr>
              <a:tr h="9017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«Применение интегралов в физике и технике»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 класс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математика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Куракина Е. Ю.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публицистические издания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(«Юный техник», «Физика», «Математика для школьников», «Потенциал»)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справочная литература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«Влажность воздуха»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 класс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география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Попова А.С.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публицистические издания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(«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GEO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», «Климат земли», «Эволюция»)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наблюдения учащихся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3CB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«Виртуальное путешествие по Золотому Кольцу России»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 класс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информатика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Козлова Е.И.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762500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Интернет-ресурсы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AE7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8634413" cy="1371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ru-RU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Межпредметная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интеграция</a:t>
            </a:r>
            <a:b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(из опыта работы)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6100" y="43934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Структура семинара-практикума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Овал 2"/>
          <p:cNvSpPr/>
          <p:nvPr/>
        </p:nvSpPr>
        <p:spPr bwMode="auto">
          <a:xfrm>
            <a:off x="0" y="702491"/>
            <a:ext cx="9144000" cy="6172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Месяц 5"/>
          <p:cNvSpPr/>
          <p:nvPr/>
        </p:nvSpPr>
        <p:spPr bwMode="auto">
          <a:xfrm rot="10800000">
            <a:off x="6324600" y="954061"/>
            <a:ext cx="2819400" cy="5635677"/>
          </a:xfrm>
          <a:prstGeom prst="moon">
            <a:avLst/>
          </a:prstGeom>
          <a:solidFill>
            <a:srgbClr val="52B51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6046515" y="2546823"/>
            <a:ext cx="4360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Остальная часть класса</a:t>
            </a:r>
          </a:p>
          <a:p>
            <a:r>
              <a:rPr lang="ru-RU" dirty="0" smtClean="0"/>
              <a:t>Опрос, совместное решение задач, обсуждение сообщений, короткая контрольная работа, диктант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 bwMode="auto">
          <a:xfrm rot="380412">
            <a:off x="3704024" y="732153"/>
            <a:ext cx="4205306" cy="89705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532343">
            <a:off x="4724398" y="1091767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У  Ч  И  Т  Е  Л  Ь</a:t>
            </a:r>
            <a:endParaRPr lang="ru-RU" sz="2800" b="1" dirty="0"/>
          </a:p>
        </p:txBody>
      </p:sp>
      <p:sp>
        <p:nvSpPr>
          <p:cNvPr id="15" name="Дуга 14"/>
          <p:cNvSpPr/>
          <p:nvPr/>
        </p:nvSpPr>
        <p:spPr bwMode="auto">
          <a:xfrm rot="5400000">
            <a:off x="4752872" y="575607"/>
            <a:ext cx="1799990" cy="3380934"/>
          </a:xfrm>
          <a:prstGeom prst="arc">
            <a:avLst>
              <a:gd name="adj1" fmla="val 14873171"/>
              <a:gd name="adj2" fmla="val 797712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Дуга 17"/>
          <p:cNvSpPr/>
          <p:nvPr/>
        </p:nvSpPr>
        <p:spPr bwMode="auto">
          <a:xfrm rot="5400000">
            <a:off x="5133522" y="843351"/>
            <a:ext cx="1038687" cy="2468633"/>
          </a:xfrm>
          <a:prstGeom prst="arc">
            <a:avLst>
              <a:gd name="adj1" fmla="val 14411402"/>
              <a:gd name="adj2" fmla="val 8289233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528176">
            <a:off x="4889498" y="167399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Организует защиту</a:t>
            </a:r>
            <a:endParaRPr lang="ru-RU" dirty="0"/>
          </a:p>
        </p:txBody>
      </p:sp>
      <p:cxnSp>
        <p:nvCxnSpPr>
          <p:cNvPr id="19" name="Прямая соединительная линия 18"/>
          <p:cNvCxnSpPr/>
          <p:nvPr/>
        </p:nvCxnSpPr>
        <p:spPr bwMode="auto">
          <a:xfrm flipH="1">
            <a:off x="5257800" y="2597011"/>
            <a:ext cx="228600" cy="5690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 rot="2886619">
            <a:off x="3720896" y="2474761"/>
            <a:ext cx="1888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Ученики группы - контролеру</a:t>
            </a:r>
            <a:endParaRPr lang="ru-RU" sz="1400" dirty="0"/>
          </a:p>
        </p:txBody>
      </p:sp>
      <p:sp>
        <p:nvSpPr>
          <p:cNvPr id="22" name="TextBox 21"/>
          <p:cNvSpPr txBox="1"/>
          <p:nvPr/>
        </p:nvSpPr>
        <p:spPr>
          <a:xfrm rot="20722556">
            <a:off x="5517464" y="2497336"/>
            <a:ext cx="1888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Представитель группы</a:t>
            </a:r>
            <a:endParaRPr lang="ru-RU" sz="1400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260600" y="856400"/>
            <a:ext cx="1447800" cy="164573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87650" y="856400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12</a:t>
            </a:r>
            <a:endParaRPr lang="ru-RU" sz="1100" dirty="0"/>
          </a:p>
        </p:txBody>
      </p:sp>
      <p:sp>
        <p:nvSpPr>
          <p:cNvPr id="30" name="TextBox 29"/>
          <p:cNvSpPr txBox="1"/>
          <p:nvPr/>
        </p:nvSpPr>
        <p:spPr>
          <a:xfrm>
            <a:off x="3497065" y="1548463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3</a:t>
            </a:r>
            <a:endParaRPr lang="ru-RU" sz="1100" dirty="0"/>
          </a:p>
        </p:txBody>
      </p:sp>
      <p:sp>
        <p:nvSpPr>
          <p:cNvPr id="31" name="TextBox 30"/>
          <p:cNvSpPr txBox="1"/>
          <p:nvPr/>
        </p:nvSpPr>
        <p:spPr>
          <a:xfrm>
            <a:off x="2794000" y="2193313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6</a:t>
            </a:r>
            <a:endParaRPr lang="ru-RU" sz="1100" dirty="0"/>
          </a:p>
        </p:txBody>
      </p:sp>
      <p:sp>
        <p:nvSpPr>
          <p:cNvPr id="32" name="TextBox 31"/>
          <p:cNvSpPr txBox="1"/>
          <p:nvPr/>
        </p:nvSpPr>
        <p:spPr>
          <a:xfrm>
            <a:off x="2260600" y="1548463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9</a:t>
            </a:r>
            <a:endParaRPr lang="ru-RU" sz="1100" dirty="0"/>
          </a:p>
        </p:txBody>
      </p:sp>
      <p:cxnSp>
        <p:nvCxnSpPr>
          <p:cNvPr id="28" name="Прямая со стрелкой 27"/>
          <p:cNvCxnSpPr/>
          <p:nvPr/>
        </p:nvCxnSpPr>
        <p:spPr bwMode="auto">
          <a:xfrm flipV="1">
            <a:off x="2959100" y="1118010"/>
            <a:ext cx="0" cy="5612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Прямая со стрелкой 32"/>
          <p:cNvCxnSpPr/>
          <p:nvPr/>
        </p:nvCxnSpPr>
        <p:spPr bwMode="auto">
          <a:xfrm>
            <a:off x="2959100" y="1679268"/>
            <a:ext cx="3619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/>
          <p:cNvSpPr txBox="1"/>
          <p:nvPr/>
        </p:nvSpPr>
        <p:spPr>
          <a:xfrm>
            <a:off x="2277524" y="1810073"/>
            <a:ext cx="1655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FFFF"/>
                </a:solidFill>
              </a:rPr>
              <a:t>Задание на время</a:t>
            </a:r>
            <a:endParaRPr lang="ru-RU" sz="1200" b="1" dirty="0">
              <a:solidFill>
                <a:srgbClr val="FFFFFF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 bwMode="auto">
          <a:xfrm flipH="1">
            <a:off x="4874701" y="1937015"/>
            <a:ext cx="383099" cy="5179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Прямая соединительная линия 46"/>
          <p:cNvCxnSpPr/>
          <p:nvPr/>
        </p:nvCxnSpPr>
        <p:spPr bwMode="auto">
          <a:xfrm flipH="1">
            <a:off x="5592836" y="1992130"/>
            <a:ext cx="176412" cy="6048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Прямая соединительная линия 48"/>
          <p:cNvCxnSpPr>
            <a:endCxn id="22" idx="0"/>
          </p:cNvCxnSpPr>
          <p:nvPr/>
        </p:nvCxnSpPr>
        <p:spPr bwMode="auto">
          <a:xfrm>
            <a:off x="6225075" y="2010048"/>
            <a:ext cx="170725" cy="4957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Прямая со стрелкой 50"/>
          <p:cNvCxnSpPr>
            <a:stCxn id="20" idx="2"/>
          </p:cNvCxnSpPr>
          <p:nvPr/>
        </p:nvCxnSpPr>
        <p:spPr bwMode="auto">
          <a:xfrm flipH="1">
            <a:off x="4038600" y="2911048"/>
            <a:ext cx="431931" cy="5179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Прямая со стрелкой 54"/>
          <p:cNvCxnSpPr/>
          <p:nvPr/>
        </p:nvCxnSpPr>
        <p:spPr bwMode="auto">
          <a:xfrm flipH="1">
            <a:off x="5372100" y="3166070"/>
            <a:ext cx="114302" cy="6147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Прямая со стрелкой 56"/>
          <p:cNvCxnSpPr>
            <a:stCxn id="22" idx="2"/>
          </p:cNvCxnSpPr>
          <p:nvPr/>
        </p:nvCxnSpPr>
        <p:spPr bwMode="auto">
          <a:xfrm>
            <a:off x="6527900" y="3012081"/>
            <a:ext cx="184082" cy="7598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Box 57"/>
          <p:cNvSpPr txBox="1"/>
          <p:nvPr/>
        </p:nvSpPr>
        <p:spPr>
          <a:xfrm>
            <a:off x="3497066" y="3473447"/>
            <a:ext cx="784592" cy="27699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Учителю</a:t>
            </a:r>
            <a:endParaRPr lang="ru-RU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4545550" y="3780823"/>
            <a:ext cx="1734263" cy="27699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Ученику-консультанту</a:t>
            </a:r>
            <a:endParaRPr lang="ru-RU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6350099" y="3800040"/>
            <a:ext cx="1161878" cy="27699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Другой группе</a:t>
            </a:r>
            <a:endParaRPr lang="ru-RU" sz="1200" dirty="0"/>
          </a:p>
        </p:txBody>
      </p:sp>
      <p:sp>
        <p:nvSpPr>
          <p:cNvPr id="59" name="Месяц 58"/>
          <p:cNvSpPr/>
          <p:nvPr/>
        </p:nvSpPr>
        <p:spPr bwMode="auto">
          <a:xfrm rot="6165299">
            <a:off x="2693573" y="4319754"/>
            <a:ext cx="1555263" cy="2943188"/>
          </a:xfrm>
          <a:prstGeom prst="moon">
            <a:avLst>
              <a:gd name="adj" fmla="val 6590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 rot="1092627">
            <a:off x="2311389" y="5377960"/>
            <a:ext cx="2535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Могут быть конкурирующие группы </a:t>
            </a:r>
            <a:endParaRPr lang="ru-RU" sz="1600" dirty="0"/>
          </a:p>
        </p:txBody>
      </p:sp>
      <p:sp>
        <p:nvSpPr>
          <p:cNvPr id="61" name="TextBox 60"/>
          <p:cNvSpPr txBox="1"/>
          <p:nvPr/>
        </p:nvSpPr>
        <p:spPr>
          <a:xfrm rot="518198">
            <a:off x="2168466" y="6315482"/>
            <a:ext cx="2557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Обсуждается один вопрос</a:t>
            </a:r>
            <a:endParaRPr lang="ru-RU" sz="1400" dirty="0"/>
          </a:p>
        </p:txBody>
      </p:sp>
      <p:sp>
        <p:nvSpPr>
          <p:cNvPr id="67" name="Месяц 66"/>
          <p:cNvSpPr/>
          <p:nvPr/>
        </p:nvSpPr>
        <p:spPr bwMode="auto">
          <a:xfrm rot="9787023">
            <a:off x="950525" y="2104398"/>
            <a:ext cx="1868587" cy="3674665"/>
          </a:xfrm>
          <a:prstGeom prst="moon">
            <a:avLst>
              <a:gd name="adj" fmla="val 3716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8" name="Месяц 67"/>
          <p:cNvSpPr/>
          <p:nvPr/>
        </p:nvSpPr>
        <p:spPr bwMode="auto">
          <a:xfrm rot="9915668">
            <a:off x="907418" y="2251751"/>
            <a:ext cx="1371579" cy="3652400"/>
          </a:xfrm>
          <a:prstGeom prst="moon">
            <a:avLst>
              <a:gd name="adj" fmla="val 82365"/>
            </a:avLst>
          </a:prstGeom>
          <a:solidFill>
            <a:srgbClr val="52B51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6" name="Прямая соединительная линия 65"/>
          <p:cNvCxnSpPr/>
          <p:nvPr/>
        </p:nvCxnSpPr>
        <p:spPr bwMode="auto">
          <a:xfrm flipH="1">
            <a:off x="990600" y="3012081"/>
            <a:ext cx="825500" cy="5998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Прямая соединительная линия 69"/>
          <p:cNvCxnSpPr/>
          <p:nvPr/>
        </p:nvCxnSpPr>
        <p:spPr bwMode="auto">
          <a:xfrm flipH="1">
            <a:off x="1219200" y="4572000"/>
            <a:ext cx="10876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" name="TextBox 78"/>
          <p:cNvSpPr txBox="1"/>
          <p:nvPr/>
        </p:nvSpPr>
        <p:spPr>
          <a:xfrm rot="3255995">
            <a:off x="366470" y="2953571"/>
            <a:ext cx="1680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Минимальный уровень</a:t>
            </a:r>
            <a:endParaRPr lang="ru-RU" sz="1200" dirty="0"/>
          </a:p>
        </p:txBody>
      </p:sp>
      <p:sp>
        <p:nvSpPr>
          <p:cNvPr id="80" name="TextBox 79"/>
          <p:cNvSpPr txBox="1"/>
          <p:nvPr/>
        </p:nvSpPr>
        <p:spPr>
          <a:xfrm rot="3362306">
            <a:off x="554952" y="4854138"/>
            <a:ext cx="3664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Общий уровень</a:t>
            </a:r>
            <a:endParaRPr lang="ru-RU" sz="1200" dirty="0"/>
          </a:p>
        </p:txBody>
      </p:sp>
      <p:sp>
        <p:nvSpPr>
          <p:cNvPr id="81" name="TextBox 80"/>
          <p:cNvSpPr txBox="1"/>
          <p:nvPr/>
        </p:nvSpPr>
        <p:spPr>
          <a:xfrm rot="6251178">
            <a:off x="856530" y="5188896"/>
            <a:ext cx="163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Продвинутый уровень</a:t>
            </a:r>
            <a:endParaRPr lang="ru-RU" sz="1200" dirty="0"/>
          </a:p>
        </p:txBody>
      </p:sp>
      <p:sp>
        <p:nvSpPr>
          <p:cNvPr id="82" name="TextBox 81"/>
          <p:cNvSpPr txBox="1"/>
          <p:nvPr/>
        </p:nvSpPr>
        <p:spPr>
          <a:xfrm rot="4553077">
            <a:off x="862701" y="3991764"/>
            <a:ext cx="3083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/>
              <a:t>Разноуровневые</a:t>
            </a:r>
            <a:r>
              <a:rPr lang="ru-RU" sz="1600" b="1" dirty="0" smtClean="0"/>
              <a:t>  группы</a:t>
            </a:r>
            <a:endParaRPr lang="ru-RU" sz="1600" b="1" dirty="0"/>
          </a:p>
        </p:txBody>
      </p:sp>
      <p:sp>
        <p:nvSpPr>
          <p:cNvPr id="83" name="TextBox 82"/>
          <p:cNvSpPr txBox="1"/>
          <p:nvPr/>
        </p:nvSpPr>
        <p:spPr>
          <a:xfrm rot="4307171">
            <a:off x="13576" y="3976375"/>
            <a:ext cx="1030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Ученик</a:t>
            </a:r>
            <a:endParaRPr lang="ru-RU" dirty="0"/>
          </a:p>
        </p:txBody>
      </p:sp>
      <p:cxnSp>
        <p:nvCxnSpPr>
          <p:cNvPr id="85" name="Прямая со стрелкой 84"/>
          <p:cNvCxnSpPr>
            <a:stCxn id="83" idx="1"/>
          </p:cNvCxnSpPr>
          <p:nvPr/>
        </p:nvCxnSpPr>
        <p:spPr bwMode="auto">
          <a:xfrm flipV="1">
            <a:off x="367639" y="3166070"/>
            <a:ext cx="394361" cy="5057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Прямая со стрелкой 88"/>
          <p:cNvCxnSpPr/>
          <p:nvPr/>
        </p:nvCxnSpPr>
        <p:spPr bwMode="auto">
          <a:xfrm flipV="1">
            <a:off x="596239" y="4001282"/>
            <a:ext cx="470561" cy="1185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Прямая со стрелкой 90"/>
          <p:cNvCxnSpPr/>
          <p:nvPr/>
        </p:nvCxnSpPr>
        <p:spPr bwMode="auto">
          <a:xfrm>
            <a:off x="596239" y="4572000"/>
            <a:ext cx="652548" cy="4244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61" name="Овал 15360"/>
          <p:cNvSpPr/>
          <p:nvPr/>
        </p:nvSpPr>
        <p:spPr bwMode="auto">
          <a:xfrm>
            <a:off x="5043905" y="4413425"/>
            <a:ext cx="1977185" cy="116601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363" name="TextBox 15362"/>
          <p:cNvSpPr txBox="1"/>
          <p:nvPr/>
        </p:nvSpPr>
        <p:spPr>
          <a:xfrm>
            <a:off x="5088595" y="4669471"/>
            <a:ext cx="1932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FF"/>
                </a:solidFill>
              </a:rPr>
              <a:t>Одинаковый балл всей группе</a:t>
            </a:r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8634413" cy="1371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УРОК СЕМИНАР – ПРАКТИКУМ ПО ТЕМЕ:</a:t>
            </a:r>
            <a:b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«ЭЛЕКТРОСТАТИКА» </a:t>
            </a:r>
            <a:b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(10 КЛАСС)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2700" y="1474788"/>
          <a:ext cx="9131300" cy="5383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16"/>
                <a:gridCol w="911610"/>
                <a:gridCol w="812853"/>
                <a:gridCol w="1390207"/>
                <a:gridCol w="1549738"/>
                <a:gridCol w="1549738"/>
                <a:gridCol w="1549738"/>
              </a:tblGrid>
              <a:tr h="4158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Время /мин/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Содержание</a:t>
                      </a:r>
                      <a:r>
                        <a:rPr lang="ru-RU" sz="1400" baseline="0" dirty="0" smtClean="0"/>
                        <a:t> работы</a:t>
                      </a:r>
                      <a:endParaRPr lang="ru-RU" sz="1400" dirty="0"/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56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 gridSpan="6"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Объявление темы урока, планируемых результатов,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состава групп; пересадка; запись даты  и темы урока.</a:t>
                      </a:r>
                      <a:endParaRPr lang="ru-RU" sz="1400" dirty="0"/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192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 gridSpan="2">
                  <a:txBody>
                    <a:bodyPr/>
                    <a:lstStyle/>
                    <a:p>
                      <a:r>
                        <a:rPr lang="ru-RU" sz="1400" dirty="0" smtClean="0"/>
                        <a:t>Часть</a:t>
                      </a:r>
                      <a:r>
                        <a:rPr lang="ru-RU" sz="1400" baseline="0" dirty="0" smtClean="0"/>
                        <a:t> работает с учителем. Решение заданий на местах с комментариями</a:t>
                      </a:r>
                      <a:endParaRPr lang="ru-RU" sz="1400" dirty="0"/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Группа</a:t>
                      </a:r>
                    </a:p>
                    <a:p>
                      <a:r>
                        <a:rPr lang="ru-RU" sz="1400" dirty="0" smtClean="0"/>
                        <a:t>№</a:t>
                      </a:r>
                      <a:r>
                        <a:rPr lang="ru-RU" sz="1400" baseline="0" dirty="0" smtClean="0"/>
                        <a:t> 1 </a:t>
                      </a:r>
                      <a:r>
                        <a:rPr lang="en-US" sz="1400" baseline="0" dirty="0" smtClean="0"/>
                        <a:t>/</a:t>
                      </a:r>
                      <a:r>
                        <a:rPr lang="ru-RU" sz="1400" baseline="0" dirty="0" smtClean="0"/>
                        <a:t>ОП</a:t>
                      </a:r>
                      <a:r>
                        <a:rPr lang="en-US" sz="1400" baseline="0" dirty="0" smtClean="0"/>
                        <a:t>/</a:t>
                      </a:r>
                    </a:p>
                    <a:p>
                      <a:r>
                        <a:rPr lang="ru-RU" sz="1400" baseline="0" dirty="0" smtClean="0"/>
                        <a:t>Задача №1</a:t>
                      </a:r>
                    </a:p>
                    <a:p>
                      <a:r>
                        <a:rPr lang="en-US" sz="1400" baseline="0" dirty="0" smtClean="0"/>
                        <a:t>/30 </a:t>
                      </a:r>
                      <a:r>
                        <a:rPr lang="ru-RU" sz="1400" baseline="0" dirty="0" smtClean="0"/>
                        <a:t>минут</a:t>
                      </a:r>
                      <a:r>
                        <a:rPr lang="en-US" sz="1400" baseline="0" dirty="0" smtClean="0"/>
                        <a:t>/</a:t>
                      </a:r>
                      <a:endParaRPr lang="ru-RU" sz="14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Группа</a:t>
                      </a:r>
                    </a:p>
                    <a:p>
                      <a:r>
                        <a:rPr lang="ru-RU" sz="1400" dirty="0" smtClean="0"/>
                        <a:t>№</a:t>
                      </a:r>
                      <a:r>
                        <a:rPr lang="ru-RU" sz="1400" baseline="0" dirty="0" smtClean="0"/>
                        <a:t> 2 </a:t>
                      </a:r>
                      <a:r>
                        <a:rPr lang="en-US" sz="1400" baseline="0" dirty="0" smtClean="0"/>
                        <a:t>/</a:t>
                      </a:r>
                      <a:r>
                        <a:rPr lang="ru-RU" sz="1400" baseline="0" dirty="0" smtClean="0"/>
                        <a:t>НМ</a:t>
                      </a:r>
                      <a:r>
                        <a:rPr lang="en-US" sz="1400" baseline="0" dirty="0" smtClean="0"/>
                        <a:t>/</a:t>
                      </a:r>
                    </a:p>
                    <a:p>
                      <a:r>
                        <a:rPr lang="ru-RU" sz="1400" baseline="0" dirty="0" smtClean="0"/>
                        <a:t>Задача №1</a:t>
                      </a:r>
                    </a:p>
                    <a:p>
                      <a:r>
                        <a:rPr lang="en-US" sz="1400" baseline="0" dirty="0" smtClean="0"/>
                        <a:t>/</a:t>
                      </a:r>
                      <a:r>
                        <a:rPr lang="ru-RU" sz="1400" baseline="0" dirty="0" smtClean="0"/>
                        <a:t>15 минут</a:t>
                      </a:r>
                      <a:r>
                        <a:rPr lang="en-US" sz="1400" baseline="0" dirty="0" smtClean="0"/>
                        <a:t>/</a:t>
                      </a:r>
                      <a:endParaRPr lang="ru-RU" sz="1400" dirty="0" smtClean="0"/>
                    </a:p>
                    <a:p>
                      <a:endParaRPr lang="ru-RU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Группа</a:t>
                      </a:r>
                    </a:p>
                    <a:p>
                      <a:r>
                        <a:rPr lang="ru-RU" sz="1400" dirty="0" smtClean="0"/>
                        <a:t>№</a:t>
                      </a:r>
                      <a:r>
                        <a:rPr lang="ru-RU" sz="1400" baseline="0" dirty="0" smtClean="0"/>
                        <a:t> 3 </a:t>
                      </a:r>
                      <a:r>
                        <a:rPr lang="en-US" sz="1400" baseline="0" dirty="0" smtClean="0"/>
                        <a:t>/</a:t>
                      </a:r>
                      <a:r>
                        <a:rPr lang="ru-RU" sz="1400" baseline="0" dirty="0" smtClean="0"/>
                        <a:t>МО</a:t>
                      </a:r>
                      <a:r>
                        <a:rPr lang="en-US" sz="1400" baseline="0" dirty="0" smtClean="0"/>
                        <a:t>/</a:t>
                      </a:r>
                    </a:p>
                    <a:p>
                      <a:r>
                        <a:rPr lang="ru-RU" sz="1400" baseline="0" dirty="0" smtClean="0"/>
                        <a:t>Задача №1</a:t>
                      </a:r>
                    </a:p>
                    <a:p>
                      <a:r>
                        <a:rPr lang="en-US" sz="1400" baseline="0" dirty="0" smtClean="0"/>
                        <a:t>/</a:t>
                      </a:r>
                      <a:r>
                        <a:rPr lang="ru-RU" sz="1400" baseline="0" dirty="0" smtClean="0"/>
                        <a:t>15 минут</a:t>
                      </a:r>
                      <a:r>
                        <a:rPr lang="en-US" sz="1400" baseline="0" dirty="0" smtClean="0"/>
                        <a:t>/</a:t>
                      </a:r>
                      <a:endParaRPr lang="ru-RU" sz="1400" dirty="0" smtClean="0"/>
                    </a:p>
                    <a:p>
                      <a:endParaRPr lang="ru-RU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Группа</a:t>
                      </a:r>
                    </a:p>
                    <a:p>
                      <a:r>
                        <a:rPr lang="ru-RU" sz="1400" dirty="0" smtClean="0"/>
                        <a:t>№</a:t>
                      </a:r>
                      <a:r>
                        <a:rPr lang="ru-RU" sz="1400" baseline="0" dirty="0" smtClean="0"/>
                        <a:t> 4 </a:t>
                      </a:r>
                      <a:r>
                        <a:rPr lang="en-US" sz="1400" baseline="0" dirty="0" smtClean="0"/>
                        <a:t>/</a:t>
                      </a:r>
                      <a:r>
                        <a:rPr lang="ru-RU" sz="1400" baseline="0" dirty="0" smtClean="0"/>
                        <a:t>ОП</a:t>
                      </a:r>
                      <a:r>
                        <a:rPr lang="en-US" sz="1400" baseline="0" dirty="0" smtClean="0"/>
                        <a:t>/</a:t>
                      </a:r>
                    </a:p>
                    <a:p>
                      <a:r>
                        <a:rPr lang="ru-RU" sz="1400" baseline="0" dirty="0" smtClean="0"/>
                        <a:t>Задача №1</a:t>
                      </a:r>
                    </a:p>
                    <a:p>
                      <a:r>
                        <a:rPr lang="en-US" sz="1400" baseline="0" dirty="0" smtClean="0"/>
                        <a:t>/</a:t>
                      </a:r>
                      <a:r>
                        <a:rPr lang="ru-RU" sz="1400" baseline="0" dirty="0" smtClean="0"/>
                        <a:t>30 минут</a:t>
                      </a:r>
                      <a:r>
                        <a:rPr lang="en-US" sz="1400" baseline="0" dirty="0" smtClean="0"/>
                        <a:t>/</a:t>
                      </a:r>
                      <a:endParaRPr lang="ru-RU" sz="1400" dirty="0" smtClean="0"/>
                    </a:p>
                  </a:txBody>
                  <a:tcPr marT="45722" marB="45722"/>
                </a:tc>
              </a:tr>
              <a:tr h="5181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11-15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Решение задачи самостоятельно</a:t>
                      </a:r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marT="45722" marB="45722"/>
                </a:tc>
              </a:tr>
              <a:tr h="3931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16-22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Обсуждение</a:t>
                      </a:r>
                      <a:r>
                        <a:rPr lang="ru-RU" sz="1400" baseline="0" dirty="0" smtClean="0"/>
                        <a:t> задачи 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№</a:t>
                      </a:r>
                      <a:r>
                        <a:rPr lang="en-US" sz="1400" baseline="0" dirty="0" smtClean="0"/>
                        <a:t>1</a:t>
                      </a:r>
                      <a:r>
                        <a:rPr lang="ru-RU" sz="1400" baseline="0" dirty="0" smtClean="0"/>
                        <a:t> группы №3</a:t>
                      </a:r>
                      <a:endParaRPr lang="ru-RU" sz="1400" dirty="0"/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15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23-30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 gridSpan="2">
                  <a:txBody>
                    <a:bodyPr/>
                    <a:lstStyle/>
                    <a:p>
                      <a:r>
                        <a:rPr lang="ru-RU" sz="1400" dirty="0" err="1" smtClean="0"/>
                        <a:t>Срезовая</a:t>
                      </a:r>
                      <a:r>
                        <a:rPr lang="ru-RU" sz="1400" dirty="0" smtClean="0"/>
                        <a:t> работа на карточках 5 гр. и 6</a:t>
                      </a:r>
                      <a:r>
                        <a:rPr lang="ru-RU" sz="1400" baseline="0" dirty="0" smtClean="0"/>
                        <a:t> гр.</a:t>
                      </a:r>
                      <a:endParaRPr lang="ru-RU" sz="1400" dirty="0"/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Отчет группы</a:t>
                      </a:r>
                    </a:p>
                    <a:p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Срезовая</a:t>
                      </a:r>
                      <a:r>
                        <a:rPr lang="ru-RU" sz="1400" dirty="0" smtClean="0"/>
                        <a:t> работа</a:t>
                      </a:r>
                      <a:endParaRPr lang="ru-RU" sz="14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2" marB="45722"/>
                </a:tc>
              </a:tr>
              <a:tr h="3962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31-40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Гр 5</a:t>
                      </a:r>
                      <a:r>
                        <a:rPr lang="en-US" sz="1000" dirty="0" smtClean="0"/>
                        <a:t>/</a:t>
                      </a:r>
                      <a:r>
                        <a:rPr lang="ru-RU" sz="1000" dirty="0" smtClean="0"/>
                        <a:t>М</a:t>
                      </a:r>
                      <a:r>
                        <a:rPr lang="en-US" sz="1000" dirty="0" smtClean="0"/>
                        <a:t>/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ru-RU" sz="1000" baseline="0" dirty="0" smtClean="0"/>
                        <a:t>Задача 6</a:t>
                      </a:r>
                      <a:endParaRPr lang="ru-RU" sz="10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Гр</a:t>
                      </a:r>
                      <a:r>
                        <a:rPr lang="ru-RU" sz="900" baseline="0" dirty="0" smtClean="0"/>
                        <a:t> 6</a:t>
                      </a:r>
                      <a:r>
                        <a:rPr lang="en-US" sz="900" baseline="0" dirty="0" smtClean="0"/>
                        <a:t>/HM/</a:t>
                      </a:r>
                    </a:p>
                    <a:p>
                      <a:r>
                        <a:rPr lang="ru-RU" sz="900" baseline="0" dirty="0" smtClean="0"/>
                        <a:t>Задача 7</a:t>
                      </a:r>
                      <a:endParaRPr lang="ru-RU" sz="900" dirty="0"/>
                    </a:p>
                  </a:txBody>
                  <a:tcPr marT="45722" marB="45722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Обсуждения задания №1</a:t>
                      </a:r>
                      <a:endParaRPr lang="ru-RU" sz="1400" dirty="0"/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01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41-44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Отчитываются индивидуально гр. 5 и гр. 6</a:t>
                      </a:r>
                      <a:endParaRPr lang="ru-RU" sz="1200" dirty="0"/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Задание</a:t>
                      </a:r>
                      <a:r>
                        <a:rPr lang="ru-RU" sz="1400" baseline="0" dirty="0" smtClean="0"/>
                        <a:t> №2</a:t>
                      </a:r>
                      <a:endParaRPr lang="ru-RU" sz="1400" dirty="0"/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1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Подведение итогов</a:t>
                      </a:r>
                      <a:endParaRPr lang="ru-RU" sz="1800" dirty="0"/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0" name="Прямая соединительная линия 29"/>
          <p:cNvCxnSpPr/>
          <p:nvPr/>
        </p:nvCxnSpPr>
        <p:spPr bwMode="auto">
          <a:xfrm flipV="1">
            <a:off x="4495800" y="2590800"/>
            <a:ext cx="0" cy="1143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Прямая соединительная линия 35"/>
          <p:cNvCxnSpPr/>
          <p:nvPr/>
        </p:nvCxnSpPr>
        <p:spPr bwMode="auto">
          <a:xfrm flipV="1">
            <a:off x="7543800" y="2590800"/>
            <a:ext cx="0" cy="1155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Прямая соединительная линия 36"/>
          <p:cNvCxnSpPr/>
          <p:nvPr/>
        </p:nvCxnSpPr>
        <p:spPr bwMode="auto">
          <a:xfrm flipV="1">
            <a:off x="4495800" y="3733800"/>
            <a:ext cx="3048000" cy="12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Прямая соединительная линия 46"/>
          <p:cNvCxnSpPr/>
          <p:nvPr/>
        </p:nvCxnSpPr>
        <p:spPr bwMode="auto">
          <a:xfrm flipV="1">
            <a:off x="4495800" y="4648200"/>
            <a:ext cx="0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Прямая соединительная линия 48"/>
          <p:cNvCxnSpPr/>
          <p:nvPr/>
        </p:nvCxnSpPr>
        <p:spPr bwMode="auto">
          <a:xfrm flipV="1">
            <a:off x="7620000" y="4648200"/>
            <a:ext cx="0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Прямая соединительная линия 50"/>
          <p:cNvCxnSpPr/>
          <p:nvPr/>
        </p:nvCxnSpPr>
        <p:spPr bwMode="auto">
          <a:xfrm flipV="1">
            <a:off x="4559300" y="5394325"/>
            <a:ext cx="3060700" cy="158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AutoShape 5">
            <a:hlinkClick r:id="rId2" highlightClick="1"/>
          </p:cNvPr>
          <p:cNvSpPr>
            <a:spLocks noChangeArrowheads="1"/>
          </p:cNvSpPr>
          <p:nvPr/>
        </p:nvSpPr>
        <p:spPr bwMode="auto">
          <a:xfrm>
            <a:off x="8416925" y="6445250"/>
            <a:ext cx="727075" cy="412750"/>
          </a:xfrm>
          <a:prstGeom prst="actionButtonHome">
            <a:avLst/>
          </a:prstGeom>
          <a:solidFill>
            <a:schemeClr val="bg1">
              <a:lumMod val="60000"/>
              <a:lumOff val="40000"/>
            </a:scheme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0"/>
            <a:ext cx="7086600" cy="14478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Планируемые результаты обучения при проведении семинаров и семинаров – практикумов в виде новообразований личности учащихся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322052"/>
              </p:ext>
            </p:extLst>
          </p:nvPr>
        </p:nvGraphicFramePr>
        <p:xfrm>
          <a:off x="76200" y="1524000"/>
          <a:ext cx="8991600" cy="5197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8320"/>
                <a:gridCol w="1798320"/>
                <a:gridCol w="1798320"/>
                <a:gridCol w="1798320"/>
                <a:gridCol w="1798320"/>
              </a:tblGrid>
              <a:tr h="31338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Личностные УУД 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Предметные </a:t>
                      </a: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Метапредметные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УУД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673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коммуникативные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познавательные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регулятивные</a:t>
                      </a:r>
                    </a:p>
                  </a:txBody>
                  <a:tcPr marL="68580" marR="68580" marT="0" marB="0"/>
                </a:tc>
              </a:tr>
              <a:tr h="4700846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1430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ф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ормирование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познавательных интересов на основе развития интеллектуальных и творческих способностей учащихся;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1430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с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амостоятельное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приобретение  новых знаний;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1430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ф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ормирование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ценностных отношений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друг</a:t>
                      </a:r>
                      <a:r>
                        <a:rPr lang="ru-RU" sz="1100" baseline="0" dirty="0" smtClean="0">
                          <a:effectLst/>
                          <a:latin typeface="Times New Roman"/>
                          <a:ea typeface="Times New Roman"/>
                        </a:rPr>
                        <a:t> к другу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учителям, авторам открытий изобретений и результатам обучения;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1430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п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риобретение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веры в себя, в свои потенциальные возможности, реализация индивидуальных способностей.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65405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ф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ормирование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представлений о закономерной связи и познании явлений природы, об объективности научного  знания;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65405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ф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ормирование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положительного отношения к физике, знание основных понятий, явлений, законов, входящих в конкретную тему;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65405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у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мения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применять теоретические знания по физике на практике, решать физические задачи на применение полученных знаний;</a:t>
                      </a:r>
                    </a:p>
                    <a:p>
                      <a:pPr indent="-48895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3081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у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мение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строить продуктивное взаимодействие и сотрудничество с учителем и сверстниками в поиске и сборе информации;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3081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в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ыполнение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работы индивидуально и в группе,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нахождение</a:t>
                      </a:r>
                      <a:r>
                        <a:rPr lang="ru-RU" sz="11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общего решения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и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разрешение конфликтов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на основе согласования позиций и отстаивания интересов, определять способы действий в рамках предложенных условий и требований;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3081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р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ефлексия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собственных действий;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3081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ф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ормулирование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собственного мнения;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81915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а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нализируют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, доказывают аргументируют свою точку зрения;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81915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п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роводят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коллективное исследование,  конструируют новый способ действия с новым научным материалом;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81915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р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ассуждают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, анализируют, оценивают результат деятельности;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81915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у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меть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анализировать и синтезировать знания, выводить следствия, устанавливать причинно-следственные связи, строить логическую цепь рассуждений, выдвигать и обосновывать гипотезы.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33020" algn="l"/>
                          <a:tab pos="14732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овладевать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навыками организации учебной деятельности, умение ставить перед собой цель, планировать деятельность;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33020" algn="l"/>
                          <a:tab pos="14732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о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сознают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значение полученных знаний для формирования научной картины мира, формируют собственную нравственную позицию;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33020" algn="l"/>
                          <a:tab pos="14732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о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существлять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самоконтроль;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33020" algn="l"/>
                          <a:tab pos="14732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о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сознать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самого себя как движущую силу своего научения, свою способность к преодолению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препятствий, </a:t>
                      </a:r>
                      <a:r>
                        <a:rPr lang="ru-RU" sz="1100" dirty="0" err="1" smtClean="0">
                          <a:effectLst/>
                          <a:latin typeface="Times New Roman"/>
                          <a:ea typeface="Times New Roman"/>
                        </a:rPr>
                        <a:t>самокоррекциия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03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905000" y="-304800"/>
            <a:ext cx="7239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Диаграмма мониторинга уровня активности познавательной деятельности учащихся 10 класса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420834201"/>
              </p:ext>
            </p:extLst>
          </p:nvPr>
        </p:nvGraphicFramePr>
        <p:xfrm>
          <a:off x="-152400" y="762000"/>
          <a:ext cx="41148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49700" y="990600"/>
            <a:ext cx="5181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Критерии активности познавательной деятельности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мение инициировать самостоятельно учебные цели;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мение исследовать свойства изучаемого предмета;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Умение конструировать правильный способ решения учебной задачи;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мение проводить контроль, соответствие способу действия и цели;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мение оценивать правильность сконструированного способа действия;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мение оценивать свой уровень владения способами действия.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00" y="2895600"/>
            <a:ext cx="4038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20F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Низкий уровень </a:t>
            </a: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– 0-4 балла – знает основные понятия изучаемой темы. Умеет применять при решении задач минимального уровня.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Средний уровень </a:t>
            </a: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– 5-8 баллов –находит нужную информацию, понимает учебную задачу, определяет средства её выполнения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Высокий уровень </a:t>
            </a: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– 9-12 баллов –      самостоятельно умеет находить нужную информацию, вычленять проблему и искать пути её решения, задача может ставиться самим школьником, и пути ее решения избираются новые, нешаблонные, оригинальные.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609600" y="1540877"/>
            <a:ext cx="518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Качество знания учащихся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 физике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9225" y="154087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Поступление в ВУЗы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94929506"/>
              </p:ext>
            </p:extLst>
          </p:nvPr>
        </p:nvGraphicFramePr>
        <p:xfrm>
          <a:off x="0" y="2320040"/>
          <a:ext cx="5715000" cy="451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Rectangle 5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7034213" cy="1371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Количественные показатели достижения предметных результатов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учащихся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1" y="1922909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2010-2015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38701" y="2251572"/>
            <a:ext cx="3657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МГУ им. М.В. Ломоносова (физический факультет) – 2 чел.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МГТУ им. Н.В. Баумана – 10 чел.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Московский энергетический институт – 15 чел.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РГУ нефти и газа им. И.М. Губкина</a:t>
            </a:r>
            <a:r>
              <a:rPr lang="ru-RU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– 5 чел.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МИФИ – 2 чел.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Обнинский</a:t>
            </a: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институт атомной энергетики – 8 чел.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Брянский Государственный Технический Университет – 10 чел.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Смоленский энергетический институт – 3 чел.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 другие ВУЗы.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7034213" cy="1371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Количественные показатели достижения предметных результатов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учащихся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500" y="1271704"/>
            <a:ext cx="5829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Участие в предметных олимпиадах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1641036"/>
            <a:ext cx="3124200" cy="338554"/>
          </a:xfrm>
          <a:prstGeom prst="rect">
            <a:avLst/>
          </a:prstGeom>
          <a:solidFill>
            <a:srgbClr val="3AF11B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Муниципальный уровень:</a:t>
            </a:r>
            <a:endParaRPr lang="ru-RU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065961"/>
              </p:ext>
            </p:extLst>
          </p:nvPr>
        </p:nvGraphicFramePr>
        <p:xfrm>
          <a:off x="165099" y="2133600"/>
          <a:ext cx="4241802" cy="1515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3934"/>
                <a:gridCol w="1413934"/>
                <a:gridCol w="1413934"/>
              </a:tblGrid>
              <a:tr h="41866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Победители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Призеры</a:t>
                      </a:r>
                      <a:endParaRPr lang="ru-RU" dirty="0"/>
                    </a:p>
                  </a:txBody>
                  <a:tcPr/>
                </a:tc>
              </a:tr>
              <a:tr h="29514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2012-2013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</a:tr>
              <a:tr h="29514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2013-2014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29514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2014-2015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76300" y="3936998"/>
            <a:ext cx="2895600" cy="338554"/>
          </a:xfrm>
          <a:prstGeom prst="rect">
            <a:avLst/>
          </a:prstGeom>
          <a:solidFill>
            <a:srgbClr val="3AF11B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Региональный уровень:</a:t>
            </a:r>
            <a:endParaRPr lang="ru-RU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286337"/>
              </p:ext>
            </p:extLst>
          </p:nvPr>
        </p:nvGraphicFramePr>
        <p:xfrm>
          <a:off x="165099" y="4648200"/>
          <a:ext cx="4241802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3934"/>
                <a:gridCol w="1413934"/>
                <a:gridCol w="1413934"/>
              </a:tblGrid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Победители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Призеры</a:t>
                      </a:r>
                      <a:endParaRPr lang="ru-RU" dirty="0"/>
                    </a:p>
                  </a:txBody>
                  <a:tcPr/>
                </a:tc>
              </a:tr>
              <a:tr h="29514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2003-2004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29514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2005-2006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29514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2006-2007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52950" y="2133600"/>
            <a:ext cx="42672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Призер 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федерального окружного этапа</a:t>
            </a:r>
          </a:p>
          <a:p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Всероссийской 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олимпиады школьников –           2006  </a:t>
            </a:r>
            <a:endParaRPr lang="ru-RU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Победитель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 олимпиады МГУ им. М.В. Ломоносова «Покори Воробьёвы горы»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- 2008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Призер олимпиады 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«РОСАТОМ – 2008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Победители(2) и призеры(2) олимпиады «РОСАТОМ – 2009»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FFFF00"/>
                </a:solidFill>
              </a:rPr>
              <a:t>П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ризер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 олимпиады МГТУ им.  Н.В. Баумана «Шаг в будущее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 2010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Призер 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олимпиады «РОСАТОМ –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2013»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Призеры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(3)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олимпиады 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МГТУ им.  Н.В. Баумана «Шаг в будущее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 - 2013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endParaRPr lang="ru-RU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4400" y="1641036"/>
            <a:ext cx="2971800" cy="338554"/>
          </a:xfrm>
          <a:prstGeom prst="rect">
            <a:avLst/>
          </a:prstGeom>
          <a:solidFill>
            <a:srgbClr val="3AF11B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Всероссийский уровень</a:t>
            </a:r>
            <a:r>
              <a:rPr lang="ru-RU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:</a:t>
            </a:r>
            <a:endParaRPr lang="ru-RU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" name="Webpage">
            <a:hlinkClick r:id="rId2"/>
          </p:cNvPr>
          <p:cNvSpPr>
            <a:spLocks noEditPoints="1" noChangeArrowheads="1"/>
          </p:cNvSpPr>
          <p:nvPr/>
        </p:nvSpPr>
        <p:spPr bwMode="auto">
          <a:xfrm>
            <a:off x="8629650" y="6282154"/>
            <a:ext cx="514350" cy="575846"/>
          </a:xfrm>
          <a:custGeom>
            <a:avLst/>
            <a:gdLst>
              <a:gd name="T0" fmla="*/ 5187 w 21600"/>
              <a:gd name="T1" fmla="*/ 21600 h 21600"/>
              <a:gd name="T2" fmla="*/ 0 w 21600"/>
              <a:gd name="T3" fmla="*/ 17509 h 21600"/>
              <a:gd name="T4" fmla="*/ 21600 w 21600"/>
              <a:gd name="T5" fmla="*/ 0 h 21600"/>
              <a:gd name="T6" fmla="*/ 0 w 21600"/>
              <a:gd name="T7" fmla="*/ 0 h 21600"/>
              <a:gd name="T8" fmla="*/ 10800 w 21600"/>
              <a:gd name="T9" fmla="*/ 0 h 21600"/>
              <a:gd name="T10" fmla="*/ 21600 w 21600"/>
              <a:gd name="T11" fmla="*/ 0 h 21600"/>
              <a:gd name="T12" fmla="*/ 21600 w 21600"/>
              <a:gd name="T13" fmla="*/ 10800 h 21600"/>
              <a:gd name="T14" fmla="*/ 21600 w 21600"/>
              <a:gd name="T15" fmla="*/ 21600 h 21600"/>
              <a:gd name="T16" fmla="*/ 10800 w 21600"/>
              <a:gd name="T17" fmla="*/ 21600 h 21600"/>
              <a:gd name="T18" fmla="*/ 0 w 21600"/>
              <a:gd name="T19" fmla="*/ 10800 h 21600"/>
              <a:gd name="T20" fmla="*/ 1955 w 21600"/>
              <a:gd name="T21" fmla="*/ 12829 h 21600"/>
              <a:gd name="T22" fmla="*/ 19814 w 21600"/>
              <a:gd name="T23" fmla="*/ 207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9184" y="949"/>
                </a:moveTo>
                <a:lnTo>
                  <a:pt x="9758" y="1309"/>
                </a:lnTo>
                <a:lnTo>
                  <a:pt x="11544" y="1292"/>
                </a:lnTo>
                <a:lnTo>
                  <a:pt x="12437" y="1292"/>
                </a:lnTo>
                <a:lnTo>
                  <a:pt x="13414" y="1161"/>
                </a:lnTo>
                <a:lnTo>
                  <a:pt x="13648" y="1243"/>
                </a:lnTo>
                <a:lnTo>
                  <a:pt x="13542" y="1390"/>
                </a:lnTo>
                <a:lnTo>
                  <a:pt x="13967" y="1849"/>
                </a:lnTo>
                <a:lnTo>
                  <a:pt x="14562" y="2520"/>
                </a:lnTo>
                <a:lnTo>
                  <a:pt x="14669" y="3223"/>
                </a:lnTo>
                <a:lnTo>
                  <a:pt x="14796" y="3518"/>
                </a:lnTo>
                <a:lnTo>
                  <a:pt x="15264" y="3665"/>
                </a:lnTo>
                <a:lnTo>
                  <a:pt x="15753" y="3518"/>
                </a:lnTo>
                <a:lnTo>
                  <a:pt x="15902" y="2978"/>
                </a:lnTo>
                <a:lnTo>
                  <a:pt x="16008" y="2323"/>
                </a:lnTo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 extrusionOk="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  <a:path w="21600" h="21600" extrusionOk="0">
                <a:moveTo>
                  <a:pt x="5591" y="10620"/>
                </a:moveTo>
                <a:lnTo>
                  <a:pt x="6122" y="10996"/>
                </a:lnTo>
                <a:lnTo>
                  <a:pt x="6696" y="11340"/>
                </a:lnTo>
                <a:lnTo>
                  <a:pt x="7313" y="11618"/>
                </a:lnTo>
                <a:lnTo>
                  <a:pt x="7972" y="11863"/>
                </a:lnTo>
                <a:lnTo>
                  <a:pt x="8652" y="12060"/>
                </a:lnTo>
                <a:lnTo>
                  <a:pt x="9396" y="12190"/>
                </a:lnTo>
                <a:lnTo>
                  <a:pt x="10119" y="12272"/>
                </a:lnTo>
                <a:lnTo>
                  <a:pt x="10906" y="12305"/>
                </a:lnTo>
                <a:lnTo>
                  <a:pt x="11650" y="12272"/>
                </a:lnTo>
                <a:lnTo>
                  <a:pt x="12373" y="12190"/>
                </a:lnTo>
                <a:lnTo>
                  <a:pt x="13117" y="12060"/>
                </a:lnTo>
                <a:lnTo>
                  <a:pt x="13797" y="11863"/>
                </a:lnTo>
                <a:lnTo>
                  <a:pt x="14456" y="11618"/>
                </a:lnTo>
                <a:lnTo>
                  <a:pt x="15073" y="11340"/>
                </a:lnTo>
                <a:lnTo>
                  <a:pt x="15647" y="11029"/>
                </a:lnTo>
                <a:lnTo>
                  <a:pt x="16178" y="10652"/>
                </a:lnTo>
                <a:lnTo>
                  <a:pt x="16667" y="10243"/>
                </a:lnTo>
                <a:lnTo>
                  <a:pt x="17071" y="9801"/>
                </a:lnTo>
                <a:lnTo>
                  <a:pt x="17475" y="9327"/>
                </a:lnTo>
                <a:lnTo>
                  <a:pt x="17815" y="8820"/>
                </a:lnTo>
                <a:lnTo>
                  <a:pt x="18049" y="8296"/>
                </a:lnTo>
                <a:lnTo>
                  <a:pt x="18262" y="7723"/>
                </a:lnTo>
                <a:lnTo>
                  <a:pt x="18347" y="7134"/>
                </a:lnTo>
                <a:lnTo>
                  <a:pt x="18389" y="6561"/>
                </a:lnTo>
                <a:lnTo>
                  <a:pt x="18347" y="5956"/>
                </a:lnTo>
                <a:lnTo>
                  <a:pt x="18262" y="5400"/>
                </a:lnTo>
                <a:lnTo>
                  <a:pt x="18049" y="4827"/>
                </a:lnTo>
                <a:lnTo>
                  <a:pt x="17815" y="4303"/>
                </a:lnTo>
                <a:lnTo>
                  <a:pt x="17475" y="3796"/>
                </a:lnTo>
                <a:lnTo>
                  <a:pt x="17114" y="3321"/>
                </a:lnTo>
                <a:lnTo>
                  <a:pt x="16710" y="2880"/>
                </a:lnTo>
                <a:lnTo>
                  <a:pt x="16221" y="2470"/>
                </a:lnTo>
                <a:lnTo>
                  <a:pt x="15689" y="2094"/>
                </a:lnTo>
                <a:lnTo>
                  <a:pt x="15115" y="1750"/>
                </a:lnTo>
                <a:lnTo>
                  <a:pt x="14499" y="1472"/>
                </a:lnTo>
                <a:lnTo>
                  <a:pt x="13797" y="1227"/>
                </a:lnTo>
                <a:lnTo>
                  <a:pt x="13117" y="1030"/>
                </a:lnTo>
                <a:lnTo>
                  <a:pt x="12415" y="883"/>
                </a:lnTo>
                <a:lnTo>
                  <a:pt x="11650" y="818"/>
                </a:lnTo>
                <a:lnTo>
                  <a:pt x="10906" y="785"/>
                </a:lnTo>
                <a:lnTo>
                  <a:pt x="10119" y="818"/>
                </a:lnTo>
                <a:lnTo>
                  <a:pt x="9396" y="883"/>
                </a:lnTo>
                <a:lnTo>
                  <a:pt x="8652" y="1030"/>
                </a:lnTo>
                <a:lnTo>
                  <a:pt x="8014" y="1227"/>
                </a:lnTo>
                <a:lnTo>
                  <a:pt x="7355" y="1440"/>
                </a:lnTo>
                <a:lnTo>
                  <a:pt x="6739" y="1750"/>
                </a:lnTo>
                <a:lnTo>
                  <a:pt x="6122" y="2061"/>
                </a:lnTo>
                <a:lnTo>
                  <a:pt x="5591" y="2438"/>
                </a:lnTo>
                <a:lnTo>
                  <a:pt x="5102" y="2847"/>
                </a:lnTo>
                <a:lnTo>
                  <a:pt x="4698" y="3289"/>
                </a:lnTo>
                <a:lnTo>
                  <a:pt x="4294" y="3763"/>
                </a:lnTo>
                <a:lnTo>
                  <a:pt x="3996" y="4270"/>
                </a:lnTo>
                <a:lnTo>
                  <a:pt x="3720" y="4794"/>
                </a:lnTo>
                <a:lnTo>
                  <a:pt x="3550" y="5367"/>
                </a:lnTo>
                <a:lnTo>
                  <a:pt x="3422" y="5956"/>
                </a:lnTo>
                <a:lnTo>
                  <a:pt x="3380" y="6561"/>
                </a:lnTo>
                <a:lnTo>
                  <a:pt x="3422" y="7134"/>
                </a:lnTo>
                <a:lnTo>
                  <a:pt x="3550" y="7690"/>
                </a:lnTo>
                <a:lnTo>
                  <a:pt x="3720" y="8263"/>
                </a:lnTo>
                <a:lnTo>
                  <a:pt x="3954" y="8787"/>
                </a:lnTo>
                <a:lnTo>
                  <a:pt x="4294" y="9294"/>
                </a:lnTo>
                <a:lnTo>
                  <a:pt x="4655" y="9769"/>
                </a:lnTo>
                <a:lnTo>
                  <a:pt x="5102" y="10210"/>
                </a:lnTo>
                <a:lnTo>
                  <a:pt x="5591" y="10620"/>
                </a:lnTo>
                <a:close/>
              </a:path>
              <a:path w="21600" h="21600" extrusionOk="0">
                <a:moveTo>
                  <a:pt x="3401" y="6021"/>
                </a:moveTo>
                <a:lnTo>
                  <a:pt x="4039" y="5530"/>
                </a:lnTo>
                <a:lnTo>
                  <a:pt x="4294" y="4892"/>
                </a:lnTo>
                <a:lnTo>
                  <a:pt x="4677" y="4156"/>
                </a:lnTo>
                <a:lnTo>
                  <a:pt x="5166" y="3763"/>
                </a:lnTo>
                <a:lnTo>
                  <a:pt x="5378" y="3354"/>
                </a:lnTo>
                <a:lnTo>
                  <a:pt x="5293" y="2732"/>
                </a:lnTo>
                <a:moveTo>
                  <a:pt x="3507" y="7380"/>
                </a:moveTo>
                <a:lnTo>
                  <a:pt x="3890" y="7200"/>
                </a:lnTo>
                <a:lnTo>
                  <a:pt x="4103" y="7249"/>
                </a:lnTo>
                <a:lnTo>
                  <a:pt x="4400" y="7527"/>
                </a:lnTo>
                <a:lnTo>
                  <a:pt x="4719" y="7674"/>
                </a:lnTo>
                <a:lnTo>
                  <a:pt x="5293" y="7641"/>
                </a:lnTo>
                <a:lnTo>
                  <a:pt x="5740" y="7543"/>
                </a:lnTo>
                <a:lnTo>
                  <a:pt x="6144" y="7543"/>
                </a:lnTo>
                <a:lnTo>
                  <a:pt x="6526" y="7821"/>
                </a:lnTo>
                <a:lnTo>
                  <a:pt x="6569" y="8312"/>
                </a:lnTo>
                <a:lnTo>
                  <a:pt x="6059" y="8852"/>
                </a:lnTo>
                <a:lnTo>
                  <a:pt x="5803" y="8967"/>
                </a:lnTo>
                <a:lnTo>
                  <a:pt x="5803" y="9147"/>
                </a:lnTo>
                <a:lnTo>
                  <a:pt x="5421" y="9294"/>
                </a:lnTo>
                <a:lnTo>
                  <a:pt x="4868" y="9163"/>
                </a:lnTo>
                <a:lnTo>
                  <a:pt x="4337" y="9049"/>
                </a:lnTo>
                <a:lnTo>
                  <a:pt x="4081" y="9000"/>
                </a:lnTo>
                <a:moveTo>
                  <a:pt x="14988" y="11372"/>
                </a:moveTo>
                <a:lnTo>
                  <a:pt x="15115" y="10865"/>
                </a:lnTo>
                <a:lnTo>
                  <a:pt x="16072" y="10096"/>
                </a:lnTo>
                <a:lnTo>
                  <a:pt x="16455" y="9605"/>
                </a:lnTo>
                <a:lnTo>
                  <a:pt x="16455" y="8329"/>
                </a:lnTo>
                <a:lnTo>
                  <a:pt x="17156" y="7969"/>
                </a:lnTo>
                <a:lnTo>
                  <a:pt x="17879" y="7870"/>
                </a:lnTo>
                <a:lnTo>
                  <a:pt x="18177" y="7821"/>
                </a:lnTo>
                <a:moveTo>
                  <a:pt x="18368" y="6840"/>
                </a:moveTo>
                <a:lnTo>
                  <a:pt x="18049" y="6610"/>
                </a:lnTo>
                <a:lnTo>
                  <a:pt x="17411" y="6512"/>
                </a:lnTo>
                <a:lnTo>
                  <a:pt x="16859" y="6545"/>
                </a:lnTo>
                <a:lnTo>
                  <a:pt x="16603" y="6201"/>
                </a:lnTo>
                <a:lnTo>
                  <a:pt x="16731" y="5874"/>
                </a:lnTo>
                <a:lnTo>
                  <a:pt x="17241" y="5465"/>
                </a:lnTo>
                <a:lnTo>
                  <a:pt x="17858" y="5236"/>
                </a:lnTo>
                <a:lnTo>
                  <a:pt x="18007" y="5089"/>
                </a:lnTo>
                <a:lnTo>
                  <a:pt x="18049" y="4892"/>
                </a:lnTo>
                <a:moveTo>
                  <a:pt x="8100" y="1260"/>
                </a:moveTo>
                <a:cubicBezTo>
                  <a:pt x="8333" y="1276"/>
                  <a:pt x="8206" y="1554"/>
                  <a:pt x="8695" y="1652"/>
                </a:cubicBezTo>
                <a:cubicBezTo>
                  <a:pt x="9184" y="1750"/>
                  <a:pt x="10481" y="1685"/>
                  <a:pt x="10991" y="1881"/>
                </a:cubicBezTo>
                <a:cubicBezTo>
                  <a:pt x="11501" y="2078"/>
                  <a:pt x="11629" y="2503"/>
                  <a:pt x="11799" y="2830"/>
                </a:cubicBezTo>
                <a:cubicBezTo>
                  <a:pt x="11969" y="3158"/>
                  <a:pt x="11905" y="3910"/>
                  <a:pt x="12054" y="3894"/>
                </a:cubicBezTo>
                <a:cubicBezTo>
                  <a:pt x="12203" y="3878"/>
                  <a:pt x="12351" y="2880"/>
                  <a:pt x="12649" y="2683"/>
                </a:cubicBezTo>
                <a:cubicBezTo>
                  <a:pt x="12947" y="2487"/>
                  <a:pt x="13670" y="2536"/>
                  <a:pt x="13840" y="2683"/>
                </a:cubicBezTo>
                <a:cubicBezTo>
                  <a:pt x="14010" y="2830"/>
                  <a:pt x="13733" y="3370"/>
                  <a:pt x="13648" y="3616"/>
                </a:cubicBezTo>
                <a:cubicBezTo>
                  <a:pt x="13563" y="3861"/>
                  <a:pt x="13457" y="4058"/>
                  <a:pt x="13351" y="4156"/>
                </a:cubicBezTo>
                <a:cubicBezTo>
                  <a:pt x="13244" y="4254"/>
                  <a:pt x="13096" y="4221"/>
                  <a:pt x="12947" y="4254"/>
                </a:cubicBezTo>
                <a:cubicBezTo>
                  <a:pt x="12777" y="4303"/>
                  <a:pt x="12585" y="4369"/>
                  <a:pt x="12394" y="4401"/>
                </a:cubicBezTo>
                <a:cubicBezTo>
                  <a:pt x="12139" y="4500"/>
                  <a:pt x="12054" y="4614"/>
                  <a:pt x="11862" y="4647"/>
                </a:cubicBezTo>
                <a:cubicBezTo>
                  <a:pt x="11650" y="4761"/>
                  <a:pt x="11671" y="4680"/>
                  <a:pt x="11437" y="4778"/>
                </a:cubicBezTo>
                <a:cubicBezTo>
                  <a:pt x="11352" y="4827"/>
                  <a:pt x="11225" y="4974"/>
                  <a:pt x="11246" y="5072"/>
                </a:cubicBezTo>
                <a:cubicBezTo>
                  <a:pt x="11225" y="5154"/>
                  <a:pt x="11267" y="5220"/>
                  <a:pt x="11310" y="5269"/>
                </a:cubicBezTo>
                <a:cubicBezTo>
                  <a:pt x="11352" y="5318"/>
                  <a:pt x="11480" y="5383"/>
                  <a:pt x="11565" y="5416"/>
                </a:cubicBezTo>
                <a:cubicBezTo>
                  <a:pt x="11629" y="5400"/>
                  <a:pt x="11820" y="5465"/>
                  <a:pt x="11862" y="5432"/>
                </a:cubicBezTo>
                <a:cubicBezTo>
                  <a:pt x="11905" y="5416"/>
                  <a:pt x="11926" y="5269"/>
                  <a:pt x="11884" y="5236"/>
                </a:cubicBezTo>
                <a:cubicBezTo>
                  <a:pt x="11841" y="5203"/>
                  <a:pt x="11629" y="5269"/>
                  <a:pt x="11565" y="5220"/>
                </a:cubicBezTo>
                <a:cubicBezTo>
                  <a:pt x="11480" y="5187"/>
                  <a:pt x="11459" y="5040"/>
                  <a:pt x="11480" y="4974"/>
                </a:cubicBezTo>
                <a:cubicBezTo>
                  <a:pt x="11501" y="4909"/>
                  <a:pt x="11607" y="4860"/>
                  <a:pt x="11692" y="4843"/>
                </a:cubicBezTo>
                <a:cubicBezTo>
                  <a:pt x="11905" y="4876"/>
                  <a:pt x="11820" y="4876"/>
                  <a:pt x="12054" y="4876"/>
                </a:cubicBezTo>
                <a:cubicBezTo>
                  <a:pt x="12075" y="5040"/>
                  <a:pt x="12096" y="5269"/>
                  <a:pt x="12139" y="5416"/>
                </a:cubicBezTo>
                <a:cubicBezTo>
                  <a:pt x="12160" y="5465"/>
                  <a:pt x="12330" y="5465"/>
                  <a:pt x="12373" y="5416"/>
                </a:cubicBezTo>
                <a:cubicBezTo>
                  <a:pt x="12415" y="5367"/>
                  <a:pt x="12330" y="4974"/>
                  <a:pt x="12394" y="4892"/>
                </a:cubicBezTo>
                <a:cubicBezTo>
                  <a:pt x="12458" y="4810"/>
                  <a:pt x="12692" y="4925"/>
                  <a:pt x="12755" y="4892"/>
                </a:cubicBezTo>
                <a:cubicBezTo>
                  <a:pt x="12798" y="4860"/>
                  <a:pt x="12840" y="4761"/>
                  <a:pt x="12755" y="4729"/>
                </a:cubicBezTo>
                <a:cubicBezTo>
                  <a:pt x="12670" y="4696"/>
                  <a:pt x="12118" y="4745"/>
                  <a:pt x="12203" y="4696"/>
                </a:cubicBezTo>
                <a:cubicBezTo>
                  <a:pt x="12543" y="4549"/>
                  <a:pt x="12819" y="4434"/>
                  <a:pt x="13266" y="4401"/>
                </a:cubicBezTo>
                <a:cubicBezTo>
                  <a:pt x="13436" y="4385"/>
                  <a:pt x="13585" y="4500"/>
                  <a:pt x="13776" y="4532"/>
                </a:cubicBezTo>
                <a:cubicBezTo>
                  <a:pt x="13967" y="4630"/>
                  <a:pt x="13861" y="4843"/>
                  <a:pt x="13712" y="4925"/>
                </a:cubicBezTo>
                <a:cubicBezTo>
                  <a:pt x="13648" y="5023"/>
                  <a:pt x="13521" y="5121"/>
                  <a:pt x="13414" y="5187"/>
                </a:cubicBezTo>
                <a:cubicBezTo>
                  <a:pt x="13351" y="5285"/>
                  <a:pt x="13287" y="5334"/>
                  <a:pt x="13159" y="5383"/>
                </a:cubicBezTo>
                <a:cubicBezTo>
                  <a:pt x="13117" y="5563"/>
                  <a:pt x="12862" y="5743"/>
                  <a:pt x="12649" y="5809"/>
                </a:cubicBezTo>
                <a:cubicBezTo>
                  <a:pt x="12543" y="5907"/>
                  <a:pt x="12437" y="5940"/>
                  <a:pt x="12309" y="6005"/>
                </a:cubicBezTo>
                <a:cubicBezTo>
                  <a:pt x="12245" y="6120"/>
                  <a:pt x="12139" y="6185"/>
                  <a:pt x="12075" y="6300"/>
                </a:cubicBezTo>
                <a:cubicBezTo>
                  <a:pt x="12118" y="6561"/>
                  <a:pt x="12075" y="6643"/>
                  <a:pt x="12373" y="6741"/>
                </a:cubicBezTo>
                <a:cubicBezTo>
                  <a:pt x="12500" y="6840"/>
                  <a:pt x="12522" y="6970"/>
                  <a:pt x="12330" y="7036"/>
                </a:cubicBezTo>
                <a:cubicBezTo>
                  <a:pt x="12011" y="6987"/>
                  <a:pt x="12033" y="6823"/>
                  <a:pt x="11799" y="6692"/>
                </a:cubicBezTo>
                <a:cubicBezTo>
                  <a:pt x="11714" y="6529"/>
                  <a:pt x="11459" y="6430"/>
                  <a:pt x="11246" y="6398"/>
                </a:cubicBezTo>
                <a:cubicBezTo>
                  <a:pt x="11076" y="6332"/>
                  <a:pt x="11182" y="6365"/>
                  <a:pt x="10906" y="6365"/>
                </a:cubicBezTo>
                <a:cubicBezTo>
                  <a:pt x="10608" y="6512"/>
                  <a:pt x="10544" y="7347"/>
                  <a:pt x="11246" y="7478"/>
                </a:cubicBezTo>
                <a:cubicBezTo>
                  <a:pt x="12394" y="7429"/>
                  <a:pt x="13329" y="7772"/>
                  <a:pt x="13733" y="7985"/>
                </a:cubicBezTo>
                <a:cubicBezTo>
                  <a:pt x="13840" y="8410"/>
                  <a:pt x="13329" y="8901"/>
                  <a:pt x="12500" y="9343"/>
                </a:cubicBezTo>
                <a:cubicBezTo>
                  <a:pt x="11629" y="9736"/>
                  <a:pt x="11480" y="10194"/>
                  <a:pt x="11246" y="10980"/>
                </a:cubicBezTo>
                <a:cubicBezTo>
                  <a:pt x="10991" y="11372"/>
                  <a:pt x="10481" y="10930"/>
                  <a:pt x="10289" y="10096"/>
                </a:cubicBezTo>
                <a:cubicBezTo>
                  <a:pt x="10140" y="9196"/>
                  <a:pt x="9907" y="8165"/>
                  <a:pt x="10459" y="7576"/>
                </a:cubicBezTo>
                <a:cubicBezTo>
                  <a:pt x="9375" y="6790"/>
                  <a:pt x="9269" y="6070"/>
                  <a:pt x="9056" y="6218"/>
                </a:cubicBezTo>
                <a:cubicBezTo>
                  <a:pt x="9205" y="6987"/>
                  <a:pt x="8929" y="6660"/>
                  <a:pt x="8737" y="6021"/>
                </a:cubicBezTo>
                <a:cubicBezTo>
                  <a:pt x="8822" y="5023"/>
                  <a:pt x="8610" y="4385"/>
                  <a:pt x="8440" y="3550"/>
                </a:cubicBezTo>
                <a:lnTo>
                  <a:pt x="7844" y="2290"/>
                </a:lnTo>
                <a:lnTo>
                  <a:pt x="6654" y="1849"/>
                </a:lnTo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F:\испралвенные грамоты\Грамоты учеников\144903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5" y="0"/>
            <a:ext cx="44577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испралвенные грамоты\Грамоты учеников\2300718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4397"/>
            <a:ext cx="4676775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испралвенные грамоты\Грамоты учеников\1604237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5805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испралвенные грамоты\Грамоты учеников\243818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" y="-58058"/>
            <a:ext cx="4618788" cy="693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испралвенные грамоты\Грамоты учеников\3803929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494" y="-58058"/>
            <a:ext cx="4571863" cy="693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испралвенные грамоты\Грамоты учеников\4730927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09" y="-58058"/>
            <a:ext cx="4751809" cy="69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испралвенные грамоты\Грамоты учеников\9215950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494" y="-58058"/>
            <a:ext cx="4571863" cy="695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65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1828799" y="0"/>
            <a:ext cx="703421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Распространение опыта и достижения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0699" y="1102578"/>
            <a:ext cx="704691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Выступления: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Районный научно-методический семинар для учителей математики и физики по теме «формы организации учебной деятельности при использовании интегральной технологии»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«Обеспечение мотивации учебной деятельности на уроках физики» Методическое объединение учителей МКОУ «Кировский лицей»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Районный научно-методический семинар для учителей математики и физики «формирование регулятивных универсальных учебных действий на уроках математики и физики»</a:t>
            </a:r>
          </a:p>
          <a:p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Публикации: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Публикация в сборнике материалов региональной научной – практической конференции «Инновационные методы и формы организации обучения математике и физике» под ред. Е. И. Малаховой – Киров – Калуга: КГУ им. К. Э. Циолковского, 2013 «Уроки в форме семинара – практикума как средство активизации познавательной деятельности учащихся при изучении физики».</a:t>
            </a:r>
          </a:p>
          <a:p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Открытые уроки для учителей города и района</a:t>
            </a:r>
          </a:p>
          <a:p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Грамоты и награды</a:t>
            </a:r>
          </a:p>
          <a:p>
            <a:endParaRPr lang="ru-RU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endParaRPr lang="ru-RU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0" name="Picture 2" descr="F:\испралвенные грамоты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9615"/>
            <a:ext cx="4546600" cy="688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испралвенные грамоты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481" y="0"/>
            <a:ext cx="4627245" cy="688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испралвенные грамоты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9224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испралвенные грамоты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54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испралвенные грамоты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-29615"/>
            <a:ext cx="4897062" cy="69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испралвенные грамоты\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9616"/>
            <a:ext cx="4549726" cy="691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испралвенные грамоты\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"/>
            <a:ext cx="4546599" cy="686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испралвенные грамоты\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480" y="-29616"/>
            <a:ext cx="4649519" cy="688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:\испралвенные грамоты\20448103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481" y="-1"/>
            <a:ext cx="4627245" cy="68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:\испралвенные грамоты\53093397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1"/>
            <a:ext cx="4572000" cy="679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:\испралвенные грамоты\957026907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345" y="1"/>
            <a:ext cx="4543425" cy="689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98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>
          <a:xfrm>
            <a:off x="2514600" y="2743200"/>
            <a:ext cx="7315200" cy="1371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У маленьких учеников</a:t>
            </a:r>
            <a:b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спросил художник </a:t>
            </a:r>
            <a:r>
              <a:rPr lang="ru-RU" sz="1800" b="1" dirty="0" err="1" smtClean="0">
                <a:solidFill>
                  <a:srgbClr val="FFFF00"/>
                </a:solidFill>
                <a:latin typeface="Bookman Old Style" pitchFamily="18" charset="0"/>
              </a:rPr>
              <a:t>Токмаков</a:t>
            </a: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:</a:t>
            </a:r>
            <a:b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«А кто умеет рисовать?»</a:t>
            </a:r>
            <a:b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Рук поднялось – не сосчитать.</a:t>
            </a:r>
            <a:r>
              <a:rPr lang="en-US" sz="1800" b="1" dirty="0" smtClean="0">
                <a:solidFill>
                  <a:srgbClr val="FFFF00"/>
                </a:solidFill>
                <a:latin typeface="Bookman Old Style" pitchFamily="18" charset="0"/>
              </a:rPr>
              <a:t/>
            </a:r>
            <a:br>
              <a:rPr lang="en-US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/>
            </a:r>
            <a:b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Шестые классы. </a:t>
            </a:r>
            <a:r>
              <a:rPr lang="ru-RU" sz="1800" b="1" dirty="0" err="1" smtClean="0">
                <a:solidFill>
                  <a:srgbClr val="FFFF00"/>
                </a:solidFill>
                <a:latin typeface="Bookman Old Style" pitchFamily="18" charset="0"/>
              </a:rPr>
              <a:t>Токмаков</a:t>
            </a: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b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и тут спросил учеников:</a:t>
            </a:r>
            <a:b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«Ну, кто умеет рисовать?»</a:t>
            </a:r>
            <a:b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Рук поднялось примерно пять.</a:t>
            </a:r>
            <a:r>
              <a:rPr lang="en-US" sz="1800" b="1" dirty="0" smtClean="0">
                <a:solidFill>
                  <a:srgbClr val="FFFF00"/>
                </a:solidFill>
                <a:latin typeface="Bookman Old Style" pitchFamily="18" charset="0"/>
              </a:rPr>
              <a:t/>
            </a:r>
            <a:br>
              <a:rPr lang="en-US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/>
            </a:r>
            <a:b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В десятом классе </a:t>
            </a:r>
            <a:r>
              <a:rPr lang="ru-RU" sz="1800" b="1" dirty="0" err="1" smtClean="0">
                <a:solidFill>
                  <a:srgbClr val="FFFF00"/>
                </a:solidFill>
                <a:latin typeface="Bookman Old Style" pitchFamily="18" charset="0"/>
              </a:rPr>
              <a:t>Токмаков</a:t>
            </a: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b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опять спросил учеников:</a:t>
            </a:r>
            <a:b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«Так кто ж умеет рисовать?»</a:t>
            </a:r>
            <a:b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Рук поднятых и не видать.</a:t>
            </a:r>
            <a:r>
              <a:rPr lang="en-US" sz="1800" b="1" dirty="0" smtClean="0">
                <a:solidFill>
                  <a:srgbClr val="FFFF00"/>
                </a:solidFill>
                <a:latin typeface="Bookman Old Style" pitchFamily="18" charset="0"/>
              </a:rPr>
              <a:t/>
            </a:r>
            <a:br>
              <a:rPr lang="en-US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/>
            </a:r>
            <a:b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А ведь ребята в самом деле </a:t>
            </a:r>
            <a:b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когда-то рисовать умели,</a:t>
            </a:r>
            <a:b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И солнце на листах смеялось.</a:t>
            </a:r>
            <a:b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Куда все это подевалось?</a:t>
            </a:r>
            <a:r>
              <a:rPr lang="en-US" sz="1800" b="1" dirty="0" smtClean="0">
                <a:solidFill>
                  <a:srgbClr val="FFFF00"/>
                </a:solidFill>
                <a:latin typeface="Bookman Old Style" pitchFamily="18" charset="0"/>
              </a:rPr>
              <a:t/>
            </a:r>
            <a:br>
              <a:rPr lang="en-US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/>
            </a:r>
            <a:b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en-US" sz="1800" b="1" dirty="0" smtClean="0">
                <a:solidFill>
                  <a:srgbClr val="FFFF00"/>
                </a:solidFill>
                <a:latin typeface="Bookman Old Style" pitchFamily="18" charset="0"/>
              </a:rPr>
              <a:t>                                </a:t>
            </a:r>
            <a:r>
              <a:rPr lang="ru-RU" sz="1800" b="1" dirty="0" smtClean="0">
                <a:solidFill>
                  <a:srgbClr val="FFFF00"/>
                </a:solidFill>
                <a:latin typeface="Bookman Old Style" pitchFamily="18" charset="0"/>
              </a:rPr>
              <a:t>(</a:t>
            </a:r>
            <a:r>
              <a:rPr lang="ru-RU" sz="1800" b="1" dirty="0" err="1" smtClean="0">
                <a:solidFill>
                  <a:srgbClr val="FFFF00"/>
                </a:solidFill>
                <a:latin typeface="Bookman Old Style" pitchFamily="18" charset="0"/>
              </a:rPr>
              <a:t>В.Берестов</a:t>
            </a:r>
            <a:r>
              <a:rPr lang="ru-RU" sz="2000" b="1" i="1" dirty="0" smtClean="0">
                <a:solidFill>
                  <a:srgbClr val="FFFF00"/>
                </a:solidFill>
                <a:latin typeface="Bookman Old Style" pitchFamily="18" charset="0"/>
              </a:rPr>
              <a:t>)</a:t>
            </a:r>
            <a:endParaRPr lang="ru-RU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099" name="Picture 2" descr="C:\Users\Учитель\Downloads\123\12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2362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 descr="C:\Users\Учитель\Downloads\123\123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1892300"/>
            <a:ext cx="24257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1739900" y="-38100"/>
            <a:ext cx="8634413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Литература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00" y="1447800"/>
            <a:ext cx="9144000" cy="5248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ru-RU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Гузеев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В.В. Как сделать Эффективным урок-семинар. - М.: Международный </a:t>
            </a:r>
            <a:r>
              <a:rPr lang="ru-RU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тренинговый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центр НПК «</a:t>
            </a:r>
            <a:r>
              <a:rPr lang="ru-RU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Плутан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», 1994. - 24с.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Гузеев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В.В. Образовательная технология: от приема до философии.//' Директор школы, 1996 - N94 - с. 88 - 101.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</a:t>
            </a:r>
            <a:r>
              <a:rPr lang="ru-RU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Гузеев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В.В., </a:t>
            </a:r>
            <a:r>
              <a:rPr lang="ru-RU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Лизинский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В.А. Консультация как форма обобщающего повторения. //Директор школы, 1995 - N93 - с. 32 - 34.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Гузеев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В.В. Лекции по педагогической технологии.- М.: Знание, 1992.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Гузеев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В. В.  Эффективные образовательные технологии: Интегральная и ТОГИС. М.: НИИ школьных технологий, 2006. 208 с.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Гузеев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В. В., </a:t>
            </a:r>
            <a:r>
              <a:rPr lang="ru-RU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Бершадский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М. Е., Нестеренко А. А. и др. Эффективные образовательные технологии. Электронное периодическое издание. Выпуск 1. 2008 г. М.: ООО «Дистанционные технологии и обучение».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 </a:t>
            </a:r>
            <a:r>
              <a:rPr lang="ru-RU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Гузеев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В. В. Преподавание. От теории к мастерству. М.: НИИ школьных технологий, 2009ю 288 с.	---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Кларин М.В. Педагогическая технология в учебном процессе. Анализ зарубежного опыта. - М.: Знание, 1989 -- 80с.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Левина Л.С. Лекция как форма организации </a:t>
            </a:r>
            <a:r>
              <a:rPr lang="ru-RU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урока.Химия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в школе, 1986 - JV2 - с. 33-36.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Максименко А.А. Методика подготовки и чтение лекции. - М.: Инсти­тут повышения квалификации, 1999 – З6 с.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Маркова А.К. Формирование мотивации учения в школьном возрасте: Пособие для учителя. – М.: Просвещение, 1983. – 96 с. - </a:t>
            </a:r>
            <a:r>
              <a:rPr lang="ru-RU" sz="1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hlinkClick r:id="rId2"/>
              </a:rPr>
              <a:t>http://www.pedlib.ru/Books/1/0389/index.shtml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Селевко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Г.К. Современные образовательные технологии. - М.: Народ­ное образование, 1998 - 255с.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Степанов Е.Н. Создание системы дифференцированного обучения и воспитания учащихся. - П.: Псковский областной институт повышения квалификации, 1998 –125с.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Фридман Л. М. </a:t>
            </a:r>
            <a:r>
              <a:rPr lang="ru-RU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Психопедагогика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общего образования Пособие для студентов и учителей. – М., Издательство «Институт практической психологии», 1997. – 288с.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http://www.dslib.ru/prof-obrazovanie/klimenko3.html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ru-RU" sz="1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Учитель\Downloads\123\12345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828800"/>
            <a:ext cx="89789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676400" y="0"/>
            <a:ext cx="7467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В основе Федерального государственного образовательного стандарта основного общего образования лежит системно-</a:t>
            </a: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деятельностный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подход, который обеспечивает</a:t>
            </a:r>
          </a:p>
        </p:txBody>
      </p:sp>
      <p:sp>
        <p:nvSpPr>
          <p:cNvPr id="5124" name="TextBox 9"/>
          <p:cNvSpPr txBox="1">
            <a:spLocks noChangeArrowheads="1"/>
          </p:cNvSpPr>
          <p:nvPr/>
        </p:nvSpPr>
        <p:spPr bwMode="auto">
          <a:xfrm>
            <a:off x="549275" y="2438400"/>
            <a:ext cx="387032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ru-RU" sz="2000">
                <a:solidFill>
                  <a:schemeClr val="bg2"/>
                </a:solidFill>
              </a:rPr>
              <a:t>формирование готовности к саморазвитию и непрерывному образованию</a:t>
            </a:r>
            <a:r>
              <a:rPr lang="en-US" sz="2000">
                <a:solidFill>
                  <a:schemeClr val="bg2"/>
                </a:solidFill>
              </a:rPr>
              <a:t>;</a:t>
            </a:r>
          </a:p>
          <a:p>
            <a:pPr>
              <a:buFont typeface="Arial" charset="0"/>
              <a:buChar char="•"/>
            </a:pPr>
            <a:r>
              <a:rPr lang="ru-RU" sz="2000">
                <a:solidFill>
                  <a:schemeClr val="bg2"/>
                </a:solidFill>
              </a:rPr>
              <a:t>проектирование и конструирование социальной среды развития учащихся в системе образования</a:t>
            </a:r>
            <a:r>
              <a:rPr lang="en-US" sz="2000">
                <a:solidFill>
                  <a:schemeClr val="bg2"/>
                </a:solidFill>
              </a:rPr>
              <a:t>;</a:t>
            </a:r>
            <a:endParaRPr lang="ru-RU" sz="2000">
              <a:solidFill>
                <a:schemeClr val="bg2"/>
              </a:solidFill>
            </a:endParaRPr>
          </a:p>
        </p:txBody>
      </p:sp>
      <p:sp>
        <p:nvSpPr>
          <p:cNvPr id="5125" name="TextBox 10"/>
          <p:cNvSpPr txBox="1">
            <a:spLocks noChangeArrowheads="1"/>
          </p:cNvSpPr>
          <p:nvPr/>
        </p:nvSpPr>
        <p:spPr bwMode="auto">
          <a:xfrm>
            <a:off x="4749800" y="2438400"/>
            <a:ext cx="35052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ru-RU" sz="2000" b="1">
                <a:solidFill>
                  <a:srgbClr val="002010"/>
                </a:solidFill>
              </a:rPr>
              <a:t>активную учебно-познавательную деятельность учащихся</a:t>
            </a:r>
            <a:r>
              <a:rPr lang="en-US" sz="2000">
                <a:solidFill>
                  <a:srgbClr val="002010"/>
                </a:solidFill>
              </a:rPr>
              <a:t>;</a:t>
            </a:r>
          </a:p>
          <a:p>
            <a:pPr>
              <a:buFont typeface="Arial" charset="0"/>
              <a:buChar char="•"/>
            </a:pPr>
            <a:r>
              <a:rPr lang="ru-RU" sz="2000">
                <a:solidFill>
                  <a:srgbClr val="002010"/>
                </a:solidFill>
              </a:rPr>
              <a:t>построение образовательного процесса с учётом индивидуальных возрастных, психологических и физиологических особенностей учащихся.</a:t>
            </a:r>
          </a:p>
        </p:txBody>
      </p:sp>
      <p:sp>
        <p:nvSpPr>
          <p:cNvPr id="5126" name="TextBox 11"/>
          <p:cNvSpPr txBox="1">
            <a:spLocks noChangeArrowheads="1"/>
          </p:cNvSpPr>
          <p:nvPr/>
        </p:nvSpPr>
        <p:spPr bwMode="auto">
          <a:xfrm>
            <a:off x="6172200" y="5934075"/>
            <a:ext cx="3352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sz="1400">
                <a:solidFill>
                  <a:srgbClr val="002010"/>
                </a:solidFill>
              </a:rPr>
              <a:t>из концепции ФГОС 2 поколения.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68580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Цель</a:t>
            </a:r>
            <a:b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моей педагогической</a:t>
            </a:r>
            <a:b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деятельности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0" y="2024063"/>
            <a:ext cx="9677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600" b="1">
                <a:solidFill>
                  <a:srgbClr val="FFFF00"/>
                </a:solidFill>
                <a:latin typeface="Verdana" pitchFamily="34" charset="0"/>
              </a:rPr>
              <a:t>Развитие у учащихся интереса к знаниям, </a:t>
            </a:r>
          </a:p>
          <a:p>
            <a:pPr algn="ctr"/>
            <a:r>
              <a:rPr lang="ru-RU" sz="1600" b="1">
                <a:solidFill>
                  <a:srgbClr val="FFFF00"/>
                </a:solidFill>
                <a:latin typeface="Verdana" pitchFamily="34" charset="0"/>
              </a:rPr>
              <a:t>инициативы и самостоятельности в работе</a:t>
            </a:r>
          </a:p>
          <a:p>
            <a:endParaRPr lang="ru-RU" sz="1400"/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H="1">
            <a:off x="1012825" y="2655888"/>
            <a:ext cx="1349375" cy="809625"/>
          </a:xfrm>
          <a:prstGeom prst="line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" name="Line 9"/>
          <p:cNvSpPr>
            <a:spLocks noChangeShapeType="1"/>
          </p:cNvSpPr>
          <p:nvPr/>
        </p:nvSpPr>
        <p:spPr bwMode="auto">
          <a:xfrm flipH="1">
            <a:off x="4724400" y="1371600"/>
            <a:ext cx="0" cy="685800"/>
          </a:xfrm>
          <a:prstGeom prst="line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 flipH="1">
            <a:off x="4724400" y="2655888"/>
            <a:ext cx="0" cy="809625"/>
          </a:xfrm>
          <a:prstGeom prst="line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6486525" y="2655888"/>
            <a:ext cx="1136650" cy="750887"/>
          </a:xfrm>
          <a:prstGeom prst="line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152" name="TextBox 4"/>
          <p:cNvSpPr txBox="1">
            <a:spLocks noChangeArrowheads="1"/>
          </p:cNvSpPr>
          <p:nvPr/>
        </p:nvSpPr>
        <p:spPr bwMode="auto">
          <a:xfrm>
            <a:off x="0" y="3465513"/>
            <a:ext cx="23622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400" b="1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Овладение системой научных знаний, умений и навыков</a:t>
            </a: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3309938" y="3465513"/>
            <a:ext cx="28035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400" b="1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Развитие познавательных способностей и творческого мышления</a:t>
            </a:r>
          </a:p>
        </p:txBody>
      </p:sp>
      <p:sp>
        <p:nvSpPr>
          <p:cNvPr id="6154" name="TextBox 6"/>
          <p:cNvSpPr txBox="1">
            <a:spLocks noChangeArrowheads="1"/>
          </p:cNvSpPr>
          <p:nvPr/>
        </p:nvSpPr>
        <p:spPr bwMode="auto">
          <a:xfrm>
            <a:off x="6248400" y="3465513"/>
            <a:ext cx="2895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400" b="1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Постоянное совершенствование методов самостоятельной работы</a:t>
            </a:r>
          </a:p>
        </p:txBody>
      </p:sp>
      <p:sp>
        <p:nvSpPr>
          <p:cNvPr id="34" name="Line 9"/>
          <p:cNvSpPr>
            <a:spLocks noChangeShapeType="1"/>
          </p:cNvSpPr>
          <p:nvPr/>
        </p:nvSpPr>
        <p:spPr bwMode="auto">
          <a:xfrm>
            <a:off x="1012825" y="4244975"/>
            <a:ext cx="1231900" cy="1241425"/>
          </a:xfrm>
          <a:prstGeom prst="line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5" name="Line 9"/>
          <p:cNvSpPr>
            <a:spLocks noChangeShapeType="1"/>
          </p:cNvSpPr>
          <p:nvPr/>
        </p:nvSpPr>
        <p:spPr bwMode="auto">
          <a:xfrm>
            <a:off x="4708525" y="4464050"/>
            <a:ext cx="0" cy="1022350"/>
          </a:xfrm>
          <a:prstGeom prst="line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 flipH="1">
            <a:off x="6486525" y="4464050"/>
            <a:ext cx="1230313" cy="1022350"/>
          </a:xfrm>
          <a:prstGeom prst="line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158" name="TextBox 7"/>
          <p:cNvSpPr txBox="1">
            <a:spLocks noChangeArrowheads="1"/>
          </p:cNvSpPr>
          <p:nvPr/>
        </p:nvSpPr>
        <p:spPr bwMode="auto">
          <a:xfrm>
            <a:off x="704850" y="5645150"/>
            <a:ext cx="8039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sz="2000" b="1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Всесторонне развитая гармоничная личность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68580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Понятие познавательной активности учащихся</a:t>
            </a: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317500" y="1371600"/>
            <a:ext cx="2667000" cy="205740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rgbClr val="FFFFFF"/>
                </a:solidFill>
                <a:latin typeface="Verdana" pitchFamily="34" charset="0"/>
              </a:rPr>
              <a:t>Б.П. Есипов</a:t>
            </a:r>
            <a:r>
              <a:rPr lang="ru-RU" sz="1200">
                <a:solidFill>
                  <a:srgbClr val="FFFFFF"/>
                </a:solidFill>
                <a:latin typeface="Verdana" pitchFamily="34" charset="0"/>
              </a:rPr>
              <a:t>: «Активизация познавательной деятельности – сознательное, целенаправленное выполнение умственной или физической работы, необходимой для овладения знаниями, умениями, навыками».</a:t>
            </a: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6184900" y="1371600"/>
            <a:ext cx="2667000" cy="205740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rgbClr val="FFFFFF"/>
                </a:solidFill>
                <a:latin typeface="Verdana" pitchFamily="34" charset="0"/>
              </a:rPr>
              <a:t>Г.М. Лебедев</a:t>
            </a:r>
            <a:r>
              <a:rPr lang="ru-RU" sz="1200">
                <a:solidFill>
                  <a:srgbClr val="FFFFFF"/>
                </a:solidFill>
                <a:latin typeface="Verdana" pitchFamily="34" charset="0"/>
              </a:rPr>
              <a:t>: «Познавательная активность – это инициативное, действенное отношение учащихся к усвоению знаний, а также проявление интереса, самостоятельности и волевых усилий в обучении».                   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17500" y="4648200"/>
            <a:ext cx="3632200" cy="205740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rgbClr val="FFFFFF"/>
                </a:solidFill>
                <a:latin typeface="Verdana" pitchFamily="34" charset="0"/>
              </a:rPr>
              <a:t>Уровни</a:t>
            </a:r>
            <a:r>
              <a:rPr lang="ru-RU" sz="1200" dirty="0">
                <a:solidFill>
                  <a:srgbClr val="FFFFFF"/>
                </a:solidFill>
                <a:latin typeface="Verdana" pitchFamily="34" charset="0"/>
              </a:rPr>
              <a:t> познавательной активности: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FFFFFF"/>
                </a:solidFill>
                <a:latin typeface="Verdana" pitchFamily="34" charset="0"/>
              </a:rPr>
              <a:t>творческая </a:t>
            </a:r>
            <a:r>
              <a:rPr lang="ru-RU" sz="1200" dirty="0" smtClean="0">
                <a:solidFill>
                  <a:srgbClr val="FFFFFF"/>
                </a:solidFill>
                <a:latin typeface="Verdana" pitchFamily="34" charset="0"/>
              </a:rPr>
              <a:t>активность</a:t>
            </a:r>
            <a:r>
              <a:rPr lang="en-US" sz="1200" dirty="0" smtClean="0">
                <a:solidFill>
                  <a:srgbClr val="FFFFFF"/>
                </a:solidFill>
                <a:latin typeface="Verdana" pitchFamily="34" charset="0"/>
              </a:rPr>
              <a:t>;</a:t>
            </a:r>
            <a:endParaRPr lang="ru-RU" sz="1200" dirty="0">
              <a:solidFill>
                <a:srgbClr val="FFFFFF"/>
              </a:solidFill>
              <a:latin typeface="Verdana" pitchFamily="34" charset="0"/>
            </a:endParaRP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FFFFFF"/>
                </a:solidFill>
                <a:latin typeface="Verdana" pitchFamily="34" charset="0"/>
              </a:rPr>
              <a:t>репродуктивно – подражательная активность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;</a:t>
            </a:r>
            <a:endParaRPr lang="ru-RU" sz="1200" dirty="0">
              <a:solidFill>
                <a:srgbClr val="FFFFFF"/>
              </a:solidFill>
              <a:latin typeface="Verdana" pitchFamily="34" charset="0"/>
            </a:endParaRP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FFFFFF"/>
                </a:solidFill>
                <a:latin typeface="Verdana" pitchFamily="34" charset="0"/>
              </a:rPr>
              <a:t>поисково – исполнительная активность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.</a:t>
            </a:r>
            <a:endParaRPr lang="ru-RU" sz="1200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1" hangingPunct="1">
              <a:defRPr/>
            </a:pPr>
            <a:endParaRPr lang="ru-RU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5219700" y="4648200"/>
            <a:ext cx="3632200" cy="205740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rgbClr val="FFFFFF"/>
                </a:solidFill>
                <a:latin typeface="Verdana" pitchFamily="34" charset="0"/>
              </a:rPr>
              <a:t>Характеристики</a:t>
            </a:r>
            <a:r>
              <a:rPr lang="ru-RU" sz="1200" dirty="0">
                <a:solidFill>
                  <a:srgbClr val="FFFFFF"/>
                </a:solidFill>
                <a:latin typeface="Verdana" pitchFamily="34" charset="0"/>
              </a:rPr>
              <a:t> познавательной активности: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FFFFFF"/>
                </a:solidFill>
                <a:latin typeface="Verdana" pitchFamily="34" charset="0"/>
              </a:rPr>
              <a:t>естественное стремление школьников к познанию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;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FFFFFF"/>
                </a:solidFill>
                <a:latin typeface="Verdana" pitchFamily="34" charset="0"/>
              </a:rPr>
              <a:t>положительное отношение к учебе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;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FFFFFF"/>
                </a:solidFill>
                <a:latin typeface="Verdana" pitchFamily="34" charset="0"/>
              </a:rPr>
              <a:t>активная познавательная деятельность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,</a:t>
            </a:r>
            <a:r>
              <a:rPr lang="ru-RU" sz="1200" dirty="0">
                <a:solidFill>
                  <a:srgbClr val="FFFFFF"/>
                </a:solidFill>
                <a:latin typeface="Verdana" pitchFamily="34" charset="0"/>
              </a:rPr>
              <a:t> направленная на осознание предмета деятельности и достижение значимого для ребенка результата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;</a:t>
            </a:r>
            <a:endParaRPr lang="ru-RU" sz="1200" dirty="0">
              <a:solidFill>
                <a:srgbClr val="FFFFFF"/>
              </a:solidFill>
              <a:latin typeface="Verdana" pitchFamily="34" charset="0"/>
            </a:endParaRP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FFFFFF"/>
                </a:solidFill>
                <a:latin typeface="Verdana" pitchFamily="34" charset="0"/>
              </a:rPr>
              <a:t>проявление воли в процессе овладения знаниями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.</a:t>
            </a:r>
            <a:endParaRPr lang="ru-RU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Двойная стрелка влево/вправо 1"/>
          <p:cNvSpPr/>
          <p:nvPr/>
        </p:nvSpPr>
        <p:spPr bwMode="auto">
          <a:xfrm>
            <a:off x="3429000" y="2120900"/>
            <a:ext cx="2362200" cy="558800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71600" y="152400"/>
            <a:ext cx="7467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endParaRPr lang="ru-RU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876300" y="190500"/>
            <a:ext cx="7315200" cy="1371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ru-RU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Интегральная технология обучения –</a:t>
            </a:r>
            <a:br>
              <a:rPr lang="ru-RU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</a:br>
            <a:r>
              <a:rPr lang="ru-RU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технология четвертого поколения, сочетающая личностно-</a:t>
            </a:r>
            <a:r>
              <a:rPr lang="ru-RU" sz="1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деятельностный</a:t>
            </a:r>
            <a:r>
              <a:rPr lang="ru-RU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подход, позволяющая обеспечить развитие личности на базе хорошего усвоения предметного содержания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                                                 </a:t>
            </a:r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(В.В </a:t>
            </a:r>
            <a:r>
              <a:rPr lang="ru-RU" sz="1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Гузеев</a:t>
            </a:r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)</a:t>
            </a: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533400" y="1752600"/>
            <a:ext cx="8001000" cy="121920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ru-RU" sz="1400" b="1">
                <a:solidFill>
                  <a:srgbClr val="FFFFFF"/>
                </a:solidFill>
                <a:latin typeface="Bookman Old Style" pitchFamily="18" charset="0"/>
              </a:rPr>
              <a:t>Направления:  </a:t>
            </a:r>
          </a:p>
          <a:p>
            <a:pPr eaLnBrk="1" hangingPunct="1">
              <a:buFont typeface="Arial" charset="0"/>
              <a:buChar char="•"/>
            </a:pPr>
            <a:r>
              <a:rPr lang="ru-RU" sz="1400">
                <a:solidFill>
                  <a:srgbClr val="FFFFFF"/>
                </a:solidFill>
                <a:latin typeface="Bookman Old Style" pitchFamily="18" charset="0"/>
              </a:rPr>
              <a:t>   укрепление дидактических единиц;</a:t>
            </a:r>
          </a:p>
          <a:p>
            <a:pPr eaLnBrk="1" hangingPunct="1">
              <a:buFont typeface="Arial" charset="0"/>
              <a:buChar char="•"/>
            </a:pPr>
            <a:r>
              <a:rPr lang="ru-RU" sz="1400">
                <a:solidFill>
                  <a:srgbClr val="FFFFFF"/>
                </a:solidFill>
                <a:latin typeface="Bookman Old Style" pitchFamily="18" charset="0"/>
              </a:rPr>
              <a:t>   планирование результатов обучения через диагностическое целеполагание; </a:t>
            </a:r>
          </a:p>
          <a:p>
            <a:pPr eaLnBrk="1" hangingPunct="1">
              <a:buFont typeface="Arial" charset="0"/>
              <a:buChar char="•"/>
            </a:pPr>
            <a:r>
              <a:rPr lang="ru-RU" sz="1400">
                <a:solidFill>
                  <a:srgbClr val="FFFFFF"/>
                </a:solidFill>
                <a:latin typeface="Bookman Old Style" pitchFamily="18" charset="0"/>
              </a:rPr>
              <a:t>   психологизация;  </a:t>
            </a:r>
          </a:p>
          <a:p>
            <a:pPr eaLnBrk="1" hangingPunct="1">
              <a:buFont typeface="Arial" charset="0"/>
              <a:buChar char="•"/>
            </a:pPr>
            <a:r>
              <a:rPr lang="ru-RU" sz="1400">
                <a:solidFill>
                  <a:srgbClr val="FFFFFF"/>
                </a:solidFill>
                <a:latin typeface="Bookman Old Style" pitchFamily="18" charset="0"/>
              </a:rPr>
              <a:t>   компьютеризация.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3400" y="3048000"/>
            <a:ext cx="8001000" cy="209550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>
                <a:solidFill>
                  <a:srgbClr val="FFFFFF"/>
                </a:solidFill>
                <a:latin typeface="Bookman Old Style" pitchFamily="18" charset="0"/>
              </a:rPr>
              <a:t>Минимальная единица </a:t>
            </a:r>
            <a:r>
              <a:rPr lang="ru-RU" sz="1400" dirty="0">
                <a:solidFill>
                  <a:srgbClr val="FFFFFF"/>
                </a:solidFill>
                <a:latin typeface="Bookman Old Style" pitchFamily="18" charset="0"/>
              </a:rPr>
              <a:t>учебного процесса – блок уроков: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FFFFFF"/>
                </a:solidFill>
                <a:latin typeface="Bookman Old Style" pitchFamily="18" charset="0"/>
              </a:rPr>
              <a:t>вводное повторение</a:t>
            </a:r>
            <a:r>
              <a:rPr lang="en-US" sz="1400" dirty="0">
                <a:solidFill>
                  <a:srgbClr val="FFFFFF"/>
                </a:solidFill>
                <a:latin typeface="Bookman Old Style" pitchFamily="18" charset="0"/>
              </a:rPr>
              <a:t>;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FFFFFF"/>
                </a:solidFill>
                <a:latin typeface="Bookman Old Style" pitchFamily="18" charset="0"/>
              </a:rPr>
              <a:t>изучение нового материала (основной объем)</a:t>
            </a:r>
            <a:r>
              <a:rPr lang="en-US" sz="1400" dirty="0">
                <a:solidFill>
                  <a:srgbClr val="FFFFFF"/>
                </a:solidFill>
                <a:latin typeface="Bookman Old Style" pitchFamily="18" charset="0"/>
              </a:rPr>
              <a:t>;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FFFFFF"/>
                </a:solidFill>
                <a:latin typeface="Bookman Old Style" pitchFamily="18" charset="0"/>
              </a:rPr>
              <a:t>тренинг-минимум</a:t>
            </a:r>
            <a:r>
              <a:rPr lang="en-US" sz="1400" dirty="0">
                <a:solidFill>
                  <a:srgbClr val="FFFFFF"/>
                </a:solidFill>
                <a:latin typeface="Bookman Old Style" pitchFamily="18" charset="0"/>
              </a:rPr>
              <a:t>;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FFFFFF"/>
                </a:solidFill>
                <a:latin typeface="Bookman Old Style" pitchFamily="18" charset="0"/>
              </a:rPr>
              <a:t>изучение нового материала (дополнительный объем)</a:t>
            </a:r>
            <a:r>
              <a:rPr lang="en-US" sz="1400" dirty="0">
                <a:solidFill>
                  <a:srgbClr val="FFFFFF"/>
                </a:solidFill>
                <a:latin typeface="Bookman Old Style" pitchFamily="18" charset="0"/>
              </a:rPr>
              <a:t>;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FFFFFF"/>
                </a:solidFill>
                <a:latin typeface="Bookman Old Style" pitchFamily="18" charset="0"/>
              </a:rPr>
              <a:t>развивающее дифференцированное закрепление</a:t>
            </a:r>
            <a:r>
              <a:rPr lang="en-US" sz="1400" dirty="0">
                <a:solidFill>
                  <a:srgbClr val="FFFFFF"/>
                </a:solidFill>
                <a:latin typeface="Bookman Old Style" pitchFamily="18" charset="0"/>
              </a:rPr>
              <a:t>;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FFFFFF"/>
                </a:solidFill>
                <a:latin typeface="Bookman Old Style" pitchFamily="18" charset="0"/>
              </a:rPr>
              <a:t>обобщающее повторение</a:t>
            </a:r>
            <a:r>
              <a:rPr lang="en-US" sz="1400" dirty="0">
                <a:solidFill>
                  <a:srgbClr val="FFFFFF"/>
                </a:solidFill>
                <a:latin typeface="Bookman Old Style" pitchFamily="18" charset="0"/>
              </a:rPr>
              <a:t>;</a:t>
            </a:r>
            <a:endParaRPr lang="ru-RU" sz="1400" dirty="0">
              <a:solidFill>
                <a:srgbClr val="FFFFFF"/>
              </a:solidFill>
              <a:latin typeface="Bookman Old Style" pitchFamily="18" charset="0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FFFFFF"/>
                </a:solidFill>
                <a:latin typeface="Bookman Old Style" pitchFamily="18" charset="0"/>
              </a:rPr>
              <a:t>контрольный урок</a:t>
            </a:r>
            <a:r>
              <a:rPr lang="en-US" sz="1400" dirty="0">
                <a:solidFill>
                  <a:srgbClr val="FFFFFF"/>
                </a:solidFill>
                <a:latin typeface="Bookman Old Style" pitchFamily="18" charset="0"/>
              </a:rPr>
              <a:t>;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FFFFFF"/>
                </a:solidFill>
                <a:latin typeface="Bookman Old Style" pitchFamily="18" charset="0"/>
              </a:rPr>
              <a:t>урок-коррекция.</a:t>
            </a:r>
            <a:endParaRPr lang="en-US" sz="1400" dirty="0">
              <a:solidFill>
                <a:srgbClr val="FFFFFF"/>
              </a:solidFill>
              <a:latin typeface="Bookman Old Style" pitchFamily="18" charset="0"/>
            </a:endParaRPr>
          </a:p>
          <a:p>
            <a:pPr marL="285750" indent="-285750"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400" b="1" dirty="0">
              <a:solidFill>
                <a:srgbClr val="FFFFFF"/>
              </a:solidFill>
              <a:latin typeface="Bookman Old Style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33400" y="5257800"/>
            <a:ext cx="8001000" cy="143510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>
                <a:solidFill>
                  <a:srgbClr val="FFFFFF"/>
                </a:solidFill>
                <a:latin typeface="Bookman Old Style" pitchFamily="18" charset="0"/>
              </a:rPr>
              <a:t>                      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>
              <a:solidFill>
                <a:srgbClr val="FFFFFF"/>
              </a:solidFill>
              <a:latin typeface="Bookman Old Style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>
              <a:solidFill>
                <a:srgbClr val="FFFFFF"/>
              </a:solidFill>
              <a:latin typeface="Bookman Old Style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>
                <a:solidFill>
                  <a:srgbClr val="FFFFFF"/>
                </a:solidFill>
                <a:latin typeface="Bookman Old Style" pitchFamily="18" charset="0"/>
              </a:rPr>
              <a:t>Преимущества  технологии: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FFFFFF"/>
                </a:solidFill>
                <a:latin typeface="Bookman Old Style" pitchFamily="18" charset="0"/>
              </a:rPr>
              <a:t>ученики сами выбирают темп изучения</a:t>
            </a:r>
            <a:r>
              <a:rPr lang="en-US" sz="1400" dirty="0">
                <a:solidFill>
                  <a:srgbClr val="FFFFFF"/>
                </a:solidFill>
                <a:latin typeface="Bookman Old Style" pitchFamily="18" charset="0"/>
              </a:rPr>
              <a:t>;</a:t>
            </a:r>
            <a:endParaRPr lang="ru-RU" sz="1400" dirty="0">
              <a:solidFill>
                <a:srgbClr val="FFFFFF"/>
              </a:solidFill>
              <a:latin typeface="Bookman Old Style" pitchFamily="18" charset="0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FFFFFF"/>
                </a:solidFill>
                <a:latin typeface="Bookman Old Style" pitchFamily="18" charset="0"/>
              </a:rPr>
              <a:t>самостоятельная работа над темой позволяет получать более прочные знания</a:t>
            </a:r>
            <a:r>
              <a:rPr lang="en-US" sz="1400" dirty="0">
                <a:solidFill>
                  <a:srgbClr val="FFFFFF"/>
                </a:solidFill>
                <a:latin typeface="Bookman Old Style" pitchFamily="18" charset="0"/>
              </a:rPr>
              <a:t>;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Bookman Old Style" pitchFamily="18" charset="0"/>
              </a:rPr>
              <a:t>повышается уровень мотивации учения</a:t>
            </a:r>
            <a:r>
              <a:rPr lang="en-US" sz="1400" dirty="0">
                <a:latin typeface="Bookman Old Style" pitchFamily="18" charset="0"/>
              </a:rPr>
              <a:t>;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Bookman Old Style" pitchFamily="18" charset="0"/>
              </a:rPr>
              <a:t>право на ошибку (есть возможность исправить результат);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Bookman Old Style" pitchFamily="18" charset="0"/>
              </a:rPr>
              <a:t>сотрудничество  - залог успеха данной технологии.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400" dirty="0">
              <a:latin typeface="Bookman Old Style" pitchFamily="18" charset="0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400" dirty="0"/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400" dirty="0">
              <a:solidFill>
                <a:srgbClr val="FFFFFF"/>
              </a:solidFill>
              <a:latin typeface="Bookman Old Style" pitchFamily="18" charset="0"/>
            </a:endParaRPr>
          </a:p>
        </p:txBody>
      </p:sp>
      <p:pic>
        <p:nvPicPr>
          <p:cNvPr id="8199" name="Picture 4" descr="&amp;Gcy;&amp;ucy;&amp;zcy;&amp;iecy;&amp;iecy;&amp;vcy;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0"/>
            <a:ext cx="10541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4702174" y="2502295"/>
            <a:ext cx="1266825" cy="2230836"/>
          </a:xfrm>
          <a:prstGeom prst="line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>
          <a:xfrm>
            <a:off x="1790700" y="100012"/>
            <a:ext cx="7315200" cy="1371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Семинар – это форма организации урока, предполагающая гласное, публичное обсуждение результатов самостоятельной работы учащихся над источниками информации, дополняющими обязательный список, рассматриваемый в классе.</a:t>
            </a:r>
          </a:p>
        </p:txBody>
      </p:sp>
      <p:sp>
        <p:nvSpPr>
          <p:cNvPr id="39" name="Line 9"/>
          <p:cNvSpPr>
            <a:spLocks noChangeShapeType="1"/>
          </p:cNvSpPr>
          <p:nvPr/>
        </p:nvSpPr>
        <p:spPr bwMode="auto">
          <a:xfrm flipH="1">
            <a:off x="2971799" y="2497135"/>
            <a:ext cx="1730375" cy="2235995"/>
          </a:xfrm>
          <a:prstGeom prst="line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>
            <a:off x="4702175" y="2457450"/>
            <a:ext cx="1266824" cy="886618"/>
          </a:xfrm>
          <a:prstGeom prst="line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181100" y="3344068"/>
            <a:ext cx="2209800" cy="439737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200" dirty="0" smtClean="0">
                <a:solidFill>
                  <a:srgbClr val="FFFFFF"/>
                </a:solidFill>
                <a:latin typeface="Verdana" pitchFamily="34" charset="0"/>
              </a:rPr>
              <a:t>Собеседование</a:t>
            </a:r>
            <a:endParaRPr lang="ru-RU" sz="12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971799" y="1809750"/>
            <a:ext cx="3657602" cy="64770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2400" b="1" dirty="0" smtClean="0">
                <a:solidFill>
                  <a:srgbClr val="FFFFFF"/>
                </a:solidFill>
                <a:latin typeface="Bookman Old Style" pitchFamily="18" charset="0"/>
              </a:rPr>
              <a:t>Виды семинаров</a:t>
            </a:r>
            <a:endParaRPr lang="ru-RU" sz="2400" b="1" dirty="0">
              <a:solidFill>
                <a:srgbClr val="FFFFFF"/>
              </a:solidFill>
              <a:latin typeface="Bookman Old Style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181100" y="4733131"/>
            <a:ext cx="2209800" cy="439737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200" dirty="0" smtClean="0">
                <a:solidFill>
                  <a:srgbClr val="FFFFFF"/>
                </a:solidFill>
                <a:latin typeface="Verdana" pitchFamily="34" charset="0"/>
              </a:rPr>
              <a:t>Решение задач</a:t>
            </a:r>
            <a:endParaRPr lang="ru-RU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889499" y="4733131"/>
            <a:ext cx="2209801" cy="1325562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200" dirty="0" smtClean="0">
                <a:solidFill>
                  <a:srgbClr val="FFFFFF"/>
                </a:solidFill>
                <a:latin typeface="Verdana" pitchFamily="34" charset="0"/>
              </a:rPr>
              <a:t>Смешанный и комплексный</a:t>
            </a:r>
          </a:p>
          <a:p>
            <a:pPr algn="ctr" eaLnBrk="1" hangingPunct="1"/>
            <a:r>
              <a:rPr lang="ru-RU" sz="1200" dirty="0" smtClean="0">
                <a:solidFill>
                  <a:srgbClr val="FFFFFF"/>
                </a:solidFill>
                <a:latin typeface="Verdana" pitchFamily="34" charset="0"/>
              </a:rPr>
              <a:t>Обобщение и систематизация знаний учащихся по смежным предметам</a:t>
            </a:r>
            <a:endParaRPr lang="ru-RU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864099" y="3344068"/>
            <a:ext cx="2209800" cy="439737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200" dirty="0" smtClean="0">
                <a:solidFill>
                  <a:srgbClr val="FFFFFF"/>
                </a:solidFill>
                <a:latin typeface="Verdana" pitchFamily="34" charset="0"/>
              </a:rPr>
              <a:t>Обсуждение рефератов и докладов</a:t>
            </a:r>
            <a:endParaRPr lang="ru-RU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2971799" y="2502295"/>
            <a:ext cx="1730375" cy="841773"/>
          </a:xfrm>
          <a:prstGeom prst="line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1752600" y="-304800"/>
            <a:ext cx="7315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Формируемые УУД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3098800" y="723900"/>
            <a:ext cx="5943600" cy="60960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</a:rPr>
              <a:t>Систематизация и обобщение знаний по изученному вопросу</a:t>
            </a:r>
            <a:endParaRPr lang="ru-RU" sz="1400" dirty="0">
              <a:solidFill>
                <a:srgbClr val="FFFFFF"/>
              </a:solidFill>
              <a:latin typeface="Bookman Old Style" pitchFamily="18" charset="0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3111500" y="1460500"/>
            <a:ext cx="5943600" cy="64770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</a:rPr>
              <a:t>Совершенствование умений работать с дополнительными источниками </a:t>
            </a:r>
            <a:endParaRPr lang="ru-RU" sz="1400" dirty="0">
              <a:solidFill>
                <a:srgbClr val="FFFFFF"/>
              </a:solidFill>
              <a:latin typeface="Bookman Old Style" pitchFamily="18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098800" y="2209800"/>
            <a:ext cx="5943600" cy="64770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</a:rPr>
              <a:t>Сопоставление одних и тех же вопросов в различных источниках информации</a:t>
            </a:r>
            <a:endParaRPr lang="ru-RU" sz="1400" dirty="0">
              <a:solidFill>
                <a:srgbClr val="FFFFFF"/>
              </a:solidFill>
              <a:latin typeface="Bookman Old Style" pitchFamily="18" charset="0"/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3098800" y="2971800"/>
            <a:ext cx="5943600" cy="64770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</a:rPr>
              <a:t>Формирование умения высказывать свою точку зрения, обоснование её</a:t>
            </a:r>
            <a:endParaRPr lang="ru-RU" sz="1400" dirty="0">
              <a:solidFill>
                <a:srgbClr val="FFFFFF"/>
              </a:solidFill>
              <a:latin typeface="Bookman Old Style" pitchFamily="18" charset="0"/>
            </a:endParaRPr>
          </a:p>
        </p:txBody>
      </p:sp>
      <p:sp>
        <p:nvSpPr>
          <p:cNvPr id="10247" name="Text Box 5"/>
          <p:cNvSpPr txBox="1">
            <a:spLocks noChangeArrowheads="1"/>
          </p:cNvSpPr>
          <p:nvPr/>
        </p:nvSpPr>
        <p:spPr bwMode="auto">
          <a:xfrm>
            <a:off x="3098800" y="3733800"/>
            <a:ext cx="5943600" cy="64770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</a:rPr>
              <a:t>Формирование умения написания рефератов</a:t>
            </a:r>
            <a:endParaRPr lang="ru-RU" sz="1400" dirty="0">
              <a:solidFill>
                <a:srgbClr val="FFFFFF"/>
              </a:solidFill>
              <a:latin typeface="Bookman Old Style" pitchFamily="18" charset="0"/>
            </a:endParaRPr>
          </a:p>
        </p:txBody>
      </p:sp>
      <p:sp>
        <p:nvSpPr>
          <p:cNvPr id="10248" name="Text Box 5"/>
          <p:cNvSpPr txBox="1">
            <a:spLocks noChangeArrowheads="1"/>
          </p:cNvSpPr>
          <p:nvPr/>
        </p:nvSpPr>
        <p:spPr bwMode="auto">
          <a:xfrm>
            <a:off x="3111500" y="4495800"/>
            <a:ext cx="5943600" cy="64770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</a:rPr>
              <a:t>Составление планов доклада и сообщения</a:t>
            </a:r>
            <a:endParaRPr lang="ru-RU" sz="1400" dirty="0">
              <a:solidFill>
                <a:srgbClr val="FFFFFF"/>
              </a:solidFill>
              <a:latin typeface="Bookman Old Style" pitchFamily="18" charset="0"/>
            </a:endParaRPr>
          </a:p>
        </p:txBody>
      </p:sp>
      <p:sp>
        <p:nvSpPr>
          <p:cNvPr id="10249" name="Text Box 5"/>
          <p:cNvSpPr txBox="1">
            <a:spLocks noChangeArrowheads="1"/>
          </p:cNvSpPr>
          <p:nvPr/>
        </p:nvSpPr>
        <p:spPr bwMode="auto">
          <a:xfrm>
            <a:off x="3111500" y="5257800"/>
            <a:ext cx="5943600" cy="64770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</a:rPr>
              <a:t>Конспектирование прочитанного</a:t>
            </a:r>
            <a:endParaRPr lang="ru-RU" sz="1400" dirty="0">
              <a:solidFill>
                <a:srgbClr val="FFFFFF"/>
              </a:solidFill>
              <a:latin typeface="Bookman Old Style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5100" y="2209800"/>
            <a:ext cx="2667000" cy="293370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600" b="1" dirty="0" smtClean="0">
                <a:solidFill>
                  <a:srgbClr val="FFFFFF"/>
                </a:solidFill>
                <a:latin typeface="Verdana" pitchFamily="34" charset="0"/>
              </a:rPr>
              <a:t>Функция учителя: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FFFFFF"/>
                </a:solidFill>
                <a:latin typeface="Verdana" pitchFamily="34" charset="0"/>
              </a:rPr>
              <a:t>выдача индивидуальных заданий;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FFFFFF"/>
                </a:solidFill>
                <a:latin typeface="Verdana" pitchFamily="34" charset="0"/>
              </a:rPr>
              <a:t>проведение консультаций;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FFFFFF"/>
                </a:solidFill>
                <a:latin typeface="Verdana" pitchFamily="34" charset="0"/>
              </a:rPr>
              <a:t>координация работы учащихся на семинаре.</a:t>
            </a:r>
            <a:endParaRPr lang="ru-RU" sz="14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111500" y="6057900"/>
            <a:ext cx="5943600" cy="64770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</a:rPr>
              <a:t>Формирование умения дискуссии и выступление на публике</a:t>
            </a:r>
            <a:endParaRPr lang="ru-RU" sz="1400" dirty="0">
              <a:solidFill>
                <a:srgbClr val="FFFFFF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 bwMode="auto">
          <a:xfrm>
            <a:off x="1309688" y="774700"/>
            <a:ext cx="7086600" cy="5715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267" name="Овал 4"/>
          <p:cNvSpPr>
            <a:spLocks noChangeArrowheads="1"/>
          </p:cNvSpPr>
          <p:nvPr/>
        </p:nvSpPr>
        <p:spPr bwMode="auto">
          <a:xfrm>
            <a:off x="1919288" y="1384300"/>
            <a:ext cx="5943600" cy="44958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8" name="TextBox 5"/>
          <p:cNvSpPr txBox="1">
            <a:spLocks noChangeArrowheads="1"/>
          </p:cNvSpPr>
          <p:nvPr/>
        </p:nvSpPr>
        <p:spPr bwMode="auto">
          <a:xfrm>
            <a:off x="3176588" y="977900"/>
            <a:ext cx="3657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>
                <a:solidFill>
                  <a:srgbClr val="00B050"/>
                </a:solidFill>
              </a:rPr>
              <a:t>     </a:t>
            </a:r>
            <a:r>
              <a:rPr lang="ru-RU" b="1">
                <a:solidFill>
                  <a:schemeClr val="accent2"/>
                </a:solidFill>
              </a:rPr>
              <a:t>Обсуждаемые вопросы</a:t>
            </a:r>
          </a:p>
        </p:txBody>
      </p:sp>
      <p:sp>
        <p:nvSpPr>
          <p:cNvPr id="7" name="Овал 6"/>
          <p:cNvSpPr/>
          <p:nvPr/>
        </p:nvSpPr>
        <p:spPr bwMode="auto">
          <a:xfrm>
            <a:off x="3862388" y="2527300"/>
            <a:ext cx="1981200" cy="2209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cxnSp>
        <p:nvCxnSpPr>
          <p:cNvPr id="11270" name="Прямая соединительная линия 8"/>
          <p:cNvCxnSpPr>
            <a:cxnSpLocks noChangeShapeType="1"/>
            <a:stCxn id="4" idx="2"/>
          </p:cNvCxnSpPr>
          <p:nvPr/>
        </p:nvCxnSpPr>
        <p:spPr bwMode="auto">
          <a:xfrm>
            <a:off x="1309688" y="3632200"/>
            <a:ext cx="60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1" name="Прямая соединительная линия 10"/>
          <p:cNvCxnSpPr>
            <a:cxnSpLocks noChangeShapeType="1"/>
            <a:endCxn id="4" idx="6"/>
          </p:cNvCxnSpPr>
          <p:nvPr/>
        </p:nvCxnSpPr>
        <p:spPr bwMode="auto">
          <a:xfrm>
            <a:off x="7862888" y="3632200"/>
            <a:ext cx="533400" cy="0"/>
          </a:xfrm>
          <a:prstGeom prst="line">
            <a:avLst/>
          </a:prstGeom>
          <a:noFill/>
          <a:ln w="57150" algn="ctr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72" name="TextBox 13"/>
          <p:cNvSpPr txBox="1">
            <a:spLocks noChangeArrowheads="1"/>
          </p:cNvSpPr>
          <p:nvPr/>
        </p:nvSpPr>
        <p:spPr bwMode="auto">
          <a:xfrm>
            <a:off x="4281488" y="3430588"/>
            <a:ext cx="144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/>
              <a:t>УЧЕНИК</a:t>
            </a:r>
          </a:p>
        </p:txBody>
      </p:sp>
      <p:sp>
        <p:nvSpPr>
          <p:cNvPr id="11273" name="TextBox 14"/>
          <p:cNvSpPr txBox="1">
            <a:spLocks noChangeArrowheads="1"/>
          </p:cNvSpPr>
          <p:nvPr/>
        </p:nvSpPr>
        <p:spPr bwMode="auto">
          <a:xfrm>
            <a:off x="4141788" y="5951538"/>
            <a:ext cx="426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>
                <a:solidFill>
                  <a:schemeClr val="accent2"/>
                </a:solidFill>
              </a:rPr>
              <a:t>Общий вывод</a:t>
            </a:r>
          </a:p>
        </p:txBody>
      </p:sp>
      <p:cxnSp>
        <p:nvCxnSpPr>
          <p:cNvPr id="11274" name="Прямая соединительная линия 18"/>
          <p:cNvCxnSpPr>
            <a:cxnSpLocks noChangeShapeType="1"/>
            <a:stCxn id="7" idx="4"/>
          </p:cNvCxnSpPr>
          <p:nvPr/>
        </p:nvCxnSpPr>
        <p:spPr bwMode="auto">
          <a:xfrm>
            <a:off x="4852988" y="4737100"/>
            <a:ext cx="0" cy="342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5" name="Прямая соединительная линия 19"/>
          <p:cNvCxnSpPr>
            <a:cxnSpLocks noChangeShapeType="1"/>
          </p:cNvCxnSpPr>
          <p:nvPr/>
        </p:nvCxnSpPr>
        <p:spPr bwMode="auto">
          <a:xfrm>
            <a:off x="4865688" y="2070100"/>
            <a:ext cx="0" cy="4572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6" name="Прямая соединительная линия 20"/>
          <p:cNvCxnSpPr>
            <a:cxnSpLocks noChangeShapeType="1"/>
          </p:cNvCxnSpPr>
          <p:nvPr/>
        </p:nvCxnSpPr>
        <p:spPr bwMode="auto">
          <a:xfrm flipH="1">
            <a:off x="5843588" y="3603625"/>
            <a:ext cx="431800" cy="0"/>
          </a:xfrm>
          <a:prstGeom prst="line">
            <a:avLst/>
          </a:prstGeom>
          <a:noFill/>
          <a:ln w="28575" algn="ctr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7" name="Прямая соединительная линия 23"/>
          <p:cNvCxnSpPr>
            <a:cxnSpLocks noChangeShapeType="1"/>
          </p:cNvCxnSpPr>
          <p:nvPr/>
        </p:nvCxnSpPr>
        <p:spPr bwMode="auto">
          <a:xfrm flipH="1">
            <a:off x="3579813" y="3614738"/>
            <a:ext cx="282575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8" name="Прямая соединительная линия 28"/>
          <p:cNvCxnSpPr>
            <a:cxnSpLocks noChangeShapeType="1"/>
          </p:cNvCxnSpPr>
          <p:nvPr/>
        </p:nvCxnSpPr>
        <p:spPr bwMode="auto">
          <a:xfrm>
            <a:off x="4002088" y="2755900"/>
            <a:ext cx="139700" cy="1524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9" name="Прямая соединительная линия 30"/>
          <p:cNvCxnSpPr>
            <a:cxnSpLocks noChangeShapeType="1"/>
          </p:cNvCxnSpPr>
          <p:nvPr/>
        </p:nvCxnSpPr>
        <p:spPr bwMode="auto">
          <a:xfrm>
            <a:off x="5564188" y="4432300"/>
            <a:ext cx="165100" cy="1524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0" name="Прямая соединительная линия 31"/>
          <p:cNvCxnSpPr>
            <a:cxnSpLocks noChangeShapeType="1"/>
          </p:cNvCxnSpPr>
          <p:nvPr/>
        </p:nvCxnSpPr>
        <p:spPr bwMode="auto">
          <a:xfrm flipH="1">
            <a:off x="5621338" y="2755900"/>
            <a:ext cx="107950" cy="1524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1" name="Прямая соединительная линия 33"/>
          <p:cNvCxnSpPr>
            <a:cxnSpLocks noChangeShapeType="1"/>
          </p:cNvCxnSpPr>
          <p:nvPr/>
        </p:nvCxnSpPr>
        <p:spPr bwMode="auto">
          <a:xfrm flipV="1">
            <a:off x="4002088" y="4432300"/>
            <a:ext cx="139700" cy="17145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82" name="TextBox 40"/>
          <p:cNvSpPr txBox="1">
            <a:spLocks noChangeArrowheads="1"/>
          </p:cNvSpPr>
          <p:nvPr/>
        </p:nvSpPr>
        <p:spPr bwMode="auto">
          <a:xfrm>
            <a:off x="3579813" y="1346200"/>
            <a:ext cx="2571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600" b="1">
                <a:solidFill>
                  <a:srgbClr val="FFFF00"/>
                </a:solidFill>
              </a:rPr>
              <a:t>Докладчик</a:t>
            </a:r>
          </a:p>
          <a:p>
            <a:pPr algn="ctr"/>
            <a:r>
              <a:rPr lang="ru-RU" sz="1600"/>
              <a:t>излагает основное содержание вопроса</a:t>
            </a:r>
          </a:p>
        </p:txBody>
      </p:sp>
      <p:sp>
        <p:nvSpPr>
          <p:cNvPr id="11283" name="TextBox 41"/>
          <p:cNvSpPr txBox="1">
            <a:spLocks noChangeArrowheads="1"/>
          </p:cNvSpPr>
          <p:nvPr/>
        </p:nvSpPr>
        <p:spPr bwMode="auto">
          <a:xfrm>
            <a:off x="5700713" y="3187700"/>
            <a:ext cx="2571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600" b="1">
                <a:solidFill>
                  <a:srgbClr val="FFFF00"/>
                </a:solidFill>
              </a:rPr>
              <a:t>Содокладчик</a:t>
            </a:r>
          </a:p>
          <a:p>
            <a:pPr algn="ctr"/>
            <a:r>
              <a:rPr lang="ru-RU" sz="1600"/>
              <a:t>дополняет</a:t>
            </a:r>
          </a:p>
          <a:p>
            <a:pPr algn="ctr"/>
            <a:r>
              <a:rPr lang="ru-RU" sz="1600"/>
              <a:t>докладчика</a:t>
            </a:r>
          </a:p>
        </p:txBody>
      </p:sp>
      <p:sp>
        <p:nvSpPr>
          <p:cNvPr id="11284" name="TextBox 43"/>
          <p:cNvSpPr txBox="1">
            <a:spLocks noChangeArrowheads="1"/>
          </p:cNvSpPr>
          <p:nvPr/>
        </p:nvSpPr>
        <p:spPr bwMode="auto">
          <a:xfrm>
            <a:off x="3579813" y="5049838"/>
            <a:ext cx="25717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600" b="1">
                <a:solidFill>
                  <a:srgbClr val="FFFF00"/>
                </a:solidFill>
              </a:rPr>
              <a:t>Оппонент</a:t>
            </a:r>
          </a:p>
          <a:p>
            <a:pPr algn="ctr"/>
            <a:r>
              <a:rPr lang="ru-RU" sz="1600"/>
              <a:t>спокойная критика положений доклада</a:t>
            </a:r>
          </a:p>
        </p:txBody>
      </p:sp>
      <p:sp>
        <p:nvSpPr>
          <p:cNvPr id="11285" name="TextBox 51"/>
          <p:cNvSpPr txBox="1">
            <a:spLocks noChangeArrowheads="1"/>
          </p:cNvSpPr>
          <p:nvPr/>
        </p:nvSpPr>
        <p:spPr bwMode="auto">
          <a:xfrm>
            <a:off x="1500188" y="3217863"/>
            <a:ext cx="25717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600" b="1">
                <a:solidFill>
                  <a:srgbClr val="FFFF00"/>
                </a:solidFill>
              </a:rPr>
              <a:t>Эксперт</a:t>
            </a:r>
          </a:p>
          <a:p>
            <a:pPr algn="ctr"/>
            <a:r>
              <a:rPr lang="ru-RU" sz="1600"/>
              <a:t>квалифицированно</a:t>
            </a:r>
          </a:p>
          <a:p>
            <a:pPr algn="ctr"/>
            <a:r>
              <a:rPr lang="ru-RU" sz="1600"/>
              <a:t>сравнить позиции</a:t>
            </a:r>
          </a:p>
        </p:txBody>
      </p:sp>
      <p:sp>
        <p:nvSpPr>
          <p:cNvPr id="11286" name="TextBox 52"/>
          <p:cNvSpPr txBox="1">
            <a:spLocks noChangeArrowheads="1"/>
          </p:cNvSpPr>
          <p:nvPr/>
        </p:nvSpPr>
        <p:spPr bwMode="auto">
          <a:xfrm rot="2588699">
            <a:off x="2273300" y="1839913"/>
            <a:ext cx="2571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600" b="1" u="sng"/>
              <a:t>Провокатор</a:t>
            </a:r>
          </a:p>
          <a:p>
            <a:pPr algn="ctr"/>
            <a:r>
              <a:rPr lang="ru-RU" sz="1600"/>
              <a:t>провоцировать</a:t>
            </a:r>
          </a:p>
          <a:p>
            <a:pPr algn="ctr"/>
            <a:r>
              <a:rPr lang="ru-RU" sz="1600"/>
              <a:t>активность</a:t>
            </a:r>
          </a:p>
          <a:p>
            <a:pPr algn="ctr"/>
            <a:r>
              <a:rPr lang="ru-RU" sz="1600"/>
              <a:t>слушателей</a:t>
            </a:r>
          </a:p>
        </p:txBody>
      </p:sp>
      <p:sp>
        <p:nvSpPr>
          <p:cNvPr id="11287" name="TextBox 53"/>
          <p:cNvSpPr txBox="1">
            <a:spLocks noChangeArrowheads="1"/>
          </p:cNvSpPr>
          <p:nvPr/>
        </p:nvSpPr>
        <p:spPr bwMode="auto">
          <a:xfrm rot="2588699">
            <a:off x="4773613" y="4384675"/>
            <a:ext cx="2571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600" b="1" u="sng"/>
              <a:t>Провокатор</a:t>
            </a:r>
          </a:p>
          <a:p>
            <a:pPr algn="ctr"/>
            <a:r>
              <a:rPr lang="ru-RU" sz="1600"/>
              <a:t>провоцировать</a:t>
            </a:r>
          </a:p>
          <a:p>
            <a:pPr algn="ctr"/>
            <a:r>
              <a:rPr lang="ru-RU" sz="1600"/>
              <a:t>активность</a:t>
            </a:r>
          </a:p>
          <a:p>
            <a:pPr algn="ctr"/>
            <a:r>
              <a:rPr lang="ru-RU" sz="1600"/>
              <a:t>слушателей</a:t>
            </a:r>
          </a:p>
        </p:txBody>
      </p:sp>
      <p:sp>
        <p:nvSpPr>
          <p:cNvPr id="11288" name="TextBox 54"/>
          <p:cNvSpPr txBox="1">
            <a:spLocks noChangeArrowheads="1"/>
          </p:cNvSpPr>
          <p:nvPr/>
        </p:nvSpPr>
        <p:spPr bwMode="auto">
          <a:xfrm rot="-2805659">
            <a:off x="5200650" y="1962151"/>
            <a:ext cx="2149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600" b="1" u="sng"/>
              <a:t>Ассистент</a:t>
            </a:r>
          </a:p>
          <a:p>
            <a:pPr algn="ctr"/>
            <a:r>
              <a:rPr lang="ru-RU" sz="1600"/>
              <a:t>подготовка опорных материалов</a:t>
            </a:r>
          </a:p>
        </p:txBody>
      </p:sp>
      <p:sp>
        <p:nvSpPr>
          <p:cNvPr id="11289" name="TextBox 55"/>
          <p:cNvSpPr txBox="1">
            <a:spLocks noChangeArrowheads="1"/>
          </p:cNvSpPr>
          <p:nvPr/>
        </p:nvSpPr>
        <p:spPr bwMode="auto">
          <a:xfrm rot="-2805659">
            <a:off x="2605882" y="4263231"/>
            <a:ext cx="19478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600" b="1" u="sng"/>
              <a:t>Ассистент</a:t>
            </a:r>
          </a:p>
          <a:p>
            <a:pPr algn="ctr"/>
            <a:r>
              <a:rPr lang="ru-RU" sz="1600"/>
              <a:t>подготовка опорных материалов</a:t>
            </a:r>
          </a:p>
        </p:txBody>
      </p:sp>
      <p:sp>
        <p:nvSpPr>
          <p:cNvPr id="57" name="Rectangle 5"/>
          <p:cNvSpPr>
            <a:spLocks noGrp="1" noChangeArrowheads="1"/>
          </p:cNvSpPr>
          <p:nvPr>
            <p:ph type="title"/>
          </p:nvPr>
        </p:nvSpPr>
        <p:spPr>
          <a:xfrm>
            <a:off x="1195388" y="-254000"/>
            <a:ext cx="7315200" cy="1371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Участники семинара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изнес-план">
  <a:themeElements>
    <a:clrScheme name="Бизнес-план 1">
      <a:dk1>
        <a:srgbClr val="000000"/>
      </a:dk1>
      <a:lt1>
        <a:srgbClr val="EAEAEA"/>
      </a:lt1>
      <a:dk2>
        <a:srgbClr val="00763B"/>
      </a:dk2>
      <a:lt2>
        <a:srgbClr val="FFFFCC"/>
      </a:lt2>
      <a:accent1>
        <a:srgbClr val="CC6600"/>
      </a:accent1>
      <a:accent2>
        <a:srgbClr val="FF9900"/>
      </a:accent2>
      <a:accent3>
        <a:srgbClr val="AABDAF"/>
      </a:accent3>
      <a:accent4>
        <a:srgbClr val="C8C8C8"/>
      </a:accent4>
      <a:accent5>
        <a:srgbClr val="E2B8AA"/>
      </a:accent5>
      <a:accent6>
        <a:srgbClr val="E78A00"/>
      </a:accent6>
      <a:hlink>
        <a:srgbClr val="CC3300"/>
      </a:hlink>
      <a:folHlink>
        <a:srgbClr val="71BB96"/>
      </a:folHlink>
    </a:clrScheme>
    <a:fontScheme name="Бизнес-пла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Бизнес-план 1">
        <a:dk1>
          <a:srgbClr val="000000"/>
        </a:dk1>
        <a:lt1>
          <a:srgbClr val="EAEAEA"/>
        </a:lt1>
        <a:dk2>
          <a:srgbClr val="00763B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AABDAF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71BB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Бизнес-план 2">
        <a:dk1>
          <a:srgbClr val="000000"/>
        </a:dk1>
        <a:lt1>
          <a:srgbClr val="FFFFFF"/>
        </a:lt1>
        <a:dk2>
          <a:srgbClr val="006633"/>
        </a:dk2>
        <a:lt2>
          <a:srgbClr val="FFFFFF"/>
        </a:lt2>
        <a:accent1>
          <a:srgbClr val="009999"/>
        </a:accent1>
        <a:accent2>
          <a:srgbClr val="8263A2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71BB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изнес-план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изнес-план 4">
        <a:dk1>
          <a:srgbClr val="271A0D"/>
        </a:dk1>
        <a:lt1>
          <a:srgbClr val="EAEAEA"/>
        </a:lt1>
        <a:dk2>
          <a:srgbClr val="996633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CAB8AD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CA956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Бизнес-план 5">
        <a:dk1>
          <a:srgbClr val="001428"/>
        </a:dk1>
        <a:lt1>
          <a:srgbClr val="DDDDDD"/>
        </a:lt1>
        <a:dk2>
          <a:srgbClr val="336699"/>
        </a:dk2>
        <a:lt2>
          <a:srgbClr val="CCFFCC"/>
        </a:lt2>
        <a:accent1>
          <a:srgbClr val="009999"/>
        </a:accent1>
        <a:accent2>
          <a:srgbClr val="8263A2"/>
        </a:accent2>
        <a:accent3>
          <a:srgbClr val="ADB8CA"/>
        </a:accent3>
        <a:accent4>
          <a:srgbClr val="BDBDBD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699BC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Plan</Template>
  <TotalTime>1328</TotalTime>
  <Words>1959</Words>
  <Application>Microsoft Office PowerPoint</Application>
  <PresentationFormat>Экран (4:3)</PresentationFormat>
  <Paragraphs>389</Paragraphs>
  <Slides>20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Бизнес-план</vt:lpstr>
      <vt:lpstr>Уроки физики в форме семинара и семинара-практикума как средство активизации познавательной деятельности учащихся</vt:lpstr>
      <vt:lpstr>У маленьких учеников спросил художник Токмаков: «А кто умеет рисовать?» Рук поднялось – не сосчитать.  Шестые классы. Токмаков  и тут спросил учеников: «Ну, кто умеет рисовать?» Рук поднялось примерно пять.  В десятом классе Токмаков  опять спросил учеников: «Так кто ж умеет рисовать?» Рук поднятых и не видать.  А ведь ребята в самом деле  когда-то рисовать умели, И солнце на листах смеялось. Куда все это подевалось?                                  (В.Берестов)</vt:lpstr>
      <vt:lpstr>Презентация PowerPoint</vt:lpstr>
      <vt:lpstr>Цель моей педагогической  деятельности</vt:lpstr>
      <vt:lpstr>Понятие познавательной активности учащихся</vt:lpstr>
      <vt:lpstr>Интегральная технология обучения – технология четвертого поколения, сочетающая личностно-деятельностный подход, позволяющая обеспечить развитие личности на базе хорошего усвоения предметного содержания                                                   (В.В Гузеев)</vt:lpstr>
      <vt:lpstr>Семинар – это форма организации урока, предполагающая гласное, публичное обсуждение результатов самостоятельной работы учащихся над источниками информации, дополняющими обязательный список, рассматриваемый в классе.</vt:lpstr>
      <vt:lpstr>Презентация PowerPoint</vt:lpstr>
      <vt:lpstr>Участники семинара</vt:lpstr>
      <vt:lpstr>Презентация PowerPoint</vt:lpstr>
      <vt:lpstr>Межпредметная интеграция</vt:lpstr>
      <vt:lpstr>Межпредметная интеграция (из опыта работы)</vt:lpstr>
      <vt:lpstr>Презентация PowerPoint</vt:lpstr>
      <vt:lpstr>УРОК СЕМИНАР – ПРАКТИКУМ ПО ТЕМЕ: «ЭЛЕКТРОСТАТИКА»  (10 КЛАСС)</vt:lpstr>
      <vt:lpstr>Планируемые результаты обучения при проведении семинаров и семинаров – практикумов в виде новообразований личности учащихся</vt:lpstr>
      <vt:lpstr>Презентация PowerPoint</vt:lpstr>
      <vt:lpstr>Количественные показатели достижения предметных результатов учащихся</vt:lpstr>
      <vt:lpstr>Количественные показатели достижения предметных результатов учащихся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Учитель</dc:creator>
  <cp:lastModifiedBy>Учитель</cp:lastModifiedBy>
  <cp:revision>164</cp:revision>
  <cp:lastPrinted>1601-01-01T00:00:00Z</cp:lastPrinted>
  <dcterms:created xsi:type="dcterms:W3CDTF">1601-01-01T00:00:00Z</dcterms:created>
  <dcterms:modified xsi:type="dcterms:W3CDTF">2015-08-14T11:25:16Z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  <property fmtid="{D5CDD505-2E9C-101B-9397-08002B2CF9AE}" pid="3" name="LCID">
    <vt:i4>1049</vt:i4>
  </property>
</Properties>
</file>