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7" r:id="rId2"/>
    <p:sldId id="271" r:id="rId3"/>
    <p:sldId id="295" r:id="rId4"/>
    <p:sldId id="277" r:id="rId5"/>
    <p:sldId id="278" r:id="rId6"/>
    <p:sldId id="279" r:id="rId7"/>
    <p:sldId id="281" r:id="rId8"/>
    <p:sldId id="293" r:id="rId9"/>
    <p:sldId id="280" r:id="rId10"/>
    <p:sldId id="284" r:id="rId11"/>
    <p:sldId id="282" r:id="rId12"/>
    <p:sldId id="285" r:id="rId13"/>
    <p:sldId id="286" r:id="rId14"/>
    <p:sldId id="287" r:id="rId15"/>
    <p:sldId id="289" r:id="rId16"/>
    <p:sldId id="291" r:id="rId17"/>
    <p:sldId id="294" r:id="rId18"/>
    <p:sldId id="290" r:id="rId19"/>
    <p:sldId id="29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8168" autoAdjust="0"/>
  </p:normalViewPr>
  <p:slideViewPr>
    <p:cSldViewPr>
      <p:cViewPr>
        <p:scale>
          <a:sx n="60" d="100"/>
          <a:sy n="60" d="100"/>
        </p:scale>
        <p:origin x="-132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D2AFC2-1FB0-40DB-B196-4277EAAD7EC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E7D18D8-705A-41EE-B9A9-724002F42A50}">
      <dgm:prSet phldrT="[Текст]" custT="1"/>
      <dgm:spPr>
        <a:xfrm>
          <a:off x="1567" y="742950"/>
          <a:ext cx="943430" cy="99060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Первичный опыт </a:t>
          </a:r>
          <a:r>
            <a:rPr lang="ru-RU" sz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выполнения УУД и </a:t>
          </a:r>
          <a:r>
            <a:rPr lang="ru-RU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мотивация</a:t>
          </a:r>
        </a:p>
      </dgm:t>
    </dgm:pt>
    <dgm:pt modelId="{2551197E-97A7-4239-8245-741BB3736B05}" type="parTrans" cxnId="{B734CBD7-B06C-4D9B-B0E7-273247B62396}">
      <dgm:prSet/>
      <dgm:spPr/>
      <dgm:t>
        <a:bodyPr/>
        <a:lstStyle/>
        <a:p>
          <a:endParaRPr lang="ru-RU"/>
        </a:p>
      </dgm:t>
    </dgm:pt>
    <dgm:pt modelId="{F9D1D1BE-0837-4410-B0A2-0B48EC70A628}" type="sibTrans" cxnId="{B734CBD7-B06C-4D9B-B0E7-273247B62396}">
      <dgm:prSet/>
      <dgm:spPr/>
      <dgm:t>
        <a:bodyPr/>
        <a:lstStyle/>
        <a:p>
          <a:endParaRPr lang="ru-RU"/>
        </a:p>
      </dgm:t>
    </dgm:pt>
    <dgm:pt modelId="{229C64CF-8592-4C39-A1E0-6B99924F86D9}">
      <dgm:prSet phldrT="[Текст]" custT="1"/>
      <dgm:spPr>
        <a:xfrm>
          <a:off x="1102235" y="742950"/>
          <a:ext cx="943430" cy="99060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Знания о том как </a:t>
          </a:r>
          <a:r>
            <a:rPr lang="ru-RU" sz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научиться</a:t>
          </a:r>
        </a:p>
        <a:p>
          <a:r>
            <a:rPr lang="ru-RU" sz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Освоение того, как это УУД надо выполнять.</a:t>
          </a:r>
          <a:endParaRPr lang="ru-RU" sz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D2E07FB-F794-4AD9-9BBC-88F89F8AF5D8}" type="parTrans" cxnId="{ED88A89A-64B0-4321-93E5-6138D3D1E8CA}">
      <dgm:prSet/>
      <dgm:spPr/>
      <dgm:t>
        <a:bodyPr/>
        <a:lstStyle/>
        <a:p>
          <a:endParaRPr lang="ru-RU"/>
        </a:p>
      </dgm:t>
    </dgm:pt>
    <dgm:pt modelId="{7DB75572-A2CF-42E1-8B54-D778E03F0966}" type="sibTrans" cxnId="{ED88A89A-64B0-4321-93E5-6138D3D1E8CA}">
      <dgm:prSet/>
      <dgm:spPr/>
      <dgm:t>
        <a:bodyPr/>
        <a:lstStyle/>
        <a:p>
          <a:endParaRPr lang="ru-RU"/>
        </a:p>
      </dgm:t>
    </dgm:pt>
    <dgm:pt modelId="{1BC04DB8-BD69-45EA-A005-CA344FF2C1FE}">
      <dgm:prSet phldrT="[Текст]" custT="1"/>
      <dgm:spPr>
        <a:xfrm>
          <a:off x="2202904" y="742950"/>
          <a:ext cx="943430" cy="99060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Тренинг. Выработка </a:t>
          </a:r>
          <a:r>
            <a:rPr lang="ru-RU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умения учиться, само-контроль, коррекция</a:t>
          </a:r>
        </a:p>
      </dgm:t>
    </dgm:pt>
    <dgm:pt modelId="{406D00A1-0072-4CB0-8749-89F05225B796}" type="parTrans" cxnId="{2E610C6B-6930-4A83-8E42-D2074E2C7D61}">
      <dgm:prSet/>
      <dgm:spPr/>
      <dgm:t>
        <a:bodyPr/>
        <a:lstStyle/>
        <a:p>
          <a:endParaRPr lang="ru-RU"/>
        </a:p>
      </dgm:t>
    </dgm:pt>
    <dgm:pt modelId="{6A445EB7-46AE-4B0A-A9DE-A96361E59CD6}" type="sibTrans" cxnId="{2E610C6B-6930-4A83-8E42-D2074E2C7D61}">
      <dgm:prSet/>
      <dgm:spPr/>
      <dgm:t>
        <a:bodyPr/>
        <a:lstStyle/>
        <a:p>
          <a:endParaRPr lang="ru-RU"/>
        </a:p>
      </dgm:t>
    </dgm:pt>
    <dgm:pt modelId="{91AAB481-0BDA-4B2A-AFC3-C5574CFDAF25}">
      <dgm:prSet phldrT="[Текст]" custT="1"/>
      <dgm:spPr>
        <a:xfrm>
          <a:off x="3303573" y="742950"/>
          <a:ext cx="943430" cy="99060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Контроль</a:t>
          </a:r>
        </a:p>
      </dgm:t>
    </dgm:pt>
    <dgm:pt modelId="{A9735100-DBC8-473C-B169-F94D3277E615}" type="parTrans" cxnId="{82010EBC-8A8F-494C-A70A-251F539179B0}">
      <dgm:prSet/>
      <dgm:spPr/>
      <dgm:t>
        <a:bodyPr/>
        <a:lstStyle/>
        <a:p>
          <a:endParaRPr lang="ru-RU"/>
        </a:p>
      </dgm:t>
    </dgm:pt>
    <dgm:pt modelId="{27C114DF-042F-42D9-8B09-2A5B9178A9FA}" type="sibTrans" cxnId="{82010EBC-8A8F-494C-A70A-251F539179B0}">
      <dgm:prSet/>
      <dgm:spPr/>
      <dgm:t>
        <a:bodyPr/>
        <a:lstStyle/>
        <a:p>
          <a:endParaRPr lang="ru-RU"/>
        </a:p>
      </dgm:t>
    </dgm:pt>
    <dgm:pt modelId="{5EE07A7C-0AC3-4627-8508-04FB7EB37BCB}">
      <dgm:prSet phldrT="[Текст]" custT="1"/>
      <dgm:spPr>
        <a:xfrm>
          <a:off x="4404242" y="742950"/>
          <a:ext cx="943430" cy="99060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Применение </a:t>
          </a:r>
          <a:r>
            <a:rPr lang="ru-RU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по разным учебным предметам</a:t>
          </a:r>
        </a:p>
      </dgm:t>
    </dgm:pt>
    <dgm:pt modelId="{A1007CC5-3EE7-40DB-9185-6E6DA8EA69AB}" type="parTrans" cxnId="{73FA17A3-BCE9-4BA1-B5AA-9A5ECEF7C0F7}">
      <dgm:prSet/>
      <dgm:spPr/>
      <dgm:t>
        <a:bodyPr/>
        <a:lstStyle/>
        <a:p>
          <a:endParaRPr lang="ru-RU"/>
        </a:p>
      </dgm:t>
    </dgm:pt>
    <dgm:pt modelId="{E966AE34-7533-4943-9145-7ABA94D9C8D7}" type="sibTrans" cxnId="{73FA17A3-BCE9-4BA1-B5AA-9A5ECEF7C0F7}">
      <dgm:prSet/>
      <dgm:spPr/>
      <dgm:t>
        <a:bodyPr/>
        <a:lstStyle/>
        <a:p>
          <a:endParaRPr lang="ru-RU"/>
        </a:p>
      </dgm:t>
    </dgm:pt>
    <dgm:pt modelId="{5F19D8B8-9D54-4976-965B-C62568E4311A}" type="pres">
      <dgm:prSet presAssocID="{D4D2AFC2-1FB0-40DB-B196-4277EAAD7ECE}" presName="CompostProcess" presStyleCnt="0">
        <dgm:presLayoutVars>
          <dgm:dir/>
          <dgm:resizeHandles val="exact"/>
        </dgm:presLayoutVars>
      </dgm:prSet>
      <dgm:spPr/>
    </dgm:pt>
    <dgm:pt modelId="{53F9710D-1963-444E-A6D1-477956261025}" type="pres">
      <dgm:prSet presAssocID="{D4D2AFC2-1FB0-40DB-B196-4277EAAD7ECE}" presName="arrow" presStyleLbl="bgShp" presStyleIdx="0" presStyleCnt="1"/>
      <dgm:spPr>
        <a:xfrm>
          <a:off x="401192" y="0"/>
          <a:ext cx="4546854" cy="2476500"/>
        </a:xfrm>
        <a:prstGeom prst="rightArrow">
          <a:avLst/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9A296DB3-3719-4A90-A717-F4BBB4D548F7}" type="pres">
      <dgm:prSet presAssocID="{D4D2AFC2-1FB0-40DB-B196-4277EAAD7ECE}" presName="linearProcess" presStyleCnt="0"/>
      <dgm:spPr/>
    </dgm:pt>
    <dgm:pt modelId="{3AAD2615-C593-4640-AF00-1E3D4E633473}" type="pres">
      <dgm:prSet presAssocID="{BE7D18D8-705A-41EE-B9A9-724002F42A50}" presName="textNode" presStyleLbl="node1" presStyleIdx="0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AA14E7F-2467-4265-AFB6-9079D497CECC}" type="pres">
      <dgm:prSet presAssocID="{F9D1D1BE-0837-4410-B0A2-0B48EC70A628}" presName="sibTrans" presStyleCnt="0"/>
      <dgm:spPr/>
    </dgm:pt>
    <dgm:pt modelId="{16143BAF-6551-42B8-8B10-4CB43DE65C90}" type="pres">
      <dgm:prSet presAssocID="{229C64CF-8592-4C39-A1E0-6B99924F86D9}" presName="textNode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C25B1D9-1909-4354-9359-5B3685B44C0A}" type="pres">
      <dgm:prSet presAssocID="{7DB75572-A2CF-42E1-8B54-D778E03F0966}" presName="sibTrans" presStyleCnt="0"/>
      <dgm:spPr/>
    </dgm:pt>
    <dgm:pt modelId="{9318EDD3-9B01-4737-BA34-3B4412735EE3}" type="pres">
      <dgm:prSet presAssocID="{1BC04DB8-BD69-45EA-A005-CA344FF2C1FE}" presName="textNode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853FE2E-9409-4D0D-85B5-9C8AA0AE19B0}" type="pres">
      <dgm:prSet presAssocID="{6A445EB7-46AE-4B0A-A9DE-A96361E59CD6}" presName="sibTrans" presStyleCnt="0"/>
      <dgm:spPr/>
    </dgm:pt>
    <dgm:pt modelId="{F200E91F-2C42-40AA-8A8B-5AD3FDBCF42B}" type="pres">
      <dgm:prSet presAssocID="{91AAB481-0BDA-4B2A-AFC3-C5574CFDAF25}" presName="textNode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5913CEA-76CF-46FD-999D-931B974E6846}" type="pres">
      <dgm:prSet presAssocID="{27C114DF-042F-42D9-8B09-2A5B9178A9FA}" presName="sibTrans" presStyleCnt="0"/>
      <dgm:spPr/>
    </dgm:pt>
    <dgm:pt modelId="{D9DBC2BE-4203-4435-A9AB-2B3BB0583309}" type="pres">
      <dgm:prSet presAssocID="{5EE07A7C-0AC3-4627-8508-04FB7EB37BCB}" presName="textNode" presStyleLbl="node1" presStyleIdx="4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82010EBC-8A8F-494C-A70A-251F539179B0}" srcId="{D4D2AFC2-1FB0-40DB-B196-4277EAAD7ECE}" destId="{91AAB481-0BDA-4B2A-AFC3-C5574CFDAF25}" srcOrd="3" destOrd="0" parTransId="{A9735100-DBC8-473C-B169-F94D3277E615}" sibTransId="{27C114DF-042F-42D9-8B09-2A5B9178A9FA}"/>
    <dgm:cxn modelId="{B734CBD7-B06C-4D9B-B0E7-273247B62396}" srcId="{D4D2AFC2-1FB0-40DB-B196-4277EAAD7ECE}" destId="{BE7D18D8-705A-41EE-B9A9-724002F42A50}" srcOrd="0" destOrd="0" parTransId="{2551197E-97A7-4239-8245-741BB3736B05}" sibTransId="{F9D1D1BE-0837-4410-B0A2-0B48EC70A628}"/>
    <dgm:cxn modelId="{ED88A89A-64B0-4321-93E5-6138D3D1E8CA}" srcId="{D4D2AFC2-1FB0-40DB-B196-4277EAAD7ECE}" destId="{229C64CF-8592-4C39-A1E0-6B99924F86D9}" srcOrd="1" destOrd="0" parTransId="{8D2E07FB-F794-4AD9-9BBC-88F89F8AF5D8}" sibTransId="{7DB75572-A2CF-42E1-8B54-D778E03F0966}"/>
    <dgm:cxn modelId="{130C9F7A-D928-4E4C-A41A-D91A19771F85}" type="presOf" srcId="{D4D2AFC2-1FB0-40DB-B196-4277EAAD7ECE}" destId="{5F19D8B8-9D54-4976-965B-C62568E4311A}" srcOrd="0" destOrd="0" presId="urn:microsoft.com/office/officeart/2005/8/layout/hProcess9"/>
    <dgm:cxn modelId="{9F731750-320B-4F39-A5B6-5DF21179A378}" type="presOf" srcId="{1BC04DB8-BD69-45EA-A005-CA344FF2C1FE}" destId="{9318EDD3-9B01-4737-BA34-3B4412735EE3}" srcOrd="0" destOrd="0" presId="urn:microsoft.com/office/officeart/2005/8/layout/hProcess9"/>
    <dgm:cxn modelId="{DA26AC43-0C33-4954-AEC5-F3203765AA95}" type="presOf" srcId="{229C64CF-8592-4C39-A1E0-6B99924F86D9}" destId="{16143BAF-6551-42B8-8B10-4CB43DE65C90}" srcOrd="0" destOrd="0" presId="urn:microsoft.com/office/officeart/2005/8/layout/hProcess9"/>
    <dgm:cxn modelId="{2E610C6B-6930-4A83-8E42-D2074E2C7D61}" srcId="{D4D2AFC2-1FB0-40DB-B196-4277EAAD7ECE}" destId="{1BC04DB8-BD69-45EA-A005-CA344FF2C1FE}" srcOrd="2" destOrd="0" parTransId="{406D00A1-0072-4CB0-8749-89F05225B796}" sibTransId="{6A445EB7-46AE-4B0A-A9DE-A96361E59CD6}"/>
    <dgm:cxn modelId="{B4A424BE-4A5C-4398-ACCC-2D64EA987DDD}" type="presOf" srcId="{BE7D18D8-705A-41EE-B9A9-724002F42A50}" destId="{3AAD2615-C593-4640-AF00-1E3D4E633473}" srcOrd="0" destOrd="0" presId="urn:microsoft.com/office/officeart/2005/8/layout/hProcess9"/>
    <dgm:cxn modelId="{7D05F9DF-2049-401D-A6CF-967EA59A6508}" type="presOf" srcId="{5EE07A7C-0AC3-4627-8508-04FB7EB37BCB}" destId="{D9DBC2BE-4203-4435-A9AB-2B3BB0583309}" srcOrd="0" destOrd="0" presId="urn:microsoft.com/office/officeart/2005/8/layout/hProcess9"/>
    <dgm:cxn modelId="{73FA17A3-BCE9-4BA1-B5AA-9A5ECEF7C0F7}" srcId="{D4D2AFC2-1FB0-40DB-B196-4277EAAD7ECE}" destId="{5EE07A7C-0AC3-4627-8508-04FB7EB37BCB}" srcOrd="4" destOrd="0" parTransId="{A1007CC5-3EE7-40DB-9185-6E6DA8EA69AB}" sibTransId="{E966AE34-7533-4943-9145-7ABA94D9C8D7}"/>
    <dgm:cxn modelId="{CCA74296-879D-4115-B3DD-AE79B3DC8614}" type="presOf" srcId="{91AAB481-0BDA-4B2A-AFC3-C5574CFDAF25}" destId="{F200E91F-2C42-40AA-8A8B-5AD3FDBCF42B}" srcOrd="0" destOrd="0" presId="urn:microsoft.com/office/officeart/2005/8/layout/hProcess9"/>
    <dgm:cxn modelId="{80F1F496-CFC2-446E-A25F-82826B691BA0}" type="presParOf" srcId="{5F19D8B8-9D54-4976-965B-C62568E4311A}" destId="{53F9710D-1963-444E-A6D1-477956261025}" srcOrd="0" destOrd="0" presId="urn:microsoft.com/office/officeart/2005/8/layout/hProcess9"/>
    <dgm:cxn modelId="{6E67CA61-EA82-444A-A5FA-5B6667DFCEEC}" type="presParOf" srcId="{5F19D8B8-9D54-4976-965B-C62568E4311A}" destId="{9A296DB3-3719-4A90-A717-F4BBB4D548F7}" srcOrd="1" destOrd="0" presId="urn:microsoft.com/office/officeart/2005/8/layout/hProcess9"/>
    <dgm:cxn modelId="{FB08AF96-DCB4-43BB-83DE-117BA150FC0F}" type="presParOf" srcId="{9A296DB3-3719-4A90-A717-F4BBB4D548F7}" destId="{3AAD2615-C593-4640-AF00-1E3D4E633473}" srcOrd="0" destOrd="0" presId="urn:microsoft.com/office/officeart/2005/8/layout/hProcess9"/>
    <dgm:cxn modelId="{E9CA4C2D-F72A-4BFB-A1D2-1AFECDE5E104}" type="presParOf" srcId="{9A296DB3-3719-4A90-A717-F4BBB4D548F7}" destId="{3AA14E7F-2467-4265-AFB6-9079D497CECC}" srcOrd="1" destOrd="0" presId="urn:microsoft.com/office/officeart/2005/8/layout/hProcess9"/>
    <dgm:cxn modelId="{40B2CDAC-7589-4B1C-9198-521201FD0A75}" type="presParOf" srcId="{9A296DB3-3719-4A90-A717-F4BBB4D548F7}" destId="{16143BAF-6551-42B8-8B10-4CB43DE65C90}" srcOrd="2" destOrd="0" presId="urn:microsoft.com/office/officeart/2005/8/layout/hProcess9"/>
    <dgm:cxn modelId="{1E0CD07C-266D-4A44-B268-AB13BE581601}" type="presParOf" srcId="{9A296DB3-3719-4A90-A717-F4BBB4D548F7}" destId="{FC25B1D9-1909-4354-9359-5B3685B44C0A}" srcOrd="3" destOrd="0" presId="urn:microsoft.com/office/officeart/2005/8/layout/hProcess9"/>
    <dgm:cxn modelId="{4F63D869-3869-42A3-9EC8-5A9430089A79}" type="presParOf" srcId="{9A296DB3-3719-4A90-A717-F4BBB4D548F7}" destId="{9318EDD3-9B01-4737-BA34-3B4412735EE3}" srcOrd="4" destOrd="0" presId="urn:microsoft.com/office/officeart/2005/8/layout/hProcess9"/>
    <dgm:cxn modelId="{F11127F9-083B-4A2F-B50F-445BB7908DFD}" type="presParOf" srcId="{9A296DB3-3719-4A90-A717-F4BBB4D548F7}" destId="{1853FE2E-9409-4D0D-85B5-9C8AA0AE19B0}" srcOrd="5" destOrd="0" presId="urn:microsoft.com/office/officeart/2005/8/layout/hProcess9"/>
    <dgm:cxn modelId="{C4941306-CD52-4061-9C98-3769F84E1081}" type="presParOf" srcId="{9A296DB3-3719-4A90-A717-F4BBB4D548F7}" destId="{F200E91F-2C42-40AA-8A8B-5AD3FDBCF42B}" srcOrd="6" destOrd="0" presId="urn:microsoft.com/office/officeart/2005/8/layout/hProcess9"/>
    <dgm:cxn modelId="{54086A9D-300C-4F50-9384-25FA18425C88}" type="presParOf" srcId="{9A296DB3-3719-4A90-A717-F4BBB4D548F7}" destId="{D5913CEA-76CF-46FD-999D-931B974E6846}" srcOrd="7" destOrd="0" presId="urn:microsoft.com/office/officeart/2005/8/layout/hProcess9"/>
    <dgm:cxn modelId="{CD39C9B4-BEF8-4992-A788-861AEDEC4EA3}" type="presParOf" srcId="{9A296DB3-3719-4A90-A717-F4BBB4D548F7}" destId="{D9DBC2BE-4203-4435-A9AB-2B3BB0583309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F9710D-1963-444E-A6D1-477956261025}">
      <dsp:nvSpPr>
        <dsp:cNvPr id="0" name=""/>
        <dsp:cNvSpPr/>
      </dsp:nvSpPr>
      <dsp:spPr>
        <a:xfrm>
          <a:off x="615668" y="0"/>
          <a:ext cx="6977575" cy="3528392"/>
        </a:xfrm>
        <a:prstGeom prst="rightArrow">
          <a:avLst/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AD2615-C593-4640-AF00-1E3D4E633473}">
      <dsp:nvSpPr>
        <dsp:cNvPr id="0" name=""/>
        <dsp:cNvSpPr/>
      </dsp:nvSpPr>
      <dsp:spPr>
        <a:xfrm>
          <a:off x="2404" y="1058517"/>
          <a:ext cx="1447782" cy="1411356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Первичный опыт </a:t>
          </a:r>
          <a:r>
            <a:rPr lang="ru-RU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выполнения УУД и </a:t>
          </a:r>
          <a:r>
            <a:rPr lang="ru-RU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мотивация</a:t>
          </a:r>
        </a:p>
      </dsp:txBody>
      <dsp:txXfrm>
        <a:off x="2404" y="1058517"/>
        <a:ext cx="1447782" cy="1411356"/>
      </dsp:txXfrm>
    </dsp:sp>
    <dsp:sp modelId="{16143BAF-6551-42B8-8B10-4CB43DE65C90}">
      <dsp:nvSpPr>
        <dsp:cNvPr id="0" name=""/>
        <dsp:cNvSpPr/>
      </dsp:nvSpPr>
      <dsp:spPr>
        <a:xfrm>
          <a:off x="1691484" y="1058517"/>
          <a:ext cx="1447782" cy="1411356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Знания о том как </a:t>
          </a:r>
          <a:r>
            <a:rPr lang="ru-RU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научиться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Освоение того, как это УУД надо выполнять.</a:t>
          </a:r>
          <a:endParaRPr lang="ru-RU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691484" y="1058517"/>
        <a:ext cx="1447782" cy="1411356"/>
      </dsp:txXfrm>
    </dsp:sp>
    <dsp:sp modelId="{9318EDD3-9B01-4737-BA34-3B4412735EE3}">
      <dsp:nvSpPr>
        <dsp:cNvPr id="0" name=""/>
        <dsp:cNvSpPr/>
      </dsp:nvSpPr>
      <dsp:spPr>
        <a:xfrm>
          <a:off x="3380564" y="1058517"/>
          <a:ext cx="1447782" cy="1411356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Тренинг. Выработка </a:t>
          </a:r>
          <a:r>
            <a:rPr lang="ru-RU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умения учиться, само-контроль, коррекция</a:t>
          </a:r>
        </a:p>
      </dsp:txBody>
      <dsp:txXfrm>
        <a:off x="3380564" y="1058517"/>
        <a:ext cx="1447782" cy="1411356"/>
      </dsp:txXfrm>
    </dsp:sp>
    <dsp:sp modelId="{F200E91F-2C42-40AA-8A8B-5AD3FDBCF42B}">
      <dsp:nvSpPr>
        <dsp:cNvPr id="0" name=""/>
        <dsp:cNvSpPr/>
      </dsp:nvSpPr>
      <dsp:spPr>
        <a:xfrm>
          <a:off x="5069644" y="1058517"/>
          <a:ext cx="1447782" cy="1411356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Контроль</a:t>
          </a:r>
        </a:p>
      </dsp:txBody>
      <dsp:txXfrm>
        <a:off x="5069644" y="1058517"/>
        <a:ext cx="1447782" cy="1411356"/>
      </dsp:txXfrm>
    </dsp:sp>
    <dsp:sp modelId="{D9DBC2BE-4203-4435-A9AB-2B3BB0583309}">
      <dsp:nvSpPr>
        <dsp:cNvPr id="0" name=""/>
        <dsp:cNvSpPr/>
      </dsp:nvSpPr>
      <dsp:spPr>
        <a:xfrm>
          <a:off x="6758724" y="1058517"/>
          <a:ext cx="1447782" cy="1411356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Применение </a:t>
          </a:r>
          <a:r>
            <a:rPr lang="ru-RU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по разным учебным предметам</a:t>
          </a:r>
        </a:p>
      </dsp:txBody>
      <dsp:txXfrm>
        <a:off x="6758724" y="1058517"/>
        <a:ext cx="1447782" cy="1411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A0705-962B-47C3-AC7C-4B171CA32B91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194E7-FD6E-49BF-A68F-6991C21EB0B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3315320-414C-407A-9F10-F37DBF0AC784}" type="slidenum">
              <a:rPr lang="ru-RU" smtClean="0"/>
              <a:pPr eaLnBrk="1" hangingPunct="1">
                <a:defRPr/>
              </a:pPr>
              <a:t>4</a:t>
            </a:fld>
            <a:endParaRPr lang="ru-RU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5423DE8-8D31-4629-99F9-70F720DA5D81}" type="slidenum">
              <a:rPr lang="ru-RU" sz="1200"/>
              <a:pPr algn="r"/>
              <a:t>5</a:t>
            </a:fld>
            <a:endParaRPr lang="ru-RU" sz="1200"/>
          </a:p>
        </p:txBody>
      </p:sp>
      <p:sp>
        <p:nvSpPr>
          <p:cNvPr id="5529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6EC6EC-EBBF-4F30-9438-272B279DAD73}" type="slidenum">
              <a:rPr lang="ru-RU"/>
              <a:pPr/>
              <a:t>7</a:t>
            </a:fld>
            <a:endParaRPr lang="ru-RU"/>
          </a:p>
        </p:txBody>
      </p:sp>
      <p:sp>
        <p:nvSpPr>
          <p:cNvPr id="139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9538" y="636588"/>
            <a:ext cx="4241800" cy="31813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92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0060" y="4029309"/>
            <a:ext cx="5600484" cy="381724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ts val="525"/>
              </a:spcBef>
              <a:buClrTx/>
              <a:buFontTx/>
              <a:buNone/>
            </a:pPr>
            <a:r>
              <a:rPr lang="ru-RU" sz="1400" dirty="0">
                <a:cs typeface="Arial Unicode MS" charset="0"/>
              </a:rPr>
              <a:t>  </a:t>
            </a:r>
            <a:endParaRPr lang="ru-RU" sz="1400" dirty="0">
              <a:solidFill>
                <a:srgbClr val="000099"/>
              </a:solidFill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6F0AE7B-FBDB-4F47-B7D2-9087E814576B}" type="slidenum">
              <a:rPr lang="ru-RU" sz="1200"/>
              <a:pPr algn="r"/>
              <a:t>9</a:t>
            </a:fld>
            <a:endParaRPr lang="ru-RU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Знакомим кратко с кажд.технологией приводя конкретные примеры, пересказывая эпиозоды конкретных уроков </a:t>
            </a:r>
          </a:p>
          <a:p>
            <a:pPr eaLnBrk="1" hangingPunct="1"/>
            <a:r>
              <a:rPr lang="ru-RU" smtClean="0"/>
              <a:t>После знакомства с каждой технологией задаем вопрос - какие действия развивает эта технология?  В схеме анализа урока  Находим и ставим галочку на формулировке (чтобы потом делать также на уроке) ВЫВОД – КОМПЛЕКС ТЕХНОЛОГИЙ ТЕОРЕТИЧЕСКИ ОБЕСПЕЧИВАЕТ ДЕЯТ.ПОДХОД?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88B1C-1A79-4DEA-83F3-B14D3A9AB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В Рассказовском районе выбрали лучшего учителя &quot; Тамбов и Липецк сегодня - новости, погода, каталог организаций, справочник Там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971"/>
            <a:ext cx="2915816" cy="1943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55679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sz="4000" b="1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ru-RU" sz="3500" b="1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ru-RU" sz="35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Развитие </a:t>
            </a:r>
            <a:r>
              <a:rPr lang="ru-RU" sz="35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умения задавать вопросы у младших школьников</a:t>
            </a:r>
          </a:p>
          <a:p>
            <a:pPr algn="ctr">
              <a:buNone/>
            </a:pPr>
            <a:endParaRPr lang="ru-RU" sz="4000" b="1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ru-RU" sz="4000" b="1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r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Черных Елена Николаевна,</a:t>
            </a:r>
          </a:p>
          <a:p>
            <a:pPr algn="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учитель начальных классов</a:t>
            </a:r>
            <a:endParaRPr lang="ru-RU" sz="1800" b="1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МАОУ города Иркутска гимназии 2</a:t>
            </a:r>
          </a:p>
          <a:p>
            <a:pPr algn="r"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r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Иркутская </a:t>
            </a:r>
            <a:r>
              <a:rPr lang="ru-RU" sz="26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область</a:t>
            </a:r>
          </a:p>
          <a:p>
            <a:pPr algn="ctr">
              <a:buNone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Всероссийский конкурс 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«</a:t>
            </a:r>
            <a:r>
              <a:rPr lang="ru-RU" sz="3200" b="1" dirty="0" smtClean="0">
                <a:solidFill>
                  <a:srgbClr val="002060"/>
                </a:solidFill>
              </a:rPr>
              <a:t>Учитель года России — 2015»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836712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>
                <a:solidFill>
                  <a:srgbClr val="00B050"/>
                </a:solidFill>
              </a:rPr>
              <a:t>Проблемно-диалогическая технология</a:t>
            </a:r>
            <a:r>
              <a:rPr lang="ru-RU" sz="2400" b="1" dirty="0" smtClean="0"/>
              <a:t> дает развернутый ответ на вопрос, как учить, чтобы ученики ставили и решали проблемы. В словосочетании «проблемный диалог» первое слово означает, что на уроке изучения нового материала должны быть проработаны два звена: постановка учебной проблемы и поиск ее решения.</a:t>
            </a:r>
          </a:p>
          <a:p>
            <a:pPr fontAlgn="base"/>
            <a:r>
              <a:rPr lang="ru-RU" sz="2400" b="1" dirty="0" smtClean="0">
                <a:solidFill>
                  <a:srgbClr val="00B050"/>
                </a:solidFill>
              </a:rPr>
              <a:t>Постановка проблемы</a:t>
            </a:r>
            <a:r>
              <a:rPr lang="ru-RU" sz="2400" b="1" dirty="0" smtClean="0"/>
              <a:t> – это этап формулирования темы урока или вопроса для исследования.</a:t>
            </a:r>
          </a:p>
          <a:p>
            <a:pPr fontAlgn="base"/>
            <a:r>
              <a:rPr lang="ru-RU" sz="2400" b="1" dirty="0" smtClean="0">
                <a:solidFill>
                  <a:srgbClr val="00B050"/>
                </a:solidFill>
              </a:rPr>
              <a:t>Поиск решения</a:t>
            </a:r>
            <a:r>
              <a:rPr lang="ru-RU" sz="2400" b="1" dirty="0" smtClean="0"/>
              <a:t> – этап формулирования </a:t>
            </a:r>
            <a:endParaRPr lang="ru-RU" sz="2400" b="1" dirty="0" smtClean="0"/>
          </a:p>
          <a:p>
            <a:pPr fontAlgn="base"/>
            <a:r>
              <a:rPr lang="ru-RU" sz="2400" b="1" dirty="0" smtClean="0"/>
              <a:t>нового </a:t>
            </a:r>
            <a:r>
              <a:rPr lang="ru-RU" sz="2400" b="1" dirty="0" smtClean="0"/>
              <a:t>знания</a:t>
            </a:r>
            <a:r>
              <a:rPr lang="ru-RU" sz="2400" b="1" dirty="0" smtClean="0"/>
              <a:t>.</a:t>
            </a:r>
          </a:p>
          <a:p>
            <a:pPr fontAlgn="base"/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07340"/>
            <a:ext cx="6948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 Технология проблемного чтения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b8e336_d81cc3e8105e4b8bb6ccb1c054e12c59.jpg_srz_p_821_547_75_22_0.50_1.20_0.00_jpg_srz.jpg"/>
          <p:cNvPicPr>
            <a:picLocks noChangeAspect="1"/>
          </p:cNvPicPr>
          <p:nvPr/>
        </p:nvPicPr>
        <p:blipFill>
          <a:blip r:embed="rId2" cstate="print"/>
          <a:srcRect l="14844"/>
          <a:stretch>
            <a:fillRect/>
          </a:stretch>
        </p:blipFill>
        <p:spPr>
          <a:xfrm>
            <a:off x="5940152" y="4293096"/>
            <a:ext cx="3022104" cy="23644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6056" y="4134559"/>
            <a:ext cx="3600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Критически мыслящий человек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задает вопросы</a:t>
            </a:r>
            <a:r>
              <a:rPr lang="ru-RU" sz="2000" b="1" dirty="0" smtClean="0">
                <a:solidFill>
                  <a:srgbClr val="00B050"/>
                </a:solidFill>
              </a:rPr>
              <a:t>:</a:t>
            </a:r>
            <a:endParaRPr lang="ru-RU" sz="2000" b="1" dirty="0" smtClean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</a:rPr>
              <a:t>Что я знаю</a:t>
            </a:r>
            <a:r>
              <a:rPr lang="ru-RU" sz="2000" b="1" dirty="0" smtClean="0">
                <a:solidFill>
                  <a:srgbClr val="0070C0"/>
                </a:solidFill>
              </a:rPr>
              <a:t>?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</a:rPr>
              <a:t>Что я узнал нового</a:t>
            </a:r>
            <a:r>
              <a:rPr lang="ru-RU" sz="2000" b="1" dirty="0" smtClean="0">
                <a:solidFill>
                  <a:srgbClr val="0070C0"/>
                </a:solidFill>
              </a:rPr>
              <a:t>?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</a:rPr>
              <a:t>Как изменились мои знания</a:t>
            </a:r>
            <a:r>
              <a:rPr lang="ru-RU" sz="2000" b="1" dirty="0" smtClean="0">
                <a:solidFill>
                  <a:srgbClr val="0070C0"/>
                </a:solidFill>
              </a:rPr>
              <a:t>?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</a:rPr>
              <a:t>Что я буду с этим делать?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620688"/>
            <a:ext cx="46805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Критическое мышление </a:t>
            </a:r>
            <a:r>
              <a:rPr lang="ru-RU" sz="2400" b="1" dirty="0" smtClean="0">
                <a:solidFill>
                  <a:srgbClr val="0070C0"/>
                </a:solidFill>
              </a:rPr>
              <a:t>–это </a:t>
            </a:r>
            <a:r>
              <a:rPr lang="ru-RU" sz="2400" b="1" dirty="0" smtClean="0">
                <a:solidFill>
                  <a:srgbClr val="0070C0"/>
                </a:solidFill>
              </a:rPr>
              <a:t>один из </a:t>
            </a:r>
            <a:r>
              <a:rPr lang="ru-RU" sz="2400" b="1" dirty="0" smtClean="0">
                <a:solidFill>
                  <a:srgbClr val="0070C0"/>
                </a:solidFill>
              </a:rPr>
              <a:t>видов интеллектуальной деятельности </a:t>
            </a:r>
            <a:r>
              <a:rPr lang="ru-RU" sz="2400" b="1" dirty="0" smtClean="0">
                <a:solidFill>
                  <a:srgbClr val="0070C0"/>
                </a:solidFill>
              </a:rPr>
              <a:t>человека, </a:t>
            </a:r>
            <a:r>
              <a:rPr lang="ru-RU" sz="2400" b="1" dirty="0" smtClean="0">
                <a:solidFill>
                  <a:srgbClr val="0070C0"/>
                </a:solidFill>
              </a:rPr>
              <a:t>который характеризуется </a:t>
            </a:r>
            <a:r>
              <a:rPr lang="ru-RU" sz="2400" b="1" dirty="0" smtClean="0">
                <a:solidFill>
                  <a:srgbClr val="0070C0"/>
                </a:solidFill>
              </a:rPr>
              <a:t>высоким </a:t>
            </a:r>
            <a:r>
              <a:rPr lang="ru-RU" sz="2400" b="1" dirty="0" smtClean="0">
                <a:solidFill>
                  <a:srgbClr val="0070C0"/>
                </a:solidFill>
              </a:rPr>
              <a:t>уровнем восприятия</a:t>
            </a:r>
            <a:r>
              <a:rPr lang="ru-RU" sz="2400" b="1" dirty="0" smtClean="0">
                <a:solidFill>
                  <a:srgbClr val="0070C0"/>
                </a:solidFill>
              </a:rPr>
              <a:t>, объективности </a:t>
            </a:r>
            <a:r>
              <a:rPr lang="ru-RU" sz="2400" b="1" dirty="0" smtClean="0">
                <a:solidFill>
                  <a:srgbClr val="0070C0"/>
                </a:solidFill>
              </a:rPr>
              <a:t>подхода  к </a:t>
            </a:r>
            <a:r>
              <a:rPr lang="ru-RU" sz="2400" b="1" dirty="0" smtClean="0">
                <a:solidFill>
                  <a:srgbClr val="0070C0"/>
                </a:solidFill>
              </a:rPr>
              <a:t>окружающему его информационному полю.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692696"/>
            <a:ext cx="4067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Критическое мышление </a:t>
            </a:r>
            <a:r>
              <a:rPr lang="ru-RU" sz="2000" b="1" dirty="0" smtClean="0">
                <a:solidFill>
                  <a:srgbClr val="0070C0"/>
                </a:solidFill>
              </a:rPr>
              <a:t>— это: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</a:rPr>
              <a:t>полные смысла вопросы;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</a:rPr>
              <a:t>способность ставить новые,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</a:rPr>
              <a:t>вырабатывать </a:t>
            </a:r>
            <a:r>
              <a:rPr lang="ru-RU" sz="2000" b="1" dirty="0" smtClean="0">
                <a:solidFill>
                  <a:srgbClr val="0070C0"/>
                </a:solidFill>
              </a:rPr>
              <a:t>разнообразные</a:t>
            </a:r>
            <a:r>
              <a:rPr lang="ru-RU" sz="2000" b="1" dirty="0" smtClean="0">
                <a:solidFill>
                  <a:srgbClr val="0070C0"/>
                </a:solidFill>
              </a:rPr>
              <a:t>,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</a:rPr>
              <a:t>подкрепляющие аргументы;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</a:rPr>
              <a:t>принимать независимые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</a:rPr>
              <a:t>продуманные решения.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07340"/>
            <a:ext cx="6948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 Технология критического мышления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b8e336_74493a4f0abe4a5bb24eaa6803167c2a.jpg_srz_p_821_547_75_22_0.50_1.20_0.00_jpg_sr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998168"/>
            <a:ext cx="4002938" cy="274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0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506413" y="1581150"/>
            <a:ext cx="7920037" cy="3608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0" name="Rectang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Приём: «Учимся задавать вопросы разных типов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» -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«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Ромашка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Блума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530" name="Picture 2" descr="C:\Users\Черных\Pictures\6.quest.flowe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772816"/>
            <a:ext cx="6192688" cy="4642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99392"/>
            <a:ext cx="8964488" cy="764704"/>
          </a:xfrm>
        </p:spPr>
        <p:txBody>
          <a:bodyPr>
            <a:normAutofit/>
          </a:bodyPr>
          <a:lstStyle/>
          <a:p>
            <a:pPr algn="l"/>
            <a:r>
              <a:rPr lang="ru-RU" sz="3200" b="1" u="sng" dirty="0" smtClean="0">
                <a:solidFill>
                  <a:srgbClr val="002060"/>
                </a:solidFill>
              </a:rPr>
              <a:t>Классификация вопросов </a:t>
            </a:r>
            <a:r>
              <a:rPr lang="ru-RU" sz="3200" b="1" u="sng" dirty="0" err="1" smtClean="0">
                <a:solidFill>
                  <a:srgbClr val="002060"/>
                </a:solidFill>
              </a:rPr>
              <a:t>Бенджамина</a:t>
            </a:r>
            <a:r>
              <a:rPr lang="ru-RU" sz="3200" b="1" u="sng" dirty="0" smtClean="0">
                <a:solidFill>
                  <a:srgbClr val="002060"/>
                </a:solidFill>
              </a:rPr>
              <a:t> </a:t>
            </a:r>
            <a:r>
              <a:rPr lang="ru-RU" sz="3200" b="1" u="sng" dirty="0" err="1" smtClean="0">
                <a:solidFill>
                  <a:srgbClr val="002060"/>
                </a:solidFill>
              </a:rPr>
              <a:t>Блума</a:t>
            </a:r>
            <a:r>
              <a:rPr lang="ru-RU" sz="3200" dirty="0" smtClean="0">
                <a:solidFill>
                  <a:srgbClr val="002060"/>
                </a:solidFill>
              </a:rPr>
              <a:t>:</a:t>
            </a:r>
            <a:endParaRPr lang="ru-RU" sz="3200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8174686"/>
              </p:ext>
            </p:extLst>
          </p:nvPr>
        </p:nvGraphicFramePr>
        <p:xfrm>
          <a:off x="251520" y="620688"/>
          <a:ext cx="8588737" cy="6136177"/>
        </p:xfrm>
        <a:graphic>
          <a:graphicData uri="http://schemas.openxmlformats.org/drawingml/2006/table">
            <a:tbl>
              <a:tblPr/>
              <a:tblGrid>
                <a:gridCol w="2450766"/>
                <a:gridCol w="3265232"/>
                <a:gridCol w="2872739"/>
              </a:tblGrid>
              <a:tr h="164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Типы вопроса </a:t>
                      </a: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Назначение вопроса</a:t>
                      </a: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Пример вопроса</a:t>
                      </a: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8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Простые </a:t>
                      </a: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вопросы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информационные).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Проверяют знание текста.</a:t>
                      </a:r>
                      <a:endParaRPr lang="ru-RU" sz="14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Как звали главного героя? Куда впадает Волга?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Уточняющие вопросы.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Выводят на уровень понимания текста. Это провокационные вопросы, требующие ответов "да" - "нет" и проверяющие подлинность текстовой информации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Правда ли, что... Если я правильно понял, то...</a:t>
                      </a: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3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Объясняющие (интерпретационные) вопросы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Используются для анализа текстовой информации. Направлены на выявление причинно-следственных связей.</a:t>
                      </a:r>
                      <a:endParaRPr lang="ru-RU" sz="14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Начинаются со слова </a:t>
                      </a:r>
                      <a:r>
                        <a:rPr lang="ru-RU" sz="14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"Почему"</a:t>
                      </a: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Творческие вопросы.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Подразумевают синтез полученной информации. В них всегда есть частица БЫ или будущее время, а формулировка содержит элемент прогноза, фантазии или предположения.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Что бы произошло, если... Что бы изменилось, если бы у человека было 4 руки? Как, вы думаете, сложилась бы судьба героя, если бы он остался жив?</a:t>
                      </a:r>
                      <a:endParaRPr lang="ru-RU" sz="14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Оценочные вопросы.</a:t>
                      </a:r>
                      <a:endParaRPr lang="ru-RU" sz="14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Направлены на выяснение критериев оценки явлений, событий, фактов.</a:t>
                      </a:r>
                      <a:endParaRPr lang="ru-RU" sz="14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Как вы относитесь к ... ? Что лучше? Правильно ли поступил ...?</a:t>
                      </a: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ru-RU" sz="14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Практические вопросы.</a:t>
                      </a:r>
                      <a:endParaRPr lang="ru-RU" sz="14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Нацелен на применение, на поиск взаимосвязи меду теорией и практикой.</a:t>
                      </a:r>
                      <a:endParaRPr lang="ru-RU" sz="14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Как бы я поступил на месте героя? Где может пригодиться знание интегралов?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476672"/>
            <a:ext cx="77768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    «Аукцион вопросов»</a:t>
            </a:r>
            <a:r>
              <a:rPr lang="ru-RU" sz="2400" b="1" i="1" dirty="0" smtClean="0">
                <a:solidFill>
                  <a:srgbClr val="002060"/>
                </a:solidFill>
              </a:rPr>
              <a:t>.</a:t>
            </a:r>
            <a:r>
              <a:rPr lang="ru-RU" sz="2400" b="1" dirty="0" smtClean="0">
                <a:solidFill>
                  <a:srgbClr val="002060"/>
                </a:solidFill>
              </a:rPr>
              <a:t> (по тексту).Дети стараются сформулировать как можно больше вопросов определенной направленности: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Что вам понравилось (или не понравилось) в рассказе, тексте? Сформулируйте вопросы так, чтобы все это поняли. 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Сформулируйте вопросы о положительных (об отрицательных) поступках героев.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Задайте вопрос так, чтобы ваши товарищи рассказали самое главное.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Как нужно поставить вопрос, чтобы читатели поняли главную мысль произведения?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3"/>
          <p:cNvSpPr>
            <a:spLocks noGrp="1"/>
          </p:cNvSpPr>
          <p:nvPr>
            <p:ph sz="quarter" idx="1"/>
          </p:nvPr>
        </p:nvSpPr>
        <p:spPr>
          <a:xfrm>
            <a:off x="-1368053" y="-171400"/>
            <a:ext cx="6588125" cy="792088"/>
          </a:xfrm>
        </p:spPr>
        <p:txBody>
          <a:bodyPr>
            <a:normAutofit fontScale="85000" lnSpcReduction="20000"/>
          </a:bodyPr>
          <a:lstStyle/>
          <a:p>
            <a:pPr algn="ctr">
              <a:buFont typeface="Wingdings 2" pitchFamily="18" charset="2"/>
              <a:buNone/>
            </a:pPr>
            <a:endParaRPr lang="ru-RU" altLang="ru-RU" sz="1000" b="1" dirty="0" smtClean="0"/>
          </a:p>
          <a:p>
            <a:pPr algn="ctr">
              <a:buFont typeface="Wingdings 2" pitchFamily="18" charset="2"/>
              <a:buNone/>
            </a:pPr>
            <a:r>
              <a:rPr lang="ru-RU" altLang="ru-RU" sz="3000" b="1" dirty="0" smtClean="0">
                <a:solidFill>
                  <a:srgbClr val="002060"/>
                </a:solidFill>
              </a:rPr>
              <a:t> «Вопросительные слова»</a:t>
            </a:r>
            <a:endParaRPr lang="ru-RU" altLang="ru-RU" sz="3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altLang="ru-RU" sz="1400" dirty="0" smtClean="0"/>
              <a:t>	</a:t>
            </a:r>
          </a:p>
          <a:p>
            <a:endParaRPr lang="ru-RU" altLang="ru-RU" sz="1400" dirty="0" smtClean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3960410"/>
              </p:ext>
            </p:extLst>
          </p:nvPr>
        </p:nvGraphicFramePr>
        <p:xfrm>
          <a:off x="179512" y="476672"/>
          <a:ext cx="8820472" cy="6336702"/>
        </p:xfrm>
        <a:graphic>
          <a:graphicData uri="http://schemas.openxmlformats.org/drawingml/2006/table">
            <a:tbl>
              <a:tblPr/>
              <a:tblGrid>
                <a:gridCol w="2962824"/>
                <a:gridCol w="5857648"/>
              </a:tblGrid>
              <a:tr h="71878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Вопросительные слова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575" marR="28575" marT="28563" marB="2856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Проблема-Причина извержения вулкана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63" marB="2856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956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Что?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575" marR="28575" marT="28563" marB="2856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ЧТО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извергается? (лава).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575" marR="28575" marT="28563" marB="2856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</a:tr>
              <a:tr h="40246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Где?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575" marR="28575" marT="28563" marB="2856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ГДЕ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извергается ? (из кратера)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63" marB="2856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57543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Как?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575" marR="28575" marT="28563" marB="2856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КАК извергается ? ( лава выходит на поверхность). </a:t>
                      </a:r>
                    </a:p>
                  </a:txBody>
                  <a:tcPr marL="28575" marR="28575" marT="28563" marB="2856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</a:tr>
              <a:tr h="6455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Откуда?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575" marR="28575" marT="28563" marB="2856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ОТКУДА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лава выходит на поверхность? (из мантии</a:t>
                      </a: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). </a:t>
                      </a:r>
                    </a:p>
                  </a:txBody>
                  <a:tcPr marL="28575" marR="28575" marT="28563" marB="2856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</a:tr>
              <a:tr h="9384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Когда?</a:t>
                      </a:r>
                    </a:p>
                  </a:txBody>
                  <a:tcPr marL="28575" marR="28575" marT="28563" marB="2856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i="1" dirty="0" smtClean="0">
                          <a:effectLst/>
                          <a:latin typeface="Times New Roman"/>
                          <a:ea typeface="Calibri"/>
                        </a:rPr>
                        <a:t>КОГДА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 из мантии лава выходит на поверхность? (когда магма  становится жидкой).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575" marR="28575" marT="28563" marB="2856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</a:tr>
              <a:tr h="6792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Почему?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575" marR="28575" marT="28563" marB="2856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ПОЧЕМУ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магма  становится жидкой? (падает давление).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28575" marR="28575" marT="28563" marB="2856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6455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Зачем?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575" marR="28575" marT="28563" marB="2856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ЗАЧЕМ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падает давление?  (есть трещина, давление падает)</a:t>
                      </a:r>
                    </a:p>
                  </a:txBody>
                  <a:tcPr marL="28575" marR="28575" marT="28563" marB="2856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9384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Какая взаимосвязь?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8575" marR="28575" marT="28563" marB="2856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КАКАЯ  ВЗАИМОСВЯЗЬ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трещина , падает давление, мантия становится жидкой, выходит на поверхность, извержение</a:t>
                      </a:r>
                    </a:p>
                  </a:txBody>
                  <a:tcPr marL="28575" marR="28575" marT="28563" marB="2856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3831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какой причине?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575" marR="28575" marT="28563" marB="2856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ПО КАКОЙ ПРИЧИНЕ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 наличие трещины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63" marB="2856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9931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Заключение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Продуманная </a:t>
            </a:r>
            <a:r>
              <a:rPr lang="ru-RU" b="1" dirty="0" smtClean="0">
                <a:solidFill>
                  <a:srgbClr val="002060"/>
                </a:solidFill>
              </a:rPr>
              <a:t>и целенаправленная работа с вопросами даёт реальные результаты. Дети </a:t>
            </a:r>
            <a:r>
              <a:rPr lang="ru-RU" b="1" dirty="0" smtClean="0">
                <a:solidFill>
                  <a:srgbClr val="002060"/>
                </a:solidFill>
              </a:rPr>
              <a:t>становятся </a:t>
            </a:r>
            <a:r>
              <a:rPr lang="ru-RU" b="1" dirty="0" smtClean="0">
                <a:solidFill>
                  <a:srgbClr val="002060"/>
                </a:solidFill>
              </a:rPr>
              <a:t>более внимательными и вдумчивыми читателями и слушателями. На уроках они не бояться задавать вопросы и уточнять необходимые сведения. Вопросы </a:t>
            </a:r>
            <a:r>
              <a:rPr lang="ru-RU" b="1" dirty="0" smtClean="0">
                <a:solidFill>
                  <a:srgbClr val="002060"/>
                </a:solidFill>
              </a:rPr>
              <a:t>учащихся </a:t>
            </a:r>
            <a:r>
              <a:rPr lang="ru-RU" b="1" dirty="0" smtClean="0">
                <a:solidFill>
                  <a:srgbClr val="002060"/>
                </a:solidFill>
              </a:rPr>
              <a:t>дают возможность учителю взглянуть на вещи по-другому, и тогда оба, учитель и ученик, учатся чему-то новому. Кроме того, данный вид работы побуждает детей к исследовательской деятельности, у ребят появляется желание найти ответ на заинтересовавшие их вопросы.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6672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Перспективы: </a:t>
            </a:r>
            <a:endParaRPr lang="ru-RU" sz="3000" b="1" dirty="0" smtClean="0">
              <a:solidFill>
                <a:srgbClr val="002060"/>
              </a:solidFill>
            </a:endParaRPr>
          </a:p>
          <a:p>
            <a:pPr algn="ctr"/>
            <a:endParaRPr lang="ru-RU" sz="3000" b="1" dirty="0" smtClean="0">
              <a:solidFill>
                <a:srgbClr val="002060"/>
              </a:solidFill>
            </a:endParaRPr>
          </a:p>
          <a:p>
            <a:r>
              <a:rPr lang="ru-RU" sz="3000" b="1" dirty="0" smtClean="0">
                <a:solidFill>
                  <a:srgbClr val="002060"/>
                </a:solidFill>
              </a:rPr>
              <a:t>• </a:t>
            </a:r>
            <a:r>
              <a:rPr lang="ru-RU" sz="3000" b="1" dirty="0" smtClean="0">
                <a:solidFill>
                  <a:srgbClr val="002060"/>
                </a:solidFill>
              </a:rPr>
              <a:t>Продолжить поиск эффективных приемов, направленными на развитие умения задавать вопросы младшими школьниками. </a:t>
            </a:r>
            <a:endParaRPr lang="ru-RU" sz="3000" b="1" dirty="0" smtClean="0">
              <a:solidFill>
                <a:srgbClr val="002060"/>
              </a:solidFill>
            </a:endParaRPr>
          </a:p>
          <a:p>
            <a:r>
              <a:rPr lang="ru-RU" sz="3000" b="1" dirty="0" smtClean="0">
                <a:solidFill>
                  <a:srgbClr val="002060"/>
                </a:solidFill>
              </a:rPr>
              <a:t>• </a:t>
            </a:r>
            <a:r>
              <a:rPr lang="ru-RU" sz="3000" b="1" dirty="0" smtClean="0">
                <a:solidFill>
                  <a:srgbClr val="002060"/>
                </a:solidFill>
              </a:rPr>
              <a:t>Подготовка методических материалов для педагогов в виде методического пособия. </a:t>
            </a:r>
            <a:endParaRPr lang="ru-RU" sz="3000" b="1" dirty="0" smtClean="0">
              <a:solidFill>
                <a:srgbClr val="002060"/>
              </a:solidFill>
            </a:endParaRPr>
          </a:p>
          <a:p>
            <a:r>
              <a:rPr lang="ru-RU" sz="3000" b="1" dirty="0" smtClean="0">
                <a:solidFill>
                  <a:srgbClr val="002060"/>
                </a:solidFill>
              </a:rPr>
              <a:t>• Обмен опытом</a:t>
            </a:r>
            <a:endParaRPr lang="ru-RU" sz="3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5.jpg"/>
          <p:cNvPicPr>
            <a:picLocks noChangeAspect="1"/>
          </p:cNvPicPr>
          <p:nvPr/>
        </p:nvPicPr>
        <p:blipFill>
          <a:blip r:embed="rId2" cstate="print"/>
          <a:srcRect r="34941" b="45556"/>
          <a:stretch>
            <a:fillRect/>
          </a:stretch>
        </p:blipFill>
        <p:spPr>
          <a:xfrm>
            <a:off x="-180528" y="-171400"/>
            <a:ext cx="5773341" cy="371703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124744"/>
            <a:ext cx="518457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Психологическая истина: 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 smtClean="0">
                <a:solidFill>
                  <a:srgbClr val="002060"/>
                </a:solidFill>
              </a:rPr>
              <a:t>Умение правильно формулировать глубокие вопросы есть показатель развитости интеллекта человека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Объект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процесс организации урока направленный на формирование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надпредметного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умения постановки «правильных» вопросов, создание проблемных ситуаций, когда эти вопросы возникают у учеников.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Предмет –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вопросно-ответные процедуры как средство, стимулирующего интеллектуальное и творческое развитие учащихся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основе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лежит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гипотеза: если в процессе формирования у школьников умения задавать вопросы, учащиеся овладеют необходимыми знаниями по структуре, типах, особенностях вопросов на уроке, то умение школьников задавать вопросы приобретет новые свойства; изменится их количество и качество, учащиеся перейдут на более высокий уровень познавательной активности, увеличится качество знаний.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Цель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: разработка способов обучения школьников выполнению и использованию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метапредметного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действия по постановке вопроса, как дидактического инструментария для развития интеллектуальных способностей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учащихся,развития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творчества, логического мышления, обеспечения им ситуации успеха в обучении.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Номер слайда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A04EA2B-D828-43F6-9C93-1E07939A8A2C}" type="slidenum">
              <a:rPr lang="ru-RU" smtClean="0"/>
              <a:pPr eaLnBrk="1" hangingPunct="1">
                <a:defRPr/>
              </a:pPr>
              <a:t>4</a:t>
            </a:fld>
            <a:endParaRPr lang="ru-RU" smtClean="0"/>
          </a:p>
        </p:txBody>
      </p:sp>
      <p:sp>
        <p:nvSpPr>
          <p:cNvPr id="8196" name="AutoShape 2"/>
          <p:cNvSpPr>
            <a:spLocks noChangeArrowheads="1"/>
          </p:cNvSpPr>
          <p:nvPr/>
        </p:nvSpPr>
        <p:spPr bwMode="auto">
          <a:xfrm>
            <a:off x="611188" y="404813"/>
            <a:ext cx="7848600" cy="981075"/>
          </a:xfrm>
          <a:prstGeom prst="roundRect">
            <a:avLst>
              <a:gd name="adj" fmla="val 16667"/>
            </a:avLst>
          </a:prstGeom>
          <a:noFill/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3200">
              <a:latin typeface="Times New Roman" pitchFamily="18" charset="0"/>
            </a:endParaRP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539750" y="2438400"/>
            <a:ext cx="8280400" cy="101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ОБРАЗОВАТЕЛЬНЫЕ РЕЗУЛЬТАТЫ</a:t>
            </a:r>
          </a:p>
          <a:p>
            <a:pPr algn="ctr">
              <a:spcBef>
                <a:spcPct val="50000"/>
              </a:spcBef>
            </a:pPr>
            <a:endParaRPr lang="ru-RU" sz="2400" b="1"/>
          </a:p>
        </p:txBody>
      </p:sp>
      <p:sp>
        <p:nvSpPr>
          <p:cNvPr id="2" name="Прямоугольник 1"/>
          <p:cNvSpPr/>
          <p:nvPr/>
        </p:nvSpPr>
        <p:spPr>
          <a:xfrm>
            <a:off x="0" y="2795588"/>
            <a:ext cx="9144000" cy="299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443663" y="3114675"/>
            <a:ext cx="277177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u="sng">
                <a:solidFill>
                  <a:srgbClr val="000A10"/>
                </a:solidFill>
              </a:rPr>
              <a:t>Предметные </a:t>
            </a:r>
            <a:r>
              <a:rPr lang="ru-RU" sz="2400" i="1">
                <a:solidFill>
                  <a:srgbClr val="000A10"/>
                </a:solidFill>
              </a:rPr>
              <a:t> </a:t>
            </a:r>
          </a:p>
          <a:p>
            <a:pPr>
              <a:buFontTx/>
              <a:buChar char="•"/>
            </a:pPr>
            <a:r>
              <a:rPr lang="ru-RU" sz="2400"/>
              <a:t>опыт</a:t>
            </a:r>
          </a:p>
          <a:p>
            <a:r>
              <a:rPr lang="ru-RU" sz="2400" b="1"/>
              <a:t>получения, преобразования </a:t>
            </a:r>
            <a:r>
              <a:rPr lang="ru-RU" sz="2400"/>
              <a:t>и </a:t>
            </a:r>
            <a:r>
              <a:rPr lang="ru-RU" sz="2400" b="1"/>
              <a:t>применения</a:t>
            </a:r>
            <a:r>
              <a:rPr lang="ru-RU" sz="2400"/>
              <a:t> системы предмет-ных знаний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352800" y="3114675"/>
            <a:ext cx="3097213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u="sng"/>
              <a:t>Метапредметные</a:t>
            </a:r>
          </a:p>
          <a:p>
            <a:pPr>
              <a:buFontTx/>
              <a:buChar char="•"/>
            </a:pPr>
            <a:r>
              <a:rPr lang="ru-RU" sz="2400"/>
              <a:t>универсальные учебные</a:t>
            </a:r>
            <a:r>
              <a:rPr lang="ru-RU" sz="2400" b="1"/>
              <a:t> действия</a:t>
            </a:r>
            <a:r>
              <a:rPr lang="ru-RU" sz="2400"/>
              <a:t> (</a:t>
            </a:r>
            <a:r>
              <a:rPr lang="ru-RU" sz="2400" b="1">
                <a:solidFill>
                  <a:srgbClr val="2B03F5"/>
                </a:solidFill>
              </a:rPr>
              <a:t>познавательные</a:t>
            </a:r>
            <a:r>
              <a:rPr lang="ru-RU" sz="2400" b="1"/>
              <a:t>, </a:t>
            </a:r>
            <a:r>
              <a:rPr lang="ru-RU" sz="2400" b="1">
                <a:solidFill>
                  <a:srgbClr val="FF9900"/>
                </a:solidFill>
              </a:rPr>
              <a:t>регулятивные</a:t>
            </a:r>
            <a:r>
              <a:rPr lang="ru-RU" sz="2400" b="1"/>
              <a:t> </a:t>
            </a:r>
            <a:r>
              <a:rPr lang="ru-RU" sz="2400"/>
              <a:t>и</a:t>
            </a:r>
            <a:r>
              <a:rPr lang="ru-RU" sz="2400" b="1"/>
              <a:t> </a:t>
            </a:r>
            <a:r>
              <a:rPr lang="ru-RU" sz="2400" b="1">
                <a:solidFill>
                  <a:srgbClr val="299410"/>
                </a:solidFill>
              </a:rPr>
              <a:t>коммуникативные</a:t>
            </a:r>
            <a:r>
              <a:rPr lang="ru-RU" sz="2400"/>
              <a:t>)</a:t>
            </a:r>
          </a:p>
          <a:p>
            <a:pPr>
              <a:buFontTx/>
              <a:buChar char="•"/>
            </a:pPr>
            <a:endParaRPr lang="ru-RU" sz="2400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4925" y="3114675"/>
            <a:ext cx="3313113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u="sng">
                <a:solidFill>
                  <a:srgbClr val="FF3300"/>
                </a:solidFill>
              </a:rPr>
              <a:t>Личностные</a:t>
            </a:r>
            <a:r>
              <a:rPr lang="ru-RU" sz="2400" b="1" u="sng">
                <a:solidFill>
                  <a:srgbClr val="000A10"/>
                </a:solidFill>
              </a:rPr>
              <a:t> </a:t>
            </a:r>
          </a:p>
          <a:p>
            <a:pPr>
              <a:buFontTx/>
              <a:buChar char="•"/>
            </a:pPr>
            <a:r>
              <a:rPr lang="ru-RU" sz="2400" b="1"/>
              <a:t>ценностно-смысловые установки</a:t>
            </a:r>
            <a:r>
              <a:rPr lang="ru-RU" sz="2400" b="1">
                <a:solidFill>
                  <a:srgbClr val="2B03F5"/>
                </a:solidFill>
              </a:rPr>
              <a:t> </a:t>
            </a:r>
            <a:r>
              <a:rPr lang="ru-RU" sz="2400"/>
              <a:t>личностной позиции,</a:t>
            </a:r>
          </a:p>
          <a:p>
            <a:pPr>
              <a:buFontTx/>
              <a:buChar char="•"/>
            </a:pPr>
            <a:r>
              <a:rPr lang="ru-RU" sz="2400"/>
              <a:t>основы гражданской идентичности.</a:t>
            </a:r>
          </a:p>
        </p:txBody>
      </p:sp>
      <p:sp>
        <p:nvSpPr>
          <p:cNvPr id="8202" name="Text Box 5"/>
          <p:cNvSpPr txBox="1">
            <a:spLocks noChangeArrowheads="1"/>
          </p:cNvSpPr>
          <p:nvPr/>
        </p:nvSpPr>
        <p:spPr bwMode="auto">
          <a:xfrm>
            <a:off x="0" y="76200"/>
            <a:ext cx="9144000" cy="2066925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ФГОС – это требования к …</a:t>
            </a:r>
          </a:p>
          <a:p>
            <a:pPr algn="ctr">
              <a:spcBef>
                <a:spcPct val="50000"/>
              </a:spcBef>
            </a:pPr>
            <a:endParaRPr lang="ru-RU" sz="4000" b="1" dirty="0"/>
          </a:p>
          <a:p>
            <a:pPr algn="ctr">
              <a:spcBef>
                <a:spcPct val="50000"/>
              </a:spcBef>
            </a:pPr>
            <a:endParaRPr lang="ru-RU" b="1" dirty="0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429000" y="990600"/>
            <a:ext cx="2209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СТРУКТУРЕ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52400" y="990600"/>
            <a:ext cx="3124200" cy="741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РЕЗУЛЬТАТАМ</a:t>
            </a:r>
            <a:r>
              <a:rPr lang="ru-RU"/>
              <a:t> освоения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066800" y="16764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основной образовательной программы</a:t>
            </a:r>
            <a:endParaRPr lang="ru-RU" sz="1200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867400" y="990600"/>
            <a:ext cx="3124200" cy="741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УСЛОВИЯМ</a:t>
            </a:r>
            <a:r>
              <a:rPr lang="ru-RU"/>
              <a:t> реализации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600200" y="1752600"/>
            <a:ext cx="2895600" cy="838200"/>
            <a:chOff x="1008" y="1104"/>
            <a:chExt cx="1824" cy="528"/>
          </a:xfrm>
        </p:grpSpPr>
        <p:sp>
          <p:nvSpPr>
            <p:cNvPr id="8212" name="Line 8"/>
            <p:cNvSpPr>
              <a:spLocks noChangeShapeType="1"/>
            </p:cNvSpPr>
            <p:nvPr/>
          </p:nvSpPr>
          <p:spPr bwMode="auto">
            <a:xfrm>
              <a:off x="2832" y="1392"/>
              <a:ext cx="0" cy="24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3" name="Line 19"/>
            <p:cNvSpPr>
              <a:spLocks noChangeShapeType="1"/>
            </p:cNvSpPr>
            <p:nvPr/>
          </p:nvSpPr>
          <p:spPr bwMode="auto">
            <a:xfrm flipH="1">
              <a:off x="1008" y="1392"/>
              <a:ext cx="1824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4" name="Line 20"/>
            <p:cNvSpPr>
              <a:spLocks noChangeShapeType="1"/>
            </p:cNvSpPr>
            <p:nvPr/>
          </p:nvSpPr>
          <p:spPr bwMode="auto">
            <a:xfrm>
              <a:off x="1008" y="1104"/>
              <a:ext cx="0" cy="288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4500563" y="2795588"/>
            <a:ext cx="0" cy="40481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H="1">
            <a:off x="1692275" y="2819400"/>
            <a:ext cx="746125" cy="31432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7162800" y="2819400"/>
            <a:ext cx="685800" cy="381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4" name="Прямоугольник 2"/>
          <p:cNvSpPr>
            <a:spLocks noChangeArrowheads="1"/>
          </p:cNvSpPr>
          <p:nvPr/>
        </p:nvSpPr>
        <p:spPr bwMode="auto">
          <a:xfrm>
            <a:off x="125288" y="5838363"/>
            <a:ext cx="8839200" cy="830997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Система оценки результатов ФГОС: </a:t>
            </a:r>
            <a:r>
              <a:rPr lang="ru-RU" sz="2400" b="1" dirty="0" err="1"/>
              <a:t>КИМы</a:t>
            </a:r>
            <a:r>
              <a:rPr lang="ru-RU" sz="2400" b="1" dirty="0"/>
              <a:t>, проверяющие не знания, а умения ими пользоваться – действия!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Line 12"/>
          <p:cNvSpPr>
            <a:spLocks noChangeShapeType="1"/>
          </p:cNvSpPr>
          <p:nvPr/>
        </p:nvSpPr>
        <p:spPr bwMode="auto">
          <a:xfrm flipH="1" flipV="1">
            <a:off x="2286000" y="3048000"/>
            <a:ext cx="533400" cy="381000"/>
          </a:xfrm>
          <a:prstGeom prst="line">
            <a:avLst/>
          </a:prstGeom>
          <a:noFill/>
          <a:ln w="1524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0" y="76200"/>
            <a:ext cx="9144000" cy="647700"/>
          </a:xfrm>
          <a:prstGeom prst="rect">
            <a:avLst/>
          </a:prstGeom>
          <a:solidFill>
            <a:srgbClr val="FFFFCC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900" b="1">
                <a:solidFill>
                  <a:schemeClr val="tx2"/>
                </a:solidFill>
              </a:rPr>
              <a:t>НОВЫЙ РЕЗУЛЬТАТ - …  </a:t>
            </a:r>
          </a:p>
        </p:txBody>
      </p:sp>
      <p:sp>
        <p:nvSpPr>
          <p:cNvPr id="4105" name="Text Box 16"/>
          <p:cNvSpPr txBox="1">
            <a:spLocks noChangeArrowheads="1"/>
          </p:cNvSpPr>
          <p:nvPr/>
        </p:nvSpPr>
        <p:spPr bwMode="auto">
          <a:xfrm>
            <a:off x="-165100" y="2525713"/>
            <a:ext cx="251460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FF0000"/>
                </a:solidFill>
              </a:rPr>
              <a:t>Умение оценивать свои и чужие поступки, стремление к созидательной деятельности </a:t>
            </a:r>
          </a:p>
        </p:txBody>
      </p:sp>
      <p:sp>
        <p:nvSpPr>
          <p:cNvPr id="4106" name="Text Box 17"/>
          <p:cNvSpPr txBox="1">
            <a:spLocks noChangeArrowheads="1"/>
          </p:cNvSpPr>
          <p:nvPr/>
        </p:nvSpPr>
        <p:spPr bwMode="auto">
          <a:xfrm>
            <a:off x="4495800" y="914400"/>
            <a:ext cx="2895600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00FF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0000FF"/>
                </a:solidFill>
              </a:rPr>
              <a:t>Умение добывать, преобразовывать и представлять информацию</a:t>
            </a:r>
            <a:r>
              <a:rPr lang="ru-RU" sz="16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107" name="Text Box 18"/>
          <p:cNvSpPr txBox="1">
            <a:spLocks noChangeArrowheads="1"/>
          </p:cNvSpPr>
          <p:nvPr/>
        </p:nvSpPr>
        <p:spPr bwMode="auto">
          <a:xfrm>
            <a:off x="6019800" y="2590800"/>
            <a:ext cx="3048000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9900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009900"/>
                </a:solidFill>
              </a:rPr>
              <a:t>Умение донести свою позицию, понять других, договориться, чтобы сделать что-то сообща</a:t>
            </a:r>
            <a:endParaRPr lang="ru-RU" sz="1600" b="1">
              <a:solidFill>
                <a:srgbClr val="FF0000"/>
              </a:solidFill>
            </a:endParaRPr>
          </a:p>
        </p:txBody>
      </p:sp>
      <p:sp>
        <p:nvSpPr>
          <p:cNvPr id="4108" name="Text Box 19"/>
          <p:cNvSpPr txBox="1">
            <a:spLocks noChangeArrowheads="1"/>
          </p:cNvSpPr>
          <p:nvPr/>
        </p:nvSpPr>
        <p:spPr bwMode="auto">
          <a:xfrm>
            <a:off x="1600200" y="914400"/>
            <a:ext cx="2895600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9900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FF9900"/>
                </a:solidFill>
              </a:rPr>
              <a:t>Умение организовывать свои дела: ставить цель, планировать, получать и оценивать результат </a:t>
            </a:r>
          </a:p>
        </p:txBody>
      </p:sp>
      <p:pic>
        <p:nvPicPr>
          <p:cNvPr id="9225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990600"/>
            <a:ext cx="19050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738" y="4297363"/>
            <a:ext cx="1135062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660232" y="3933056"/>
            <a:ext cx="2232922" cy="1989138"/>
            <a:chOff x="2925" y="527"/>
            <a:chExt cx="1542" cy="1588"/>
          </a:xfrm>
        </p:grpSpPr>
        <p:pic>
          <p:nvPicPr>
            <p:cNvPr id="9242" name="Picture 23"/>
            <p:cNvPicPr>
              <a:picLocks noChangeAspect="1" noChangeArrowheads="1"/>
            </p:cNvPicPr>
            <p:nvPr/>
          </p:nvPicPr>
          <p:blipFill>
            <a:blip r:embed="rId5" cstate="print"/>
            <a:srcRect r="46096"/>
            <a:stretch>
              <a:fillRect/>
            </a:stretch>
          </p:blipFill>
          <p:spPr bwMode="auto">
            <a:xfrm>
              <a:off x="2954" y="527"/>
              <a:ext cx="1513" cy="1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43" name="Rectangle 24"/>
            <p:cNvSpPr>
              <a:spLocks noChangeArrowheads="1"/>
            </p:cNvSpPr>
            <p:nvPr/>
          </p:nvSpPr>
          <p:spPr bwMode="auto">
            <a:xfrm>
              <a:off x="2925" y="527"/>
              <a:ext cx="590" cy="15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9228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1800" y="914400"/>
            <a:ext cx="13208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Line 12"/>
          <p:cNvSpPr>
            <a:spLocks noChangeShapeType="1"/>
          </p:cNvSpPr>
          <p:nvPr/>
        </p:nvSpPr>
        <p:spPr bwMode="auto">
          <a:xfrm flipH="1" flipV="1">
            <a:off x="3276600" y="2362200"/>
            <a:ext cx="533400" cy="685800"/>
          </a:xfrm>
          <a:prstGeom prst="line">
            <a:avLst/>
          </a:prstGeom>
          <a:noFill/>
          <a:ln w="1524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0" name="Line 12"/>
          <p:cNvSpPr>
            <a:spLocks noChangeShapeType="1"/>
          </p:cNvSpPr>
          <p:nvPr/>
        </p:nvSpPr>
        <p:spPr bwMode="auto">
          <a:xfrm flipV="1">
            <a:off x="4800600" y="2209800"/>
            <a:ext cx="304800" cy="762000"/>
          </a:xfrm>
          <a:prstGeom prst="line">
            <a:avLst/>
          </a:prstGeom>
          <a:noFill/>
          <a:ln w="1524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1" name="Line 12"/>
          <p:cNvSpPr>
            <a:spLocks noChangeShapeType="1"/>
          </p:cNvSpPr>
          <p:nvPr/>
        </p:nvSpPr>
        <p:spPr bwMode="auto">
          <a:xfrm flipV="1">
            <a:off x="5791200" y="3048000"/>
            <a:ext cx="533400" cy="381000"/>
          </a:xfrm>
          <a:prstGeom prst="line">
            <a:avLst/>
          </a:prstGeom>
          <a:noFill/>
          <a:ln w="1524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6" name="Text Box 23"/>
          <p:cNvSpPr txBox="1">
            <a:spLocks noChangeArrowheads="1"/>
          </p:cNvSpPr>
          <p:nvPr/>
        </p:nvSpPr>
        <p:spPr bwMode="auto">
          <a:xfrm>
            <a:off x="2552700" y="3048000"/>
            <a:ext cx="3162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     ДЕЙСТВИЯ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900488" y="147638"/>
            <a:ext cx="5700712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900" b="1">
                <a:solidFill>
                  <a:srgbClr val="000000"/>
                </a:solidFill>
              </a:rPr>
              <a:t> «деятель», а не «знайка»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52400" y="2505075"/>
            <a:ext cx="205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00"/>
                </a:solidFill>
              </a:rPr>
              <a:t>ЛИЧНОСТНЫЕ</a:t>
            </a:r>
            <a:endParaRPr lang="ru-RU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800225" y="920750"/>
            <a:ext cx="2547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9900"/>
                </a:solidFill>
              </a:rPr>
              <a:t>РЕГУЛЯТИВНЫЕ</a:t>
            </a:r>
            <a:endParaRPr lang="ru-RU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460875" y="985838"/>
            <a:ext cx="2840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FF"/>
                </a:solidFill>
              </a:rPr>
              <a:t>ПОЗНАВАТЕЛЬНЫЕ</a:t>
            </a:r>
            <a:endParaRPr lang="ru-RU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562600" y="2571750"/>
            <a:ext cx="3581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9900"/>
                </a:solidFill>
              </a:rPr>
              <a:t>КОММУНИКАТИВНЫЕ</a:t>
            </a:r>
            <a:endParaRPr lang="ru-RU"/>
          </a:p>
        </p:txBody>
      </p:sp>
      <p:sp>
        <p:nvSpPr>
          <p:cNvPr id="9238" name="Text Box 2"/>
          <p:cNvSpPr txBox="1">
            <a:spLocks noChangeArrowheads="1"/>
          </p:cNvSpPr>
          <p:nvPr/>
        </p:nvSpPr>
        <p:spPr bwMode="auto">
          <a:xfrm>
            <a:off x="0" y="5684838"/>
            <a:ext cx="9144000" cy="830997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Какие качества </a:t>
            </a:r>
            <a:r>
              <a:rPr lang="ru-RU" sz="2400" b="1" dirty="0" smtClean="0"/>
              <a:t>мы хотим </a:t>
            </a:r>
            <a:r>
              <a:rPr lang="ru-RU" sz="2400" b="1" dirty="0"/>
              <a:t>видеть у </a:t>
            </a:r>
            <a:r>
              <a:rPr lang="ru-RU" sz="2400" b="1" dirty="0" smtClean="0"/>
              <a:t>ребенка </a:t>
            </a:r>
            <a:r>
              <a:rPr lang="ru-RU" sz="2400" b="1" dirty="0"/>
              <a:t>на выходе из школы, чтобы в современной жизни он был успешен? </a:t>
            </a:r>
            <a:r>
              <a:rPr lang="ru-RU" sz="2400" dirty="0"/>
              <a:t> </a:t>
            </a:r>
          </a:p>
        </p:txBody>
      </p:sp>
      <p:pic>
        <p:nvPicPr>
          <p:cNvPr id="30" name="Picture 18" descr="http://static.wixstatic.com/media/b8e336_53a9bf9c76c74b2aa3015d187b3aff55.jpg_srz_p_1020_680_75_22_0.50_1.20_0.00_jpg_srz"/>
          <p:cNvPicPr>
            <a:picLocks noChangeAspect="1" noChangeArrowheads="1"/>
          </p:cNvPicPr>
          <p:nvPr/>
        </p:nvPicPr>
        <p:blipFill>
          <a:blip r:embed="rId7" cstate="screen"/>
          <a:srcRect r="21932"/>
          <a:stretch>
            <a:fillRect/>
          </a:stretch>
        </p:blipFill>
        <p:spPr bwMode="auto">
          <a:xfrm flipH="1">
            <a:off x="3168481" y="3573016"/>
            <a:ext cx="2555647" cy="20398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</a:rPr>
              <a:t>Позиция учителя</a:t>
            </a:r>
            <a:endParaRPr lang="ru-RU" sz="37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2891" name="Text Box 11"/>
          <p:cNvSpPr txBox="1">
            <a:spLocks noChangeArrowheads="1"/>
          </p:cNvSpPr>
          <p:nvPr/>
        </p:nvSpPr>
        <p:spPr bwMode="auto">
          <a:xfrm>
            <a:off x="4976813" y="2168525"/>
            <a:ext cx="4167187" cy="1035050"/>
          </a:xfrm>
          <a:prstGeom prst="rect">
            <a:avLst/>
          </a:prstGeom>
          <a:solidFill>
            <a:srgbClr val="FFFFCC"/>
          </a:solidFill>
          <a:ln w="28575">
            <a:solidFill>
              <a:srgbClr val="29941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НОВЫЙ РЕЗУЛЬТАТ: </a:t>
            </a:r>
          </a:p>
          <a:p>
            <a:r>
              <a:rPr lang="ru-RU" sz="2000" b="1"/>
              <a:t>Развитие </a:t>
            </a:r>
            <a:r>
              <a:rPr lang="ru-RU" sz="2000" b="1">
                <a:solidFill>
                  <a:srgbClr val="008000"/>
                </a:solidFill>
              </a:rPr>
              <a:t>умений</a:t>
            </a:r>
            <a:r>
              <a:rPr lang="ru-RU" sz="2000" b="1"/>
              <a:t>, способов действий, личностных качеств</a:t>
            </a:r>
          </a:p>
        </p:txBody>
      </p:sp>
      <p:sp>
        <p:nvSpPr>
          <p:cNvPr id="122892" name="Text Box 12"/>
          <p:cNvSpPr txBox="1">
            <a:spLocks noChangeArrowheads="1"/>
          </p:cNvSpPr>
          <p:nvPr/>
        </p:nvSpPr>
        <p:spPr bwMode="auto">
          <a:xfrm>
            <a:off x="4976813" y="3429000"/>
            <a:ext cx="4167187" cy="1339850"/>
          </a:xfrm>
          <a:prstGeom prst="rect">
            <a:avLst/>
          </a:prstGeom>
          <a:solidFill>
            <a:srgbClr val="FFFFCC"/>
          </a:solidFill>
          <a:ln w="28575">
            <a:solidFill>
              <a:srgbClr val="29941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Предоставить возможность для </a:t>
            </a:r>
            <a:r>
              <a:rPr lang="ru-RU" sz="2000" b="1">
                <a:solidFill>
                  <a:srgbClr val="008000"/>
                </a:solidFill>
              </a:rPr>
              <a:t>самостоятельного поиска</a:t>
            </a:r>
            <a:r>
              <a:rPr lang="ru-RU" sz="2000" b="1"/>
              <a:t>: не давать всю информацию в готовом виде</a:t>
            </a:r>
          </a:p>
        </p:txBody>
      </p:sp>
      <p:sp>
        <p:nvSpPr>
          <p:cNvPr id="122893" name="Text Box 13"/>
          <p:cNvSpPr txBox="1">
            <a:spLocks noChangeArrowheads="1"/>
          </p:cNvSpPr>
          <p:nvPr/>
        </p:nvSpPr>
        <p:spPr bwMode="auto">
          <a:xfrm>
            <a:off x="4976813" y="5029200"/>
            <a:ext cx="4167187" cy="1463675"/>
          </a:xfrm>
          <a:prstGeom prst="rect">
            <a:avLst/>
          </a:prstGeom>
          <a:solidFill>
            <a:srgbClr val="FFFFCC"/>
          </a:solidFill>
          <a:ln w="28575">
            <a:solidFill>
              <a:srgbClr val="29941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2000" b="1"/>
              <a:t>Продуктивные задания: 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2000" b="1">
                <a:solidFill>
                  <a:srgbClr val="008000"/>
                </a:solidFill>
              </a:rPr>
              <a:t>получение нового</a:t>
            </a:r>
            <a:r>
              <a:rPr lang="ru-RU" sz="2000" b="1"/>
              <a:t> продукта – своего вывода, оценки.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2000" b="1"/>
              <a:t>Поддержка</a:t>
            </a:r>
            <a:r>
              <a:rPr lang="ru-RU" sz="2000" b="1">
                <a:solidFill>
                  <a:srgbClr val="008000"/>
                </a:solidFill>
              </a:rPr>
              <a:t> технологий деятельностного типа </a:t>
            </a:r>
          </a:p>
        </p:txBody>
      </p:sp>
      <p:pic>
        <p:nvPicPr>
          <p:cNvPr id="10267" name="Picture 14" descr="STR 67-7"/>
          <p:cNvPicPr>
            <a:picLocks noChangeAspect="1" noChangeArrowheads="1"/>
          </p:cNvPicPr>
          <p:nvPr/>
        </p:nvPicPr>
        <p:blipFill>
          <a:blip r:embed="rId3" cstate="print"/>
          <a:srcRect l="26854" r="21644"/>
          <a:stretch>
            <a:fillRect/>
          </a:stretch>
        </p:blipFill>
        <p:spPr bwMode="auto">
          <a:xfrm>
            <a:off x="-360040" y="685800"/>
            <a:ext cx="2555776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051720" y="2264668"/>
            <a:ext cx="2880320" cy="876300"/>
            <a:chOff x="912" y="1296"/>
            <a:chExt cx="2160" cy="552"/>
          </a:xfrm>
        </p:grpSpPr>
        <p:sp>
          <p:nvSpPr>
            <p:cNvPr id="10265" name="Text Box 16"/>
            <p:cNvSpPr txBox="1">
              <a:spLocks noChangeArrowheads="1"/>
            </p:cNvSpPr>
            <p:nvPr/>
          </p:nvSpPr>
          <p:spPr bwMode="auto">
            <a:xfrm>
              <a:off x="912" y="1392"/>
              <a:ext cx="1922" cy="410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 dirty="0"/>
                <a:t>ПОНИМАНИЕ И ПРИНЯТИЕ</a:t>
              </a:r>
            </a:p>
          </p:txBody>
        </p:sp>
        <p:sp>
          <p:nvSpPr>
            <p:cNvPr id="10266" name="AutoShape 17"/>
            <p:cNvSpPr>
              <a:spLocks noChangeArrowheads="1"/>
            </p:cNvSpPr>
            <p:nvPr/>
          </p:nvSpPr>
          <p:spPr bwMode="auto">
            <a:xfrm rot="5400000">
              <a:off x="2652" y="1428"/>
              <a:ext cx="552" cy="288"/>
            </a:xfrm>
            <a:prstGeom prst="triangle">
              <a:avLst>
                <a:gd name="adj" fmla="val 50000"/>
              </a:avLst>
            </a:prstGeom>
            <a:solidFill>
              <a:srgbClr val="99FF33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475656" y="3356992"/>
            <a:ext cx="3384376" cy="1219200"/>
            <a:chOff x="864" y="2016"/>
            <a:chExt cx="2256" cy="768"/>
          </a:xfrm>
        </p:grpSpPr>
        <p:sp>
          <p:nvSpPr>
            <p:cNvPr id="10263" name="Text Box 19"/>
            <p:cNvSpPr txBox="1">
              <a:spLocks noChangeArrowheads="1"/>
            </p:cNvSpPr>
            <p:nvPr/>
          </p:nvSpPr>
          <p:spPr bwMode="auto">
            <a:xfrm>
              <a:off x="864" y="2130"/>
              <a:ext cx="2016" cy="583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УМЕНИЕ ЗАДАВАТЬ ВОПРОСЫ, А НЕ ДАВАТЬ ГОТОВЫЕ ОТВЕТЫ</a:t>
              </a:r>
            </a:p>
          </p:txBody>
        </p:sp>
        <p:sp>
          <p:nvSpPr>
            <p:cNvPr id="10264" name="AutoShape 20"/>
            <p:cNvSpPr>
              <a:spLocks noChangeArrowheads="1"/>
            </p:cNvSpPr>
            <p:nvPr/>
          </p:nvSpPr>
          <p:spPr bwMode="auto">
            <a:xfrm rot="5400000">
              <a:off x="2592" y="2256"/>
              <a:ext cx="768" cy="288"/>
            </a:xfrm>
            <a:prstGeom prst="triangle">
              <a:avLst>
                <a:gd name="adj" fmla="val 50000"/>
              </a:avLst>
            </a:prstGeom>
            <a:solidFill>
              <a:srgbClr val="99FF33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1258888" y="5029200"/>
            <a:ext cx="3617913" cy="1371600"/>
            <a:chOff x="793" y="3168"/>
            <a:chExt cx="2279" cy="864"/>
          </a:xfrm>
        </p:grpSpPr>
        <p:sp>
          <p:nvSpPr>
            <p:cNvPr id="10261" name="Text Box 22"/>
            <p:cNvSpPr txBox="1">
              <a:spLocks noChangeArrowheads="1"/>
            </p:cNvSpPr>
            <p:nvPr/>
          </p:nvSpPr>
          <p:spPr bwMode="auto">
            <a:xfrm>
              <a:off x="793" y="3203"/>
              <a:ext cx="1968" cy="756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 dirty="0"/>
                <a:t>ВЛАДЕНИЕ ПРИЕМАМИ ОРГАНИЗАЦИИ ПРОДУКТИВНОЙ ДЕЯТЕЛЬНОСТИ</a:t>
              </a:r>
            </a:p>
          </p:txBody>
        </p:sp>
        <p:sp>
          <p:nvSpPr>
            <p:cNvPr id="10262" name="AutoShape 23"/>
            <p:cNvSpPr>
              <a:spLocks noChangeArrowheads="1"/>
            </p:cNvSpPr>
            <p:nvPr/>
          </p:nvSpPr>
          <p:spPr bwMode="auto">
            <a:xfrm rot="5400000">
              <a:off x="2496" y="3456"/>
              <a:ext cx="864" cy="288"/>
            </a:xfrm>
            <a:prstGeom prst="triangle">
              <a:avLst>
                <a:gd name="adj" fmla="val 50000"/>
              </a:avLst>
            </a:prstGeom>
            <a:solidFill>
              <a:srgbClr val="99FF33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Oval 1"/>
          <p:cNvSpPr>
            <a:spLocks noChangeArrowheads="1"/>
          </p:cNvSpPr>
          <p:nvPr/>
        </p:nvSpPr>
        <p:spPr bwMode="auto">
          <a:xfrm>
            <a:off x="2195736" y="1773238"/>
            <a:ext cx="5111750" cy="508476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E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63938" y="3141663"/>
            <a:ext cx="2055812" cy="2132012"/>
            <a:chOff x="2245" y="1979"/>
            <a:chExt cx="1295" cy="1343"/>
          </a:xfrm>
        </p:grpSpPr>
        <p:sp>
          <p:nvSpPr>
            <p:cNvPr id="69635" name="Oval 3"/>
            <p:cNvSpPr>
              <a:spLocks noChangeArrowheads="1"/>
            </p:cNvSpPr>
            <p:nvPr/>
          </p:nvSpPr>
          <p:spPr bwMode="auto">
            <a:xfrm>
              <a:off x="2245" y="1979"/>
              <a:ext cx="1295" cy="1343"/>
            </a:xfrm>
            <a:prstGeom prst="ellipse">
              <a:avLst/>
            </a:prstGeom>
            <a:gradFill rotWithShape="0">
              <a:gsLst>
                <a:gs pos="0">
                  <a:srgbClr val="005D46"/>
                </a:gs>
                <a:gs pos="100000">
                  <a:srgbClr val="00CC99"/>
                </a:gs>
              </a:gsLst>
              <a:lin ang="5400000" scaled="1"/>
            </a:gra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36" name="Freeform 4"/>
            <p:cNvSpPr>
              <a:spLocks noChangeArrowheads="1"/>
            </p:cNvSpPr>
            <p:nvPr/>
          </p:nvSpPr>
          <p:spPr bwMode="auto">
            <a:xfrm>
              <a:off x="2393" y="2001"/>
              <a:ext cx="999" cy="506"/>
            </a:xfrm>
            <a:custGeom>
              <a:avLst/>
              <a:gdLst>
                <a:gd name="T0" fmla="*/ 1160 w 1321"/>
                <a:gd name="T1" fmla="*/ 199 h 712"/>
                <a:gd name="T2" fmla="*/ 1174 w 1321"/>
                <a:gd name="T3" fmla="*/ 221 h 712"/>
                <a:gd name="T4" fmla="*/ 1177 w 1321"/>
                <a:gd name="T5" fmla="*/ 240 h 712"/>
                <a:gd name="T6" fmla="*/ 1172 w 1321"/>
                <a:gd name="T7" fmla="*/ 257 h 712"/>
                <a:gd name="T8" fmla="*/ 1157 w 1321"/>
                <a:gd name="T9" fmla="*/ 273 h 712"/>
                <a:gd name="T10" fmla="*/ 1134 w 1321"/>
                <a:gd name="T11" fmla="*/ 289 h 712"/>
                <a:gd name="T12" fmla="*/ 1105 w 1321"/>
                <a:gd name="T13" fmla="*/ 301 h 712"/>
                <a:gd name="T14" fmla="*/ 1066 w 1321"/>
                <a:gd name="T15" fmla="*/ 313 h 712"/>
                <a:gd name="T16" fmla="*/ 1023 w 1321"/>
                <a:gd name="T17" fmla="*/ 324 h 712"/>
                <a:gd name="T18" fmla="*/ 973 w 1321"/>
                <a:gd name="T19" fmla="*/ 332 h 712"/>
                <a:gd name="T20" fmla="*/ 919 w 1321"/>
                <a:gd name="T21" fmla="*/ 340 h 712"/>
                <a:gd name="T22" fmla="*/ 862 w 1321"/>
                <a:gd name="T23" fmla="*/ 345 h 712"/>
                <a:gd name="T24" fmla="*/ 799 w 1321"/>
                <a:gd name="T25" fmla="*/ 351 h 712"/>
                <a:gd name="T26" fmla="*/ 735 w 1321"/>
                <a:gd name="T27" fmla="*/ 354 h 712"/>
                <a:gd name="T28" fmla="*/ 709 w 1321"/>
                <a:gd name="T29" fmla="*/ 355 h 712"/>
                <a:gd name="T30" fmla="*/ 425 w 1321"/>
                <a:gd name="T31" fmla="*/ 355 h 712"/>
                <a:gd name="T32" fmla="*/ 421 w 1321"/>
                <a:gd name="T33" fmla="*/ 355 h 712"/>
                <a:gd name="T34" fmla="*/ 365 w 1321"/>
                <a:gd name="T35" fmla="*/ 353 h 712"/>
                <a:gd name="T36" fmla="*/ 311 w 1321"/>
                <a:gd name="T37" fmla="*/ 351 h 712"/>
                <a:gd name="T38" fmla="*/ 260 w 1321"/>
                <a:gd name="T39" fmla="*/ 347 h 712"/>
                <a:gd name="T40" fmla="*/ 211 w 1321"/>
                <a:gd name="T41" fmla="*/ 344 h 712"/>
                <a:gd name="T42" fmla="*/ 167 w 1321"/>
                <a:gd name="T43" fmla="*/ 337 h 712"/>
                <a:gd name="T44" fmla="*/ 126 w 1321"/>
                <a:gd name="T45" fmla="*/ 329 h 712"/>
                <a:gd name="T46" fmla="*/ 90 w 1321"/>
                <a:gd name="T47" fmla="*/ 323 h 712"/>
                <a:gd name="T48" fmla="*/ 61 w 1321"/>
                <a:gd name="T49" fmla="*/ 314 h 712"/>
                <a:gd name="T50" fmla="*/ 33 w 1321"/>
                <a:gd name="T51" fmla="*/ 303 h 712"/>
                <a:gd name="T52" fmla="*/ 18 w 1321"/>
                <a:gd name="T53" fmla="*/ 290 h 712"/>
                <a:gd name="T54" fmla="*/ 6 w 1321"/>
                <a:gd name="T55" fmla="*/ 276 h 712"/>
                <a:gd name="T56" fmla="*/ 0 w 1321"/>
                <a:gd name="T57" fmla="*/ 261 h 712"/>
                <a:gd name="T58" fmla="*/ 0 w 1321"/>
                <a:gd name="T59" fmla="*/ 259 h 712"/>
                <a:gd name="T60" fmla="*/ 4 w 1321"/>
                <a:gd name="T61" fmla="*/ 242 h 712"/>
                <a:gd name="T62" fmla="*/ 16 w 1321"/>
                <a:gd name="T63" fmla="*/ 222 h 712"/>
                <a:gd name="T64" fmla="*/ 45 w 1321"/>
                <a:gd name="T65" fmla="*/ 184 h 712"/>
                <a:gd name="T66" fmla="*/ 82 w 1321"/>
                <a:gd name="T67" fmla="*/ 149 h 712"/>
                <a:gd name="T68" fmla="*/ 130 w 1321"/>
                <a:gd name="T69" fmla="*/ 118 h 712"/>
                <a:gd name="T70" fmla="*/ 181 w 1321"/>
                <a:gd name="T71" fmla="*/ 88 h 712"/>
                <a:gd name="T72" fmla="*/ 240 w 1321"/>
                <a:gd name="T73" fmla="*/ 61 h 712"/>
                <a:gd name="T74" fmla="*/ 305 w 1321"/>
                <a:gd name="T75" fmla="*/ 41 h 712"/>
                <a:gd name="T76" fmla="*/ 370 w 1321"/>
                <a:gd name="T77" fmla="*/ 23 h 712"/>
                <a:gd name="T78" fmla="*/ 443 w 1321"/>
                <a:gd name="T79" fmla="*/ 11 h 712"/>
                <a:gd name="T80" fmla="*/ 518 w 1321"/>
                <a:gd name="T81" fmla="*/ 4 h 712"/>
                <a:gd name="T82" fmla="*/ 595 w 1321"/>
                <a:gd name="T83" fmla="*/ 0 h 712"/>
                <a:gd name="T84" fmla="*/ 595 w 1321"/>
                <a:gd name="T85" fmla="*/ 0 h 712"/>
                <a:gd name="T86" fmla="*/ 677 w 1321"/>
                <a:gd name="T87" fmla="*/ 4 h 712"/>
                <a:gd name="T88" fmla="*/ 755 w 1321"/>
                <a:gd name="T89" fmla="*/ 11 h 712"/>
                <a:gd name="T90" fmla="*/ 831 w 1321"/>
                <a:gd name="T91" fmla="*/ 26 h 712"/>
                <a:gd name="T92" fmla="*/ 901 w 1321"/>
                <a:gd name="T93" fmla="*/ 45 h 712"/>
                <a:gd name="T94" fmla="*/ 965 w 1321"/>
                <a:gd name="T95" fmla="*/ 69 h 712"/>
                <a:gd name="T96" fmla="*/ 1024 w 1321"/>
                <a:gd name="T97" fmla="*/ 97 h 712"/>
                <a:gd name="T98" fmla="*/ 1077 w 1321"/>
                <a:gd name="T99" fmla="*/ 127 h 712"/>
                <a:gd name="T100" fmla="*/ 1122 w 1321"/>
                <a:gd name="T101" fmla="*/ 162 h 712"/>
                <a:gd name="T102" fmla="*/ 1160 w 1321"/>
                <a:gd name="T103" fmla="*/ 199 h 712"/>
                <a:gd name="T104" fmla="*/ 1160 w 1321"/>
                <a:gd name="T105" fmla="*/ 199 h 712"/>
                <a:gd name="T106" fmla="*/ 0 w 1321"/>
                <a:gd name="T107" fmla="*/ 0 h 712"/>
                <a:gd name="T108" fmla="*/ 1321 w 1321"/>
                <a:gd name="T109" fmla="*/ 71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T106" t="T107" r="T108" b="T109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0">
              <a:gsLst>
                <a:gs pos="0">
                  <a:srgbClr val="00CC99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4068763" y="3933825"/>
            <a:ext cx="11811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sz="3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УУД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191000" y="1727200"/>
            <a:ext cx="684213" cy="657225"/>
            <a:chOff x="2640" y="1088"/>
            <a:chExt cx="431" cy="414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2640" y="1088"/>
              <a:ext cx="431" cy="414"/>
              <a:chOff x="2640" y="1088"/>
              <a:chExt cx="431" cy="414"/>
            </a:xfrm>
          </p:grpSpPr>
          <p:sp>
            <p:nvSpPr>
              <p:cNvPr id="69640" name="Oval 8"/>
              <p:cNvSpPr>
                <a:spLocks noChangeArrowheads="1"/>
              </p:cNvSpPr>
              <p:nvPr/>
            </p:nvSpPr>
            <p:spPr bwMode="auto">
              <a:xfrm>
                <a:off x="2640" y="1088"/>
                <a:ext cx="431" cy="414"/>
              </a:xfrm>
              <a:prstGeom prst="ellipse">
                <a:avLst/>
              </a:prstGeom>
              <a:gradFill rotWithShape="0">
                <a:gsLst>
                  <a:gs pos="0">
                    <a:srgbClr val="6C5600"/>
                  </a:gs>
                  <a:gs pos="100000">
                    <a:srgbClr val="FFCC00"/>
                  </a:gs>
                </a:gsLst>
                <a:lin ang="5400000" scaled="1"/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41" name="Freeform 9"/>
              <p:cNvSpPr>
                <a:spLocks noChangeArrowheads="1"/>
              </p:cNvSpPr>
              <p:nvPr/>
            </p:nvSpPr>
            <p:spPr bwMode="auto">
              <a:xfrm>
                <a:off x="2689" y="1095"/>
                <a:ext cx="332" cy="155"/>
              </a:xfrm>
              <a:custGeom>
                <a:avLst/>
                <a:gdLst>
                  <a:gd name="T0" fmla="*/ 1160 w 1321"/>
                  <a:gd name="T1" fmla="*/ 199 h 712"/>
                  <a:gd name="T2" fmla="*/ 1174 w 1321"/>
                  <a:gd name="T3" fmla="*/ 221 h 712"/>
                  <a:gd name="T4" fmla="*/ 1177 w 1321"/>
                  <a:gd name="T5" fmla="*/ 240 h 712"/>
                  <a:gd name="T6" fmla="*/ 1172 w 1321"/>
                  <a:gd name="T7" fmla="*/ 257 h 712"/>
                  <a:gd name="T8" fmla="*/ 1157 w 1321"/>
                  <a:gd name="T9" fmla="*/ 273 h 712"/>
                  <a:gd name="T10" fmla="*/ 1134 w 1321"/>
                  <a:gd name="T11" fmla="*/ 289 h 712"/>
                  <a:gd name="T12" fmla="*/ 1105 w 1321"/>
                  <a:gd name="T13" fmla="*/ 301 h 712"/>
                  <a:gd name="T14" fmla="*/ 1066 w 1321"/>
                  <a:gd name="T15" fmla="*/ 313 h 712"/>
                  <a:gd name="T16" fmla="*/ 1023 w 1321"/>
                  <a:gd name="T17" fmla="*/ 324 h 712"/>
                  <a:gd name="T18" fmla="*/ 973 w 1321"/>
                  <a:gd name="T19" fmla="*/ 332 h 712"/>
                  <a:gd name="T20" fmla="*/ 919 w 1321"/>
                  <a:gd name="T21" fmla="*/ 340 h 712"/>
                  <a:gd name="T22" fmla="*/ 862 w 1321"/>
                  <a:gd name="T23" fmla="*/ 345 h 712"/>
                  <a:gd name="T24" fmla="*/ 799 w 1321"/>
                  <a:gd name="T25" fmla="*/ 351 h 712"/>
                  <a:gd name="T26" fmla="*/ 735 w 1321"/>
                  <a:gd name="T27" fmla="*/ 354 h 712"/>
                  <a:gd name="T28" fmla="*/ 709 w 1321"/>
                  <a:gd name="T29" fmla="*/ 355 h 712"/>
                  <a:gd name="T30" fmla="*/ 425 w 1321"/>
                  <a:gd name="T31" fmla="*/ 355 h 712"/>
                  <a:gd name="T32" fmla="*/ 421 w 1321"/>
                  <a:gd name="T33" fmla="*/ 355 h 712"/>
                  <a:gd name="T34" fmla="*/ 365 w 1321"/>
                  <a:gd name="T35" fmla="*/ 353 h 712"/>
                  <a:gd name="T36" fmla="*/ 311 w 1321"/>
                  <a:gd name="T37" fmla="*/ 351 h 712"/>
                  <a:gd name="T38" fmla="*/ 260 w 1321"/>
                  <a:gd name="T39" fmla="*/ 347 h 712"/>
                  <a:gd name="T40" fmla="*/ 211 w 1321"/>
                  <a:gd name="T41" fmla="*/ 344 h 712"/>
                  <a:gd name="T42" fmla="*/ 167 w 1321"/>
                  <a:gd name="T43" fmla="*/ 337 h 712"/>
                  <a:gd name="T44" fmla="*/ 126 w 1321"/>
                  <a:gd name="T45" fmla="*/ 329 h 712"/>
                  <a:gd name="T46" fmla="*/ 90 w 1321"/>
                  <a:gd name="T47" fmla="*/ 323 h 712"/>
                  <a:gd name="T48" fmla="*/ 61 w 1321"/>
                  <a:gd name="T49" fmla="*/ 314 h 712"/>
                  <a:gd name="T50" fmla="*/ 33 w 1321"/>
                  <a:gd name="T51" fmla="*/ 303 h 712"/>
                  <a:gd name="T52" fmla="*/ 18 w 1321"/>
                  <a:gd name="T53" fmla="*/ 290 h 712"/>
                  <a:gd name="T54" fmla="*/ 6 w 1321"/>
                  <a:gd name="T55" fmla="*/ 276 h 712"/>
                  <a:gd name="T56" fmla="*/ 0 w 1321"/>
                  <a:gd name="T57" fmla="*/ 261 h 712"/>
                  <a:gd name="T58" fmla="*/ 0 w 1321"/>
                  <a:gd name="T59" fmla="*/ 259 h 712"/>
                  <a:gd name="T60" fmla="*/ 4 w 1321"/>
                  <a:gd name="T61" fmla="*/ 242 h 712"/>
                  <a:gd name="T62" fmla="*/ 16 w 1321"/>
                  <a:gd name="T63" fmla="*/ 222 h 712"/>
                  <a:gd name="T64" fmla="*/ 45 w 1321"/>
                  <a:gd name="T65" fmla="*/ 184 h 712"/>
                  <a:gd name="T66" fmla="*/ 82 w 1321"/>
                  <a:gd name="T67" fmla="*/ 149 h 712"/>
                  <a:gd name="T68" fmla="*/ 130 w 1321"/>
                  <a:gd name="T69" fmla="*/ 118 h 712"/>
                  <a:gd name="T70" fmla="*/ 181 w 1321"/>
                  <a:gd name="T71" fmla="*/ 88 h 712"/>
                  <a:gd name="T72" fmla="*/ 240 w 1321"/>
                  <a:gd name="T73" fmla="*/ 61 h 712"/>
                  <a:gd name="T74" fmla="*/ 305 w 1321"/>
                  <a:gd name="T75" fmla="*/ 41 h 712"/>
                  <a:gd name="T76" fmla="*/ 370 w 1321"/>
                  <a:gd name="T77" fmla="*/ 23 h 712"/>
                  <a:gd name="T78" fmla="*/ 443 w 1321"/>
                  <a:gd name="T79" fmla="*/ 11 h 712"/>
                  <a:gd name="T80" fmla="*/ 518 w 1321"/>
                  <a:gd name="T81" fmla="*/ 4 h 712"/>
                  <a:gd name="T82" fmla="*/ 595 w 1321"/>
                  <a:gd name="T83" fmla="*/ 0 h 712"/>
                  <a:gd name="T84" fmla="*/ 595 w 1321"/>
                  <a:gd name="T85" fmla="*/ 0 h 712"/>
                  <a:gd name="T86" fmla="*/ 677 w 1321"/>
                  <a:gd name="T87" fmla="*/ 4 h 712"/>
                  <a:gd name="T88" fmla="*/ 755 w 1321"/>
                  <a:gd name="T89" fmla="*/ 11 h 712"/>
                  <a:gd name="T90" fmla="*/ 831 w 1321"/>
                  <a:gd name="T91" fmla="*/ 26 h 712"/>
                  <a:gd name="T92" fmla="*/ 901 w 1321"/>
                  <a:gd name="T93" fmla="*/ 45 h 712"/>
                  <a:gd name="T94" fmla="*/ 965 w 1321"/>
                  <a:gd name="T95" fmla="*/ 69 h 712"/>
                  <a:gd name="T96" fmla="*/ 1024 w 1321"/>
                  <a:gd name="T97" fmla="*/ 97 h 712"/>
                  <a:gd name="T98" fmla="*/ 1077 w 1321"/>
                  <a:gd name="T99" fmla="*/ 127 h 712"/>
                  <a:gd name="T100" fmla="*/ 1122 w 1321"/>
                  <a:gd name="T101" fmla="*/ 162 h 712"/>
                  <a:gd name="T102" fmla="*/ 1160 w 1321"/>
                  <a:gd name="T103" fmla="*/ 199 h 712"/>
                  <a:gd name="T104" fmla="*/ 1160 w 1321"/>
                  <a:gd name="T105" fmla="*/ 199 h 712"/>
                  <a:gd name="T106" fmla="*/ 0 w 1321"/>
                  <a:gd name="T107" fmla="*/ 0 h 712"/>
                  <a:gd name="T108" fmla="*/ 1321 w 1321"/>
                  <a:gd name="T109" fmla="*/ 712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T106" t="T107" r="T108" b="T109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CC00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9642" name="Text Box 10"/>
            <p:cNvSpPr txBox="1">
              <a:spLocks noChangeArrowheads="1"/>
            </p:cNvSpPr>
            <p:nvPr/>
          </p:nvSpPr>
          <p:spPr bwMode="auto">
            <a:xfrm>
              <a:off x="2748" y="1152"/>
              <a:ext cx="233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Tahoma" pitchFamily="32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Tahoma" pitchFamily="32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Tahoma" pitchFamily="32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Tahoma" pitchFamily="32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Tahoma" pitchFamily="32" charset="0"/>
                  <a:ea typeface="Droid Sans Fallback" charset="0"/>
                  <a:cs typeface="Droid Sans Fallback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Tahoma" pitchFamily="32" charset="0"/>
                  <a:ea typeface="Droid Sans Fallback" charset="0"/>
                  <a:cs typeface="Droid Sans Fallback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Tahoma" pitchFamily="32" charset="0"/>
                  <a:ea typeface="Droid Sans Fallback" charset="0"/>
                  <a:cs typeface="Droid Sans Fallback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Tahoma" pitchFamily="32" charset="0"/>
                  <a:ea typeface="Droid Sans Fallback" charset="0"/>
                  <a:cs typeface="Droid Sans Fallback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Tahoma" pitchFamily="32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2" charset="0"/>
                </a:rPr>
                <a:t>5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2975689" y="4142553"/>
            <a:ext cx="433388" cy="228601"/>
            <a:chOff x="2114" y="3026"/>
            <a:chExt cx="273" cy="144"/>
          </a:xfrm>
        </p:grpSpPr>
        <p:sp>
          <p:nvSpPr>
            <p:cNvPr id="69644" name="Oval 12"/>
            <p:cNvSpPr>
              <a:spLocks noChangeArrowheads="1"/>
            </p:cNvSpPr>
            <p:nvPr/>
          </p:nvSpPr>
          <p:spPr bwMode="auto">
            <a:xfrm rot="14820000">
              <a:off x="2303" y="3087"/>
              <a:ext cx="81" cy="86"/>
            </a:xfrm>
            <a:prstGeom prst="ellipse">
              <a:avLst/>
            </a:prstGeom>
            <a:gradFill rotWithShape="0">
              <a:gsLst>
                <a:gs pos="0">
                  <a:srgbClr val="228888"/>
                </a:gs>
                <a:gs pos="100000">
                  <a:srgbClr val="33CCCC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45" name="Oval 13"/>
            <p:cNvSpPr>
              <a:spLocks noChangeArrowheads="1"/>
            </p:cNvSpPr>
            <p:nvPr/>
          </p:nvSpPr>
          <p:spPr bwMode="auto">
            <a:xfrm rot="14820000">
              <a:off x="2116" y="3024"/>
              <a:ext cx="81" cy="86"/>
            </a:xfrm>
            <a:prstGeom prst="ellipse">
              <a:avLst/>
            </a:prstGeom>
            <a:gradFill rotWithShape="0">
              <a:gsLst>
                <a:gs pos="0">
                  <a:srgbClr val="228888"/>
                </a:gs>
                <a:gs pos="100000">
                  <a:srgbClr val="33CCCC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2124075" y="3644911"/>
            <a:ext cx="684213" cy="684213"/>
            <a:chOff x="1338" y="2296"/>
            <a:chExt cx="431" cy="431"/>
          </a:xfrm>
        </p:grpSpPr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1338" y="2296"/>
              <a:ext cx="431" cy="431"/>
              <a:chOff x="1338" y="2296"/>
              <a:chExt cx="431" cy="431"/>
            </a:xfrm>
          </p:grpSpPr>
          <p:sp>
            <p:nvSpPr>
              <p:cNvPr id="69648" name="Oval 16"/>
              <p:cNvSpPr>
                <a:spLocks noChangeArrowheads="1"/>
              </p:cNvSpPr>
              <p:nvPr/>
            </p:nvSpPr>
            <p:spPr bwMode="auto">
              <a:xfrm>
                <a:off x="1338" y="2296"/>
                <a:ext cx="431" cy="431"/>
              </a:xfrm>
              <a:prstGeom prst="ellipse">
                <a:avLst/>
              </a:prstGeom>
              <a:gradFill rotWithShape="0">
                <a:gsLst>
                  <a:gs pos="0">
                    <a:srgbClr val="0C3232"/>
                  </a:gs>
                  <a:gs pos="100000">
                    <a:srgbClr val="33CCCC"/>
                  </a:gs>
                </a:gsLst>
                <a:lin ang="5400000" scaled="1"/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49" name="Freeform 17"/>
              <p:cNvSpPr>
                <a:spLocks noChangeArrowheads="1"/>
              </p:cNvSpPr>
              <p:nvPr/>
            </p:nvSpPr>
            <p:spPr bwMode="auto">
              <a:xfrm>
                <a:off x="1383" y="2296"/>
                <a:ext cx="332" cy="162"/>
              </a:xfrm>
              <a:custGeom>
                <a:avLst/>
                <a:gdLst>
                  <a:gd name="T0" fmla="*/ 1160 w 1321"/>
                  <a:gd name="T1" fmla="*/ 199 h 712"/>
                  <a:gd name="T2" fmla="*/ 1174 w 1321"/>
                  <a:gd name="T3" fmla="*/ 221 h 712"/>
                  <a:gd name="T4" fmla="*/ 1177 w 1321"/>
                  <a:gd name="T5" fmla="*/ 240 h 712"/>
                  <a:gd name="T6" fmla="*/ 1172 w 1321"/>
                  <a:gd name="T7" fmla="*/ 257 h 712"/>
                  <a:gd name="T8" fmla="*/ 1157 w 1321"/>
                  <a:gd name="T9" fmla="*/ 273 h 712"/>
                  <a:gd name="T10" fmla="*/ 1134 w 1321"/>
                  <a:gd name="T11" fmla="*/ 289 h 712"/>
                  <a:gd name="T12" fmla="*/ 1105 w 1321"/>
                  <a:gd name="T13" fmla="*/ 301 h 712"/>
                  <a:gd name="T14" fmla="*/ 1066 w 1321"/>
                  <a:gd name="T15" fmla="*/ 313 h 712"/>
                  <a:gd name="T16" fmla="*/ 1023 w 1321"/>
                  <a:gd name="T17" fmla="*/ 324 h 712"/>
                  <a:gd name="T18" fmla="*/ 973 w 1321"/>
                  <a:gd name="T19" fmla="*/ 332 h 712"/>
                  <a:gd name="T20" fmla="*/ 919 w 1321"/>
                  <a:gd name="T21" fmla="*/ 340 h 712"/>
                  <a:gd name="T22" fmla="*/ 862 w 1321"/>
                  <a:gd name="T23" fmla="*/ 345 h 712"/>
                  <a:gd name="T24" fmla="*/ 799 w 1321"/>
                  <a:gd name="T25" fmla="*/ 351 h 712"/>
                  <a:gd name="T26" fmla="*/ 735 w 1321"/>
                  <a:gd name="T27" fmla="*/ 354 h 712"/>
                  <a:gd name="T28" fmla="*/ 709 w 1321"/>
                  <a:gd name="T29" fmla="*/ 355 h 712"/>
                  <a:gd name="T30" fmla="*/ 425 w 1321"/>
                  <a:gd name="T31" fmla="*/ 355 h 712"/>
                  <a:gd name="T32" fmla="*/ 421 w 1321"/>
                  <a:gd name="T33" fmla="*/ 355 h 712"/>
                  <a:gd name="T34" fmla="*/ 365 w 1321"/>
                  <a:gd name="T35" fmla="*/ 353 h 712"/>
                  <a:gd name="T36" fmla="*/ 311 w 1321"/>
                  <a:gd name="T37" fmla="*/ 351 h 712"/>
                  <a:gd name="T38" fmla="*/ 260 w 1321"/>
                  <a:gd name="T39" fmla="*/ 347 h 712"/>
                  <a:gd name="T40" fmla="*/ 211 w 1321"/>
                  <a:gd name="T41" fmla="*/ 344 h 712"/>
                  <a:gd name="T42" fmla="*/ 167 w 1321"/>
                  <a:gd name="T43" fmla="*/ 337 h 712"/>
                  <a:gd name="T44" fmla="*/ 126 w 1321"/>
                  <a:gd name="T45" fmla="*/ 329 h 712"/>
                  <a:gd name="T46" fmla="*/ 90 w 1321"/>
                  <a:gd name="T47" fmla="*/ 323 h 712"/>
                  <a:gd name="T48" fmla="*/ 61 w 1321"/>
                  <a:gd name="T49" fmla="*/ 314 h 712"/>
                  <a:gd name="T50" fmla="*/ 33 w 1321"/>
                  <a:gd name="T51" fmla="*/ 303 h 712"/>
                  <a:gd name="T52" fmla="*/ 18 w 1321"/>
                  <a:gd name="T53" fmla="*/ 290 h 712"/>
                  <a:gd name="T54" fmla="*/ 6 w 1321"/>
                  <a:gd name="T55" fmla="*/ 276 h 712"/>
                  <a:gd name="T56" fmla="*/ 0 w 1321"/>
                  <a:gd name="T57" fmla="*/ 261 h 712"/>
                  <a:gd name="T58" fmla="*/ 0 w 1321"/>
                  <a:gd name="T59" fmla="*/ 259 h 712"/>
                  <a:gd name="T60" fmla="*/ 4 w 1321"/>
                  <a:gd name="T61" fmla="*/ 242 h 712"/>
                  <a:gd name="T62" fmla="*/ 16 w 1321"/>
                  <a:gd name="T63" fmla="*/ 222 h 712"/>
                  <a:gd name="T64" fmla="*/ 45 w 1321"/>
                  <a:gd name="T65" fmla="*/ 184 h 712"/>
                  <a:gd name="T66" fmla="*/ 82 w 1321"/>
                  <a:gd name="T67" fmla="*/ 149 h 712"/>
                  <a:gd name="T68" fmla="*/ 130 w 1321"/>
                  <a:gd name="T69" fmla="*/ 118 h 712"/>
                  <a:gd name="T70" fmla="*/ 181 w 1321"/>
                  <a:gd name="T71" fmla="*/ 88 h 712"/>
                  <a:gd name="T72" fmla="*/ 240 w 1321"/>
                  <a:gd name="T73" fmla="*/ 61 h 712"/>
                  <a:gd name="T74" fmla="*/ 305 w 1321"/>
                  <a:gd name="T75" fmla="*/ 41 h 712"/>
                  <a:gd name="T76" fmla="*/ 370 w 1321"/>
                  <a:gd name="T77" fmla="*/ 23 h 712"/>
                  <a:gd name="T78" fmla="*/ 443 w 1321"/>
                  <a:gd name="T79" fmla="*/ 11 h 712"/>
                  <a:gd name="T80" fmla="*/ 518 w 1321"/>
                  <a:gd name="T81" fmla="*/ 4 h 712"/>
                  <a:gd name="T82" fmla="*/ 595 w 1321"/>
                  <a:gd name="T83" fmla="*/ 0 h 712"/>
                  <a:gd name="T84" fmla="*/ 595 w 1321"/>
                  <a:gd name="T85" fmla="*/ 0 h 712"/>
                  <a:gd name="T86" fmla="*/ 677 w 1321"/>
                  <a:gd name="T87" fmla="*/ 4 h 712"/>
                  <a:gd name="T88" fmla="*/ 755 w 1321"/>
                  <a:gd name="T89" fmla="*/ 11 h 712"/>
                  <a:gd name="T90" fmla="*/ 831 w 1321"/>
                  <a:gd name="T91" fmla="*/ 26 h 712"/>
                  <a:gd name="T92" fmla="*/ 901 w 1321"/>
                  <a:gd name="T93" fmla="*/ 45 h 712"/>
                  <a:gd name="T94" fmla="*/ 965 w 1321"/>
                  <a:gd name="T95" fmla="*/ 69 h 712"/>
                  <a:gd name="T96" fmla="*/ 1024 w 1321"/>
                  <a:gd name="T97" fmla="*/ 97 h 712"/>
                  <a:gd name="T98" fmla="*/ 1077 w 1321"/>
                  <a:gd name="T99" fmla="*/ 127 h 712"/>
                  <a:gd name="T100" fmla="*/ 1122 w 1321"/>
                  <a:gd name="T101" fmla="*/ 162 h 712"/>
                  <a:gd name="T102" fmla="*/ 1160 w 1321"/>
                  <a:gd name="T103" fmla="*/ 199 h 712"/>
                  <a:gd name="T104" fmla="*/ 1160 w 1321"/>
                  <a:gd name="T105" fmla="*/ 199 h 712"/>
                  <a:gd name="T106" fmla="*/ 0 w 1321"/>
                  <a:gd name="T107" fmla="*/ 0 h 712"/>
                  <a:gd name="T108" fmla="*/ 1321 w 1321"/>
                  <a:gd name="T109" fmla="*/ 712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T106" t="T107" r="T108" b="T109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33CCCC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9650" name="Text Box 18"/>
            <p:cNvSpPr txBox="1">
              <a:spLocks noChangeArrowheads="1"/>
            </p:cNvSpPr>
            <p:nvPr/>
          </p:nvSpPr>
          <p:spPr bwMode="auto">
            <a:xfrm>
              <a:off x="1422" y="2370"/>
              <a:ext cx="233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Tahoma" pitchFamily="32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Tahoma" pitchFamily="32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Tahoma" pitchFamily="32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Tahoma" pitchFamily="32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Tahoma" pitchFamily="32" charset="0"/>
                  <a:ea typeface="Droid Sans Fallback" charset="0"/>
                  <a:cs typeface="Droid Sans Fallback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Tahoma" pitchFamily="32" charset="0"/>
                  <a:ea typeface="Droid Sans Fallback" charset="0"/>
                  <a:cs typeface="Droid Sans Fallback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Tahoma" pitchFamily="32" charset="0"/>
                  <a:ea typeface="Droid Sans Fallback" charset="0"/>
                  <a:cs typeface="Droid Sans Fallback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Tahoma" pitchFamily="32" charset="0"/>
                  <a:ea typeface="Droid Sans Fallback" charset="0"/>
                  <a:cs typeface="Droid Sans Fallback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Tahoma" pitchFamily="32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ru-RU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2" charset="0"/>
                </a:rPr>
                <a:t>2</a:t>
              </a:r>
            </a:p>
          </p:txBody>
        </p: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6372225" y="3141663"/>
            <a:ext cx="679450" cy="692150"/>
            <a:chOff x="4014" y="1979"/>
            <a:chExt cx="428" cy="436"/>
          </a:xfrm>
        </p:grpSpPr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4014" y="1979"/>
              <a:ext cx="428" cy="436"/>
              <a:chOff x="4014" y="1979"/>
              <a:chExt cx="428" cy="436"/>
            </a:xfrm>
          </p:grpSpPr>
          <p:sp>
            <p:nvSpPr>
              <p:cNvPr id="69653" name="Oval 21"/>
              <p:cNvSpPr>
                <a:spLocks noChangeArrowheads="1"/>
              </p:cNvSpPr>
              <p:nvPr/>
            </p:nvSpPr>
            <p:spPr bwMode="auto">
              <a:xfrm>
                <a:off x="4014" y="1979"/>
                <a:ext cx="428" cy="436"/>
              </a:xfrm>
              <a:prstGeom prst="ellipse">
                <a:avLst/>
              </a:prstGeom>
              <a:gradFill rotWithShape="0">
                <a:gsLst>
                  <a:gs pos="0">
                    <a:srgbClr val="214467"/>
                  </a:gs>
                  <a:gs pos="100000">
                    <a:srgbClr val="4996E3"/>
                  </a:gs>
                </a:gsLst>
                <a:lin ang="5400000" scaled="1"/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54" name="Freeform 22"/>
              <p:cNvSpPr>
                <a:spLocks noChangeArrowheads="1"/>
              </p:cNvSpPr>
              <p:nvPr/>
            </p:nvSpPr>
            <p:spPr bwMode="auto">
              <a:xfrm>
                <a:off x="4063" y="1986"/>
                <a:ext cx="330" cy="164"/>
              </a:xfrm>
              <a:custGeom>
                <a:avLst/>
                <a:gdLst>
                  <a:gd name="T0" fmla="*/ 1160 w 1321"/>
                  <a:gd name="T1" fmla="*/ 199 h 712"/>
                  <a:gd name="T2" fmla="*/ 1174 w 1321"/>
                  <a:gd name="T3" fmla="*/ 221 h 712"/>
                  <a:gd name="T4" fmla="*/ 1177 w 1321"/>
                  <a:gd name="T5" fmla="*/ 240 h 712"/>
                  <a:gd name="T6" fmla="*/ 1172 w 1321"/>
                  <a:gd name="T7" fmla="*/ 257 h 712"/>
                  <a:gd name="T8" fmla="*/ 1157 w 1321"/>
                  <a:gd name="T9" fmla="*/ 273 h 712"/>
                  <a:gd name="T10" fmla="*/ 1134 w 1321"/>
                  <a:gd name="T11" fmla="*/ 289 h 712"/>
                  <a:gd name="T12" fmla="*/ 1105 w 1321"/>
                  <a:gd name="T13" fmla="*/ 301 h 712"/>
                  <a:gd name="T14" fmla="*/ 1066 w 1321"/>
                  <a:gd name="T15" fmla="*/ 313 h 712"/>
                  <a:gd name="T16" fmla="*/ 1023 w 1321"/>
                  <a:gd name="T17" fmla="*/ 324 h 712"/>
                  <a:gd name="T18" fmla="*/ 973 w 1321"/>
                  <a:gd name="T19" fmla="*/ 332 h 712"/>
                  <a:gd name="T20" fmla="*/ 919 w 1321"/>
                  <a:gd name="T21" fmla="*/ 340 h 712"/>
                  <a:gd name="T22" fmla="*/ 862 w 1321"/>
                  <a:gd name="T23" fmla="*/ 345 h 712"/>
                  <a:gd name="T24" fmla="*/ 799 w 1321"/>
                  <a:gd name="T25" fmla="*/ 351 h 712"/>
                  <a:gd name="T26" fmla="*/ 735 w 1321"/>
                  <a:gd name="T27" fmla="*/ 354 h 712"/>
                  <a:gd name="T28" fmla="*/ 709 w 1321"/>
                  <a:gd name="T29" fmla="*/ 355 h 712"/>
                  <a:gd name="T30" fmla="*/ 425 w 1321"/>
                  <a:gd name="T31" fmla="*/ 355 h 712"/>
                  <a:gd name="T32" fmla="*/ 421 w 1321"/>
                  <a:gd name="T33" fmla="*/ 355 h 712"/>
                  <a:gd name="T34" fmla="*/ 365 w 1321"/>
                  <a:gd name="T35" fmla="*/ 353 h 712"/>
                  <a:gd name="T36" fmla="*/ 311 w 1321"/>
                  <a:gd name="T37" fmla="*/ 351 h 712"/>
                  <a:gd name="T38" fmla="*/ 260 w 1321"/>
                  <a:gd name="T39" fmla="*/ 347 h 712"/>
                  <a:gd name="T40" fmla="*/ 211 w 1321"/>
                  <a:gd name="T41" fmla="*/ 344 h 712"/>
                  <a:gd name="T42" fmla="*/ 167 w 1321"/>
                  <a:gd name="T43" fmla="*/ 337 h 712"/>
                  <a:gd name="T44" fmla="*/ 126 w 1321"/>
                  <a:gd name="T45" fmla="*/ 329 h 712"/>
                  <a:gd name="T46" fmla="*/ 90 w 1321"/>
                  <a:gd name="T47" fmla="*/ 323 h 712"/>
                  <a:gd name="T48" fmla="*/ 61 w 1321"/>
                  <a:gd name="T49" fmla="*/ 314 h 712"/>
                  <a:gd name="T50" fmla="*/ 33 w 1321"/>
                  <a:gd name="T51" fmla="*/ 303 h 712"/>
                  <a:gd name="T52" fmla="*/ 18 w 1321"/>
                  <a:gd name="T53" fmla="*/ 290 h 712"/>
                  <a:gd name="T54" fmla="*/ 6 w 1321"/>
                  <a:gd name="T55" fmla="*/ 276 h 712"/>
                  <a:gd name="T56" fmla="*/ 0 w 1321"/>
                  <a:gd name="T57" fmla="*/ 261 h 712"/>
                  <a:gd name="T58" fmla="*/ 0 w 1321"/>
                  <a:gd name="T59" fmla="*/ 259 h 712"/>
                  <a:gd name="T60" fmla="*/ 4 w 1321"/>
                  <a:gd name="T61" fmla="*/ 242 h 712"/>
                  <a:gd name="T62" fmla="*/ 16 w 1321"/>
                  <a:gd name="T63" fmla="*/ 222 h 712"/>
                  <a:gd name="T64" fmla="*/ 45 w 1321"/>
                  <a:gd name="T65" fmla="*/ 184 h 712"/>
                  <a:gd name="T66" fmla="*/ 82 w 1321"/>
                  <a:gd name="T67" fmla="*/ 149 h 712"/>
                  <a:gd name="T68" fmla="*/ 130 w 1321"/>
                  <a:gd name="T69" fmla="*/ 118 h 712"/>
                  <a:gd name="T70" fmla="*/ 181 w 1321"/>
                  <a:gd name="T71" fmla="*/ 88 h 712"/>
                  <a:gd name="T72" fmla="*/ 240 w 1321"/>
                  <a:gd name="T73" fmla="*/ 61 h 712"/>
                  <a:gd name="T74" fmla="*/ 305 w 1321"/>
                  <a:gd name="T75" fmla="*/ 41 h 712"/>
                  <a:gd name="T76" fmla="*/ 370 w 1321"/>
                  <a:gd name="T77" fmla="*/ 23 h 712"/>
                  <a:gd name="T78" fmla="*/ 443 w 1321"/>
                  <a:gd name="T79" fmla="*/ 11 h 712"/>
                  <a:gd name="T80" fmla="*/ 518 w 1321"/>
                  <a:gd name="T81" fmla="*/ 4 h 712"/>
                  <a:gd name="T82" fmla="*/ 595 w 1321"/>
                  <a:gd name="T83" fmla="*/ 0 h 712"/>
                  <a:gd name="T84" fmla="*/ 595 w 1321"/>
                  <a:gd name="T85" fmla="*/ 0 h 712"/>
                  <a:gd name="T86" fmla="*/ 677 w 1321"/>
                  <a:gd name="T87" fmla="*/ 4 h 712"/>
                  <a:gd name="T88" fmla="*/ 755 w 1321"/>
                  <a:gd name="T89" fmla="*/ 11 h 712"/>
                  <a:gd name="T90" fmla="*/ 831 w 1321"/>
                  <a:gd name="T91" fmla="*/ 26 h 712"/>
                  <a:gd name="T92" fmla="*/ 901 w 1321"/>
                  <a:gd name="T93" fmla="*/ 45 h 712"/>
                  <a:gd name="T94" fmla="*/ 965 w 1321"/>
                  <a:gd name="T95" fmla="*/ 69 h 712"/>
                  <a:gd name="T96" fmla="*/ 1024 w 1321"/>
                  <a:gd name="T97" fmla="*/ 97 h 712"/>
                  <a:gd name="T98" fmla="*/ 1077 w 1321"/>
                  <a:gd name="T99" fmla="*/ 127 h 712"/>
                  <a:gd name="T100" fmla="*/ 1122 w 1321"/>
                  <a:gd name="T101" fmla="*/ 162 h 712"/>
                  <a:gd name="T102" fmla="*/ 1160 w 1321"/>
                  <a:gd name="T103" fmla="*/ 199 h 712"/>
                  <a:gd name="T104" fmla="*/ 1160 w 1321"/>
                  <a:gd name="T105" fmla="*/ 199 h 712"/>
                  <a:gd name="T106" fmla="*/ 0 w 1321"/>
                  <a:gd name="T107" fmla="*/ 0 h 712"/>
                  <a:gd name="T108" fmla="*/ 1321 w 1321"/>
                  <a:gd name="T109" fmla="*/ 712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T106" t="T107" r="T108" b="T109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A7E8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9655" name="Text Box 23"/>
            <p:cNvSpPr txBox="1">
              <a:spLocks noChangeArrowheads="1"/>
            </p:cNvSpPr>
            <p:nvPr/>
          </p:nvSpPr>
          <p:spPr bwMode="auto">
            <a:xfrm>
              <a:off x="4106" y="2039"/>
              <a:ext cx="233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Tahoma" pitchFamily="32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Tahoma" pitchFamily="32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Tahoma" pitchFamily="32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Tahoma" pitchFamily="32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Tahoma" pitchFamily="32" charset="0"/>
                  <a:ea typeface="Droid Sans Fallback" charset="0"/>
                  <a:cs typeface="Droid Sans Fallback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Tahoma" pitchFamily="32" charset="0"/>
                  <a:ea typeface="Droid Sans Fallback" charset="0"/>
                  <a:cs typeface="Droid Sans Fallback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Tahoma" pitchFamily="32" charset="0"/>
                  <a:ea typeface="Droid Sans Fallback" charset="0"/>
                  <a:cs typeface="Droid Sans Fallback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Tahoma" pitchFamily="32" charset="0"/>
                  <a:ea typeface="Droid Sans Fallback" charset="0"/>
                  <a:cs typeface="Droid Sans Fallback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Tahoma" pitchFamily="32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2" charset="0"/>
                </a:rPr>
                <a:t>4</a:t>
              </a:r>
            </a:p>
          </p:txBody>
        </p:sp>
      </p:grpSp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5724525" y="5661025"/>
            <a:ext cx="652463" cy="620713"/>
            <a:chOff x="3606" y="3566"/>
            <a:chExt cx="411" cy="391"/>
          </a:xfrm>
        </p:grpSpPr>
        <p:grpSp>
          <p:nvGrpSpPr>
            <p:cNvPr id="11" name="Group 25"/>
            <p:cNvGrpSpPr>
              <a:grpSpLocks/>
            </p:cNvGrpSpPr>
            <p:nvPr/>
          </p:nvGrpSpPr>
          <p:grpSpPr bwMode="auto">
            <a:xfrm>
              <a:off x="3606" y="3566"/>
              <a:ext cx="411" cy="391"/>
              <a:chOff x="3606" y="3566"/>
              <a:chExt cx="411" cy="391"/>
            </a:xfrm>
          </p:grpSpPr>
          <p:sp>
            <p:nvSpPr>
              <p:cNvPr id="69658" name="Oval 26"/>
              <p:cNvSpPr>
                <a:spLocks noChangeArrowheads="1"/>
              </p:cNvSpPr>
              <p:nvPr/>
            </p:nvSpPr>
            <p:spPr bwMode="auto">
              <a:xfrm>
                <a:off x="3606" y="3566"/>
                <a:ext cx="411" cy="391"/>
              </a:xfrm>
              <a:prstGeom prst="ellipse">
                <a:avLst/>
              </a:prstGeom>
              <a:gradFill rotWithShape="0">
                <a:gsLst>
                  <a:gs pos="0">
                    <a:srgbClr val="462E74"/>
                  </a:gs>
                  <a:gs pos="100000">
                    <a:srgbClr val="9966FF"/>
                  </a:gs>
                </a:gsLst>
                <a:lin ang="5400000" scaled="1"/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59" name="Freeform 27"/>
              <p:cNvSpPr>
                <a:spLocks noChangeArrowheads="1"/>
              </p:cNvSpPr>
              <p:nvPr/>
            </p:nvSpPr>
            <p:spPr bwMode="auto">
              <a:xfrm>
                <a:off x="3653" y="3572"/>
                <a:ext cx="317" cy="147"/>
              </a:xfrm>
              <a:custGeom>
                <a:avLst/>
                <a:gdLst>
                  <a:gd name="T0" fmla="*/ 1160 w 1321"/>
                  <a:gd name="T1" fmla="*/ 199 h 712"/>
                  <a:gd name="T2" fmla="*/ 1174 w 1321"/>
                  <a:gd name="T3" fmla="*/ 221 h 712"/>
                  <a:gd name="T4" fmla="*/ 1177 w 1321"/>
                  <a:gd name="T5" fmla="*/ 240 h 712"/>
                  <a:gd name="T6" fmla="*/ 1172 w 1321"/>
                  <a:gd name="T7" fmla="*/ 257 h 712"/>
                  <a:gd name="T8" fmla="*/ 1157 w 1321"/>
                  <a:gd name="T9" fmla="*/ 273 h 712"/>
                  <a:gd name="T10" fmla="*/ 1134 w 1321"/>
                  <a:gd name="T11" fmla="*/ 289 h 712"/>
                  <a:gd name="T12" fmla="*/ 1105 w 1321"/>
                  <a:gd name="T13" fmla="*/ 301 h 712"/>
                  <a:gd name="T14" fmla="*/ 1066 w 1321"/>
                  <a:gd name="T15" fmla="*/ 313 h 712"/>
                  <a:gd name="T16" fmla="*/ 1023 w 1321"/>
                  <a:gd name="T17" fmla="*/ 324 h 712"/>
                  <a:gd name="T18" fmla="*/ 973 w 1321"/>
                  <a:gd name="T19" fmla="*/ 332 h 712"/>
                  <a:gd name="T20" fmla="*/ 919 w 1321"/>
                  <a:gd name="T21" fmla="*/ 340 h 712"/>
                  <a:gd name="T22" fmla="*/ 862 w 1321"/>
                  <a:gd name="T23" fmla="*/ 345 h 712"/>
                  <a:gd name="T24" fmla="*/ 799 w 1321"/>
                  <a:gd name="T25" fmla="*/ 351 h 712"/>
                  <a:gd name="T26" fmla="*/ 735 w 1321"/>
                  <a:gd name="T27" fmla="*/ 354 h 712"/>
                  <a:gd name="T28" fmla="*/ 709 w 1321"/>
                  <a:gd name="T29" fmla="*/ 355 h 712"/>
                  <a:gd name="T30" fmla="*/ 425 w 1321"/>
                  <a:gd name="T31" fmla="*/ 355 h 712"/>
                  <a:gd name="T32" fmla="*/ 421 w 1321"/>
                  <a:gd name="T33" fmla="*/ 355 h 712"/>
                  <a:gd name="T34" fmla="*/ 365 w 1321"/>
                  <a:gd name="T35" fmla="*/ 353 h 712"/>
                  <a:gd name="T36" fmla="*/ 311 w 1321"/>
                  <a:gd name="T37" fmla="*/ 351 h 712"/>
                  <a:gd name="T38" fmla="*/ 260 w 1321"/>
                  <a:gd name="T39" fmla="*/ 347 h 712"/>
                  <a:gd name="T40" fmla="*/ 211 w 1321"/>
                  <a:gd name="T41" fmla="*/ 344 h 712"/>
                  <a:gd name="T42" fmla="*/ 167 w 1321"/>
                  <a:gd name="T43" fmla="*/ 337 h 712"/>
                  <a:gd name="T44" fmla="*/ 126 w 1321"/>
                  <a:gd name="T45" fmla="*/ 329 h 712"/>
                  <a:gd name="T46" fmla="*/ 90 w 1321"/>
                  <a:gd name="T47" fmla="*/ 323 h 712"/>
                  <a:gd name="T48" fmla="*/ 61 w 1321"/>
                  <a:gd name="T49" fmla="*/ 314 h 712"/>
                  <a:gd name="T50" fmla="*/ 33 w 1321"/>
                  <a:gd name="T51" fmla="*/ 303 h 712"/>
                  <a:gd name="T52" fmla="*/ 18 w 1321"/>
                  <a:gd name="T53" fmla="*/ 290 h 712"/>
                  <a:gd name="T54" fmla="*/ 6 w 1321"/>
                  <a:gd name="T55" fmla="*/ 276 h 712"/>
                  <a:gd name="T56" fmla="*/ 0 w 1321"/>
                  <a:gd name="T57" fmla="*/ 261 h 712"/>
                  <a:gd name="T58" fmla="*/ 0 w 1321"/>
                  <a:gd name="T59" fmla="*/ 259 h 712"/>
                  <a:gd name="T60" fmla="*/ 4 w 1321"/>
                  <a:gd name="T61" fmla="*/ 242 h 712"/>
                  <a:gd name="T62" fmla="*/ 16 w 1321"/>
                  <a:gd name="T63" fmla="*/ 222 h 712"/>
                  <a:gd name="T64" fmla="*/ 45 w 1321"/>
                  <a:gd name="T65" fmla="*/ 184 h 712"/>
                  <a:gd name="T66" fmla="*/ 82 w 1321"/>
                  <a:gd name="T67" fmla="*/ 149 h 712"/>
                  <a:gd name="T68" fmla="*/ 130 w 1321"/>
                  <a:gd name="T69" fmla="*/ 118 h 712"/>
                  <a:gd name="T70" fmla="*/ 181 w 1321"/>
                  <a:gd name="T71" fmla="*/ 88 h 712"/>
                  <a:gd name="T72" fmla="*/ 240 w 1321"/>
                  <a:gd name="T73" fmla="*/ 61 h 712"/>
                  <a:gd name="T74" fmla="*/ 305 w 1321"/>
                  <a:gd name="T75" fmla="*/ 41 h 712"/>
                  <a:gd name="T76" fmla="*/ 370 w 1321"/>
                  <a:gd name="T77" fmla="*/ 23 h 712"/>
                  <a:gd name="T78" fmla="*/ 443 w 1321"/>
                  <a:gd name="T79" fmla="*/ 11 h 712"/>
                  <a:gd name="T80" fmla="*/ 518 w 1321"/>
                  <a:gd name="T81" fmla="*/ 4 h 712"/>
                  <a:gd name="T82" fmla="*/ 595 w 1321"/>
                  <a:gd name="T83" fmla="*/ 0 h 712"/>
                  <a:gd name="T84" fmla="*/ 595 w 1321"/>
                  <a:gd name="T85" fmla="*/ 0 h 712"/>
                  <a:gd name="T86" fmla="*/ 677 w 1321"/>
                  <a:gd name="T87" fmla="*/ 4 h 712"/>
                  <a:gd name="T88" fmla="*/ 755 w 1321"/>
                  <a:gd name="T89" fmla="*/ 11 h 712"/>
                  <a:gd name="T90" fmla="*/ 831 w 1321"/>
                  <a:gd name="T91" fmla="*/ 26 h 712"/>
                  <a:gd name="T92" fmla="*/ 901 w 1321"/>
                  <a:gd name="T93" fmla="*/ 45 h 712"/>
                  <a:gd name="T94" fmla="*/ 965 w 1321"/>
                  <a:gd name="T95" fmla="*/ 69 h 712"/>
                  <a:gd name="T96" fmla="*/ 1024 w 1321"/>
                  <a:gd name="T97" fmla="*/ 97 h 712"/>
                  <a:gd name="T98" fmla="*/ 1077 w 1321"/>
                  <a:gd name="T99" fmla="*/ 127 h 712"/>
                  <a:gd name="T100" fmla="*/ 1122 w 1321"/>
                  <a:gd name="T101" fmla="*/ 162 h 712"/>
                  <a:gd name="T102" fmla="*/ 1160 w 1321"/>
                  <a:gd name="T103" fmla="*/ 199 h 712"/>
                  <a:gd name="T104" fmla="*/ 1160 w 1321"/>
                  <a:gd name="T105" fmla="*/ 199 h 712"/>
                  <a:gd name="T106" fmla="*/ 0 w 1321"/>
                  <a:gd name="T107" fmla="*/ 0 h 712"/>
                  <a:gd name="T108" fmla="*/ 1321 w 1321"/>
                  <a:gd name="T109" fmla="*/ 712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T106" t="T107" r="T108" b="T109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66FF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9660" name="Text Box 28"/>
            <p:cNvSpPr txBox="1">
              <a:spLocks noChangeArrowheads="1"/>
            </p:cNvSpPr>
            <p:nvPr/>
          </p:nvSpPr>
          <p:spPr bwMode="auto">
            <a:xfrm>
              <a:off x="3715" y="3587"/>
              <a:ext cx="233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Tahoma" pitchFamily="32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Tahoma" pitchFamily="32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Tahoma" pitchFamily="32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Tahoma" pitchFamily="32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Tahoma" pitchFamily="32" charset="0"/>
                  <a:ea typeface="Droid Sans Fallback" charset="0"/>
                  <a:cs typeface="Droid Sans Fallback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Tahoma" pitchFamily="32" charset="0"/>
                  <a:ea typeface="Droid Sans Fallback" charset="0"/>
                  <a:cs typeface="Droid Sans Fallback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Tahoma" pitchFamily="32" charset="0"/>
                  <a:ea typeface="Droid Sans Fallback" charset="0"/>
                  <a:cs typeface="Droid Sans Fallback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Tahoma" pitchFamily="32" charset="0"/>
                  <a:ea typeface="Droid Sans Fallback" charset="0"/>
                  <a:cs typeface="Droid Sans Fallback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Tahoma" pitchFamily="32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2" charset="0"/>
                </a:rPr>
                <a:t>3</a:t>
              </a:r>
            </a:p>
          </p:txBody>
        </p:sp>
      </p:grpSp>
      <p:grpSp>
        <p:nvGrpSpPr>
          <p:cNvPr id="12" name="Group 29"/>
          <p:cNvGrpSpPr>
            <a:grpSpLocks/>
          </p:cNvGrpSpPr>
          <p:nvPr/>
        </p:nvGrpSpPr>
        <p:grpSpPr bwMode="auto">
          <a:xfrm>
            <a:off x="2519637" y="2312741"/>
            <a:ext cx="684211" cy="684211"/>
            <a:chOff x="1769" y="1343"/>
            <a:chExt cx="431" cy="431"/>
          </a:xfrm>
        </p:grpSpPr>
        <p:grpSp>
          <p:nvGrpSpPr>
            <p:cNvPr id="13" name="Group 30"/>
            <p:cNvGrpSpPr>
              <a:grpSpLocks/>
            </p:cNvGrpSpPr>
            <p:nvPr/>
          </p:nvGrpSpPr>
          <p:grpSpPr bwMode="auto">
            <a:xfrm>
              <a:off x="1769" y="1343"/>
              <a:ext cx="431" cy="431"/>
              <a:chOff x="1769" y="1343"/>
              <a:chExt cx="431" cy="431"/>
            </a:xfrm>
          </p:grpSpPr>
          <p:sp>
            <p:nvSpPr>
              <p:cNvPr id="69663" name="Oval 31"/>
              <p:cNvSpPr>
                <a:spLocks noChangeArrowheads="1"/>
              </p:cNvSpPr>
              <p:nvPr/>
            </p:nvSpPr>
            <p:spPr bwMode="auto">
              <a:xfrm>
                <a:off x="1769" y="1343"/>
                <a:ext cx="431" cy="431"/>
              </a:xfrm>
              <a:prstGeom prst="ellipse">
                <a:avLst/>
              </a:prstGeom>
              <a:gradFill rotWithShape="0">
                <a:gsLst>
                  <a:gs pos="0">
                    <a:srgbClr val="744600"/>
                  </a:gs>
                  <a:gs pos="100000">
                    <a:srgbClr val="FF9900"/>
                  </a:gs>
                </a:gsLst>
                <a:lin ang="5400000" scaled="1"/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64" name="Freeform 32"/>
              <p:cNvSpPr>
                <a:spLocks noChangeArrowheads="1"/>
              </p:cNvSpPr>
              <p:nvPr/>
            </p:nvSpPr>
            <p:spPr bwMode="auto">
              <a:xfrm>
                <a:off x="1792" y="1479"/>
                <a:ext cx="332" cy="162"/>
              </a:xfrm>
              <a:custGeom>
                <a:avLst/>
                <a:gdLst>
                  <a:gd name="T0" fmla="*/ 1160 w 1321"/>
                  <a:gd name="T1" fmla="*/ 199 h 712"/>
                  <a:gd name="T2" fmla="*/ 1174 w 1321"/>
                  <a:gd name="T3" fmla="*/ 221 h 712"/>
                  <a:gd name="T4" fmla="*/ 1177 w 1321"/>
                  <a:gd name="T5" fmla="*/ 240 h 712"/>
                  <a:gd name="T6" fmla="*/ 1172 w 1321"/>
                  <a:gd name="T7" fmla="*/ 257 h 712"/>
                  <a:gd name="T8" fmla="*/ 1157 w 1321"/>
                  <a:gd name="T9" fmla="*/ 273 h 712"/>
                  <a:gd name="T10" fmla="*/ 1134 w 1321"/>
                  <a:gd name="T11" fmla="*/ 289 h 712"/>
                  <a:gd name="T12" fmla="*/ 1105 w 1321"/>
                  <a:gd name="T13" fmla="*/ 301 h 712"/>
                  <a:gd name="T14" fmla="*/ 1066 w 1321"/>
                  <a:gd name="T15" fmla="*/ 313 h 712"/>
                  <a:gd name="T16" fmla="*/ 1023 w 1321"/>
                  <a:gd name="T17" fmla="*/ 324 h 712"/>
                  <a:gd name="T18" fmla="*/ 973 w 1321"/>
                  <a:gd name="T19" fmla="*/ 332 h 712"/>
                  <a:gd name="T20" fmla="*/ 919 w 1321"/>
                  <a:gd name="T21" fmla="*/ 340 h 712"/>
                  <a:gd name="T22" fmla="*/ 862 w 1321"/>
                  <a:gd name="T23" fmla="*/ 345 h 712"/>
                  <a:gd name="T24" fmla="*/ 799 w 1321"/>
                  <a:gd name="T25" fmla="*/ 351 h 712"/>
                  <a:gd name="T26" fmla="*/ 735 w 1321"/>
                  <a:gd name="T27" fmla="*/ 354 h 712"/>
                  <a:gd name="T28" fmla="*/ 709 w 1321"/>
                  <a:gd name="T29" fmla="*/ 355 h 712"/>
                  <a:gd name="T30" fmla="*/ 425 w 1321"/>
                  <a:gd name="T31" fmla="*/ 355 h 712"/>
                  <a:gd name="T32" fmla="*/ 421 w 1321"/>
                  <a:gd name="T33" fmla="*/ 355 h 712"/>
                  <a:gd name="T34" fmla="*/ 365 w 1321"/>
                  <a:gd name="T35" fmla="*/ 353 h 712"/>
                  <a:gd name="T36" fmla="*/ 311 w 1321"/>
                  <a:gd name="T37" fmla="*/ 351 h 712"/>
                  <a:gd name="T38" fmla="*/ 260 w 1321"/>
                  <a:gd name="T39" fmla="*/ 347 h 712"/>
                  <a:gd name="T40" fmla="*/ 211 w 1321"/>
                  <a:gd name="T41" fmla="*/ 344 h 712"/>
                  <a:gd name="T42" fmla="*/ 167 w 1321"/>
                  <a:gd name="T43" fmla="*/ 337 h 712"/>
                  <a:gd name="T44" fmla="*/ 126 w 1321"/>
                  <a:gd name="T45" fmla="*/ 329 h 712"/>
                  <a:gd name="T46" fmla="*/ 90 w 1321"/>
                  <a:gd name="T47" fmla="*/ 323 h 712"/>
                  <a:gd name="T48" fmla="*/ 61 w 1321"/>
                  <a:gd name="T49" fmla="*/ 314 h 712"/>
                  <a:gd name="T50" fmla="*/ 33 w 1321"/>
                  <a:gd name="T51" fmla="*/ 303 h 712"/>
                  <a:gd name="T52" fmla="*/ 18 w 1321"/>
                  <a:gd name="T53" fmla="*/ 290 h 712"/>
                  <a:gd name="T54" fmla="*/ 6 w 1321"/>
                  <a:gd name="T55" fmla="*/ 276 h 712"/>
                  <a:gd name="T56" fmla="*/ 0 w 1321"/>
                  <a:gd name="T57" fmla="*/ 261 h 712"/>
                  <a:gd name="T58" fmla="*/ 0 w 1321"/>
                  <a:gd name="T59" fmla="*/ 259 h 712"/>
                  <a:gd name="T60" fmla="*/ 4 w 1321"/>
                  <a:gd name="T61" fmla="*/ 242 h 712"/>
                  <a:gd name="T62" fmla="*/ 16 w 1321"/>
                  <a:gd name="T63" fmla="*/ 222 h 712"/>
                  <a:gd name="T64" fmla="*/ 45 w 1321"/>
                  <a:gd name="T65" fmla="*/ 184 h 712"/>
                  <a:gd name="T66" fmla="*/ 82 w 1321"/>
                  <a:gd name="T67" fmla="*/ 149 h 712"/>
                  <a:gd name="T68" fmla="*/ 130 w 1321"/>
                  <a:gd name="T69" fmla="*/ 118 h 712"/>
                  <a:gd name="T70" fmla="*/ 181 w 1321"/>
                  <a:gd name="T71" fmla="*/ 88 h 712"/>
                  <a:gd name="T72" fmla="*/ 240 w 1321"/>
                  <a:gd name="T73" fmla="*/ 61 h 712"/>
                  <a:gd name="T74" fmla="*/ 305 w 1321"/>
                  <a:gd name="T75" fmla="*/ 41 h 712"/>
                  <a:gd name="T76" fmla="*/ 370 w 1321"/>
                  <a:gd name="T77" fmla="*/ 23 h 712"/>
                  <a:gd name="T78" fmla="*/ 443 w 1321"/>
                  <a:gd name="T79" fmla="*/ 11 h 712"/>
                  <a:gd name="T80" fmla="*/ 518 w 1321"/>
                  <a:gd name="T81" fmla="*/ 4 h 712"/>
                  <a:gd name="T82" fmla="*/ 595 w 1321"/>
                  <a:gd name="T83" fmla="*/ 0 h 712"/>
                  <a:gd name="T84" fmla="*/ 595 w 1321"/>
                  <a:gd name="T85" fmla="*/ 0 h 712"/>
                  <a:gd name="T86" fmla="*/ 677 w 1321"/>
                  <a:gd name="T87" fmla="*/ 4 h 712"/>
                  <a:gd name="T88" fmla="*/ 755 w 1321"/>
                  <a:gd name="T89" fmla="*/ 11 h 712"/>
                  <a:gd name="T90" fmla="*/ 831 w 1321"/>
                  <a:gd name="T91" fmla="*/ 26 h 712"/>
                  <a:gd name="T92" fmla="*/ 901 w 1321"/>
                  <a:gd name="T93" fmla="*/ 45 h 712"/>
                  <a:gd name="T94" fmla="*/ 965 w 1321"/>
                  <a:gd name="T95" fmla="*/ 69 h 712"/>
                  <a:gd name="T96" fmla="*/ 1024 w 1321"/>
                  <a:gd name="T97" fmla="*/ 97 h 712"/>
                  <a:gd name="T98" fmla="*/ 1077 w 1321"/>
                  <a:gd name="T99" fmla="*/ 127 h 712"/>
                  <a:gd name="T100" fmla="*/ 1122 w 1321"/>
                  <a:gd name="T101" fmla="*/ 162 h 712"/>
                  <a:gd name="T102" fmla="*/ 1160 w 1321"/>
                  <a:gd name="T103" fmla="*/ 199 h 712"/>
                  <a:gd name="T104" fmla="*/ 1160 w 1321"/>
                  <a:gd name="T105" fmla="*/ 199 h 712"/>
                  <a:gd name="T106" fmla="*/ 0 w 1321"/>
                  <a:gd name="T107" fmla="*/ 0 h 712"/>
                  <a:gd name="T108" fmla="*/ 1321 w 1321"/>
                  <a:gd name="T109" fmla="*/ 712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T106" t="T107" r="T108" b="T109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9900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9665" name="Text Box 33"/>
            <p:cNvSpPr txBox="1">
              <a:spLocks noChangeArrowheads="1"/>
            </p:cNvSpPr>
            <p:nvPr/>
          </p:nvSpPr>
          <p:spPr bwMode="auto">
            <a:xfrm>
              <a:off x="1876" y="1479"/>
              <a:ext cx="233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Tahoma" pitchFamily="32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Tahoma" pitchFamily="32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Tahoma" pitchFamily="32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Tahoma" pitchFamily="32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Tahoma" pitchFamily="32" charset="0"/>
                  <a:ea typeface="Droid Sans Fallback" charset="0"/>
                  <a:cs typeface="Droid Sans Fallback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Tahoma" pitchFamily="32" charset="0"/>
                  <a:ea typeface="Droid Sans Fallback" charset="0"/>
                  <a:cs typeface="Droid Sans Fallback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Tahoma" pitchFamily="32" charset="0"/>
                  <a:ea typeface="Droid Sans Fallback" charset="0"/>
                  <a:cs typeface="Droid Sans Fallback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Tahoma" pitchFamily="32" charset="0"/>
                  <a:ea typeface="Droid Sans Fallback" charset="0"/>
                  <a:cs typeface="Droid Sans Fallback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Tahoma" pitchFamily="32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ru-RU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2" charset="0"/>
                </a:rPr>
                <a:t>1</a:t>
              </a:r>
            </a:p>
          </p:txBody>
        </p:sp>
      </p:grpSp>
      <p:sp>
        <p:nvSpPr>
          <p:cNvPr id="69666" name="Oval 34"/>
          <p:cNvSpPr>
            <a:spLocks noChangeArrowheads="1"/>
          </p:cNvSpPr>
          <p:nvPr/>
        </p:nvSpPr>
        <p:spPr bwMode="auto">
          <a:xfrm rot="18240000">
            <a:off x="5566569" y="5177631"/>
            <a:ext cx="130175" cy="138113"/>
          </a:xfrm>
          <a:prstGeom prst="ellipse">
            <a:avLst/>
          </a:prstGeom>
          <a:gradFill rotWithShape="0">
            <a:gsLst>
              <a:gs pos="0">
                <a:srgbClr val="6644AA"/>
              </a:gs>
              <a:gs pos="100000">
                <a:srgbClr val="9966FF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667" name="Oval 35"/>
          <p:cNvSpPr>
            <a:spLocks noChangeArrowheads="1"/>
          </p:cNvSpPr>
          <p:nvPr/>
        </p:nvSpPr>
        <p:spPr bwMode="auto">
          <a:xfrm rot="18240000">
            <a:off x="5414169" y="5025231"/>
            <a:ext cx="130175" cy="138113"/>
          </a:xfrm>
          <a:prstGeom prst="ellipse">
            <a:avLst/>
          </a:prstGeom>
          <a:gradFill rotWithShape="0">
            <a:gsLst>
              <a:gs pos="0">
                <a:srgbClr val="6644AA"/>
              </a:gs>
              <a:gs pos="100000">
                <a:srgbClr val="9966FF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4" name="Group 36"/>
          <p:cNvGrpSpPr>
            <a:grpSpLocks/>
          </p:cNvGrpSpPr>
          <p:nvPr/>
        </p:nvGrpSpPr>
        <p:grpSpPr bwMode="auto">
          <a:xfrm>
            <a:off x="3144838" y="3022807"/>
            <a:ext cx="327025" cy="455614"/>
            <a:chOff x="1981" y="2327"/>
            <a:chExt cx="206" cy="287"/>
          </a:xfrm>
        </p:grpSpPr>
        <p:sp>
          <p:nvSpPr>
            <p:cNvPr id="69669" name="Oval 37"/>
            <p:cNvSpPr>
              <a:spLocks noChangeArrowheads="1"/>
            </p:cNvSpPr>
            <p:nvPr/>
          </p:nvSpPr>
          <p:spPr bwMode="auto">
            <a:xfrm rot="14820000">
              <a:off x="1983" y="2325"/>
              <a:ext cx="81" cy="86"/>
            </a:xfrm>
            <a:prstGeom prst="ellipse">
              <a:avLst/>
            </a:prstGeom>
            <a:gradFill rotWithShape="0">
              <a:gsLst>
                <a:gs pos="0">
                  <a:srgbClr val="AA66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70" name="Oval 38"/>
            <p:cNvSpPr>
              <a:spLocks noChangeArrowheads="1"/>
            </p:cNvSpPr>
            <p:nvPr/>
          </p:nvSpPr>
          <p:spPr bwMode="auto">
            <a:xfrm rot="14820000">
              <a:off x="2103" y="2531"/>
              <a:ext cx="81" cy="86"/>
            </a:xfrm>
            <a:prstGeom prst="ellipse">
              <a:avLst/>
            </a:prstGeom>
            <a:gradFill rotWithShape="0">
              <a:gsLst>
                <a:gs pos="0">
                  <a:srgbClr val="AA66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5" name="Group 39"/>
          <p:cNvGrpSpPr>
            <a:grpSpLocks/>
          </p:cNvGrpSpPr>
          <p:nvPr/>
        </p:nvGrpSpPr>
        <p:grpSpPr bwMode="auto">
          <a:xfrm>
            <a:off x="4359275" y="2600325"/>
            <a:ext cx="411163" cy="328613"/>
            <a:chOff x="2746" y="1638"/>
            <a:chExt cx="259" cy="207"/>
          </a:xfrm>
        </p:grpSpPr>
        <p:sp>
          <p:nvSpPr>
            <p:cNvPr id="69672" name="Oval 40"/>
            <p:cNvSpPr>
              <a:spLocks noChangeArrowheads="1"/>
            </p:cNvSpPr>
            <p:nvPr/>
          </p:nvSpPr>
          <p:spPr bwMode="auto">
            <a:xfrm rot="14820000">
              <a:off x="2761" y="1650"/>
              <a:ext cx="81" cy="86"/>
            </a:xfrm>
            <a:prstGeom prst="ellipse">
              <a:avLst/>
            </a:prstGeom>
            <a:gradFill rotWithShape="0">
              <a:gsLst>
                <a:gs pos="0">
                  <a:srgbClr val="AA88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73" name="Oval 41"/>
            <p:cNvSpPr>
              <a:spLocks noChangeArrowheads="1"/>
            </p:cNvSpPr>
            <p:nvPr/>
          </p:nvSpPr>
          <p:spPr bwMode="auto">
            <a:xfrm rot="14820000">
              <a:off x="2909" y="1749"/>
              <a:ext cx="81" cy="86"/>
            </a:xfrm>
            <a:prstGeom prst="ellipse">
              <a:avLst/>
            </a:prstGeom>
            <a:gradFill rotWithShape="0">
              <a:gsLst>
                <a:gs pos="0">
                  <a:srgbClr val="AA88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9674" name="Oval 42"/>
          <p:cNvSpPr>
            <a:spLocks noChangeArrowheads="1"/>
          </p:cNvSpPr>
          <p:nvPr/>
        </p:nvSpPr>
        <p:spPr bwMode="auto">
          <a:xfrm rot="18240000">
            <a:off x="5966619" y="3606006"/>
            <a:ext cx="130175" cy="138113"/>
          </a:xfrm>
          <a:prstGeom prst="ellipse">
            <a:avLst/>
          </a:prstGeom>
          <a:gradFill rotWithShape="0">
            <a:gsLst>
              <a:gs pos="0">
                <a:srgbClr val="0066AA"/>
              </a:gs>
              <a:gs pos="100000">
                <a:srgbClr val="0099FF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675" name="Oval 43"/>
          <p:cNvSpPr>
            <a:spLocks noChangeArrowheads="1"/>
          </p:cNvSpPr>
          <p:nvPr/>
        </p:nvSpPr>
        <p:spPr bwMode="auto">
          <a:xfrm rot="18240000">
            <a:off x="5718969" y="3729831"/>
            <a:ext cx="130175" cy="138113"/>
          </a:xfrm>
          <a:prstGeom prst="ellipse">
            <a:avLst/>
          </a:prstGeom>
          <a:gradFill rotWithShape="0">
            <a:gsLst>
              <a:gs pos="0">
                <a:srgbClr val="0066AA"/>
              </a:gs>
              <a:gs pos="100000">
                <a:srgbClr val="0099FF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676" name="Text Box 44"/>
          <p:cNvSpPr txBox="1">
            <a:spLocks noChangeArrowheads="1"/>
          </p:cNvSpPr>
          <p:nvPr/>
        </p:nvSpPr>
        <p:spPr bwMode="auto">
          <a:xfrm>
            <a:off x="4824413" y="1557338"/>
            <a:ext cx="4319587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sz="2000">
                <a:solidFill>
                  <a:srgbClr val="0000CC"/>
                </a:solidFill>
              </a:rPr>
              <a:t>умение с достаточной полнотой и точностью выражать свои мысли</a:t>
            </a:r>
            <a:r>
              <a:rPr lang="ru-RU" sz="2000">
                <a:solidFill>
                  <a:srgbClr val="33CCFF"/>
                </a:solidFill>
              </a:rPr>
              <a:t> </a:t>
            </a:r>
          </a:p>
        </p:txBody>
      </p:sp>
      <p:sp>
        <p:nvSpPr>
          <p:cNvPr id="69677" name="Text Box 45"/>
          <p:cNvSpPr txBox="1">
            <a:spLocks noChangeArrowheads="1"/>
          </p:cNvSpPr>
          <p:nvPr/>
        </p:nvSpPr>
        <p:spPr bwMode="auto">
          <a:xfrm>
            <a:off x="179512" y="1844824"/>
            <a:ext cx="2160588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sz="2000" dirty="0">
                <a:solidFill>
                  <a:srgbClr val="0000CC"/>
                </a:solidFill>
              </a:rPr>
              <a:t>планирование учебного сотрудничества с учителем и сверстниками</a:t>
            </a:r>
          </a:p>
        </p:txBody>
      </p:sp>
      <p:sp>
        <p:nvSpPr>
          <p:cNvPr id="69678" name="Text Box 46"/>
          <p:cNvSpPr txBox="1">
            <a:spLocks noChangeArrowheads="1"/>
          </p:cNvSpPr>
          <p:nvPr/>
        </p:nvSpPr>
        <p:spPr bwMode="auto">
          <a:xfrm>
            <a:off x="6804025" y="3068638"/>
            <a:ext cx="19050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9pPr>
          </a:lstStyle>
          <a:p>
            <a:pPr algn="r">
              <a:buClrTx/>
              <a:buFontTx/>
              <a:buNone/>
            </a:pPr>
            <a:r>
              <a:rPr lang="ru-RU" sz="2000">
                <a:solidFill>
                  <a:srgbClr val="0000CC"/>
                </a:solidFill>
              </a:rPr>
              <a:t>управление поведением партнёра</a:t>
            </a:r>
            <a:r>
              <a:rPr lang="ru-RU" sz="2000">
                <a:solidFill>
                  <a:srgbClr val="33CCFF"/>
                </a:solidFill>
              </a:rPr>
              <a:t> </a:t>
            </a:r>
          </a:p>
        </p:txBody>
      </p:sp>
      <p:sp>
        <p:nvSpPr>
          <p:cNvPr id="69679" name="Text Box 47"/>
          <p:cNvSpPr txBox="1">
            <a:spLocks noChangeArrowheads="1"/>
          </p:cNvSpPr>
          <p:nvPr/>
        </p:nvSpPr>
        <p:spPr bwMode="auto">
          <a:xfrm>
            <a:off x="179512" y="3645024"/>
            <a:ext cx="1916113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sz="2000" dirty="0">
                <a:solidFill>
                  <a:srgbClr val="0000CC"/>
                </a:solidFill>
              </a:rPr>
              <a:t>постановка вопросов</a:t>
            </a:r>
          </a:p>
          <a:p>
            <a:pPr>
              <a:buClrTx/>
              <a:buFontTx/>
              <a:buNone/>
            </a:pPr>
            <a:endParaRPr lang="ru-RU" sz="2000" dirty="0">
              <a:solidFill>
                <a:srgbClr val="0000CC"/>
              </a:solidFill>
            </a:endParaRPr>
          </a:p>
        </p:txBody>
      </p:sp>
      <p:sp>
        <p:nvSpPr>
          <p:cNvPr id="69680" name="Text Box 48"/>
          <p:cNvSpPr txBox="1">
            <a:spLocks noChangeArrowheads="1"/>
          </p:cNvSpPr>
          <p:nvPr/>
        </p:nvSpPr>
        <p:spPr bwMode="auto">
          <a:xfrm>
            <a:off x="6372225" y="5445125"/>
            <a:ext cx="19050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sz="2000">
                <a:solidFill>
                  <a:srgbClr val="0000CC"/>
                </a:solidFill>
              </a:rPr>
              <a:t>разрешение конфликтов</a:t>
            </a:r>
            <a:r>
              <a:rPr lang="ru-RU" sz="2000">
                <a:solidFill>
                  <a:srgbClr val="33CCFF"/>
                </a:solidFill>
              </a:rPr>
              <a:t> </a:t>
            </a:r>
          </a:p>
        </p:txBody>
      </p:sp>
      <p:sp>
        <p:nvSpPr>
          <p:cNvPr id="69687" name="Rectangle 55"/>
          <p:cNvSpPr>
            <a:spLocks noChangeArrowheads="1"/>
          </p:cNvSpPr>
          <p:nvPr/>
        </p:nvSpPr>
        <p:spPr bwMode="auto">
          <a:xfrm>
            <a:off x="0" y="188640"/>
            <a:ext cx="5292725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a typeface="Droid Sans Fallback" charset="0"/>
                <a:cs typeface="Droid Sans Fallback" charset="0"/>
              </a:rPr>
              <a:t>Коммуникативные УУД</a:t>
            </a:r>
          </a:p>
        </p:txBody>
      </p:sp>
      <p:sp>
        <p:nvSpPr>
          <p:cNvPr id="57" name="Rectangle 55"/>
          <p:cNvSpPr>
            <a:spLocks noChangeArrowheads="1"/>
          </p:cNvSpPr>
          <p:nvPr/>
        </p:nvSpPr>
        <p:spPr bwMode="auto">
          <a:xfrm>
            <a:off x="0" y="4509120"/>
            <a:ext cx="3275855" cy="224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ahoma" pitchFamily="32" charset="0"/>
                <a:ea typeface="Droid Sans Fallback" charset="0"/>
                <a:cs typeface="Droid Sans Fallback" charset="0"/>
              </a:rPr>
              <a:t>Умение </a:t>
            </a:r>
            <a:r>
              <a:rPr lang="ru-RU" sz="2000" dirty="0" smtClean="0">
                <a:solidFill>
                  <a:srgbClr val="FF0000"/>
                </a:solidFill>
                <a:latin typeface="Tahoma" pitchFamily="32" charset="0"/>
                <a:ea typeface="Droid Sans Fallback" charset="0"/>
                <a:cs typeface="Droid Sans Fallback" charset="0"/>
              </a:rPr>
              <a:t>задать вопрос занимает одно из ведущих мест в перечне </a:t>
            </a:r>
            <a:r>
              <a:rPr lang="ru-RU" sz="2000" dirty="0" err="1" smtClean="0">
                <a:solidFill>
                  <a:srgbClr val="FF0000"/>
                </a:solidFill>
                <a:latin typeface="Tahoma" pitchFamily="32" charset="0"/>
                <a:ea typeface="Droid Sans Fallback" charset="0"/>
                <a:cs typeface="Droid Sans Fallback" charset="0"/>
              </a:rPr>
              <a:t>метапредметных</a:t>
            </a:r>
            <a:r>
              <a:rPr lang="ru-RU" sz="2000" dirty="0" smtClean="0">
                <a:solidFill>
                  <a:srgbClr val="FF0000"/>
                </a:solidFill>
                <a:latin typeface="Tahoma" pitchFamily="32" charset="0"/>
                <a:ea typeface="Droid Sans Fallback" charset="0"/>
                <a:cs typeface="Droid Sans Fallback" charset="0"/>
              </a:rPr>
              <a:t> результатов, является одним из видов коммуникативных УУД. </a:t>
            </a:r>
            <a:endParaRPr lang="ru-RU" sz="2000" dirty="0">
              <a:solidFill>
                <a:srgbClr val="FF0000"/>
              </a:solidFill>
              <a:latin typeface="Tahoma" pitchFamily="32" charset="0"/>
              <a:ea typeface="Droid Sans Fallback" charset="0"/>
              <a:cs typeface="Droid Sans Fallb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85635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8352656" cy="2074242"/>
          </a:xfrm>
        </p:spPr>
        <p:txBody>
          <a:bodyPr/>
          <a:lstStyle/>
          <a:p>
            <a:r>
              <a:rPr lang="ru-RU" altLang="ru-RU" sz="2800" b="1" dirty="0">
                <a:solidFill>
                  <a:srgbClr val="C00000"/>
                </a:solidFill>
              </a:rPr>
              <a:t>Методика формирования 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умения    </a:t>
            </a:r>
            <a:r>
              <a:rPr lang="ru-RU" altLang="ru-RU" sz="2800" dirty="0" smtClean="0"/>
              <a:t>                                                                  </a:t>
            </a:r>
            <a:r>
              <a:rPr lang="ru-RU" altLang="ru-RU" sz="2400" b="1" i="1" dirty="0">
                <a:solidFill>
                  <a:srgbClr val="002060"/>
                </a:solidFill>
              </a:rPr>
              <a:t>Известно, что формирование любых личностных новообразований − умений, способностей, личностных качеств, − возможно лишь в деятельности.                                          (Л.С. Выготский). 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2132856"/>
            <a:ext cx="8640960" cy="4725144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Каждый ученик проходит следующий путь: механизм формирования навыков работы с вопросами можно представить </a:t>
            </a:r>
            <a:endParaRPr lang="ru-RU" sz="20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виде следующей схемы:</a:t>
            </a:r>
          </a:p>
          <a:p>
            <a:pPr marL="0" indent="0">
              <a:buNone/>
            </a:pPr>
            <a:endParaRPr lang="ru-RU" altLang="ru-RU" sz="2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altLang="ru-RU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altLang="ru-RU" sz="2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altLang="ru-RU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altLang="ru-RU" sz="2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altLang="ru-RU" sz="2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altLang="ru-RU" sz="2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altLang="ru-RU" sz="2000" dirty="0" smtClean="0">
                <a:solidFill>
                  <a:srgbClr val="002060"/>
                </a:solidFill>
              </a:rPr>
              <a:t>Изучаемые </a:t>
            </a:r>
            <a:r>
              <a:rPr lang="ru-RU" altLang="ru-RU" sz="2000" dirty="0" smtClean="0">
                <a:solidFill>
                  <a:srgbClr val="002060"/>
                </a:solidFill>
              </a:rPr>
              <a:t>алгоритмы действий будут носить уже не узко предметный, а </a:t>
            </a:r>
            <a:r>
              <a:rPr lang="ru-RU" altLang="ru-RU" sz="2000" dirty="0" err="1" smtClean="0">
                <a:solidFill>
                  <a:srgbClr val="002060"/>
                </a:solidFill>
              </a:rPr>
              <a:t>метепредметный</a:t>
            </a:r>
            <a:r>
              <a:rPr lang="ru-RU" altLang="ru-RU" sz="2000" dirty="0" smtClean="0">
                <a:solidFill>
                  <a:srgbClr val="002060"/>
                </a:solidFill>
              </a:rPr>
              <a:t> характер.</a:t>
            </a:r>
            <a:endParaRPr lang="ru-RU" alt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893536062"/>
              </p:ext>
            </p:extLst>
          </p:nvPr>
        </p:nvGraphicFramePr>
        <p:xfrm>
          <a:off x="467544" y="2420888"/>
          <a:ext cx="820891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446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Урок по комплексу технологий деятельностного типа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52400" y="1676400"/>
            <a:ext cx="8839200" cy="2586038"/>
          </a:xfrm>
          <a:prstGeom prst="rect">
            <a:avLst/>
          </a:prstGeom>
          <a:solidFill>
            <a:srgbClr val="FFCC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технология ПРОБЛЕМНОГО ДИАЛОГА</a:t>
            </a:r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2114550"/>
            <a:ext cx="2286000" cy="2032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1.</a:t>
            </a:r>
            <a:r>
              <a:rPr lang="ru-RU" i="1" dirty="0"/>
              <a:t>Учитель</a:t>
            </a:r>
            <a:r>
              <a:rPr lang="ru-RU" dirty="0"/>
              <a:t> создает проблемную ситуацию, а </a:t>
            </a:r>
            <a:r>
              <a:rPr lang="ru-RU" i="1" dirty="0"/>
              <a:t>ученики </a:t>
            </a:r>
            <a:r>
              <a:rPr lang="ru-RU" dirty="0"/>
              <a:t>формулируют </a:t>
            </a:r>
            <a:r>
              <a:rPr lang="ru-RU" b="1" dirty="0"/>
              <a:t>проблему (цель) </a:t>
            </a:r>
            <a:r>
              <a:rPr lang="ru-RU" dirty="0"/>
              <a:t>урока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257800" y="2133600"/>
            <a:ext cx="2160588" cy="2032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3.</a:t>
            </a:r>
            <a:r>
              <a:rPr lang="ru-RU" i="1"/>
              <a:t>Учитель</a:t>
            </a:r>
            <a:r>
              <a:rPr lang="ru-RU"/>
              <a:t> предлагает ученикам диалог, задания. Ученики </a:t>
            </a:r>
            <a:r>
              <a:rPr lang="ru-RU" b="1"/>
              <a:t>открывают новые знания</a:t>
            </a:r>
            <a:r>
              <a:rPr lang="ru-RU"/>
              <a:t>, находят решение.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543800" y="2154238"/>
            <a:ext cx="1322388" cy="2032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4.</a:t>
            </a:r>
            <a:r>
              <a:rPr lang="ru-RU" i="1"/>
              <a:t>Ученики </a:t>
            </a:r>
            <a:r>
              <a:rPr lang="ru-RU"/>
              <a:t> </a:t>
            </a:r>
            <a:r>
              <a:rPr lang="ru-RU" b="1"/>
              <a:t>применя-ют</a:t>
            </a:r>
            <a:r>
              <a:rPr lang="ru-RU"/>
              <a:t> новые знания в задачах примене-ния</a:t>
            </a:r>
          </a:p>
        </p:txBody>
      </p:sp>
      <p:sp>
        <p:nvSpPr>
          <p:cNvPr id="13319" name="TextBox 16"/>
          <p:cNvSpPr txBox="1">
            <a:spLocks noChangeArrowheads="1"/>
          </p:cNvSpPr>
          <p:nvPr/>
        </p:nvSpPr>
        <p:spPr bwMode="auto">
          <a:xfrm>
            <a:off x="152400" y="4419600"/>
            <a:ext cx="4267200" cy="2308225"/>
          </a:xfrm>
          <a:prstGeom prst="rect">
            <a:avLst/>
          </a:prstGeom>
          <a:solidFill>
            <a:srgbClr val="FFCC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технология </a:t>
            </a:r>
            <a:r>
              <a:rPr lang="ru-RU" b="1" dirty="0" smtClean="0"/>
              <a:t>КРИТИЧЕСКОГО МЫШЛЕНИЯ</a:t>
            </a:r>
            <a:endParaRPr lang="ru-RU" b="1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3320" name="TextBox 17"/>
          <p:cNvSpPr txBox="1">
            <a:spLocks noChangeArrowheads="1"/>
          </p:cNvSpPr>
          <p:nvPr/>
        </p:nvSpPr>
        <p:spPr bwMode="auto">
          <a:xfrm>
            <a:off x="4572000" y="4425950"/>
            <a:ext cx="4398963" cy="2308225"/>
          </a:xfrm>
          <a:prstGeom prst="rect">
            <a:avLst/>
          </a:prstGeom>
          <a:solidFill>
            <a:srgbClr val="FFCC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технол. ПРОДУКТИВНОГО ЧТЕНИЯ</a:t>
            </a:r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50825" y="4797425"/>
            <a:ext cx="41148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dirty="0" smtClean="0"/>
              <a:t>Организация </a:t>
            </a:r>
            <a:r>
              <a:rPr lang="ru-RU" dirty="0" smtClean="0"/>
              <a:t>работы с текстами с целью их усвоения, осмысления, размышления над поставленными вопросами. </a:t>
            </a:r>
            <a:endParaRPr lang="ru-RU" dirty="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648200" y="4799013"/>
            <a:ext cx="4495800" cy="17494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1. </a:t>
            </a:r>
            <a:r>
              <a:rPr lang="ru-RU" i="1"/>
              <a:t>До чтения </a:t>
            </a:r>
            <a:r>
              <a:rPr lang="ru-RU" b="1">
                <a:solidFill>
                  <a:srgbClr val="0000FF"/>
                </a:solidFill>
              </a:rPr>
              <a:t>– </a:t>
            </a:r>
            <a:r>
              <a:rPr lang="ru-RU" b="1"/>
              <a:t>прогнозирование. </a:t>
            </a:r>
          </a:p>
          <a:p>
            <a:r>
              <a:rPr lang="ru-RU" b="1">
                <a:solidFill>
                  <a:srgbClr val="0000FF"/>
                </a:solidFill>
              </a:rPr>
              <a:t>2.</a:t>
            </a:r>
            <a:r>
              <a:rPr lang="ru-RU"/>
              <a:t> </a:t>
            </a:r>
            <a:r>
              <a:rPr lang="ru-RU" i="1"/>
              <a:t>Во время чтения </a:t>
            </a:r>
            <a:r>
              <a:rPr lang="ru-RU"/>
              <a:t>– </a:t>
            </a:r>
            <a:r>
              <a:rPr lang="ru-RU" b="1"/>
              <a:t>задаем вопросы</a:t>
            </a:r>
            <a:r>
              <a:rPr lang="ru-RU"/>
              <a:t> к тексту, </a:t>
            </a:r>
            <a:r>
              <a:rPr lang="ru-RU" b="1"/>
              <a:t>ищем</a:t>
            </a:r>
            <a:r>
              <a:rPr lang="ru-RU"/>
              <a:t> </a:t>
            </a:r>
            <a:r>
              <a:rPr lang="ru-RU" b="1"/>
              <a:t>ответы</a:t>
            </a:r>
            <a:r>
              <a:rPr lang="ru-RU"/>
              <a:t> в нем, проникаем в смысл, в подтекст.</a:t>
            </a:r>
          </a:p>
          <a:p>
            <a:r>
              <a:rPr lang="ru-RU" b="1">
                <a:solidFill>
                  <a:srgbClr val="0000FF"/>
                </a:solidFill>
              </a:rPr>
              <a:t>3. </a:t>
            </a:r>
            <a:r>
              <a:rPr lang="ru-RU" i="1"/>
              <a:t>После чтения</a:t>
            </a:r>
            <a:r>
              <a:rPr lang="ru-RU"/>
              <a:t> – анализируем и самостоятельно трактуем информацию</a:t>
            </a:r>
            <a:endParaRPr lang="ru-RU" b="1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699792" y="2060848"/>
            <a:ext cx="2438400" cy="2032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2.</a:t>
            </a:r>
            <a:r>
              <a:rPr lang="ru-RU" i="1" dirty="0"/>
              <a:t>Учитель</a:t>
            </a:r>
            <a:r>
              <a:rPr lang="ru-RU" dirty="0"/>
              <a:t> и </a:t>
            </a:r>
            <a:r>
              <a:rPr lang="ru-RU" i="1" dirty="0"/>
              <a:t>ученики </a:t>
            </a:r>
            <a:r>
              <a:rPr lang="ru-RU" b="1" dirty="0"/>
              <a:t>вспоминают</a:t>
            </a:r>
            <a:r>
              <a:rPr lang="ru-RU" dirty="0"/>
              <a:t> то, что уже известно по проблеме и </a:t>
            </a:r>
            <a:r>
              <a:rPr lang="ru-RU" b="1" dirty="0"/>
              <a:t>определяют пути </a:t>
            </a:r>
            <a:r>
              <a:rPr lang="ru-RU" dirty="0"/>
              <a:t>решения, поиска нового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6732240" y="390525"/>
            <a:ext cx="25908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FF0000"/>
                </a:solidFill>
              </a:rPr>
              <a:t>Оценивать свои и чужие поступки, стремиться к созидательной деятельности 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2339752" y="446088"/>
            <a:ext cx="20574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0000FF"/>
                </a:solidFill>
              </a:rPr>
              <a:t>Добывать, преобразовывать и представлять информацию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4283968" y="446088"/>
            <a:ext cx="2667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009900"/>
                </a:solidFill>
              </a:rPr>
              <a:t>Доносить свою позицию, понимать других, договариваться,  делать что-то сообща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-76200" y="381000"/>
            <a:ext cx="2428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FF9900"/>
                </a:solidFill>
              </a:rPr>
              <a:t>Организовывать свои дела: ставить цель, планировать, получать и оценивать результат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1290</Words>
  <Application>Microsoft Office PowerPoint</Application>
  <PresentationFormat>Экран (4:3)</PresentationFormat>
  <Paragraphs>208</Paragraphs>
  <Slides>19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Всероссийский конкурс  «Учитель года России — 2015»</vt:lpstr>
      <vt:lpstr>Слайд 2</vt:lpstr>
      <vt:lpstr>Слайд 3</vt:lpstr>
      <vt:lpstr>Слайд 4</vt:lpstr>
      <vt:lpstr>Слайд 5</vt:lpstr>
      <vt:lpstr>Позиция учителя</vt:lpstr>
      <vt:lpstr>Слайд 7</vt:lpstr>
      <vt:lpstr>Методика формирования умения                                                                      Известно, что формирование любых личностных новообразований − умений, способностей, личностных качеств, − возможно лишь в деятельности.                                          (Л.С. Выготский). </vt:lpstr>
      <vt:lpstr>Урок по комплексу технологий деятельностного типа</vt:lpstr>
      <vt:lpstr>Слайд 10</vt:lpstr>
      <vt:lpstr>Слайд 11</vt:lpstr>
      <vt:lpstr>Слайд 12</vt:lpstr>
      <vt:lpstr>Слайд 13</vt:lpstr>
      <vt:lpstr>Приём: «Учимся задавать вопросы разных типов» -   « Ромашка Блума» </vt:lpstr>
      <vt:lpstr>Классификация вопросов Бенджамина Блума: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Черных</dc:creator>
  <cp:lastModifiedBy>Черных</cp:lastModifiedBy>
  <cp:revision>111</cp:revision>
  <dcterms:created xsi:type="dcterms:W3CDTF">2015-08-15T04:37:46Z</dcterms:created>
  <dcterms:modified xsi:type="dcterms:W3CDTF">2015-08-15T19:52:23Z</dcterms:modified>
</cp:coreProperties>
</file>