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Default Extension="sldx" ContentType="application/vnd.openxmlformats-officedocument.presentationml.slide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353" r:id="rId2"/>
    <p:sldId id="356" r:id="rId3"/>
    <p:sldId id="346" r:id="rId4"/>
    <p:sldId id="263" r:id="rId5"/>
    <p:sldId id="267" r:id="rId6"/>
    <p:sldId id="278" r:id="rId7"/>
    <p:sldId id="322" r:id="rId8"/>
    <p:sldId id="349" r:id="rId9"/>
    <p:sldId id="321" r:id="rId10"/>
    <p:sldId id="342" r:id="rId11"/>
    <p:sldId id="289" r:id="rId12"/>
    <p:sldId id="275" r:id="rId13"/>
    <p:sldId id="290" r:id="rId14"/>
    <p:sldId id="324" r:id="rId15"/>
    <p:sldId id="340" r:id="rId16"/>
    <p:sldId id="309" r:id="rId17"/>
    <p:sldId id="355" r:id="rId18"/>
    <p:sldId id="335" r:id="rId19"/>
    <p:sldId id="339" r:id="rId20"/>
    <p:sldId id="341" r:id="rId21"/>
    <p:sldId id="312" r:id="rId22"/>
    <p:sldId id="35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66CC"/>
    <a:srgbClr val="0000FF"/>
    <a:srgbClr val="FFFFFF"/>
    <a:srgbClr val="286AFC"/>
  </p:clrMru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4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7.8025299531086514E-2"/>
          <c:y val="3.2833875890305259E-2"/>
          <c:w val="0.7337911840427096"/>
          <c:h val="0.805476803359391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dPt>
            <c:idx val="1"/>
            <c:spPr>
              <a:solidFill>
                <a:schemeClr val="accent2"/>
              </a:solidFill>
            </c:spPr>
          </c:dPt>
          <c:dPt>
            <c:idx val="2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</c:v>
                </c:pt>
                <c:pt idx="1">
                  <c:v>12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hape val="cylinder"/>
        <c:axId val="116017792"/>
        <c:axId val="116031872"/>
        <c:axId val="0"/>
      </c:bar3DChart>
      <c:catAx>
        <c:axId val="116017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16031872"/>
        <c:crosses val="autoZero"/>
        <c:auto val="1"/>
        <c:lblAlgn val="ctr"/>
        <c:lblOffset val="100"/>
      </c:catAx>
      <c:valAx>
        <c:axId val="116031872"/>
        <c:scaling>
          <c:orientation val="minMax"/>
        </c:scaling>
        <c:axPos val="l"/>
        <c:majorGridlines/>
        <c:numFmt formatCode="General" sourceLinked="1"/>
        <c:tickLblPos val="nextTo"/>
        <c:crossAx val="116017792"/>
        <c:crosses val="autoZero"/>
        <c:crossBetween val="between"/>
      </c:valAx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высокий </c:v>
                </c:pt>
                <c:pt idx="1">
                  <c:v>повышенный</c:v>
                </c:pt>
                <c:pt idx="2">
                  <c:v>средний</c:v>
                </c:pt>
                <c:pt idx="3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  <c:pt idx="1">
                  <c:v>35</c:v>
                </c:pt>
                <c:pt idx="2">
                  <c:v>29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высокий </c:v>
                </c:pt>
                <c:pt idx="1">
                  <c:v>повышенный</c:v>
                </c:pt>
                <c:pt idx="2">
                  <c:v>средний</c:v>
                </c:pt>
                <c:pt idx="3">
                  <c:v>низкий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25</c:v>
                </c:pt>
                <c:pt idx="3">
                  <c:v>35</c:v>
                </c:pt>
              </c:numCache>
            </c:numRef>
          </c:val>
        </c:ser>
        <c:shape val="box"/>
        <c:axId val="140138368"/>
        <c:axId val="140139904"/>
        <c:axId val="0"/>
      </c:bar3DChart>
      <c:catAx>
        <c:axId val="14013836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0139904"/>
        <c:crosses val="autoZero"/>
        <c:auto val="1"/>
        <c:lblAlgn val="ctr"/>
        <c:lblOffset val="100"/>
      </c:catAx>
      <c:valAx>
        <c:axId val="140139904"/>
        <c:scaling>
          <c:orientation val="minMax"/>
        </c:scaling>
        <c:axPos val="l"/>
        <c:majorGridlines/>
        <c:numFmt formatCode="General" sourceLinked="1"/>
        <c:tickLblPos val="nextTo"/>
        <c:crossAx val="140138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466777515802763"/>
          <c:y val="0.30395447800890435"/>
          <c:w val="0.20224075422044291"/>
          <c:h val="0.21431451048461603"/>
        </c:manualLayout>
      </c:layout>
    </c:legend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perspective val="30"/>
    </c:view3D>
    <c:plotArea>
      <c:layout>
        <c:manualLayout>
          <c:layoutTarget val="inner"/>
          <c:xMode val="edge"/>
          <c:yMode val="edge"/>
          <c:x val="0.19998804602237058"/>
          <c:y val="5.4267474554110434E-2"/>
          <c:w val="0.72188253909104649"/>
          <c:h val="0.84216070009315203"/>
        </c:manualLayout>
      </c:layout>
      <c:bar3DChart>
        <c:barDir val="col"/>
        <c:grouping val="standard"/>
        <c:ser>
          <c:idx val="0"/>
          <c:order val="0"/>
          <c:tx>
            <c:strRef>
              <c:f>'Лист1'!$B$1</c:f>
              <c:strCache>
                <c:ptCount val="1"/>
                <c:pt idx="0">
                  <c:v>Коммуникативные </c:v>
                </c:pt>
              </c:strCache>
            </c:strRef>
          </c:tx>
          <c:dLbls>
            <c:dLbl>
              <c:idx val="0"/>
              <c:layout>
                <c:manualLayout>
                  <c:x val="5.0038849059190838E-3"/>
                  <c:y val="9.7633001095116426E-2"/>
                </c:manualLayout>
              </c:layout>
              <c:showVal val="1"/>
            </c:dLbl>
            <c:dLbl>
              <c:idx val="1"/>
              <c:layout>
                <c:manualLayout>
                  <c:x val="7.5058273588786504E-3"/>
                  <c:y val="9.4483549446886847E-2"/>
                </c:manualLayout>
              </c:layout>
              <c:showVal val="1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Val val="1"/>
          </c:dLbls>
          <c:cat>
            <c:numRef>
              <c:f>'Лист1'!$A$2:$A$5</c:f>
              <c:numCache>
                <c:formatCode>General</c:formatCode>
                <c:ptCount val="2"/>
                <c:pt idx="0">
                  <c:v>2011</c:v>
                </c:pt>
                <c:pt idx="1">
                  <c:v>2014</c:v>
                </c:pt>
              </c:numCache>
            </c:numRef>
          </c:cat>
          <c:val>
            <c:numRef>
              <c:f>'Лист1'!$B$2:$B$5</c:f>
              <c:numCache>
                <c:formatCode>General</c:formatCode>
                <c:ptCount val="2"/>
                <c:pt idx="0">
                  <c:v>3.5</c:v>
                </c:pt>
                <c:pt idx="1">
                  <c:v>4.5999999999999996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Организаторские</c:v>
                </c:pt>
              </c:strCache>
            </c:strRef>
          </c:tx>
          <c:dLbls>
            <c:dLbl>
              <c:idx val="0"/>
              <c:layout>
                <c:manualLayout>
                  <c:x val="1.0007769811838181E-2"/>
                  <c:y val="8.8184646150428744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7.55868395575095E-2"/>
                </c:manualLayout>
              </c:layout>
              <c:showVal val="1"/>
            </c:dLbl>
            <c:txPr>
              <a:bodyPr/>
              <a:lstStyle/>
              <a:p>
                <a:pPr>
                  <a:defRPr sz="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</c:dLbls>
          <c:cat>
            <c:numRef>
              <c:f>'Лист1'!$A$2:$A$5</c:f>
              <c:numCache>
                <c:formatCode>General</c:formatCode>
                <c:ptCount val="2"/>
                <c:pt idx="0">
                  <c:v>2011</c:v>
                </c:pt>
                <c:pt idx="1">
                  <c:v>2014</c:v>
                </c:pt>
              </c:numCache>
            </c:numRef>
          </c:cat>
          <c:val>
            <c:numRef>
              <c:f>'Лист1'!$C$2:$C$5</c:f>
              <c:numCache>
                <c:formatCode>General</c:formatCode>
                <c:ptCount val="2"/>
                <c:pt idx="0">
                  <c:v>3.7</c:v>
                </c:pt>
                <c:pt idx="1">
                  <c:v>4.8</c:v>
                </c:pt>
              </c:numCache>
            </c:numRef>
          </c:val>
        </c:ser>
        <c:shape val="cylinder"/>
        <c:axId val="141317248"/>
        <c:axId val="141318784"/>
        <c:axId val="134261824"/>
      </c:bar3DChart>
      <c:catAx>
        <c:axId val="141317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1318784"/>
        <c:crosses val="autoZero"/>
        <c:lblAlgn val="ctr"/>
        <c:lblOffset val="100"/>
      </c:catAx>
      <c:valAx>
        <c:axId val="1413187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41317248"/>
        <c:crosses val="autoZero"/>
        <c:crossBetween val="between"/>
      </c:valAx>
      <c:serAx>
        <c:axId val="134261824"/>
        <c:scaling>
          <c:orientation val="minMax"/>
        </c:scaling>
        <c:delete val="1"/>
        <c:axPos val="b"/>
        <c:numFmt formatCode="General" sourceLinked="1"/>
        <c:tickLblPos val="none"/>
        <c:crossAx val="141318784"/>
        <c:crosses val="autoZero"/>
        <c:tickLblSkip val="1"/>
        <c:tickMarkSkip val="1"/>
      </c:serAx>
    </c:plotArea>
    <c:legend>
      <c:legendPos val="r"/>
      <c:legendEntry>
        <c:idx val="0"/>
        <c:txPr>
          <a:bodyPr/>
          <a:lstStyle/>
          <a:p>
            <a:pPr>
              <a:defRPr sz="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800"/>
            </a:pPr>
            <a:endParaRPr lang="ru-RU"/>
          </a:p>
        </c:txPr>
      </c:legendEntry>
      <c:layout>
        <c:manualLayout>
          <c:xMode val="edge"/>
          <c:yMode val="edge"/>
          <c:x val="0.63156927346743263"/>
          <c:y val="0.76345738273089481"/>
          <c:w val="0.29770849687011097"/>
          <c:h val="0.1719359437137887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0120337448790097E-2"/>
          <c:y val="5.9811135233179526E-2"/>
          <c:w val="0.778655682566186"/>
          <c:h val="0.4871144887662716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chemeClr val="accent6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нарушения нервной системы</c:v>
                </c:pt>
                <c:pt idx="1">
                  <c:v>нарушения сердечно – сосудистой системы</c:v>
                </c:pt>
                <c:pt idx="2">
                  <c:v>нарушения дыхательной системы</c:v>
                </c:pt>
                <c:pt idx="3">
                  <c:v> нарушения осанки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1">
                  <c:v>39</c:v>
                </c:pt>
                <c:pt idx="2">
                  <c:v>31</c:v>
                </c:pt>
                <c:pt idx="3">
                  <c:v>35</c:v>
                </c:pt>
              </c:numCache>
            </c:numRef>
          </c:val>
        </c:ser>
        <c:axId val="116524928"/>
        <c:axId val="116526464"/>
      </c:barChart>
      <c:catAx>
        <c:axId val="116524928"/>
        <c:scaling>
          <c:orientation val="minMax"/>
        </c:scaling>
        <c:delete val="1"/>
        <c:axPos val="b"/>
        <c:tickLblPos val="none"/>
        <c:crossAx val="116526464"/>
        <c:crosses val="autoZero"/>
        <c:auto val="1"/>
        <c:lblAlgn val="ctr"/>
        <c:lblOffset val="100"/>
      </c:catAx>
      <c:valAx>
        <c:axId val="116526464"/>
        <c:scaling>
          <c:orientation val="minMax"/>
        </c:scaling>
        <c:axPos val="l"/>
        <c:majorGridlines/>
        <c:numFmt formatCode="General" sourceLinked="1"/>
        <c:tickLblPos val="nextTo"/>
        <c:crossAx val="116524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0452606922552934E-2"/>
          <c:y val="0.60855058041429444"/>
          <c:w val="0.87519833428499294"/>
          <c:h val="0.36451358117698285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413078367144959"/>
          <c:y val="8.8641924395169019E-2"/>
          <c:w val="0.82262575222062673"/>
          <c:h val="0.7113470112378773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Низкая</c:v>
                </c:pt>
                <c:pt idx="1">
                  <c:v>Средняя</c:v>
                </c:pt>
                <c:pt idx="2">
                  <c:v>Высокая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</c:v>
                </c:pt>
                <c:pt idx="1">
                  <c:v>16</c:v>
                </c:pt>
                <c:pt idx="2">
                  <c:v>26</c:v>
                </c:pt>
              </c:numCache>
            </c:numRef>
          </c:val>
        </c:ser>
        <c:marker val="1"/>
        <c:axId val="116586368"/>
        <c:axId val="116587904"/>
      </c:lineChart>
      <c:catAx>
        <c:axId val="116586368"/>
        <c:scaling>
          <c:orientation val="minMax"/>
        </c:scaling>
        <c:axPos val="b"/>
        <c:tickLblPos val="nextTo"/>
        <c:crossAx val="116587904"/>
        <c:crosses val="autoZero"/>
        <c:auto val="1"/>
        <c:lblAlgn val="ctr"/>
        <c:lblOffset val="100"/>
      </c:catAx>
      <c:valAx>
        <c:axId val="116587904"/>
        <c:scaling>
          <c:orientation val="minMax"/>
        </c:scaling>
        <c:axPos val="l"/>
        <c:majorGridlines/>
        <c:numFmt formatCode="General" sourceLinked="1"/>
        <c:tickLblPos val="nextTo"/>
        <c:crossAx val="116586368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</c:ser>
        <c:marker val="1"/>
        <c:axId val="116595712"/>
        <c:axId val="116609792"/>
      </c:lineChart>
      <c:catAx>
        <c:axId val="116595712"/>
        <c:scaling>
          <c:orientation val="minMax"/>
        </c:scaling>
        <c:axPos val="b"/>
        <c:numFmt formatCode="General" sourceLinked="1"/>
        <c:tickLblPos val="nextTo"/>
        <c:crossAx val="116609792"/>
        <c:crosses val="autoZero"/>
        <c:auto val="1"/>
        <c:lblAlgn val="ctr"/>
        <c:lblOffset val="100"/>
      </c:catAx>
      <c:valAx>
        <c:axId val="116609792"/>
        <c:scaling>
          <c:orientation val="minMax"/>
        </c:scaling>
        <c:axPos val="l"/>
        <c:majorGridlines/>
        <c:numFmt formatCode="General" sourceLinked="1"/>
        <c:tickLblPos val="nextTo"/>
        <c:crossAx val="116595712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высокий </c:v>
                </c:pt>
                <c:pt idx="1">
                  <c:v>повышенный</c:v>
                </c:pt>
                <c:pt idx="2">
                  <c:v>средний</c:v>
                </c:pt>
                <c:pt idx="3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  <c:pt idx="1">
                  <c:v>35</c:v>
                </c:pt>
                <c:pt idx="2">
                  <c:v>29</c:v>
                </c:pt>
                <c:pt idx="3">
                  <c:v>0</c:v>
                </c:pt>
              </c:numCache>
            </c:numRef>
          </c:val>
        </c:ser>
        <c:shape val="box"/>
        <c:axId val="116634368"/>
        <c:axId val="116635904"/>
        <c:axId val="0"/>
      </c:bar3DChart>
      <c:catAx>
        <c:axId val="116634368"/>
        <c:scaling>
          <c:orientation val="minMax"/>
        </c:scaling>
        <c:axPos val="b"/>
        <c:tickLblPos val="nextTo"/>
        <c:crossAx val="116635904"/>
        <c:crosses val="autoZero"/>
        <c:auto val="1"/>
        <c:lblAlgn val="ctr"/>
        <c:lblOffset val="100"/>
      </c:catAx>
      <c:valAx>
        <c:axId val="116635904"/>
        <c:scaling>
          <c:orientation val="minMax"/>
        </c:scaling>
        <c:axPos val="l"/>
        <c:majorGridlines/>
        <c:numFmt formatCode="General" sourceLinked="1"/>
        <c:tickLblPos val="nextTo"/>
        <c:crossAx val="116634368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7.8025299531086501E-2"/>
          <c:y val="3.2833875890305217E-2"/>
          <c:w val="0.7337911840427096"/>
          <c:h val="0.805476803359391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</c:v>
                </c:pt>
                <c:pt idx="1">
                  <c:v>12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2014г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</c:v>
                </c:pt>
                <c:pt idx="1">
                  <c:v>20</c:v>
                </c:pt>
                <c:pt idx="2">
                  <c:v>40</c:v>
                </c:pt>
              </c:numCache>
            </c:numRef>
          </c:val>
        </c:ser>
        <c:shape val="cylinder"/>
        <c:axId val="134279552"/>
        <c:axId val="134287360"/>
        <c:axId val="0"/>
      </c:bar3DChart>
      <c:catAx>
        <c:axId val="134279552"/>
        <c:scaling>
          <c:orientation val="minMax"/>
        </c:scaling>
        <c:axPos val="b"/>
        <c:tickLblPos val="nextTo"/>
        <c:crossAx val="134287360"/>
        <c:crosses val="autoZero"/>
        <c:auto val="1"/>
        <c:lblAlgn val="ctr"/>
        <c:lblOffset val="100"/>
      </c:catAx>
      <c:valAx>
        <c:axId val="134287360"/>
        <c:scaling>
          <c:orientation val="minMax"/>
        </c:scaling>
        <c:axPos val="l"/>
        <c:majorGridlines/>
        <c:numFmt formatCode="General" sourceLinked="1"/>
        <c:tickLblPos val="nextTo"/>
        <c:crossAx val="13427955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нарушения нервной системы</c:v>
                </c:pt>
                <c:pt idx="1">
                  <c:v>нарушения сердечно – сосудистой системы</c:v>
                </c:pt>
                <c:pt idx="2">
                  <c:v>нарушения дыхательной системы</c:v>
                </c:pt>
                <c:pt idx="3">
                  <c:v> нарушения осанки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  <c:pt idx="1">
                  <c:v>39</c:v>
                </c:pt>
                <c:pt idx="2">
                  <c:v>31</c:v>
                </c:pt>
                <c:pt idx="3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нарушения нервной системы</c:v>
                </c:pt>
                <c:pt idx="1">
                  <c:v>нарушения сердечно – сосудистой системы</c:v>
                </c:pt>
                <c:pt idx="2">
                  <c:v>нарушения дыхательной системы</c:v>
                </c:pt>
                <c:pt idx="3">
                  <c:v> нарушения осанки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</c:v>
                </c:pt>
                <c:pt idx="1">
                  <c:v>35</c:v>
                </c:pt>
                <c:pt idx="2">
                  <c:v>28</c:v>
                </c:pt>
                <c:pt idx="3">
                  <c:v>20</c:v>
                </c:pt>
              </c:numCache>
            </c:numRef>
          </c:val>
        </c:ser>
        <c:axId val="134691072"/>
        <c:axId val="139900416"/>
      </c:barChart>
      <c:catAx>
        <c:axId val="13469107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39900416"/>
        <c:crosses val="autoZero"/>
        <c:auto val="1"/>
        <c:lblAlgn val="ctr"/>
        <c:lblOffset val="100"/>
      </c:catAx>
      <c:valAx>
        <c:axId val="139900416"/>
        <c:scaling>
          <c:orientation val="minMax"/>
        </c:scaling>
        <c:axPos val="l"/>
        <c:majorGridlines/>
        <c:numFmt formatCode="General" sourceLinked="1"/>
        <c:tickLblPos val="nextTo"/>
        <c:crossAx val="13469107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Низкая</c:v>
                </c:pt>
                <c:pt idx="1">
                  <c:v>Средняя</c:v>
                </c:pt>
                <c:pt idx="2">
                  <c:v>Высокая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</c:v>
                </c:pt>
                <c:pt idx="1">
                  <c:v>16</c:v>
                </c:pt>
                <c:pt idx="2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г.</c:v>
                </c:pt>
              </c:strCache>
            </c:strRef>
          </c:tx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Низкая</c:v>
                </c:pt>
                <c:pt idx="1">
                  <c:v>Средняя</c:v>
                </c:pt>
                <c:pt idx="2">
                  <c:v>Высокая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</c:v>
                </c:pt>
                <c:pt idx="1">
                  <c:v>26</c:v>
                </c:pt>
                <c:pt idx="2">
                  <c:v>30</c:v>
                </c:pt>
              </c:numCache>
            </c:numRef>
          </c:val>
        </c:ser>
        <c:marker val="1"/>
        <c:axId val="134706688"/>
        <c:axId val="134708224"/>
      </c:lineChart>
      <c:catAx>
        <c:axId val="134706688"/>
        <c:scaling>
          <c:orientation val="minMax"/>
        </c:scaling>
        <c:axPos val="b"/>
        <c:tickLblPos val="nextTo"/>
        <c:crossAx val="134708224"/>
        <c:crosses val="autoZero"/>
        <c:auto val="1"/>
        <c:lblAlgn val="ctr"/>
        <c:lblOffset val="100"/>
      </c:catAx>
      <c:valAx>
        <c:axId val="134708224"/>
        <c:scaling>
          <c:orientation val="minMax"/>
        </c:scaling>
        <c:axPos val="l"/>
        <c:majorGridlines/>
        <c:numFmt formatCode="General" sourceLinked="1"/>
        <c:tickLblPos val="nextTo"/>
        <c:crossAx val="13470668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2011 г.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9</c:v>
                </c:pt>
                <c:pt idx="3">
                  <c:v>9</c:v>
                </c:pt>
                <c:pt idx="4">
                  <c:v>10</c:v>
                </c:pt>
              </c:numCache>
            </c:numRef>
          </c:val>
        </c:ser>
        <c:marker val="1"/>
        <c:axId val="139627136"/>
        <c:axId val="139628928"/>
      </c:lineChart>
      <c:catAx>
        <c:axId val="139627136"/>
        <c:scaling>
          <c:orientation val="minMax"/>
        </c:scaling>
        <c:axPos val="b"/>
        <c:numFmt formatCode="General" sourceLinked="1"/>
        <c:tickLblPos val="nextTo"/>
        <c:crossAx val="139628928"/>
        <c:crosses val="autoZero"/>
        <c:auto val="1"/>
        <c:lblAlgn val="ctr"/>
        <c:lblOffset val="100"/>
      </c:catAx>
      <c:valAx>
        <c:axId val="139628928"/>
        <c:scaling>
          <c:orientation val="minMax"/>
        </c:scaling>
        <c:axPos val="l"/>
        <c:majorGridlines/>
        <c:numFmt formatCode="General" sourceLinked="1"/>
        <c:tickLblPos val="nextTo"/>
        <c:crossAx val="13962713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1C77-8A16-460D-A78A-8D3AB64B9954}" type="doc">
      <dgm:prSet loTypeId="urn:microsoft.com/office/officeart/2005/8/layout/vList3" loCatId="list" qsTypeId="urn:microsoft.com/office/officeart/2005/8/quickstyle/3d3" qsCatId="3D" csTypeId="urn:microsoft.com/office/officeart/2005/8/colors/colorful1" csCatId="colorful" phldr="1"/>
      <dgm:spPr/>
    </dgm:pt>
    <dgm:pt modelId="{54B41215-AA02-43B5-AC0A-D13FD46CA2D5}">
      <dgm:prSet phldrT="[Текст]" custT="1"/>
      <dgm:spPr/>
      <dgm:t>
        <a:bodyPr/>
        <a:lstStyle/>
        <a:p>
          <a:r>
            <a:rPr kumimoji="0" lang="ru-RU" sz="1800" b="0" i="0" u="none" strike="noStrike" cap="none" normalizeH="0" baseline="0" smtClean="0">
              <a:ln/>
              <a:effectLst/>
              <a:latin typeface="Arial" pitchFamily="34" charset="0"/>
              <a:ea typeface="Times New Roman" pitchFamily="18" charset="0"/>
            </a:rPr>
            <a:t>Закон «Об образовании в Российской Федерации»</a:t>
          </a:r>
          <a:endParaRPr lang="ru-RU" dirty="0"/>
        </a:p>
      </dgm:t>
    </dgm:pt>
    <dgm:pt modelId="{B9ADE471-8EC3-43A3-A56A-2E59D87534B5}" type="parTrans" cxnId="{9BD10B76-762F-44B6-B087-5CB0EE58B026}">
      <dgm:prSet/>
      <dgm:spPr/>
      <dgm:t>
        <a:bodyPr/>
        <a:lstStyle/>
        <a:p>
          <a:endParaRPr lang="ru-RU"/>
        </a:p>
      </dgm:t>
    </dgm:pt>
    <dgm:pt modelId="{58449262-7A6E-4A55-92BF-C955EDE5E274}" type="sibTrans" cxnId="{9BD10B76-762F-44B6-B087-5CB0EE58B026}">
      <dgm:prSet/>
      <dgm:spPr/>
      <dgm:t>
        <a:bodyPr/>
        <a:lstStyle/>
        <a:p>
          <a:endParaRPr lang="ru-RU"/>
        </a:p>
      </dgm:t>
    </dgm:pt>
    <dgm:pt modelId="{C106F5BE-0541-4104-8F18-A4329E0E4259}">
      <dgm:prSet phldrT="[Текст]" custT="1"/>
      <dgm:spPr/>
      <dgm:t>
        <a:bodyPr/>
        <a:lstStyle/>
        <a:p>
          <a:r>
            <a:rPr kumimoji="0" lang="ru-RU" sz="1800" b="0" i="0" u="none" strike="noStrike" cap="none" normalizeH="0" baseline="0" dirty="0" smtClean="0">
              <a:ln/>
              <a:effectLst/>
              <a:latin typeface="Arial" pitchFamily="34" charset="0"/>
              <a:ea typeface="Times New Roman" pitchFamily="18" charset="0"/>
            </a:rPr>
            <a:t>Закон «О санитарно-эпидемиологическом благополучии населения»</a:t>
          </a:r>
          <a:endParaRPr lang="ru-RU" dirty="0"/>
        </a:p>
      </dgm:t>
    </dgm:pt>
    <dgm:pt modelId="{31CE6E40-6F18-4D64-A91B-B52FB452689F}" type="parTrans" cxnId="{254EA2D8-9FD8-4842-A33C-CEF8F63D06D3}">
      <dgm:prSet/>
      <dgm:spPr/>
      <dgm:t>
        <a:bodyPr/>
        <a:lstStyle/>
        <a:p>
          <a:endParaRPr lang="ru-RU"/>
        </a:p>
      </dgm:t>
    </dgm:pt>
    <dgm:pt modelId="{39C98C18-B0A9-4DBD-B9FF-247E54107DF6}" type="sibTrans" cxnId="{254EA2D8-9FD8-4842-A33C-CEF8F63D06D3}">
      <dgm:prSet/>
      <dgm:spPr/>
      <dgm:t>
        <a:bodyPr/>
        <a:lstStyle/>
        <a:p>
          <a:endParaRPr lang="ru-RU"/>
        </a:p>
      </dgm:t>
    </dgm:pt>
    <dgm:pt modelId="{028E9F0D-FBE8-46C4-80AD-1D5D4777B4BB}">
      <dgm:prSet phldrT="[Текст]" custT="1"/>
      <dgm:spPr/>
      <dgm:t>
        <a:bodyPr/>
        <a:lstStyle/>
        <a:p>
          <a:r>
            <a:rPr kumimoji="0" lang="ru-RU" sz="1600" b="0" i="0" u="none" strike="noStrike" cap="none" normalizeH="0" baseline="0" smtClean="0">
              <a:ln/>
              <a:effectLst/>
              <a:latin typeface="Arial" pitchFamily="34" charset="0"/>
              <a:ea typeface="Times New Roman" pitchFamily="18" charset="0"/>
            </a:rPr>
            <a:t>Указ Президента России «О неотложных мерах по обеспечению здоровья населения Российской Федерации»</a:t>
          </a:r>
          <a:endParaRPr lang="ru-RU" sz="1600" dirty="0"/>
        </a:p>
      </dgm:t>
    </dgm:pt>
    <dgm:pt modelId="{CEE1839F-A8F0-4F5F-9357-DC8CE0095F51}" type="parTrans" cxnId="{7376659F-E523-4582-9E8B-80128BB430B6}">
      <dgm:prSet/>
      <dgm:spPr/>
      <dgm:t>
        <a:bodyPr/>
        <a:lstStyle/>
        <a:p>
          <a:endParaRPr lang="ru-RU"/>
        </a:p>
      </dgm:t>
    </dgm:pt>
    <dgm:pt modelId="{4E0347E7-3337-4605-B044-6FE58D4D8CB2}" type="sibTrans" cxnId="{7376659F-E523-4582-9E8B-80128BB430B6}">
      <dgm:prSet/>
      <dgm:spPr/>
      <dgm:t>
        <a:bodyPr/>
        <a:lstStyle/>
        <a:p>
          <a:endParaRPr lang="ru-RU"/>
        </a:p>
      </dgm:t>
    </dgm:pt>
    <dgm:pt modelId="{E58F50EF-0DC4-4FA1-86BF-7B8F62DD152C}">
      <dgm:prSet custT="1"/>
      <dgm:spPr/>
      <dgm:t>
        <a:bodyPr/>
        <a:lstStyle/>
        <a:p>
          <a:r>
            <a:rPr kumimoji="0" lang="ru-RU" sz="1600" b="0" i="0" u="none" strike="noStrike" cap="none" normalizeH="0" baseline="0" smtClean="0">
              <a:ln/>
              <a:effectLst/>
              <a:latin typeface="Arial" pitchFamily="34" charset="0"/>
              <a:ea typeface="Times New Roman" pitchFamily="18" charset="0"/>
            </a:rPr>
            <a:t>Указ Президента России «Об утверждении основных направлений государственной социальной политики по улучшению положения детей в Российской Федерации»</a:t>
          </a:r>
          <a:endParaRPr lang="ru-RU" sz="1600" dirty="0"/>
        </a:p>
      </dgm:t>
    </dgm:pt>
    <dgm:pt modelId="{48A26F16-5EC0-4280-8724-11E4AB0CB34A}" type="parTrans" cxnId="{986254BB-5653-479E-8D45-D5640DC6EC08}">
      <dgm:prSet/>
      <dgm:spPr/>
      <dgm:t>
        <a:bodyPr/>
        <a:lstStyle/>
        <a:p>
          <a:endParaRPr lang="ru-RU"/>
        </a:p>
      </dgm:t>
    </dgm:pt>
    <dgm:pt modelId="{FD498D65-3FEB-4187-9463-F3A9B7995114}" type="sibTrans" cxnId="{986254BB-5653-479E-8D45-D5640DC6EC08}">
      <dgm:prSet/>
      <dgm:spPr/>
      <dgm:t>
        <a:bodyPr/>
        <a:lstStyle/>
        <a:p>
          <a:endParaRPr lang="ru-RU"/>
        </a:p>
      </dgm:t>
    </dgm:pt>
    <dgm:pt modelId="{0008075D-06E4-4A9D-81DA-15CB309FE64D}">
      <dgm:prSet custT="1"/>
      <dgm:spPr/>
      <dgm:t>
        <a:bodyPr/>
        <a:lstStyle/>
        <a:p>
          <a:r>
            <a:rPr kumimoji="0" lang="ru-RU" sz="1800" b="1" i="0" u="none" strike="noStrike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Стратегия развития физической культуры на территории Белгородской области на 2013 - 2017 годы </a:t>
          </a:r>
          <a:endParaRPr lang="ru-RU" dirty="0"/>
        </a:p>
      </dgm:t>
    </dgm:pt>
    <dgm:pt modelId="{C3371CCD-2EF2-463E-A1A9-B9ADAEABC21A}" type="parTrans" cxnId="{B0F2F521-8C05-4742-8E39-F2FA3EE5807B}">
      <dgm:prSet/>
      <dgm:spPr/>
      <dgm:t>
        <a:bodyPr/>
        <a:lstStyle/>
        <a:p>
          <a:endParaRPr lang="ru-RU"/>
        </a:p>
      </dgm:t>
    </dgm:pt>
    <dgm:pt modelId="{2FAC67E3-B8CE-4540-BD56-B091DBA11A2D}" type="sibTrans" cxnId="{B0F2F521-8C05-4742-8E39-F2FA3EE5807B}">
      <dgm:prSet/>
      <dgm:spPr/>
      <dgm:t>
        <a:bodyPr/>
        <a:lstStyle/>
        <a:p>
          <a:endParaRPr lang="ru-RU"/>
        </a:p>
      </dgm:t>
    </dgm:pt>
    <dgm:pt modelId="{926AFC09-083E-4E7F-B3AD-BDE77362B166}">
      <dgm:prSet/>
      <dgm:spPr/>
      <dgm:t>
        <a:bodyPr/>
        <a:lstStyle/>
        <a:p>
          <a:r>
            <a:rPr lang="ru-RU" dirty="0" smtClean="0"/>
            <a:t>ФГОС второго поколения</a:t>
          </a:r>
          <a:endParaRPr lang="ru-RU" dirty="0"/>
        </a:p>
      </dgm:t>
    </dgm:pt>
    <dgm:pt modelId="{4C100B50-93CE-42BA-BEC7-E9C9757A826E}" type="parTrans" cxnId="{31BA36AE-80E1-46B5-AE75-45B85A0692AC}">
      <dgm:prSet/>
      <dgm:spPr/>
      <dgm:t>
        <a:bodyPr/>
        <a:lstStyle/>
        <a:p>
          <a:endParaRPr lang="ru-RU"/>
        </a:p>
      </dgm:t>
    </dgm:pt>
    <dgm:pt modelId="{BE63908A-6535-4823-ABA5-AEF91EB8587F}" type="sibTrans" cxnId="{31BA36AE-80E1-46B5-AE75-45B85A0692AC}">
      <dgm:prSet/>
      <dgm:spPr/>
      <dgm:t>
        <a:bodyPr/>
        <a:lstStyle/>
        <a:p>
          <a:endParaRPr lang="ru-RU"/>
        </a:p>
      </dgm:t>
    </dgm:pt>
    <dgm:pt modelId="{9F5F74F6-A765-48E0-9C38-3AC00810C247}" type="pres">
      <dgm:prSet presAssocID="{4ED11C77-8A16-460D-A78A-8D3AB64B9954}" presName="linearFlow" presStyleCnt="0">
        <dgm:presLayoutVars>
          <dgm:dir/>
          <dgm:resizeHandles val="exact"/>
        </dgm:presLayoutVars>
      </dgm:prSet>
      <dgm:spPr/>
    </dgm:pt>
    <dgm:pt modelId="{A710E03C-BB85-4425-AABA-E41A06EC5052}" type="pres">
      <dgm:prSet presAssocID="{54B41215-AA02-43B5-AC0A-D13FD46CA2D5}" presName="composite" presStyleCnt="0"/>
      <dgm:spPr/>
    </dgm:pt>
    <dgm:pt modelId="{536693BF-764D-454C-A856-11FCADFF040F}" type="pres">
      <dgm:prSet presAssocID="{54B41215-AA02-43B5-AC0A-D13FD46CA2D5}" presName="imgShp" presStyleLbl="fgImgPlace1" presStyleIdx="0" presStyleCnt="6"/>
      <dgm:spPr/>
    </dgm:pt>
    <dgm:pt modelId="{170962F7-83CD-4040-85C1-ACE8E7BDD0D1}" type="pres">
      <dgm:prSet presAssocID="{54B41215-AA02-43B5-AC0A-D13FD46CA2D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A0098-8FA7-4CF6-A941-B303298990D2}" type="pres">
      <dgm:prSet presAssocID="{58449262-7A6E-4A55-92BF-C955EDE5E274}" presName="spacing" presStyleCnt="0"/>
      <dgm:spPr/>
    </dgm:pt>
    <dgm:pt modelId="{BBE32787-AE0D-4DAA-95EB-502FC43B2A19}" type="pres">
      <dgm:prSet presAssocID="{C106F5BE-0541-4104-8F18-A4329E0E4259}" presName="composite" presStyleCnt="0"/>
      <dgm:spPr/>
    </dgm:pt>
    <dgm:pt modelId="{081A006D-58A6-4787-990C-497C54C0706E}" type="pres">
      <dgm:prSet presAssocID="{C106F5BE-0541-4104-8F18-A4329E0E4259}" presName="imgShp" presStyleLbl="fgImgPlace1" presStyleIdx="1" presStyleCnt="6"/>
      <dgm:spPr/>
    </dgm:pt>
    <dgm:pt modelId="{B2ACE9FA-1196-478B-830B-B0766881A437}" type="pres">
      <dgm:prSet presAssocID="{C106F5BE-0541-4104-8F18-A4329E0E4259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A4F2F-97C5-45C9-AF26-78453DB87C20}" type="pres">
      <dgm:prSet presAssocID="{39C98C18-B0A9-4DBD-B9FF-247E54107DF6}" presName="spacing" presStyleCnt="0"/>
      <dgm:spPr/>
    </dgm:pt>
    <dgm:pt modelId="{DEC664F7-2C4F-4AA1-8D98-6730BA17110D}" type="pres">
      <dgm:prSet presAssocID="{028E9F0D-FBE8-46C4-80AD-1D5D4777B4BB}" presName="composite" presStyleCnt="0"/>
      <dgm:spPr/>
    </dgm:pt>
    <dgm:pt modelId="{01B36BE3-3A98-4BE9-9DF8-492B5C011716}" type="pres">
      <dgm:prSet presAssocID="{028E9F0D-FBE8-46C4-80AD-1D5D4777B4BB}" presName="imgShp" presStyleLbl="fgImgPlace1" presStyleIdx="2" presStyleCnt="6"/>
      <dgm:spPr/>
    </dgm:pt>
    <dgm:pt modelId="{A9B5EBBB-EB29-4F87-AB96-9EDAF182B4F4}" type="pres">
      <dgm:prSet presAssocID="{028E9F0D-FBE8-46C4-80AD-1D5D4777B4BB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57EB4-E636-4D4E-A645-80402AD2B95E}" type="pres">
      <dgm:prSet presAssocID="{4E0347E7-3337-4605-B044-6FE58D4D8CB2}" presName="spacing" presStyleCnt="0"/>
      <dgm:spPr/>
    </dgm:pt>
    <dgm:pt modelId="{7F9703BD-EF5B-4484-B650-E0A74F3FD25F}" type="pres">
      <dgm:prSet presAssocID="{E58F50EF-0DC4-4FA1-86BF-7B8F62DD152C}" presName="composite" presStyleCnt="0"/>
      <dgm:spPr/>
    </dgm:pt>
    <dgm:pt modelId="{C58CBB49-39E9-44D3-9F03-E8CF81D132A1}" type="pres">
      <dgm:prSet presAssocID="{E58F50EF-0DC4-4FA1-86BF-7B8F62DD152C}" presName="imgShp" presStyleLbl="fgImgPlace1" presStyleIdx="3" presStyleCnt="6"/>
      <dgm:spPr/>
    </dgm:pt>
    <dgm:pt modelId="{F53773A8-8B3A-49FC-8595-B472F1AA930B}" type="pres">
      <dgm:prSet presAssocID="{E58F50EF-0DC4-4FA1-86BF-7B8F62DD152C}" presName="txShp" presStyleLbl="node1" presStyleIdx="3" presStyleCnt="6" custScaleY="125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AB536-5D8F-4BEF-AF98-30F12141F356}" type="pres">
      <dgm:prSet presAssocID="{FD498D65-3FEB-4187-9463-F3A9B7995114}" presName="spacing" presStyleCnt="0"/>
      <dgm:spPr/>
    </dgm:pt>
    <dgm:pt modelId="{F41C276E-CFE0-4C80-8CAB-C8DE13C26473}" type="pres">
      <dgm:prSet presAssocID="{0008075D-06E4-4A9D-81DA-15CB309FE64D}" presName="composite" presStyleCnt="0"/>
      <dgm:spPr/>
    </dgm:pt>
    <dgm:pt modelId="{2A285933-0436-47C7-B6E4-6374C5B49846}" type="pres">
      <dgm:prSet presAssocID="{0008075D-06E4-4A9D-81DA-15CB309FE64D}" presName="imgShp" presStyleLbl="fgImgPlace1" presStyleIdx="4" presStyleCnt="6"/>
      <dgm:spPr/>
    </dgm:pt>
    <dgm:pt modelId="{2347F55A-08AA-4659-AE85-C0BBDDE985FC}" type="pres">
      <dgm:prSet presAssocID="{0008075D-06E4-4A9D-81DA-15CB309FE64D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1DEC2-AD31-4CE8-8C89-651FC822A0AF}" type="pres">
      <dgm:prSet presAssocID="{2FAC67E3-B8CE-4540-BD56-B091DBA11A2D}" presName="spacing" presStyleCnt="0"/>
      <dgm:spPr/>
    </dgm:pt>
    <dgm:pt modelId="{21853550-F2A7-4F6D-A102-F5B1AFFBEBFD}" type="pres">
      <dgm:prSet presAssocID="{926AFC09-083E-4E7F-B3AD-BDE77362B166}" presName="composite" presStyleCnt="0"/>
      <dgm:spPr/>
    </dgm:pt>
    <dgm:pt modelId="{F17B3C1D-AB55-4BC4-BACE-0F641A0ED95B}" type="pres">
      <dgm:prSet presAssocID="{926AFC09-083E-4E7F-B3AD-BDE77362B166}" presName="imgShp" presStyleLbl="fgImgPlace1" presStyleIdx="5" presStyleCnt="6"/>
      <dgm:spPr/>
    </dgm:pt>
    <dgm:pt modelId="{AA9F627C-524B-46A1-9D85-3ABE72BF4BB2}" type="pres">
      <dgm:prSet presAssocID="{926AFC09-083E-4E7F-B3AD-BDE77362B166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A2B960-AD40-454C-B865-C0113E76E69D}" type="presOf" srcId="{E58F50EF-0DC4-4FA1-86BF-7B8F62DD152C}" destId="{F53773A8-8B3A-49FC-8595-B472F1AA930B}" srcOrd="0" destOrd="0" presId="urn:microsoft.com/office/officeart/2005/8/layout/vList3"/>
    <dgm:cxn modelId="{9557DFDB-8246-4761-A4D4-CB37B9733E03}" type="presOf" srcId="{C106F5BE-0541-4104-8F18-A4329E0E4259}" destId="{B2ACE9FA-1196-478B-830B-B0766881A437}" srcOrd="0" destOrd="0" presId="urn:microsoft.com/office/officeart/2005/8/layout/vList3"/>
    <dgm:cxn modelId="{7376659F-E523-4582-9E8B-80128BB430B6}" srcId="{4ED11C77-8A16-460D-A78A-8D3AB64B9954}" destId="{028E9F0D-FBE8-46C4-80AD-1D5D4777B4BB}" srcOrd="2" destOrd="0" parTransId="{CEE1839F-A8F0-4F5F-9357-DC8CE0095F51}" sibTransId="{4E0347E7-3337-4605-B044-6FE58D4D8CB2}"/>
    <dgm:cxn modelId="{31BA36AE-80E1-46B5-AE75-45B85A0692AC}" srcId="{4ED11C77-8A16-460D-A78A-8D3AB64B9954}" destId="{926AFC09-083E-4E7F-B3AD-BDE77362B166}" srcOrd="5" destOrd="0" parTransId="{4C100B50-93CE-42BA-BEC7-E9C9757A826E}" sibTransId="{BE63908A-6535-4823-ABA5-AEF91EB8587F}"/>
    <dgm:cxn modelId="{BEB143CF-26B8-4465-8AE9-629CB3F74F6A}" type="presOf" srcId="{926AFC09-083E-4E7F-B3AD-BDE77362B166}" destId="{AA9F627C-524B-46A1-9D85-3ABE72BF4BB2}" srcOrd="0" destOrd="0" presId="urn:microsoft.com/office/officeart/2005/8/layout/vList3"/>
    <dgm:cxn modelId="{7D43ED85-B7C0-4854-92E0-DAEB06771ACC}" type="presOf" srcId="{4ED11C77-8A16-460D-A78A-8D3AB64B9954}" destId="{9F5F74F6-A765-48E0-9C38-3AC00810C247}" srcOrd="0" destOrd="0" presId="urn:microsoft.com/office/officeart/2005/8/layout/vList3"/>
    <dgm:cxn modelId="{FE516832-BB45-4C05-81A5-634AF6AB201C}" type="presOf" srcId="{028E9F0D-FBE8-46C4-80AD-1D5D4777B4BB}" destId="{A9B5EBBB-EB29-4F87-AB96-9EDAF182B4F4}" srcOrd="0" destOrd="0" presId="urn:microsoft.com/office/officeart/2005/8/layout/vList3"/>
    <dgm:cxn modelId="{986254BB-5653-479E-8D45-D5640DC6EC08}" srcId="{4ED11C77-8A16-460D-A78A-8D3AB64B9954}" destId="{E58F50EF-0DC4-4FA1-86BF-7B8F62DD152C}" srcOrd="3" destOrd="0" parTransId="{48A26F16-5EC0-4280-8724-11E4AB0CB34A}" sibTransId="{FD498D65-3FEB-4187-9463-F3A9B7995114}"/>
    <dgm:cxn modelId="{254EA2D8-9FD8-4842-A33C-CEF8F63D06D3}" srcId="{4ED11C77-8A16-460D-A78A-8D3AB64B9954}" destId="{C106F5BE-0541-4104-8F18-A4329E0E4259}" srcOrd="1" destOrd="0" parTransId="{31CE6E40-6F18-4D64-A91B-B52FB452689F}" sibTransId="{39C98C18-B0A9-4DBD-B9FF-247E54107DF6}"/>
    <dgm:cxn modelId="{B0F2F521-8C05-4742-8E39-F2FA3EE5807B}" srcId="{4ED11C77-8A16-460D-A78A-8D3AB64B9954}" destId="{0008075D-06E4-4A9D-81DA-15CB309FE64D}" srcOrd="4" destOrd="0" parTransId="{C3371CCD-2EF2-463E-A1A9-B9ADAEABC21A}" sibTransId="{2FAC67E3-B8CE-4540-BD56-B091DBA11A2D}"/>
    <dgm:cxn modelId="{45DCD2A1-7197-498D-8A91-44B34D30B6CC}" type="presOf" srcId="{54B41215-AA02-43B5-AC0A-D13FD46CA2D5}" destId="{170962F7-83CD-4040-85C1-ACE8E7BDD0D1}" srcOrd="0" destOrd="0" presId="urn:microsoft.com/office/officeart/2005/8/layout/vList3"/>
    <dgm:cxn modelId="{9BD10B76-762F-44B6-B087-5CB0EE58B026}" srcId="{4ED11C77-8A16-460D-A78A-8D3AB64B9954}" destId="{54B41215-AA02-43B5-AC0A-D13FD46CA2D5}" srcOrd="0" destOrd="0" parTransId="{B9ADE471-8EC3-43A3-A56A-2E59D87534B5}" sibTransId="{58449262-7A6E-4A55-92BF-C955EDE5E274}"/>
    <dgm:cxn modelId="{854B5895-7BF4-40C1-B942-EB0A18238973}" type="presOf" srcId="{0008075D-06E4-4A9D-81DA-15CB309FE64D}" destId="{2347F55A-08AA-4659-AE85-C0BBDDE985FC}" srcOrd="0" destOrd="0" presId="urn:microsoft.com/office/officeart/2005/8/layout/vList3"/>
    <dgm:cxn modelId="{32974B27-2692-4F22-BE20-97FADFEF6B00}" type="presParOf" srcId="{9F5F74F6-A765-48E0-9C38-3AC00810C247}" destId="{A710E03C-BB85-4425-AABA-E41A06EC5052}" srcOrd="0" destOrd="0" presId="urn:microsoft.com/office/officeart/2005/8/layout/vList3"/>
    <dgm:cxn modelId="{22C2395F-2021-4A80-8DC0-09F2146C4D12}" type="presParOf" srcId="{A710E03C-BB85-4425-AABA-E41A06EC5052}" destId="{536693BF-764D-454C-A856-11FCADFF040F}" srcOrd="0" destOrd="0" presId="urn:microsoft.com/office/officeart/2005/8/layout/vList3"/>
    <dgm:cxn modelId="{61474C9D-4296-4E47-AC25-FB9B53CD4DA0}" type="presParOf" srcId="{A710E03C-BB85-4425-AABA-E41A06EC5052}" destId="{170962F7-83CD-4040-85C1-ACE8E7BDD0D1}" srcOrd="1" destOrd="0" presId="urn:microsoft.com/office/officeart/2005/8/layout/vList3"/>
    <dgm:cxn modelId="{B395049F-EA93-405F-8828-F90D94EF9C50}" type="presParOf" srcId="{9F5F74F6-A765-48E0-9C38-3AC00810C247}" destId="{168A0098-8FA7-4CF6-A941-B303298990D2}" srcOrd="1" destOrd="0" presId="urn:microsoft.com/office/officeart/2005/8/layout/vList3"/>
    <dgm:cxn modelId="{C45BF21F-253B-46C5-A608-298A542A8250}" type="presParOf" srcId="{9F5F74F6-A765-48E0-9C38-3AC00810C247}" destId="{BBE32787-AE0D-4DAA-95EB-502FC43B2A19}" srcOrd="2" destOrd="0" presId="urn:microsoft.com/office/officeart/2005/8/layout/vList3"/>
    <dgm:cxn modelId="{3B882307-35EE-4AFE-B652-6AC367FB2AA4}" type="presParOf" srcId="{BBE32787-AE0D-4DAA-95EB-502FC43B2A19}" destId="{081A006D-58A6-4787-990C-497C54C0706E}" srcOrd="0" destOrd="0" presId="urn:microsoft.com/office/officeart/2005/8/layout/vList3"/>
    <dgm:cxn modelId="{54A50629-9BE9-4029-AADF-0E5FA6CF3B93}" type="presParOf" srcId="{BBE32787-AE0D-4DAA-95EB-502FC43B2A19}" destId="{B2ACE9FA-1196-478B-830B-B0766881A437}" srcOrd="1" destOrd="0" presId="urn:microsoft.com/office/officeart/2005/8/layout/vList3"/>
    <dgm:cxn modelId="{EFE7B27D-7432-45DA-BBF6-B9820170F315}" type="presParOf" srcId="{9F5F74F6-A765-48E0-9C38-3AC00810C247}" destId="{73FA4F2F-97C5-45C9-AF26-78453DB87C20}" srcOrd="3" destOrd="0" presId="urn:microsoft.com/office/officeart/2005/8/layout/vList3"/>
    <dgm:cxn modelId="{C03B6C5F-7D3C-4D94-9B88-22ACE2D2C9F6}" type="presParOf" srcId="{9F5F74F6-A765-48E0-9C38-3AC00810C247}" destId="{DEC664F7-2C4F-4AA1-8D98-6730BA17110D}" srcOrd="4" destOrd="0" presId="urn:microsoft.com/office/officeart/2005/8/layout/vList3"/>
    <dgm:cxn modelId="{9D298670-A4D0-485B-8808-E71DCE5E04CA}" type="presParOf" srcId="{DEC664F7-2C4F-4AA1-8D98-6730BA17110D}" destId="{01B36BE3-3A98-4BE9-9DF8-492B5C011716}" srcOrd="0" destOrd="0" presId="urn:microsoft.com/office/officeart/2005/8/layout/vList3"/>
    <dgm:cxn modelId="{72E6AF29-852C-4BFC-A8D5-008AEA588D65}" type="presParOf" srcId="{DEC664F7-2C4F-4AA1-8D98-6730BA17110D}" destId="{A9B5EBBB-EB29-4F87-AB96-9EDAF182B4F4}" srcOrd="1" destOrd="0" presId="urn:microsoft.com/office/officeart/2005/8/layout/vList3"/>
    <dgm:cxn modelId="{778986B9-8250-40B1-BC50-42A2DBD57416}" type="presParOf" srcId="{9F5F74F6-A765-48E0-9C38-3AC00810C247}" destId="{BF357EB4-E636-4D4E-A645-80402AD2B95E}" srcOrd="5" destOrd="0" presId="urn:microsoft.com/office/officeart/2005/8/layout/vList3"/>
    <dgm:cxn modelId="{90000CC8-34C8-4059-8CF8-47EF52694022}" type="presParOf" srcId="{9F5F74F6-A765-48E0-9C38-3AC00810C247}" destId="{7F9703BD-EF5B-4484-B650-E0A74F3FD25F}" srcOrd="6" destOrd="0" presId="urn:microsoft.com/office/officeart/2005/8/layout/vList3"/>
    <dgm:cxn modelId="{86063590-148D-4FC8-9F4E-1EE8977D561B}" type="presParOf" srcId="{7F9703BD-EF5B-4484-B650-E0A74F3FD25F}" destId="{C58CBB49-39E9-44D3-9F03-E8CF81D132A1}" srcOrd="0" destOrd="0" presId="urn:microsoft.com/office/officeart/2005/8/layout/vList3"/>
    <dgm:cxn modelId="{AC22455D-D0DA-4B70-9020-47A8BA540A8E}" type="presParOf" srcId="{7F9703BD-EF5B-4484-B650-E0A74F3FD25F}" destId="{F53773A8-8B3A-49FC-8595-B472F1AA930B}" srcOrd="1" destOrd="0" presId="urn:microsoft.com/office/officeart/2005/8/layout/vList3"/>
    <dgm:cxn modelId="{99FBC55D-BB82-44C2-8EDC-8E08B874AF3B}" type="presParOf" srcId="{9F5F74F6-A765-48E0-9C38-3AC00810C247}" destId="{577AB536-5D8F-4BEF-AF98-30F12141F356}" srcOrd="7" destOrd="0" presId="urn:microsoft.com/office/officeart/2005/8/layout/vList3"/>
    <dgm:cxn modelId="{23832B27-334E-4B28-8362-3325106BD790}" type="presParOf" srcId="{9F5F74F6-A765-48E0-9C38-3AC00810C247}" destId="{F41C276E-CFE0-4C80-8CAB-C8DE13C26473}" srcOrd="8" destOrd="0" presId="urn:microsoft.com/office/officeart/2005/8/layout/vList3"/>
    <dgm:cxn modelId="{EFD9FC13-8CA3-42FB-9DD2-4598611CDE18}" type="presParOf" srcId="{F41C276E-CFE0-4C80-8CAB-C8DE13C26473}" destId="{2A285933-0436-47C7-B6E4-6374C5B49846}" srcOrd="0" destOrd="0" presId="urn:microsoft.com/office/officeart/2005/8/layout/vList3"/>
    <dgm:cxn modelId="{42EB6D1C-B553-4D41-8745-A3BA53FE771D}" type="presParOf" srcId="{F41C276E-CFE0-4C80-8CAB-C8DE13C26473}" destId="{2347F55A-08AA-4659-AE85-C0BBDDE985FC}" srcOrd="1" destOrd="0" presId="urn:microsoft.com/office/officeart/2005/8/layout/vList3"/>
    <dgm:cxn modelId="{EAA7146E-D4CF-4260-BCBC-02ACAB372950}" type="presParOf" srcId="{9F5F74F6-A765-48E0-9C38-3AC00810C247}" destId="{D781DEC2-AD31-4CE8-8C89-651FC822A0AF}" srcOrd="9" destOrd="0" presId="urn:microsoft.com/office/officeart/2005/8/layout/vList3"/>
    <dgm:cxn modelId="{966F7C44-BA6D-4E6E-8AEB-4461EBB58971}" type="presParOf" srcId="{9F5F74F6-A765-48E0-9C38-3AC00810C247}" destId="{21853550-F2A7-4F6D-A102-F5B1AFFBEBFD}" srcOrd="10" destOrd="0" presId="urn:microsoft.com/office/officeart/2005/8/layout/vList3"/>
    <dgm:cxn modelId="{B32C7291-B095-4CB0-8340-9707FCD17FAE}" type="presParOf" srcId="{21853550-F2A7-4F6D-A102-F5B1AFFBEBFD}" destId="{F17B3C1D-AB55-4BC4-BACE-0F641A0ED95B}" srcOrd="0" destOrd="0" presId="urn:microsoft.com/office/officeart/2005/8/layout/vList3"/>
    <dgm:cxn modelId="{8D604EC4-0306-4C5A-942C-8DFE4B87B062}" type="presParOf" srcId="{21853550-F2A7-4F6D-A102-F5B1AFFBEBFD}" destId="{AA9F627C-524B-46A1-9D85-3ABE72BF4B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500BF8-F6CA-472E-BF65-D603AF90B3F0}" type="doc">
      <dgm:prSet loTypeId="urn:microsoft.com/office/officeart/2005/8/layout/arrow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FB6709B-B167-467A-85A6-26FA283D9AC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kumimoji="0" lang="ru-RU" sz="1800" b="0" i="0" u="none" strike="noStrike" cap="none" normalizeH="0" baseline="0" dirty="0" smtClean="0">
              <a:ln/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</a:rPr>
            <a:t> Неудовлетворительное состояние психофизического развития младших школьников </a:t>
          </a:r>
        </a:p>
      </dgm:t>
    </dgm:pt>
    <dgm:pt modelId="{97F8B8C2-0961-4817-A42B-C28AA0CF2958}" type="parTrans" cxnId="{C1510671-768A-476B-B9E2-7FED0311F67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0AAD85DB-4722-4AA6-BF58-D57BC04E7E89}" type="sibTrans" cxnId="{C1510671-768A-476B-B9E2-7FED0311F67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B9F5A287-33CF-4CFD-9D31-BF6128F70E1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000" dirty="0" smtClean="0">
              <a:solidFill>
                <a:srgbClr val="0000FF"/>
              </a:solidFill>
            </a:rPr>
            <a:t>Отсутствие конкретных технологий развития психофизических качеств младших школьников  в  условиях введения новых образовательных стандартов</a:t>
          </a:r>
          <a:endParaRPr lang="ru-RU" sz="2000" dirty="0">
            <a:solidFill>
              <a:srgbClr val="0000FF"/>
            </a:solidFill>
          </a:endParaRPr>
        </a:p>
      </dgm:t>
    </dgm:pt>
    <dgm:pt modelId="{30BD153E-D5E6-4FF2-84DB-EB68DA9E93FD}" type="parTrans" cxnId="{439F2DF8-9409-4C75-A5F1-F9B43BB5197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EDA7AEEC-FD78-4C3F-8D0F-F2B23B1D480A}" type="sibTrans" cxnId="{439F2DF8-9409-4C75-A5F1-F9B43BB5197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9D0BC175-CBC2-4255-9500-967ECD40D62C}" type="pres">
      <dgm:prSet presAssocID="{82500BF8-F6CA-472E-BF65-D603AF90B3F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13C7F-C175-4C24-A721-7A8637AAD373}" type="pres">
      <dgm:prSet presAssocID="{82500BF8-F6CA-472E-BF65-D603AF90B3F0}" presName="divider" presStyleLbl="fgShp" presStyleIdx="0" presStyleCnt="1"/>
      <dgm:spPr/>
    </dgm:pt>
    <dgm:pt modelId="{D23DFC97-BF8C-4E22-A4CE-B6826C288C17}" type="pres">
      <dgm:prSet presAssocID="{FFB6709B-B167-467A-85A6-26FA283D9ACD}" presName="downArrow" presStyleLbl="node1" presStyleIdx="0" presStyleCnt="2" custLinFactNeighborX="-10370"/>
      <dgm:spPr/>
    </dgm:pt>
    <dgm:pt modelId="{8981E49F-D0EF-4AF5-9266-88F4E8F2A366}" type="pres">
      <dgm:prSet presAssocID="{FFB6709B-B167-467A-85A6-26FA283D9ACD}" presName="downArrowText" presStyleLbl="revTx" presStyleIdx="0" presStyleCnt="2" custScaleX="176664" custLinFactNeighborX="1401" custLinFactNeighborY="-8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10B8E-CB61-4A0A-8620-60F7E75D08FF}" type="pres">
      <dgm:prSet presAssocID="{B9F5A287-33CF-4CFD-9D31-BF6128F70E19}" presName="upArrow" presStyleLbl="node1" presStyleIdx="1" presStyleCnt="2" custLinFactNeighborX="14074"/>
      <dgm:spPr/>
    </dgm:pt>
    <dgm:pt modelId="{1AC3172F-6D3B-41F6-94DE-2AA0020A95B1}" type="pres">
      <dgm:prSet presAssocID="{B9F5A287-33CF-4CFD-9D31-BF6128F70E19}" presName="upArrowText" presStyleLbl="revTx" presStyleIdx="1" presStyleCnt="2" custScaleX="187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B592F7-F420-4BD5-A978-C3DEB8B9E299}" type="presOf" srcId="{B9F5A287-33CF-4CFD-9D31-BF6128F70E19}" destId="{1AC3172F-6D3B-41F6-94DE-2AA0020A95B1}" srcOrd="0" destOrd="0" presId="urn:microsoft.com/office/officeart/2005/8/layout/arrow3"/>
    <dgm:cxn modelId="{9FF0EF35-C380-4B46-827D-DCC6188A2E5D}" type="presOf" srcId="{82500BF8-F6CA-472E-BF65-D603AF90B3F0}" destId="{9D0BC175-CBC2-4255-9500-967ECD40D62C}" srcOrd="0" destOrd="0" presId="urn:microsoft.com/office/officeart/2005/8/layout/arrow3"/>
    <dgm:cxn modelId="{7F26446A-B12D-4228-9735-EB456402B617}" type="presOf" srcId="{FFB6709B-B167-467A-85A6-26FA283D9ACD}" destId="{8981E49F-D0EF-4AF5-9266-88F4E8F2A366}" srcOrd="0" destOrd="0" presId="urn:microsoft.com/office/officeart/2005/8/layout/arrow3"/>
    <dgm:cxn modelId="{439F2DF8-9409-4C75-A5F1-F9B43BB51977}" srcId="{82500BF8-F6CA-472E-BF65-D603AF90B3F0}" destId="{B9F5A287-33CF-4CFD-9D31-BF6128F70E19}" srcOrd="1" destOrd="0" parTransId="{30BD153E-D5E6-4FF2-84DB-EB68DA9E93FD}" sibTransId="{EDA7AEEC-FD78-4C3F-8D0F-F2B23B1D480A}"/>
    <dgm:cxn modelId="{C1510671-768A-476B-B9E2-7FED0311F677}" srcId="{82500BF8-F6CA-472E-BF65-D603AF90B3F0}" destId="{FFB6709B-B167-467A-85A6-26FA283D9ACD}" srcOrd="0" destOrd="0" parTransId="{97F8B8C2-0961-4817-A42B-C28AA0CF2958}" sibTransId="{0AAD85DB-4722-4AA6-BF58-D57BC04E7E89}"/>
    <dgm:cxn modelId="{4610D33B-3962-42AD-8A01-D9DB1C99B27D}" type="presParOf" srcId="{9D0BC175-CBC2-4255-9500-967ECD40D62C}" destId="{AE413C7F-C175-4C24-A721-7A8637AAD373}" srcOrd="0" destOrd="0" presId="urn:microsoft.com/office/officeart/2005/8/layout/arrow3"/>
    <dgm:cxn modelId="{CE765CE4-267E-4B03-B117-09A5C9D710C0}" type="presParOf" srcId="{9D0BC175-CBC2-4255-9500-967ECD40D62C}" destId="{D23DFC97-BF8C-4E22-A4CE-B6826C288C17}" srcOrd="1" destOrd="0" presId="urn:microsoft.com/office/officeart/2005/8/layout/arrow3"/>
    <dgm:cxn modelId="{6EFFAB94-7F40-4341-8B66-3F9FE890269D}" type="presParOf" srcId="{9D0BC175-CBC2-4255-9500-967ECD40D62C}" destId="{8981E49F-D0EF-4AF5-9266-88F4E8F2A366}" srcOrd="2" destOrd="0" presId="urn:microsoft.com/office/officeart/2005/8/layout/arrow3"/>
    <dgm:cxn modelId="{C38CE8B2-B2B9-45D6-97DF-2AFA937C20C6}" type="presParOf" srcId="{9D0BC175-CBC2-4255-9500-967ECD40D62C}" destId="{45710B8E-CB61-4A0A-8620-60F7E75D08FF}" srcOrd="3" destOrd="0" presId="urn:microsoft.com/office/officeart/2005/8/layout/arrow3"/>
    <dgm:cxn modelId="{DBDBA117-470E-41BB-B498-1BE489D975C3}" type="presParOf" srcId="{9D0BC175-CBC2-4255-9500-967ECD40D62C}" destId="{1AC3172F-6D3B-41F6-94DE-2AA0020A95B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52DE93-6B24-4E7B-82D6-590850F6016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FD5F60B-B5C3-4747-890C-786C5257EC2E}">
      <dgm:prSet phldrT="[Текст]"/>
      <dgm:spPr/>
      <dgm:t>
        <a:bodyPr/>
        <a:lstStyle/>
        <a:p>
          <a:r>
            <a:rPr lang="ru-RU" dirty="0" smtClean="0"/>
            <a:t>Упражнение</a:t>
          </a:r>
          <a:endParaRPr lang="ru-RU" dirty="0"/>
        </a:p>
      </dgm:t>
    </dgm:pt>
    <dgm:pt modelId="{C59FC4C7-4A6E-4873-82EF-AD98C8E9F87F}" type="parTrans" cxnId="{323AD0C9-3BA3-47D5-9362-AA6FED7B7676}">
      <dgm:prSet/>
      <dgm:spPr/>
      <dgm:t>
        <a:bodyPr/>
        <a:lstStyle/>
        <a:p>
          <a:endParaRPr lang="ru-RU"/>
        </a:p>
      </dgm:t>
    </dgm:pt>
    <dgm:pt modelId="{968B9DC4-24E6-4B03-A4B7-307EAB1EA992}" type="sibTrans" cxnId="{323AD0C9-3BA3-47D5-9362-AA6FED7B7676}">
      <dgm:prSet/>
      <dgm:spPr/>
      <dgm:t>
        <a:bodyPr/>
        <a:lstStyle/>
        <a:p>
          <a:endParaRPr lang="ru-RU"/>
        </a:p>
      </dgm:t>
    </dgm:pt>
    <dgm:pt modelId="{0A2A1F21-AB10-4985-AE9E-F59D3E53CAA1}">
      <dgm:prSet phldrT="[Текст]"/>
      <dgm:spPr/>
      <dgm:t>
        <a:bodyPr/>
        <a:lstStyle/>
        <a:p>
          <a:r>
            <a:rPr lang="ru-RU" dirty="0" smtClean="0"/>
            <a:t>Игровой </a:t>
          </a:r>
          <a:r>
            <a:rPr lang="ru-RU" dirty="0" err="1" smtClean="0"/>
            <a:t>стретчинг</a:t>
          </a:r>
          <a:endParaRPr lang="ru-RU" dirty="0"/>
        </a:p>
      </dgm:t>
    </dgm:pt>
    <dgm:pt modelId="{3E4DA47C-3101-4538-A0E2-2D5863487F7F}" type="parTrans" cxnId="{04E7E293-FDE2-4912-B38B-BC45EBC17B39}">
      <dgm:prSet/>
      <dgm:spPr/>
      <dgm:t>
        <a:bodyPr/>
        <a:lstStyle/>
        <a:p>
          <a:endParaRPr lang="ru-RU"/>
        </a:p>
      </dgm:t>
    </dgm:pt>
    <dgm:pt modelId="{07EF51FE-7752-4674-B57D-41EE595A6B23}" type="sibTrans" cxnId="{04E7E293-FDE2-4912-B38B-BC45EBC17B39}">
      <dgm:prSet/>
      <dgm:spPr/>
      <dgm:t>
        <a:bodyPr/>
        <a:lstStyle/>
        <a:p>
          <a:endParaRPr lang="ru-RU"/>
        </a:p>
      </dgm:t>
    </dgm:pt>
    <dgm:pt modelId="{2EC337D7-D41C-4C01-B18D-300ABE4D16B2}">
      <dgm:prSet phldrT="[Текст]"/>
      <dgm:spPr/>
      <dgm:t>
        <a:bodyPr/>
        <a:lstStyle/>
        <a:p>
          <a:r>
            <a:rPr lang="ru-RU" dirty="0" smtClean="0"/>
            <a:t>Упражнение</a:t>
          </a:r>
          <a:endParaRPr lang="ru-RU" dirty="0"/>
        </a:p>
      </dgm:t>
    </dgm:pt>
    <dgm:pt modelId="{91E602C2-8692-45A4-A3DE-FD1FE5E2FF67}" type="parTrans" cxnId="{0ABC595C-0188-40EB-BB00-D3DCC2B6562C}">
      <dgm:prSet/>
      <dgm:spPr/>
      <dgm:t>
        <a:bodyPr/>
        <a:lstStyle/>
        <a:p>
          <a:endParaRPr lang="ru-RU"/>
        </a:p>
      </dgm:t>
    </dgm:pt>
    <dgm:pt modelId="{13583897-80D8-4B28-AE2F-72D9EABDA8A8}" type="sibTrans" cxnId="{0ABC595C-0188-40EB-BB00-D3DCC2B6562C}">
      <dgm:prSet/>
      <dgm:spPr/>
      <dgm:t>
        <a:bodyPr/>
        <a:lstStyle/>
        <a:p>
          <a:endParaRPr lang="ru-RU"/>
        </a:p>
      </dgm:t>
    </dgm:pt>
    <dgm:pt modelId="{9C947AD2-A5BB-4430-99E4-C5F70D583A89}" type="pres">
      <dgm:prSet presAssocID="{B652DE93-6B24-4E7B-82D6-590850F6016F}" presName="Name0" presStyleCnt="0">
        <dgm:presLayoutVars>
          <dgm:dir/>
          <dgm:resizeHandles val="exact"/>
        </dgm:presLayoutVars>
      </dgm:prSet>
      <dgm:spPr/>
    </dgm:pt>
    <dgm:pt modelId="{E71DD0A2-C656-4D67-BD1E-E0C44F258976}" type="pres">
      <dgm:prSet presAssocID="{5FD5F60B-B5C3-4747-890C-786C5257EC2E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EB3EC-6D2E-446E-B232-474D7B45B90E}" type="pres">
      <dgm:prSet presAssocID="{968B9DC4-24E6-4B03-A4B7-307EAB1EA992}" presName="parSpace" presStyleCnt="0"/>
      <dgm:spPr/>
    </dgm:pt>
    <dgm:pt modelId="{1175A0C3-6127-44E9-863B-C42267CECAA8}" type="pres">
      <dgm:prSet presAssocID="{0A2A1F21-AB10-4985-AE9E-F59D3E53CAA1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B8EBF-B546-42AE-8E67-003795136091}" type="pres">
      <dgm:prSet presAssocID="{07EF51FE-7752-4674-B57D-41EE595A6B23}" presName="parSpace" presStyleCnt="0"/>
      <dgm:spPr/>
    </dgm:pt>
    <dgm:pt modelId="{3FD2862A-C41E-4784-9328-9C712157377A}" type="pres">
      <dgm:prSet presAssocID="{2EC337D7-D41C-4C01-B18D-300ABE4D16B2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CABAF3-81BA-45FD-807F-FCBFB446A00E}" type="presOf" srcId="{0A2A1F21-AB10-4985-AE9E-F59D3E53CAA1}" destId="{1175A0C3-6127-44E9-863B-C42267CECAA8}" srcOrd="0" destOrd="0" presId="urn:microsoft.com/office/officeart/2005/8/layout/hChevron3"/>
    <dgm:cxn modelId="{323AD0C9-3BA3-47D5-9362-AA6FED7B7676}" srcId="{B652DE93-6B24-4E7B-82D6-590850F6016F}" destId="{5FD5F60B-B5C3-4747-890C-786C5257EC2E}" srcOrd="0" destOrd="0" parTransId="{C59FC4C7-4A6E-4873-82EF-AD98C8E9F87F}" sibTransId="{968B9DC4-24E6-4B03-A4B7-307EAB1EA992}"/>
    <dgm:cxn modelId="{C7F0A33C-FFE4-456F-82C1-BA703254623F}" type="presOf" srcId="{2EC337D7-D41C-4C01-B18D-300ABE4D16B2}" destId="{3FD2862A-C41E-4784-9328-9C712157377A}" srcOrd="0" destOrd="0" presId="urn:microsoft.com/office/officeart/2005/8/layout/hChevron3"/>
    <dgm:cxn modelId="{1B33AE77-45FA-42A5-8A92-E8B24E4C5F3C}" type="presOf" srcId="{5FD5F60B-B5C3-4747-890C-786C5257EC2E}" destId="{E71DD0A2-C656-4D67-BD1E-E0C44F258976}" srcOrd="0" destOrd="0" presId="urn:microsoft.com/office/officeart/2005/8/layout/hChevron3"/>
    <dgm:cxn modelId="{F0AA5D33-F512-4AB1-8048-EDB3227E35B2}" type="presOf" srcId="{B652DE93-6B24-4E7B-82D6-590850F6016F}" destId="{9C947AD2-A5BB-4430-99E4-C5F70D583A89}" srcOrd="0" destOrd="0" presId="urn:microsoft.com/office/officeart/2005/8/layout/hChevron3"/>
    <dgm:cxn modelId="{0ABC595C-0188-40EB-BB00-D3DCC2B6562C}" srcId="{B652DE93-6B24-4E7B-82D6-590850F6016F}" destId="{2EC337D7-D41C-4C01-B18D-300ABE4D16B2}" srcOrd="2" destOrd="0" parTransId="{91E602C2-8692-45A4-A3DE-FD1FE5E2FF67}" sibTransId="{13583897-80D8-4B28-AE2F-72D9EABDA8A8}"/>
    <dgm:cxn modelId="{04E7E293-FDE2-4912-B38B-BC45EBC17B39}" srcId="{B652DE93-6B24-4E7B-82D6-590850F6016F}" destId="{0A2A1F21-AB10-4985-AE9E-F59D3E53CAA1}" srcOrd="1" destOrd="0" parTransId="{3E4DA47C-3101-4538-A0E2-2D5863487F7F}" sibTransId="{07EF51FE-7752-4674-B57D-41EE595A6B23}"/>
    <dgm:cxn modelId="{95923583-408F-45A8-AD7B-3BC1A0C3FB8F}" type="presParOf" srcId="{9C947AD2-A5BB-4430-99E4-C5F70D583A89}" destId="{E71DD0A2-C656-4D67-BD1E-E0C44F258976}" srcOrd="0" destOrd="0" presId="urn:microsoft.com/office/officeart/2005/8/layout/hChevron3"/>
    <dgm:cxn modelId="{60656B67-B0CE-4F15-A1AD-92B5FD2F1771}" type="presParOf" srcId="{9C947AD2-A5BB-4430-99E4-C5F70D583A89}" destId="{5EAEB3EC-6D2E-446E-B232-474D7B45B90E}" srcOrd="1" destOrd="0" presId="urn:microsoft.com/office/officeart/2005/8/layout/hChevron3"/>
    <dgm:cxn modelId="{98E73C66-731B-4579-BCB2-105F646FFC32}" type="presParOf" srcId="{9C947AD2-A5BB-4430-99E4-C5F70D583A89}" destId="{1175A0C3-6127-44E9-863B-C42267CECAA8}" srcOrd="2" destOrd="0" presId="urn:microsoft.com/office/officeart/2005/8/layout/hChevron3"/>
    <dgm:cxn modelId="{D2C50E5B-BC6D-4D8D-97EE-306D9078CC28}" type="presParOf" srcId="{9C947AD2-A5BB-4430-99E4-C5F70D583A89}" destId="{C25B8EBF-B546-42AE-8E67-003795136091}" srcOrd="3" destOrd="0" presId="urn:microsoft.com/office/officeart/2005/8/layout/hChevron3"/>
    <dgm:cxn modelId="{47928225-ADDA-409D-A60E-A664C81AEAA3}" type="presParOf" srcId="{9C947AD2-A5BB-4430-99E4-C5F70D583A89}" destId="{3FD2862A-C41E-4784-9328-9C712157377A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52DE93-6B24-4E7B-82D6-590850F6016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FD5F60B-B5C3-4747-890C-786C5257EC2E}">
      <dgm:prSet phldrT="[Текст]"/>
      <dgm:spPr/>
      <dgm:t>
        <a:bodyPr/>
        <a:lstStyle/>
        <a:p>
          <a:r>
            <a:rPr lang="ru-RU" dirty="0" smtClean="0"/>
            <a:t>Упражнение</a:t>
          </a:r>
          <a:endParaRPr lang="ru-RU" dirty="0"/>
        </a:p>
      </dgm:t>
    </dgm:pt>
    <dgm:pt modelId="{C59FC4C7-4A6E-4873-82EF-AD98C8E9F87F}" type="parTrans" cxnId="{323AD0C9-3BA3-47D5-9362-AA6FED7B7676}">
      <dgm:prSet/>
      <dgm:spPr/>
      <dgm:t>
        <a:bodyPr/>
        <a:lstStyle/>
        <a:p>
          <a:endParaRPr lang="ru-RU"/>
        </a:p>
      </dgm:t>
    </dgm:pt>
    <dgm:pt modelId="{968B9DC4-24E6-4B03-A4B7-307EAB1EA992}" type="sibTrans" cxnId="{323AD0C9-3BA3-47D5-9362-AA6FED7B7676}">
      <dgm:prSet/>
      <dgm:spPr/>
      <dgm:t>
        <a:bodyPr/>
        <a:lstStyle/>
        <a:p>
          <a:endParaRPr lang="ru-RU"/>
        </a:p>
      </dgm:t>
    </dgm:pt>
    <dgm:pt modelId="{0A2A1F21-AB10-4985-AE9E-F59D3E53CAA1}">
      <dgm:prSet phldrT="[Текст]"/>
      <dgm:spPr/>
      <dgm:t>
        <a:bodyPr/>
        <a:lstStyle/>
        <a:p>
          <a:r>
            <a:rPr lang="ru-RU" dirty="0" smtClean="0"/>
            <a:t> Игровой </a:t>
          </a:r>
          <a:r>
            <a:rPr lang="ru-RU" dirty="0" err="1" smtClean="0"/>
            <a:t>стретчинг</a:t>
          </a:r>
          <a:endParaRPr lang="ru-RU" dirty="0"/>
        </a:p>
      </dgm:t>
    </dgm:pt>
    <dgm:pt modelId="{3E4DA47C-3101-4538-A0E2-2D5863487F7F}" type="parTrans" cxnId="{04E7E293-FDE2-4912-B38B-BC45EBC17B39}">
      <dgm:prSet/>
      <dgm:spPr/>
      <dgm:t>
        <a:bodyPr/>
        <a:lstStyle/>
        <a:p>
          <a:endParaRPr lang="ru-RU"/>
        </a:p>
      </dgm:t>
    </dgm:pt>
    <dgm:pt modelId="{07EF51FE-7752-4674-B57D-41EE595A6B23}" type="sibTrans" cxnId="{04E7E293-FDE2-4912-B38B-BC45EBC17B39}">
      <dgm:prSet/>
      <dgm:spPr/>
      <dgm:t>
        <a:bodyPr/>
        <a:lstStyle/>
        <a:p>
          <a:endParaRPr lang="ru-RU"/>
        </a:p>
      </dgm:t>
    </dgm:pt>
    <dgm:pt modelId="{2EC337D7-D41C-4C01-B18D-300ABE4D16B2}">
      <dgm:prSet phldrT="[Текст]"/>
      <dgm:spPr/>
      <dgm:t>
        <a:bodyPr/>
        <a:lstStyle/>
        <a:p>
          <a:r>
            <a:rPr lang="ru-RU" dirty="0" smtClean="0"/>
            <a:t>Упражнение</a:t>
          </a:r>
          <a:endParaRPr lang="ru-RU" dirty="0"/>
        </a:p>
      </dgm:t>
    </dgm:pt>
    <dgm:pt modelId="{91E602C2-8692-45A4-A3DE-FD1FE5E2FF67}" type="parTrans" cxnId="{0ABC595C-0188-40EB-BB00-D3DCC2B6562C}">
      <dgm:prSet/>
      <dgm:spPr/>
      <dgm:t>
        <a:bodyPr/>
        <a:lstStyle/>
        <a:p>
          <a:endParaRPr lang="ru-RU"/>
        </a:p>
      </dgm:t>
    </dgm:pt>
    <dgm:pt modelId="{13583897-80D8-4B28-AE2F-72D9EABDA8A8}" type="sibTrans" cxnId="{0ABC595C-0188-40EB-BB00-D3DCC2B6562C}">
      <dgm:prSet/>
      <dgm:spPr/>
      <dgm:t>
        <a:bodyPr/>
        <a:lstStyle/>
        <a:p>
          <a:endParaRPr lang="ru-RU"/>
        </a:p>
      </dgm:t>
    </dgm:pt>
    <dgm:pt modelId="{57933E81-2ECE-4122-B12B-50EA605A3846}">
      <dgm:prSet phldrT="[Текст]"/>
      <dgm:spPr/>
      <dgm:t>
        <a:bodyPr/>
        <a:lstStyle/>
        <a:p>
          <a:r>
            <a:rPr lang="ru-RU" dirty="0" smtClean="0"/>
            <a:t>Упражнение</a:t>
          </a:r>
          <a:endParaRPr lang="ru-RU" dirty="0"/>
        </a:p>
      </dgm:t>
    </dgm:pt>
    <dgm:pt modelId="{C3B7F383-D74E-4C37-A520-CAC0E0B831BB}" type="parTrans" cxnId="{97AB31A2-C46A-42FE-9BFB-16E78DB42BCD}">
      <dgm:prSet/>
      <dgm:spPr/>
      <dgm:t>
        <a:bodyPr/>
        <a:lstStyle/>
        <a:p>
          <a:endParaRPr lang="ru-RU"/>
        </a:p>
      </dgm:t>
    </dgm:pt>
    <dgm:pt modelId="{D0AB0105-E3A0-4296-830A-F6D3C5501042}" type="sibTrans" cxnId="{97AB31A2-C46A-42FE-9BFB-16E78DB42BCD}">
      <dgm:prSet/>
      <dgm:spPr/>
      <dgm:t>
        <a:bodyPr/>
        <a:lstStyle/>
        <a:p>
          <a:endParaRPr lang="ru-RU"/>
        </a:p>
      </dgm:t>
    </dgm:pt>
    <dgm:pt modelId="{F6034248-9368-4556-B1D8-82DACC34EFA7}">
      <dgm:prSet phldrT="[Текст]"/>
      <dgm:spPr/>
      <dgm:t>
        <a:bodyPr/>
        <a:lstStyle/>
        <a:p>
          <a:r>
            <a:rPr lang="ru-RU" dirty="0" smtClean="0"/>
            <a:t>Упражнение</a:t>
          </a:r>
          <a:endParaRPr lang="ru-RU" dirty="0"/>
        </a:p>
      </dgm:t>
    </dgm:pt>
    <dgm:pt modelId="{04EF66FC-3186-4679-A45E-55FB8C80A116}" type="parTrans" cxnId="{C1A2CE8C-5791-426C-9D33-F39FE67A73AD}">
      <dgm:prSet/>
      <dgm:spPr/>
      <dgm:t>
        <a:bodyPr/>
        <a:lstStyle/>
        <a:p>
          <a:endParaRPr lang="ru-RU"/>
        </a:p>
      </dgm:t>
    </dgm:pt>
    <dgm:pt modelId="{E6FBEC15-DF7F-41CF-B0C0-F5C150B90A10}" type="sibTrans" cxnId="{C1A2CE8C-5791-426C-9D33-F39FE67A73AD}">
      <dgm:prSet/>
      <dgm:spPr/>
      <dgm:t>
        <a:bodyPr/>
        <a:lstStyle/>
        <a:p>
          <a:endParaRPr lang="ru-RU"/>
        </a:p>
      </dgm:t>
    </dgm:pt>
    <dgm:pt modelId="{9C947AD2-A5BB-4430-99E4-C5F70D583A89}" type="pres">
      <dgm:prSet presAssocID="{B652DE93-6B24-4E7B-82D6-590850F6016F}" presName="Name0" presStyleCnt="0">
        <dgm:presLayoutVars>
          <dgm:dir/>
          <dgm:resizeHandles val="exact"/>
        </dgm:presLayoutVars>
      </dgm:prSet>
      <dgm:spPr/>
    </dgm:pt>
    <dgm:pt modelId="{E71DD0A2-C656-4D67-BD1E-E0C44F258976}" type="pres">
      <dgm:prSet presAssocID="{5FD5F60B-B5C3-4747-890C-786C5257EC2E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EB3EC-6D2E-446E-B232-474D7B45B90E}" type="pres">
      <dgm:prSet presAssocID="{968B9DC4-24E6-4B03-A4B7-307EAB1EA992}" presName="parSpace" presStyleCnt="0"/>
      <dgm:spPr/>
    </dgm:pt>
    <dgm:pt modelId="{BF43D4B0-C0C2-4684-962C-C56A11D8CD05}" type="pres">
      <dgm:prSet presAssocID="{57933E81-2ECE-4122-B12B-50EA605A3846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22BB0-92D1-44A3-8FE9-F3BD02FE7790}" type="pres">
      <dgm:prSet presAssocID="{D0AB0105-E3A0-4296-830A-F6D3C5501042}" presName="parSpace" presStyleCnt="0"/>
      <dgm:spPr/>
    </dgm:pt>
    <dgm:pt modelId="{1175A0C3-6127-44E9-863B-C42267CECAA8}" type="pres">
      <dgm:prSet presAssocID="{0A2A1F21-AB10-4985-AE9E-F59D3E53CAA1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B8EBF-B546-42AE-8E67-003795136091}" type="pres">
      <dgm:prSet presAssocID="{07EF51FE-7752-4674-B57D-41EE595A6B23}" presName="parSpace" presStyleCnt="0"/>
      <dgm:spPr/>
    </dgm:pt>
    <dgm:pt modelId="{3FD2862A-C41E-4784-9328-9C712157377A}" type="pres">
      <dgm:prSet presAssocID="{2EC337D7-D41C-4C01-B18D-300ABE4D16B2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C2FE2-0B81-4A9F-A666-360806F43BA6}" type="pres">
      <dgm:prSet presAssocID="{13583897-80D8-4B28-AE2F-72D9EABDA8A8}" presName="parSpace" presStyleCnt="0"/>
      <dgm:spPr/>
    </dgm:pt>
    <dgm:pt modelId="{F1878634-C3AC-47C6-9CF1-6C89ADC9DD7C}" type="pres">
      <dgm:prSet presAssocID="{F6034248-9368-4556-B1D8-82DACC34EFA7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E84A9F-68C5-4C58-A443-53828A8E1A14}" type="presOf" srcId="{0A2A1F21-AB10-4985-AE9E-F59D3E53CAA1}" destId="{1175A0C3-6127-44E9-863B-C42267CECAA8}" srcOrd="0" destOrd="0" presId="urn:microsoft.com/office/officeart/2005/8/layout/hChevron3"/>
    <dgm:cxn modelId="{C76BB899-D9CB-4379-8145-E8C550BED757}" type="presOf" srcId="{57933E81-2ECE-4122-B12B-50EA605A3846}" destId="{BF43D4B0-C0C2-4684-962C-C56A11D8CD05}" srcOrd="0" destOrd="0" presId="urn:microsoft.com/office/officeart/2005/8/layout/hChevron3"/>
    <dgm:cxn modelId="{323AD0C9-3BA3-47D5-9362-AA6FED7B7676}" srcId="{B652DE93-6B24-4E7B-82D6-590850F6016F}" destId="{5FD5F60B-B5C3-4747-890C-786C5257EC2E}" srcOrd="0" destOrd="0" parTransId="{C59FC4C7-4A6E-4873-82EF-AD98C8E9F87F}" sibTransId="{968B9DC4-24E6-4B03-A4B7-307EAB1EA992}"/>
    <dgm:cxn modelId="{B42929F4-CEDE-4C1C-A25E-DD569DE76880}" type="presOf" srcId="{5FD5F60B-B5C3-4747-890C-786C5257EC2E}" destId="{E71DD0A2-C656-4D67-BD1E-E0C44F258976}" srcOrd="0" destOrd="0" presId="urn:microsoft.com/office/officeart/2005/8/layout/hChevron3"/>
    <dgm:cxn modelId="{85A8B4FD-6719-463A-8CEF-B7A3C873BD0E}" type="presOf" srcId="{F6034248-9368-4556-B1D8-82DACC34EFA7}" destId="{F1878634-C3AC-47C6-9CF1-6C89ADC9DD7C}" srcOrd="0" destOrd="0" presId="urn:microsoft.com/office/officeart/2005/8/layout/hChevron3"/>
    <dgm:cxn modelId="{97AB31A2-C46A-42FE-9BFB-16E78DB42BCD}" srcId="{B652DE93-6B24-4E7B-82D6-590850F6016F}" destId="{57933E81-2ECE-4122-B12B-50EA605A3846}" srcOrd="1" destOrd="0" parTransId="{C3B7F383-D74E-4C37-A520-CAC0E0B831BB}" sibTransId="{D0AB0105-E3A0-4296-830A-F6D3C5501042}"/>
    <dgm:cxn modelId="{D37A067F-D22F-4C5C-A942-FDF4F591A272}" type="presOf" srcId="{B652DE93-6B24-4E7B-82D6-590850F6016F}" destId="{9C947AD2-A5BB-4430-99E4-C5F70D583A89}" srcOrd="0" destOrd="0" presId="urn:microsoft.com/office/officeart/2005/8/layout/hChevron3"/>
    <dgm:cxn modelId="{0ABC595C-0188-40EB-BB00-D3DCC2B6562C}" srcId="{B652DE93-6B24-4E7B-82D6-590850F6016F}" destId="{2EC337D7-D41C-4C01-B18D-300ABE4D16B2}" srcOrd="3" destOrd="0" parTransId="{91E602C2-8692-45A4-A3DE-FD1FE5E2FF67}" sibTransId="{13583897-80D8-4B28-AE2F-72D9EABDA8A8}"/>
    <dgm:cxn modelId="{C1A2CE8C-5791-426C-9D33-F39FE67A73AD}" srcId="{B652DE93-6B24-4E7B-82D6-590850F6016F}" destId="{F6034248-9368-4556-B1D8-82DACC34EFA7}" srcOrd="4" destOrd="0" parTransId="{04EF66FC-3186-4679-A45E-55FB8C80A116}" sibTransId="{E6FBEC15-DF7F-41CF-B0C0-F5C150B90A10}"/>
    <dgm:cxn modelId="{04E7E293-FDE2-4912-B38B-BC45EBC17B39}" srcId="{B652DE93-6B24-4E7B-82D6-590850F6016F}" destId="{0A2A1F21-AB10-4985-AE9E-F59D3E53CAA1}" srcOrd="2" destOrd="0" parTransId="{3E4DA47C-3101-4538-A0E2-2D5863487F7F}" sibTransId="{07EF51FE-7752-4674-B57D-41EE595A6B23}"/>
    <dgm:cxn modelId="{F562EDFF-7B4A-4BEC-958B-19FC46DE4FDF}" type="presOf" srcId="{2EC337D7-D41C-4C01-B18D-300ABE4D16B2}" destId="{3FD2862A-C41E-4784-9328-9C712157377A}" srcOrd="0" destOrd="0" presId="urn:microsoft.com/office/officeart/2005/8/layout/hChevron3"/>
    <dgm:cxn modelId="{431F22D4-13DC-4151-B0C3-2518229F6B37}" type="presParOf" srcId="{9C947AD2-A5BB-4430-99E4-C5F70D583A89}" destId="{E71DD0A2-C656-4D67-BD1E-E0C44F258976}" srcOrd="0" destOrd="0" presId="urn:microsoft.com/office/officeart/2005/8/layout/hChevron3"/>
    <dgm:cxn modelId="{AAAB8058-29D7-4D0C-93A3-8F4F13C62BBA}" type="presParOf" srcId="{9C947AD2-A5BB-4430-99E4-C5F70D583A89}" destId="{5EAEB3EC-6D2E-446E-B232-474D7B45B90E}" srcOrd="1" destOrd="0" presId="urn:microsoft.com/office/officeart/2005/8/layout/hChevron3"/>
    <dgm:cxn modelId="{175268E0-C42F-4E8C-ABB5-5627690F32E1}" type="presParOf" srcId="{9C947AD2-A5BB-4430-99E4-C5F70D583A89}" destId="{BF43D4B0-C0C2-4684-962C-C56A11D8CD05}" srcOrd="2" destOrd="0" presId="urn:microsoft.com/office/officeart/2005/8/layout/hChevron3"/>
    <dgm:cxn modelId="{A27DD479-1856-4B4C-B1BF-A4B37CC38957}" type="presParOf" srcId="{9C947AD2-A5BB-4430-99E4-C5F70D583A89}" destId="{C4322BB0-92D1-44A3-8FE9-F3BD02FE7790}" srcOrd="3" destOrd="0" presId="urn:microsoft.com/office/officeart/2005/8/layout/hChevron3"/>
    <dgm:cxn modelId="{B6A24916-773C-400A-966B-D8CF37C36C57}" type="presParOf" srcId="{9C947AD2-A5BB-4430-99E4-C5F70D583A89}" destId="{1175A0C3-6127-44E9-863B-C42267CECAA8}" srcOrd="4" destOrd="0" presId="urn:microsoft.com/office/officeart/2005/8/layout/hChevron3"/>
    <dgm:cxn modelId="{4F1593A4-9930-4127-BEC4-7D598D045638}" type="presParOf" srcId="{9C947AD2-A5BB-4430-99E4-C5F70D583A89}" destId="{C25B8EBF-B546-42AE-8E67-003795136091}" srcOrd="5" destOrd="0" presId="urn:microsoft.com/office/officeart/2005/8/layout/hChevron3"/>
    <dgm:cxn modelId="{ADAC78D7-D700-4727-9475-387FB8D3B3E3}" type="presParOf" srcId="{9C947AD2-A5BB-4430-99E4-C5F70D583A89}" destId="{3FD2862A-C41E-4784-9328-9C712157377A}" srcOrd="6" destOrd="0" presId="urn:microsoft.com/office/officeart/2005/8/layout/hChevron3"/>
    <dgm:cxn modelId="{0E453F17-5367-4AA2-8766-3DD7BE94AE23}" type="presParOf" srcId="{9C947AD2-A5BB-4430-99E4-C5F70D583A89}" destId="{F9AC2FE2-0B81-4A9F-A666-360806F43BA6}" srcOrd="7" destOrd="0" presId="urn:microsoft.com/office/officeart/2005/8/layout/hChevron3"/>
    <dgm:cxn modelId="{068C37F2-8DE6-4C2F-83D2-AAA67FCB4EB2}" type="presParOf" srcId="{9C947AD2-A5BB-4430-99E4-C5F70D583A89}" destId="{F1878634-C3AC-47C6-9CF1-6C89ADC9DD7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0962F7-83CD-4040-85C1-ACE8E7BDD0D1}">
      <dsp:nvSpPr>
        <dsp:cNvPr id="0" name=""/>
        <dsp:cNvSpPr/>
      </dsp:nvSpPr>
      <dsp:spPr>
        <a:xfrm rot="10800000">
          <a:off x="1440761" y="2351"/>
          <a:ext cx="4988137" cy="73740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17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smtClean="0">
              <a:ln/>
              <a:effectLst/>
              <a:latin typeface="Arial" pitchFamily="34" charset="0"/>
              <a:ea typeface="Times New Roman" pitchFamily="18" charset="0"/>
            </a:rPr>
            <a:t>Закон «Об образовании в Российской Федерации»</a:t>
          </a:r>
          <a:endParaRPr lang="ru-RU" kern="1200" dirty="0"/>
        </a:p>
      </dsp:txBody>
      <dsp:txXfrm rot="10800000">
        <a:off x="1440761" y="2351"/>
        <a:ext cx="4988137" cy="737404"/>
      </dsp:txXfrm>
    </dsp:sp>
    <dsp:sp modelId="{536693BF-764D-454C-A856-11FCADFF040F}">
      <dsp:nvSpPr>
        <dsp:cNvPr id="0" name=""/>
        <dsp:cNvSpPr/>
      </dsp:nvSpPr>
      <dsp:spPr>
        <a:xfrm>
          <a:off x="1072059" y="2351"/>
          <a:ext cx="737404" cy="737404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ACE9FA-1196-478B-830B-B0766881A437}">
      <dsp:nvSpPr>
        <dsp:cNvPr id="0" name=""/>
        <dsp:cNvSpPr/>
      </dsp:nvSpPr>
      <dsp:spPr>
        <a:xfrm rot="10800000">
          <a:off x="1440761" y="959877"/>
          <a:ext cx="4988137" cy="73740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17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/>
              <a:effectLst/>
              <a:latin typeface="Arial" pitchFamily="34" charset="0"/>
              <a:ea typeface="Times New Roman" pitchFamily="18" charset="0"/>
            </a:rPr>
            <a:t>Закон «О санитарно-эпидемиологическом благополучии населения»</a:t>
          </a:r>
          <a:endParaRPr lang="ru-RU" kern="1200" dirty="0"/>
        </a:p>
      </dsp:txBody>
      <dsp:txXfrm rot="10800000">
        <a:off x="1440761" y="959877"/>
        <a:ext cx="4988137" cy="737404"/>
      </dsp:txXfrm>
    </dsp:sp>
    <dsp:sp modelId="{081A006D-58A6-4787-990C-497C54C0706E}">
      <dsp:nvSpPr>
        <dsp:cNvPr id="0" name=""/>
        <dsp:cNvSpPr/>
      </dsp:nvSpPr>
      <dsp:spPr>
        <a:xfrm>
          <a:off x="1072059" y="959877"/>
          <a:ext cx="737404" cy="73740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B5EBBB-EB29-4F87-AB96-9EDAF182B4F4}">
      <dsp:nvSpPr>
        <dsp:cNvPr id="0" name=""/>
        <dsp:cNvSpPr/>
      </dsp:nvSpPr>
      <dsp:spPr>
        <a:xfrm rot="10800000">
          <a:off x="1440761" y="1917403"/>
          <a:ext cx="4988137" cy="73740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175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0" i="0" u="none" strike="noStrike" kern="1200" cap="none" normalizeH="0" baseline="0" smtClean="0">
              <a:ln/>
              <a:effectLst/>
              <a:latin typeface="Arial" pitchFamily="34" charset="0"/>
              <a:ea typeface="Times New Roman" pitchFamily="18" charset="0"/>
            </a:rPr>
            <a:t>Указ Президента России «О неотложных мерах по обеспечению здоровья населения Российской Федерации»</a:t>
          </a:r>
          <a:endParaRPr lang="ru-RU" sz="1600" kern="1200" dirty="0"/>
        </a:p>
      </dsp:txBody>
      <dsp:txXfrm rot="10800000">
        <a:off x="1440761" y="1917403"/>
        <a:ext cx="4988137" cy="737404"/>
      </dsp:txXfrm>
    </dsp:sp>
    <dsp:sp modelId="{01B36BE3-3A98-4BE9-9DF8-492B5C011716}">
      <dsp:nvSpPr>
        <dsp:cNvPr id="0" name=""/>
        <dsp:cNvSpPr/>
      </dsp:nvSpPr>
      <dsp:spPr>
        <a:xfrm>
          <a:off x="1072059" y="1917403"/>
          <a:ext cx="737404" cy="737404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3773A8-8B3A-49FC-8595-B472F1AA930B}">
      <dsp:nvSpPr>
        <dsp:cNvPr id="0" name=""/>
        <dsp:cNvSpPr/>
      </dsp:nvSpPr>
      <dsp:spPr>
        <a:xfrm rot="10800000">
          <a:off x="1440761" y="2874929"/>
          <a:ext cx="4988137" cy="922707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175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0" i="0" u="none" strike="noStrike" kern="1200" cap="none" normalizeH="0" baseline="0" smtClean="0">
              <a:ln/>
              <a:effectLst/>
              <a:latin typeface="Arial" pitchFamily="34" charset="0"/>
              <a:ea typeface="Times New Roman" pitchFamily="18" charset="0"/>
            </a:rPr>
            <a:t>Указ Президента России «Об утверждении основных направлений государственной социальной политики по улучшению положения детей в Российской Федерации»</a:t>
          </a:r>
          <a:endParaRPr lang="ru-RU" sz="1600" kern="1200" dirty="0"/>
        </a:p>
      </dsp:txBody>
      <dsp:txXfrm rot="10800000">
        <a:off x="1440761" y="2874929"/>
        <a:ext cx="4988137" cy="922707"/>
      </dsp:txXfrm>
    </dsp:sp>
    <dsp:sp modelId="{C58CBB49-39E9-44D3-9F03-E8CF81D132A1}">
      <dsp:nvSpPr>
        <dsp:cNvPr id="0" name=""/>
        <dsp:cNvSpPr/>
      </dsp:nvSpPr>
      <dsp:spPr>
        <a:xfrm>
          <a:off x="1072059" y="2967580"/>
          <a:ext cx="737404" cy="737404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47F55A-08AA-4659-AE85-C0BBDDE985FC}">
      <dsp:nvSpPr>
        <dsp:cNvPr id="0" name=""/>
        <dsp:cNvSpPr/>
      </dsp:nvSpPr>
      <dsp:spPr>
        <a:xfrm rot="10800000">
          <a:off x="1440761" y="4017757"/>
          <a:ext cx="4988137" cy="737404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17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smtClean="0">
              <a:ln/>
              <a:effectLst/>
              <a:latin typeface="Calibri" pitchFamily="34" charset="0"/>
              <a:ea typeface="Times New Roman" pitchFamily="18" charset="0"/>
              <a:cs typeface="Times New Roman" pitchFamily="18" charset="0"/>
            </a:rPr>
            <a:t>Стратегия развития физической культуры на территории Белгородской области на 2013 - 2017 годы </a:t>
          </a:r>
          <a:endParaRPr lang="ru-RU" kern="1200" dirty="0"/>
        </a:p>
      </dsp:txBody>
      <dsp:txXfrm rot="10800000">
        <a:off x="1440761" y="4017757"/>
        <a:ext cx="4988137" cy="737404"/>
      </dsp:txXfrm>
    </dsp:sp>
    <dsp:sp modelId="{2A285933-0436-47C7-B6E4-6374C5B49846}">
      <dsp:nvSpPr>
        <dsp:cNvPr id="0" name=""/>
        <dsp:cNvSpPr/>
      </dsp:nvSpPr>
      <dsp:spPr>
        <a:xfrm>
          <a:off x="1072059" y="4017757"/>
          <a:ext cx="737404" cy="73740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9F627C-524B-46A1-9D85-3ABE72BF4BB2}">
      <dsp:nvSpPr>
        <dsp:cNvPr id="0" name=""/>
        <dsp:cNvSpPr/>
      </dsp:nvSpPr>
      <dsp:spPr>
        <a:xfrm rot="10800000">
          <a:off x="1440761" y="4975283"/>
          <a:ext cx="4988137" cy="73740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5175" tIns="118110" rIns="220472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ФГОС второго поколения</a:t>
          </a:r>
          <a:endParaRPr lang="ru-RU" sz="3100" kern="1200" dirty="0"/>
        </a:p>
      </dsp:txBody>
      <dsp:txXfrm rot="10800000">
        <a:off x="1440761" y="4975283"/>
        <a:ext cx="4988137" cy="737404"/>
      </dsp:txXfrm>
    </dsp:sp>
    <dsp:sp modelId="{F17B3C1D-AB55-4BC4-BACE-0F641A0ED95B}">
      <dsp:nvSpPr>
        <dsp:cNvPr id="0" name=""/>
        <dsp:cNvSpPr/>
      </dsp:nvSpPr>
      <dsp:spPr>
        <a:xfrm>
          <a:off x="1072059" y="4975283"/>
          <a:ext cx="737404" cy="737404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413C7F-C175-4C24-A721-7A8637AAD373}">
      <dsp:nvSpPr>
        <dsp:cNvPr id="0" name=""/>
        <dsp:cNvSpPr/>
      </dsp:nvSpPr>
      <dsp:spPr>
        <a:xfrm rot="21300000">
          <a:off x="19730" y="2705960"/>
          <a:ext cx="6389959" cy="731746"/>
        </a:xfrm>
        <a:prstGeom prst="mathMinus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D23DFC97-BF8C-4E22-A4CE-B6826C288C17}">
      <dsp:nvSpPr>
        <dsp:cNvPr id="0" name=""/>
        <dsp:cNvSpPr/>
      </dsp:nvSpPr>
      <dsp:spPr>
        <a:xfrm>
          <a:off x="571511" y="307183"/>
          <a:ext cx="1928826" cy="2457467"/>
        </a:xfrm>
        <a:prstGeom prst="down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981E49F-D0EF-4AF5-9266-88F4E8F2A366}">
      <dsp:nvSpPr>
        <dsp:cNvPr id="0" name=""/>
        <dsp:cNvSpPr/>
      </dsp:nvSpPr>
      <dsp:spPr>
        <a:xfrm>
          <a:off x="2647768" y="0"/>
          <a:ext cx="3634710" cy="2580340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/>
              <a:solidFill>
                <a:srgbClr val="0000FF"/>
              </a:solidFill>
              <a:effectLst/>
              <a:latin typeface="Arial" pitchFamily="34" charset="0"/>
              <a:ea typeface="Times New Roman" pitchFamily="18" charset="0"/>
            </a:rPr>
            <a:t> Неудовлетворительное состояние психофизического развития младших школьников </a:t>
          </a:r>
        </a:p>
      </dsp:txBody>
      <dsp:txXfrm>
        <a:off x="2647768" y="0"/>
        <a:ext cx="3634710" cy="2580340"/>
      </dsp:txXfrm>
    </dsp:sp>
    <dsp:sp modelId="{45710B8E-CB61-4A0A-8620-60F7E75D08FF}">
      <dsp:nvSpPr>
        <dsp:cNvPr id="0" name=""/>
        <dsp:cNvSpPr/>
      </dsp:nvSpPr>
      <dsp:spPr>
        <a:xfrm>
          <a:off x="4000526" y="3379017"/>
          <a:ext cx="1928826" cy="2457467"/>
        </a:xfrm>
        <a:prstGeom prst="up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C3172F-6D3B-41F6-94DE-2AA0020A95B1}">
      <dsp:nvSpPr>
        <dsp:cNvPr id="0" name=""/>
        <dsp:cNvSpPr/>
      </dsp:nvSpPr>
      <dsp:spPr>
        <a:xfrm>
          <a:off x="68285" y="3563327"/>
          <a:ext cx="3849669" cy="258034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FF"/>
              </a:solidFill>
            </a:rPr>
            <a:t>Отсутствие конкретных технологий развития психофизических качеств младших школьников  в  условиях введения новых образовательных стандартов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68285" y="3563327"/>
        <a:ext cx="3849669" cy="25803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1DD0A2-C656-4D67-BD1E-E0C44F258976}">
      <dsp:nvSpPr>
        <dsp:cNvPr id="0" name=""/>
        <dsp:cNvSpPr/>
      </dsp:nvSpPr>
      <dsp:spPr>
        <a:xfrm>
          <a:off x="1772" y="0"/>
          <a:ext cx="1549578" cy="36004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Упражнение</a:t>
          </a:r>
          <a:endParaRPr lang="ru-RU" sz="1100" kern="1200" dirty="0"/>
        </a:p>
      </dsp:txBody>
      <dsp:txXfrm>
        <a:off x="1772" y="0"/>
        <a:ext cx="1549578" cy="360040"/>
      </dsp:txXfrm>
    </dsp:sp>
    <dsp:sp modelId="{1175A0C3-6127-44E9-863B-C42267CECAA8}">
      <dsp:nvSpPr>
        <dsp:cNvPr id="0" name=""/>
        <dsp:cNvSpPr/>
      </dsp:nvSpPr>
      <dsp:spPr>
        <a:xfrm>
          <a:off x="1241434" y="0"/>
          <a:ext cx="1549578" cy="3600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Игровой </a:t>
          </a:r>
          <a:r>
            <a:rPr lang="ru-RU" sz="1100" kern="1200" dirty="0" err="1" smtClean="0"/>
            <a:t>стретчинг</a:t>
          </a:r>
          <a:endParaRPr lang="ru-RU" sz="1100" kern="1200" dirty="0"/>
        </a:p>
      </dsp:txBody>
      <dsp:txXfrm>
        <a:off x="1241434" y="0"/>
        <a:ext cx="1549578" cy="360040"/>
      </dsp:txXfrm>
    </dsp:sp>
    <dsp:sp modelId="{3FD2862A-C41E-4784-9328-9C712157377A}">
      <dsp:nvSpPr>
        <dsp:cNvPr id="0" name=""/>
        <dsp:cNvSpPr/>
      </dsp:nvSpPr>
      <dsp:spPr>
        <a:xfrm>
          <a:off x="2481097" y="0"/>
          <a:ext cx="1549578" cy="3600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Упражнение</a:t>
          </a:r>
          <a:endParaRPr lang="ru-RU" sz="1100" kern="1200" dirty="0"/>
        </a:p>
      </dsp:txBody>
      <dsp:txXfrm>
        <a:off x="2481097" y="0"/>
        <a:ext cx="1549578" cy="3600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1DD0A2-C656-4D67-BD1E-E0C44F258976}">
      <dsp:nvSpPr>
        <dsp:cNvPr id="0" name=""/>
        <dsp:cNvSpPr/>
      </dsp:nvSpPr>
      <dsp:spPr>
        <a:xfrm>
          <a:off x="571" y="281228"/>
          <a:ext cx="1114137" cy="4456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Упражнение</a:t>
          </a:r>
          <a:endParaRPr lang="ru-RU" sz="900" kern="1200" dirty="0"/>
        </a:p>
      </dsp:txBody>
      <dsp:txXfrm>
        <a:off x="571" y="281228"/>
        <a:ext cx="1114137" cy="445654"/>
      </dsp:txXfrm>
    </dsp:sp>
    <dsp:sp modelId="{BF43D4B0-C0C2-4684-962C-C56A11D8CD05}">
      <dsp:nvSpPr>
        <dsp:cNvPr id="0" name=""/>
        <dsp:cNvSpPr/>
      </dsp:nvSpPr>
      <dsp:spPr>
        <a:xfrm>
          <a:off x="891881" y="281228"/>
          <a:ext cx="1114137" cy="4456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Упражнение</a:t>
          </a:r>
          <a:endParaRPr lang="ru-RU" sz="900" kern="1200" dirty="0"/>
        </a:p>
      </dsp:txBody>
      <dsp:txXfrm>
        <a:off x="891881" y="281228"/>
        <a:ext cx="1114137" cy="445654"/>
      </dsp:txXfrm>
    </dsp:sp>
    <dsp:sp modelId="{1175A0C3-6127-44E9-863B-C42267CECAA8}">
      <dsp:nvSpPr>
        <dsp:cNvPr id="0" name=""/>
        <dsp:cNvSpPr/>
      </dsp:nvSpPr>
      <dsp:spPr>
        <a:xfrm>
          <a:off x="1783191" y="281228"/>
          <a:ext cx="1114137" cy="4456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 Игровой </a:t>
          </a:r>
          <a:r>
            <a:rPr lang="ru-RU" sz="900" kern="1200" dirty="0" err="1" smtClean="0"/>
            <a:t>стретчинг</a:t>
          </a:r>
          <a:endParaRPr lang="ru-RU" sz="900" kern="1200" dirty="0"/>
        </a:p>
      </dsp:txBody>
      <dsp:txXfrm>
        <a:off x="1783191" y="281228"/>
        <a:ext cx="1114137" cy="445654"/>
      </dsp:txXfrm>
    </dsp:sp>
    <dsp:sp modelId="{3FD2862A-C41E-4784-9328-9C712157377A}">
      <dsp:nvSpPr>
        <dsp:cNvPr id="0" name=""/>
        <dsp:cNvSpPr/>
      </dsp:nvSpPr>
      <dsp:spPr>
        <a:xfrm>
          <a:off x="2674501" y="281228"/>
          <a:ext cx="1114137" cy="4456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Упражнение</a:t>
          </a:r>
          <a:endParaRPr lang="ru-RU" sz="900" kern="1200" dirty="0"/>
        </a:p>
      </dsp:txBody>
      <dsp:txXfrm>
        <a:off x="2674501" y="281228"/>
        <a:ext cx="1114137" cy="445654"/>
      </dsp:txXfrm>
    </dsp:sp>
    <dsp:sp modelId="{F1878634-C3AC-47C6-9CF1-6C89ADC9DD7C}">
      <dsp:nvSpPr>
        <dsp:cNvPr id="0" name=""/>
        <dsp:cNvSpPr/>
      </dsp:nvSpPr>
      <dsp:spPr>
        <a:xfrm>
          <a:off x="3565811" y="281228"/>
          <a:ext cx="1114137" cy="4456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Упражнение</a:t>
          </a:r>
          <a:endParaRPr lang="ru-RU" sz="900" kern="1200" dirty="0"/>
        </a:p>
      </dsp:txBody>
      <dsp:txXfrm>
        <a:off x="3565811" y="281228"/>
        <a:ext cx="1114137" cy="44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C5F42-2FDC-40FE-9316-33E647BCD1B4}" type="datetimeFigureOut">
              <a:rPr lang="ru-RU" smtClean="0"/>
              <a:pPr/>
              <a:t>15.08.2015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794BA-6827-412F-BCFD-8B6F918DC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963FF-2E9E-48FB-9BB3-52CF919B2AA3}" type="datetimeFigureOut">
              <a:rPr lang="ru-RU" smtClean="0"/>
              <a:pPr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14B2-D5DF-497C-B2E1-73095A8617D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http://petrushki.net/uploads/posts/2011-11/1322405932_petrushki.net_fizkultura-posle-rodov.-vosstanovlenie.jpg"/>
          <p:cNvPicPr>
            <a:picLocks noChangeAspect="1" noChangeArrowheads="1"/>
          </p:cNvPicPr>
          <p:nvPr userDrawn="1"/>
        </p:nvPicPr>
        <p:blipFill>
          <a:blip r:embed="rId2" cstate="print"/>
          <a:srcRect t="6276"/>
          <a:stretch>
            <a:fillRect/>
          </a:stretch>
        </p:blipFill>
        <p:spPr bwMode="auto">
          <a:xfrm>
            <a:off x="179512" y="116632"/>
            <a:ext cx="3059832" cy="2150858"/>
          </a:xfrm>
          <a:prstGeom prst="rect">
            <a:avLst/>
          </a:prstGeom>
          <a:noFill/>
        </p:spPr>
      </p:pic>
      <p:pic>
        <p:nvPicPr>
          <p:cNvPr id="12296" name="Picture 8" descr="http://o-sustavah.ru/wp-content/uploads/2012/12/%D0%9B%D0%B5%D1%87%D0%B5%D0%B1%D0%BD%D0%B0%D1%8F-%D1%84%D0%B8%D0%B7%D0%BA%D1%83%D0%BB%D1%8C%D1%82%D1%83%D1%80%D0%B0-%D0%BF%D1%80%D0%B8-%D0%B0%D1%80%D1%82%D1%80%D0%BE%D0%B7%D0%B5-300x198.jpg"/>
          <p:cNvPicPr>
            <a:picLocks noChangeAspect="1" noChangeArrowheads="1"/>
          </p:cNvPicPr>
          <p:nvPr userDrawn="1"/>
        </p:nvPicPr>
        <p:blipFill>
          <a:blip r:embed="rId3" cstate="print"/>
          <a:srcRect b="-2594"/>
          <a:stretch>
            <a:fillRect/>
          </a:stretch>
        </p:blipFill>
        <p:spPr bwMode="auto">
          <a:xfrm>
            <a:off x="5796136" y="116632"/>
            <a:ext cx="3151495" cy="218270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 userDrawn="1"/>
        </p:nvSpPr>
        <p:spPr>
          <a:xfrm>
            <a:off x="0" y="5229200"/>
            <a:ext cx="9144000" cy="16288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8" name="Picture 10" descr="http://www.fisio.ru/images/2-2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620688"/>
            <a:ext cx="2406911" cy="43204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179512" y="2348880"/>
            <a:ext cx="3096344" cy="50405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5796136" y="2348880"/>
            <a:ext cx="3168352" cy="50405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02" name="Picture 14" descr="http://informing.ru/uploads/posts/2013-09/1378882299_fizku.jpg"/>
          <p:cNvPicPr>
            <a:picLocks noChangeAspect="1" noChangeArrowheads="1"/>
          </p:cNvPicPr>
          <p:nvPr userDrawn="1"/>
        </p:nvPicPr>
        <p:blipFill>
          <a:blip r:embed="rId5" cstate="print"/>
          <a:srcRect l="8491" r="8350"/>
          <a:stretch>
            <a:fillRect/>
          </a:stretch>
        </p:blipFill>
        <p:spPr bwMode="auto">
          <a:xfrm>
            <a:off x="179512" y="2852936"/>
            <a:ext cx="3096344" cy="2304256"/>
          </a:xfrm>
          <a:prstGeom prst="rect">
            <a:avLst/>
          </a:prstGeom>
          <a:noFill/>
        </p:spPr>
      </p:pic>
      <p:pic>
        <p:nvPicPr>
          <p:cNvPr id="12306" name="Picture 18" descr="http://spbmy.ru/img/news/08/16082.jpg"/>
          <p:cNvPicPr>
            <a:picLocks noChangeAspect="1" noChangeArrowheads="1"/>
          </p:cNvPicPr>
          <p:nvPr userDrawn="1"/>
        </p:nvPicPr>
        <p:blipFill>
          <a:blip r:embed="rId6" cstate="print"/>
          <a:srcRect l="4284" r="5755"/>
          <a:stretch>
            <a:fillRect/>
          </a:stretch>
        </p:blipFill>
        <p:spPr bwMode="auto">
          <a:xfrm>
            <a:off x="5796136" y="2852936"/>
            <a:ext cx="3168352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>
          <a:xfrm>
            <a:off x="107504" y="0"/>
            <a:ext cx="2088232" cy="2160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6597352"/>
            <a:ext cx="2123728" cy="26064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07504" y="5013176"/>
            <a:ext cx="2088232" cy="2160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107504" y="3356992"/>
            <a:ext cx="2088232" cy="2160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107504" y="1772816"/>
            <a:ext cx="2088232" cy="2160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414B2-D5DF-497C-B2E1-73095A8617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124" name="AutoShape 4" descr="http://fizkult-frunz.ru/news/images/logocentr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7504" y="0"/>
            <a:ext cx="2016224" cy="6858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4" descr="http://informing.ru/uploads/posts/2013-09/1378882299_fizku.jpg"/>
          <p:cNvPicPr>
            <a:picLocks noChangeAspect="1" noChangeArrowheads="1"/>
          </p:cNvPicPr>
          <p:nvPr userDrawn="1"/>
        </p:nvPicPr>
        <p:blipFill>
          <a:blip r:embed="rId2" cstate="print"/>
          <a:srcRect l="8491" r="8350"/>
          <a:stretch>
            <a:fillRect/>
          </a:stretch>
        </p:blipFill>
        <p:spPr bwMode="auto">
          <a:xfrm>
            <a:off x="107504" y="260648"/>
            <a:ext cx="2016224" cy="1500445"/>
          </a:xfrm>
          <a:prstGeom prst="rect">
            <a:avLst/>
          </a:prstGeom>
          <a:noFill/>
        </p:spPr>
      </p:pic>
      <p:pic>
        <p:nvPicPr>
          <p:cNvPr id="10" name="Picture 8" descr="http://o-sustavah.ru/wp-content/uploads/2012/12/%D0%9B%D0%B5%D1%87%D0%B5%D0%B1%D0%BD%D0%B0%D1%8F-%D1%84%D0%B8%D0%B7%D0%BA%D1%83%D0%BB%D1%8C%D1%82%D1%83%D1%80%D0%B0-%D0%BF%D1%80%D0%B8-%D0%B0%D1%80%D1%82%D1%80%D0%BE%D0%B7%D0%B5-300x198.jpg"/>
          <p:cNvPicPr>
            <a:picLocks noChangeAspect="1" noChangeArrowheads="1"/>
          </p:cNvPicPr>
          <p:nvPr userDrawn="1"/>
        </p:nvPicPr>
        <p:blipFill>
          <a:blip r:embed="rId3" cstate="print"/>
          <a:srcRect b="-2594"/>
          <a:stretch>
            <a:fillRect/>
          </a:stretch>
        </p:blipFill>
        <p:spPr bwMode="auto">
          <a:xfrm>
            <a:off x="107504" y="1988840"/>
            <a:ext cx="2007840" cy="1390616"/>
          </a:xfrm>
          <a:prstGeom prst="rect">
            <a:avLst/>
          </a:prstGeom>
          <a:noFill/>
        </p:spPr>
      </p:pic>
      <p:pic>
        <p:nvPicPr>
          <p:cNvPr id="11" name="Picture 18" descr="http://spbmy.ru/img/news/08/16082.jpg"/>
          <p:cNvPicPr>
            <a:picLocks noChangeAspect="1" noChangeArrowheads="1"/>
          </p:cNvPicPr>
          <p:nvPr userDrawn="1"/>
        </p:nvPicPr>
        <p:blipFill>
          <a:blip r:embed="rId4" cstate="print"/>
          <a:srcRect l="4284" r="5755"/>
          <a:stretch>
            <a:fillRect/>
          </a:stretch>
        </p:blipFill>
        <p:spPr bwMode="auto">
          <a:xfrm>
            <a:off x="107504" y="3573016"/>
            <a:ext cx="2016224" cy="1466345"/>
          </a:xfrm>
          <a:prstGeom prst="rect">
            <a:avLst/>
          </a:prstGeom>
          <a:noFill/>
        </p:spPr>
      </p:pic>
      <p:pic>
        <p:nvPicPr>
          <p:cNvPr id="12" name="Picture 2" descr="http://petrushki.net/uploads/posts/2011-11/1322405932_petrushki.net_fizkultura-posle-rodov.-vosstanovlenie.jpg"/>
          <p:cNvPicPr>
            <a:picLocks noChangeAspect="1" noChangeArrowheads="1"/>
          </p:cNvPicPr>
          <p:nvPr userDrawn="1"/>
        </p:nvPicPr>
        <p:blipFill>
          <a:blip r:embed="rId5" cstate="print"/>
          <a:srcRect t="6276"/>
          <a:stretch>
            <a:fillRect/>
          </a:stretch>
        </p:blipFill>
        <p:spPr bwMode="auto">
          <a:xfrm>
            <a:off x="107504" y="5229200"/>
            <a:ext cx="2016224" cy="139160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 userDrawn="1"/>
        </p:nvSpPr>
        <p:spPr>
          <a:xfrm>
            <a:off x="0" y="0"/>
            <a:ext cx="107504" cy="68580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123728" y="0"/>
            <a:ext cx="107504" cy="68580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963FF-2E9E-48FB-9BB3-52CF919B2AA3}" type="datetimeFigureOut">
              <a:rPr lang="ru-RU" smtClean="0"/>
              <a:pPr/>
              <a:t>15.08.2015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414B2-D5DF-497C-B2E1-73095A861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8.jpeg"/><Relationship Id="rId7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30.jpeg"/><Relationship Id="rId10" Type="http://schemas.openxmlformats.org/officeDocument/2006/relationships/image" Target="../media/image9.jpeg"/><Relationship Id="rId4" Type="http://schemas.openxmlformats.org/officeDocument/2006/relationships/image" Target="../media/image29.pn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image" Target="../media/image6.jpeg"/><Relationship Id="rId3" Type="http://schemas.openxmlformats.org/officeDocument/2006/relationships/package" Target="../embeddings/______Microsoft_Office_PowerPoint6.sldx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jpeg"/><Relationship Id="rId20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34.jpe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19" Type="http://schemas.openxmlformats.org/officeDocument/2006/relationships/image" Target="../media/image7.jpeg"/><Relationship Id="rId4" Type="http://schemas.openxmlformats.org/officeDocument/2006/relationships/image" Target="../media/image8.jpe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7.jpeg"/><Relationship Id="rId7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1.jpeg"/><Relationship Id="rId7" Type="http://schemas.openxmlformats.org/officeDocument/2006/relationships/image" Target="../media/image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4.jpeg"/><Relationship Id="rId7" Type="http://schemas.openxmlformats.org/officeDocument/2006/relationships/image" Target="../media/image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chart" Target="../charts/chart7.xml"/><Relationship Id="rId7" Type="http://schemas.openxmlformats.org/officeDocument/2006/relationships/image" Target="../media/image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chart" Target="../charts/chart11.xml"/><Relationship Id="rId5" Type="http://schemas.openxmlformats.org/officeDocument/2006/relationships/chart" Target="../charts/chart9.xml"/><Relationship Id="rId10" Type="http://schemas.openxmlformats.org/officeDocument/2006/relationships/chart" Target="../charts/chart10.xml"/><Relationship Id="rId4" Type="http://schemas.openxmlformats.org/officeDocument/2006/relationships/chart" Target="../charts/chart8.xml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9.jpeg"/><Relationship Id="rId5" Type="http://schemas.openxmlformats.org/officeDocument/2006/relationships/image" Target="../media/image14.jpeg"/><Relationship Id="rId10" Type="http://schemas.openxmlformats.org/officeDocument/2006/relationships/image" Target="../media/image8.jpeg"/><Relationship Id="rId4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denis-brankevich.wix.com/sport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hyperlink" Target="http://belclass.net/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://denis-brankevich.wix.com/spor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todicu.ru/author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chart" Target="../charts/chart2.xml"/><Relationship Id="rId7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9.jpeg"/><Relationship Id="rId4" Type="http://schemas.openxmlformats.org/officeDocument/2006/relationships/chart" Target="../charts/chart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0.png"/><Relationship Id="rId7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074183" y="5977413"/>
            <a:ext cx="2394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4. Премия В.Я Горина. </a:t>
            </a:r>
            <a:endParaRPr lang="ru-RU" dirty="0"/>
          </a:p>
        </p:txBody>
      </p:sp>
      <p:pic>
        <p:nvPicPr>
          <p:cNvPr id="18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9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20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21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pic>
        <p:nvPicPr>
          <p:cNvPr id="16" name="Picture 1" descr="Screenshot_2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0"/>
            <a:ext cx="481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771800" y="1196752"/>
            <a:ext cx="53285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КОНКУРСНОЕ ЗАДАНИЕ «МЕТОДИЧЕСКИЙ СЕМИНАР»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267744" y="2276872"/>
            <a:ext cx="687625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Игровой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стретчинг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как средство психофизического развития младших школьников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6216" y="148478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/>
              <a:t>Бранкевич</a:t>
            </a:r>
            <a:r>
              <a:rPr lang="ru-RU" i="1" dirty="0" smtClean="0"/>
              <a:t> Д.А.</a:t>
            </a:r>
          </a:p>
          <a:p>
            <a:r>
              <a:rPr lang="ru-RU" i="1" dirty="0" smtClean="0"/>
              <a:t>Белгородская область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4955998" cy="50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59832" y="116633"/>
            <a:ext cx="54726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Методика игрового </a:t>
            </a:r>
            <a:r>
              <a:rPr lang="ru-RU" sz="2800" b="1" dirty="0" err="1" smtClean="0"/>
              <a:t>стретчинга</a:t>
            </a:r>
            <a:r>
              <a:rPr lang="ru-RU" sz="2800" b="1" dirty="0" smtClean="0"/>
              <a:t>  Назаровой А.Г.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5148" y="5589240"/>
            <a:ext cx="68088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/>
              <a:t>Ведущая педагогическая идея опыта</a:t>
            </a:r>
            <a:endParaRPr lang="ru-RU" sz="3200" b="1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411760" y="6021288"/>
            <a:ext cx="657229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FF"/>
                </a:solidFill>
              </a:rPr>
              <a:t>Упражнения игрового </a:t>
            </a:r>
            <a:r>
              <a:rPr lang="ru-RU" dirty="0" err="1" smtClean="0">
                <a:solidFill>
                  <a:srgbClr val="0000FF"/>
                </a:solidFill>
              </a:rPr>
              <a:t>стретчинга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являются эффективным средством  психофизического развития младших школьников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Georgia" pitchFamily="18" charset="0"/>
            </a:endParaRPr>
          </a:p>
        </p:txBody>
      </p:sp>
      <p:pic>
        <p:nvPicPr>
          <p:cNvPr id="7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1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2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3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71736" y="1428736"/>
            <a:ext cx="6215106" cy="1285884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>
              <a:spcBef>
                <a:spcPct val="0"/>
              </a:spcBef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4500562" y="3357562"/>
            <a:ext cx="2143140" cy="3143272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7286644" y="4000504"/>
            <a:ext cx="1554218" cy="1949462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215206" y="3786190"/>
            <a:ext cx="1610094" cy="408978"/>
            <a:chOff x="3964" y="2071"/>
            <a:chExt cx="1484" cy="330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786314" y="3214686"/>
            <a:ext cx="1610094" cy="408978"/>
            <a:chOff x="2140" y="2071"/>
            <a:chExt cx="1484" cy="330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ltGray">
            <a:xfrm>
              <a:off x="2140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ltGray">
            <a:xfrm>
              <a:off x="2163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2357422" y="3500438"/>
            <a:ext cx="1768500" cy="2643206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ltGray">
          <a:xfrm>
            <a:off x="2500298" y="3357562"/>
            <a:ext cx="1610094" cy="408978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gray">
          <a:xfrm>
            <a:off x="2428860" y="3929066"/>
            <a:ext cx="1643074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</a:rPr>
              <a:t>Анализ и обобщение научно-методической литературы по теме исследования</a:t>
            </a:r>
            <a:endParaRPr lang="en-US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gray">
          <a:xfrm>
            <a:off x="4572000" y="3714752"/>
            <a:ext cx="2000264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Разработка технологии психофизического развития младших школьников с применением упражнений игрового стретчинга</a:t>
            </a:r>
            <a:endParaRPr lang="en-US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gray">
          <a:xfrm>
            <a:off x="7286644" y="4429132"/>
            <a:ext cx="157032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err="1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Диагности-ческие</a:t>
            </a:r>
            <a:r>
              <a:rPr lang="ru-RU" sz="1600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исследования</a:t>
            </a:r>
            <a:endParaRPr lang="en-US" sz="16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555776" y="1595771"/>
            <a:ext cx="6192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76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обеспечение положительной динамики психофизического развития младших школьников посредством игрового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стретчинга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5737" y="1"/>
            <a:ext cx="6948264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Технология описания педагогического опыта 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Цель педагогической деятельности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4048" y="2708920"/>
            <a:ext cx="12971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Задачи</a:t>
            </a:r>
            <a:endParaRPr lang="ru-RU" sz="2800" b="1" dirty="0"/>
          </a:p>
        </p:txBody>
      </p:sp>
      <p:pic>
        <p:nvPicPr>
          <p:cNvPr id="22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23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25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26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71736" y="714356"/>
          <a:ext cx="6096000" cy="5774252"/>
        </p:xfrm>
        <a:graphic>
          <a:graphicData uri="http://schemas.openxmlformats.org/drawingml/2006/table">
            <a:tbl>
              <a:tblPr/>
              <a:tblGrid>
                <a:gridCol w="1643074"/>
                <a:gridCol w="1500198"/>
                <a:gridCol w="2952728"/>
              </a:tblGrid>
              <a:tr h="109813">
                <a:tc gridSpan="2"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Место и время проведения игрового стретчинга с младшими школьниками</a:t>
                      </a:r>
                      <a:endParaRPr lang="ru-RU"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9416" marR="49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Организационные формы</a:t>
                      </a:r>
                      <a:endParaRPr lang="ru-RU" sz="16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9416" marR="49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6297">
                <a:tc rowSpan="4"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Школа  </a:t>
                      </a:r>
                      <a:endParaRPr lang="ru-RU" sz="1600" i="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9416" marR="49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Первая половина дня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Гимнастика до учебных занятий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Уроки физической культуры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4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Внеурочная деятельность 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Физкультурные праздники и досуги (общешкольные, параллели классов или отдельного класса)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402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Физкультурно-оздоровитель-ный</a:t>
                      </a:r>
                      <a:r>
                        <a:rPr lang="ru-RU" sz="1600" b="1" i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i="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комплекс</a:t>
                      </a:r>
                      <a:endParaRPr lang="ru-RU" sz="1600" i="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9416" marR="49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Вторая половина дня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Секция по обучению  плаванию в бассейне «Дельфин»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439">
                <a:tc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Оздоровитель-ный</a:t>
                      </a:r>
                      <a:r>
                        <a:rPr lang="ru-RU" sz="1600" b="1" i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600" b="1" i="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лагерь, спортивная площадка</a:t>
                      </a:r>
                      <a:endParaRPr lang="ru-RU" sz="1600" i="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9416" marR="49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Каникулы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Различные виды игрового стретчинга в соответствии с оздоровительной программой лагеря или площадки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910">
                <a:tc rowSpan="2">
                  <a:txBody>
                    <a:bodyPr/>
                    <a:lstStyle/>
                    <a:p>
                      <a:pPr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</a:rPr>
                        <a:t>Семья</a:t>
                      </a:r>
                      <a:endParaRPr lang="ru-RU" sz="1600" i="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9416" marR="49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Ежедневно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Стретчинг дома под контролем родителей 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Выходные дни, каникулы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Совместные с педагогами и родителями  праздники, «Дни здоровья»</a:t>
                      </a:r>
                    </a:p>
                  </a:txBody>
                  <a:tcPr marL="49416" marR="494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00298" y="142852"/>
            <a:ext cx="65916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/>
              <a:t>Организация учебно-воспитательного процесса</a:t>
            </a:r>
            <a:endParaRPr lang="ru-RU" sz="2400" dirty="0"/>
          </a:p>
        </p:txBody>
      </p:sp>
      <p:pic>
        <p:nvPicPr>
          <p:cNvPr id="4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6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7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8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&amp;Lcy;&amp;yacy;&amp;khcy; &amp;fcy;&amp;icy;&amp;zcy;&amp;icy;&amp;chcy;&amp;iecy;&amp;scy;&amp;kcy;&amp;acy;&amp;yacy; &amp;kcy;&amp;ucy;&amp;lcy;&amp;softcy;&amp;tcy;&amp;ucy;&amp;rcy;&amp;acy; &amp;ucy;&amp;chcy;&amp;iecy;&amp;bcy;&amp;ncy;&amp;icy;&amp;kcy; 1 4 &amp;kcy;&amp;lcy;&amp;acy;&amp;scy;&amp;scy;&amp;ycy; - &amp;Scy;&amp;vcy;&amp;iecy;&amp;zhcy;&amp;icy;&amp;iecy; &amp;fcy;&amp;icy;&amp;lcy;&amp;softcy;&amp;mcy;&amp;ycy;, &amp;scy;&amp;ocy;&amp;fcy;&amp;tcy;, &amp;mcy;&amp;ucy;&amp;zcy;&amp;ycy;&amp;kcy;&amp;acy;, &amp;ocy;&amp;bcy;&amp;ocy;&amp;icy; &amp;icy; &amp;mcy;&amp;ncy;&amp;ocy;&amp;gcy;&amp;ocy;&amp;iecy; &amp;dcy;&amp;rcy;&amp;ucy;&amp;gcy;&amp;o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1001536" cy="1556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355976" y="116632"/>
            <a:ext cx="42621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Содержание образования</a:t>
            </a:r>
            <a:endParaRPr lang="ru-RU" sz="2800" b="1" dirty="0"/>
          </a:p>
        </p:txBody>
      </p:sp>
      <p:pic>
        <p:nvPicPr>
          <p:cNvPr id="15" name="Picture 4" descr="&amp;Kcy;&amp;ocy;&amp;mcy;&amp;pcy;&amp;lcy;&amp;iecy;&amp;kcy;&amp;scy;&amp;ncy;&amp;acy;&amp;yacy; &amp;pcy;&amp;rcy;&amp;ocy;&amp;gcy;&amp;rcy;&amp;acy;&amp;mcy;&amp;mcy;&amp;acy; &amp;fcy;&amp;icy;&amp;zcy;&amp;icy;&amp;chcy;&amp;iecy;&amp;scy;&amp;kcy;&amp;ocy;&amp;gcy;&amp;ocy; &amp;vcy;&amp;ocy;&amp;scy;&amp;pcy;&amp;icy;&amp;tcy;&amp;acy;&amp;ncy;&amp;icy;&amp;yacy;. &amp;Pcy;&amp;rcy;&amp;ocy;&amp;gcy;&amp;rcy;&amp;acy;&amp;mcy;&amp;mcy;&amp;acy; &amp;dcy;&amp;lcy;&amp;yacy; &amp;ucy;&amp;chcy;&amp;acy;&amp;shchcy;&amp;icy;&amp;khcy;&amp;scy;&amp;yacy; 1-11 &amp;kcy;&amp;lcy;&amp;acy;&amp;scy;&amp;scy;&amp;ocy;&amp;vcy; - My Online Store"/>
          <p:cNvPicPr>
            <a:picLocks noChangeAspect="1" noChangeArrowheads="1"/>
          </p:cNvPicPr>
          <p:nvPr/>
        </p:nvPicPr>
        <p:blipFill>
          <a:blip r:embed="rId3" cstate="print"/>
          <a:srcRect l="17366" r="17517"/>
          <a:stretch>
            <a:fillRect/>
          </a:stretch>
        </p:blipFill>
        <p:spPr bwMode="auto">
          <a:xfrm>
            <a:off x="2267744" y="2132856"/>
            <a:ext cx="1065389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789040"/>
            <a:ext cx="10521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C:\Users\Sergey\Desktop\фотки\23456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1" y="692696"/>
            <a:ext cx="5112568" cy="5904656"/>
          </a:xfrm>
          <a:prstGeom prst="rect">
            <a:avLst/>
          </a:prstGeom>
          <a:noFill/>
        </p:spPr>
      </p:pic>
      <p:pic>
        <p:nvPicPr>
          <p:cNvPr id="106499" name="Picture 3" descr="C:\Users\Sergey\Desktop\image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725144"/>
            <a:ext cx="2088232" cy="1656184"/>
          </a:xfrm>
          <a:prstGeom prst="rect">
            <a:avLst/>
          </a:prstGeom>
          <a:noFill/>
        </p:spPr>
      </p:pic>
      <p:pic>
        <p:nvPicPr>
          <p:cNvPr id="8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9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0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1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11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563888" y="4581128"/>
            <a:ext cx="1512168" cy="2169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8781" y="476672"/>
            <a:ext cx="50285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Подготовительная  часть урока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2267744" y="1484784"/>
          <a:ext cx="1910107" cy="1296144"/>
        </p:xfrm>
        <a:graphic>
          <a:graphicData uri="http://schemas.openxmlformats.org/presentationml/2006/ole">
            <p:oleObj spid="_x0000_s103426" name="Слайд" r:id="rId3" imgW="4570610" imgH="3427576" progId="PowerPoint.Slide.12">
              <p:embed/>
            </p:oleObj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908720"/>
            <a:ext cx="388843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1400" dirty="0" smtClean="0"/>
              <a:t>Имитационно-подражательные разминочные  упражнения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908721"/>
            <a:ext cx="284380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Упражнения игрового стретчинга </a:t>
            </a:r>
            <a:endParaRPr lang="ru-RU" sz="1400" dirty="0"/>
          </a:p>
        </p:txBody>
      </p:sp>
      <p:pic>
        <p:nvPicPr>
          <p:cNvPr id="39943" name="Picture 7" descr="C:\Documents and Settings\vasekina\Рабочий стол\на презентацию\школа фото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484784"/>
            <a:ext cx="1944216" cy="1296143"/>
          </a:xfrm>
          <a:prstGeom prst="rect">
            <a:avLst/>
          </a:prstGeom>
          <a:noFill/>
        </p:spPr>
      </p:pic>
      <p:pic>
        <p:nvPicPr>
          <p:cNvPr id="103428" name="Picture 4" descr="C:\Users\Sergey\Documents\Бранкевич1\DSCN3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484784"/>
            <a:ext cx="1872208" cy="130564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55776" y="0"/>
            <a:ext cx="64091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Урок с элементами игрового </a:t>
            </a:r>
            <a:r>
              <a:rPr lang="ru-RU" sz="2800" b="1" dirty="0" err="1" smtClean="0">
                <a:solidFill>
                  <a:srgbClr val="C00000"/>
                </a:solidFill>
              </a:rPr>
              <a:t>стретчинга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2852936"/>
            <a:ext cx="37305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Основная часть урока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3851920" y="3429000"/>
          <a:ext cx="4032448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23728" y="34290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Схема 1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42930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Схема 2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3779912" y="4005064"/>
          <a:ext cx="468052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419872" y="4797152"/>
            <a:ext cx="46716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Заключительная часть урока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" name="Picture 1" descr="C:\Users\Sergey\Documents\Бранкевич1\DSCN3058.JPG"/>
          <p:cNvPicPr>
            <a:picLocks noChangeAspect="1" noChangeArrowheads="1"/>
          </p:cNvPicPr>
          <p:nvPr/>
        </p:nvPicPr>
        <p:blipFill>
          <a:blip r:embed="rId16" cstate="print"/>
          <a:srcRect b="10256"/>
          <a:stretch>
            <a:fillRect/>
          </a:stretch>
        </p:blipFill>
        <p:spPr bwMode="auto">
          <a:xfrm>
            <a:off x="3203848" y="5595091"/>
            <a:ext cx="1876323" cy="126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C:\Users\Sergey\Documents\Бранкевич1\DSCN3063.JPG"/>
          <p:cNvPicPr>
            <a:picLocks noChangeAspect="1" noChangeArrowheads="1"/>
          </p:cNvPicPr>
          <p:nvPr/>
        </p:nvPicPr>
        <p:blipFill>
          <a:blip r:embed="rId17" cstate="print"/>
          <a:srcRect b="9302"/>
          <a:stretch>
            <a:fillRect/>
          </a:stretch>
        </p:blipFill>
        <p:spPr bwMode="auto">
          <a:xfrm>
            <a:off x="5940152" y="5561856"/>
            <a:ext cx="1905443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24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25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26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4139952" y="5229200"/>
            <a:ext cx="284380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/>
              <a:t>Упражнения игрового стретчинга 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8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9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0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pic>
        <p:nvPicPr>
          <p:cNvPr id="12" name="Рисунок 11" descr="&amp;Ocy;&amp;bcy;&amp;hardcy;&amp;iecy;&amp;kcy;&amp;tcy;&amp;ycy; &amp;dcy;&amp;lcy;&amp;yacy; &amp;tscy;&amp;icy;&amp;rcy;&amp;kcy;&amp;acy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90872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2204864"/>
            <a:ext cx="3024336" cy="1224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411760" y="3573016"/>
            <a:ext cx="32861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«Школа цирка»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84168" y="0"/>
            <a:ext cx="28083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Внеурочная деятельность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3356992"/>
            <a:ext cx="327585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Творческое объединение «Легкая атлетика </a:t>
            </a:r>
            <a:r>
              <a:rPr lang="ru-RU" dirty="0" err="1" smtClean="0"/>
              <a:t>антистрессовая</a:t>
            </a:r>
            <a:r>
              <a:rPr lang="ru-RU" dirty="0" smtClean="0"/>
              <a:t> гимнастика» 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1" name="Picture 2" descr="C:\Documents and Settings\vasekina\Рабочий стол\на презентацию\фото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980728"/>
            <a:ext cx="302433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771800" y="4221088"/>
            <a:ext cx="61436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Секция по обучению  плаванию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5936" y="4653136"/>
            <a:ext cx="38164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Упражнения «водного стретчинга»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483768" y="5085184"/>
            <a:ext cx="241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Упражнение «Росток»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88224" y="5013176"/>
            <a:ext cx="225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Упражнение «Весы»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99992" y="6165304"/>
            <a:ext cx="2427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00B0F0"/>
                </a:solidFill>
              </a:rPr>
              <a:t>Упражнение «Цапля»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63888" y="5373216"/>
            <a:ext cx="224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Упражнение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B0F0"/>
                </a:solidFill>
              </a:rPr>
              <a:t>«Кран»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12160" y="5301208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Упражнение «Качели»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83768" y="5733256"/>
            <a:ext cx="263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Упражнение «Маятник»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28898" y="5733256"/>
            <a:ext cx="2715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Упражнение «Гулливер»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43808" y="0"/>
            <a:ext cx="28083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Сюжетно-ролевой урок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039" t="22903" r="36899" b="43387"/>
          <a:stretch>
            <a:fillRect/>
          </a:stretch>
        </p:blipFill>
        <p:spPr bwMode="auto">
          <a:xfrm>
            <a:off x="2195736" y="764704"/>
            <a:ext cx="345638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2195736" y="2918121"/>
            <a:ext cx="345638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идео техники выполнения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упражнений  игрового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стретчинга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0"/>
            <a:ext cx="59766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Применение </a:t>
            </a:r>
            <a:r>
              <a:rPr lang="ru-RU" sz="2800" b="1" dirty="0" err="1" smtClean="0"/>
              <a:t>ИКТ-технологий</a:t>
            </a:r>
            <a:endParaRPr lang="ru-RU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836712"/>
            <a:ext cx="3065957" cy="2063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87616" y="2954487"/>
            <a:ext cx="345638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Скайп-консультации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 по игровому </a:t>
            </a:r>
            <a:r>
              <a:rPr kumimoji="0" lang="ru-RU" sz="1400" b="1" i="0" u="none" strike="noStrike" cap="none" normalizeH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cs typeface="Arial" pitchFamily="34" charset="0"/>
              </a:rPr>
              <a:t>стретчингу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5776" y="6211669"/>
            <a:ext cx="64442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400" b="1" dirty="0" smtClean="0"/>
              <a:t>Сетевой образовательный проект</a:t>
            </a:r>
          </a:p>
          <a:p>
            <a:pPr algn="ctr"/>
            <a:r>
              <a:rPr lang="ru-RU" sz="1400" b="1" dirty="0" smtClean="0"/>
              <a:t>«Гибкость позвоночника – залог здоровья и интеллекта»</a:t>
            </a:r>
            <a:endParaRPr lang="ru-RU" sz="1400" b="1" dirty="0"/>
          </a:p>
        </p:txBody>
      </p:sp>
      <p:pic>
        <p:nvPicPr>
          <p:cNvPr id="13" name="Рисунок 12"/>
          <p:cNvPicPr/>
          <p:nvPr/>
        </p:nvPicPr>
        <p:blipFill>
          <a:blip r:embed="rId4" cstate="print"/>
          <a:srcRect t="5997" b="3295"/>
          <a:stretch>
            <a:fillRect/>
          </a:stretch>
        </p:blipFill>
        <p:spPr bwMode="auto">
          <a:xfrm>
            <a:off x="3275856" y="3501008"/>
            <a:ext cx="51125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5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6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7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0"/>
            <a:ext cx="687625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Дни здоровья, праздники,  летний оздоровительный лагерь, спортивная площадка</a:t>
            </a:r>
            <a:endParaRPr lang="ru-RU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1204" name="Picture 4" descr="F:\Фото 1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357298"/>
            <a:ext cx="3214710" cy="24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6" name="Picture 6" descr="F:\фот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357298"/>
            <a:ext cx="3238523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5" name="Picture 5" descr="F:\фото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000504"/>
            <a:ext cx="3562705" cy="252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57818" y="5929330"/>
            <a:ext cx="36871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Упражнения игрового стретчинга </a:t>
            </a:r>
            <a:endParaRPr lang="ru-RU" dirty="0"/>
          </a:p>
        </p:txBody>
      </p:sp>
      <p:pic>
        <p:nvPicPr>
          <p:cNvPr id="7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8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0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pic>
        <p:nvPicPr>
          <p:cNvPr id="11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1340768"/>
            <a:ext cx="5971389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Система </a:t>
            </a:r>
            <a:r>
              <a:rPr lang="ru-RU" sz="2400" dirty="0" err="1" smtClean="0">
                <a:solidFill>
                  <a:schemeClr val="bg1"/>
                </a:solidFill>
              </a:rPr>
              <a:t>урочно</a:t>
            </a:r>
            <a:r>
              <a:rPr lang="ru-RU" sz="2400" dirty="0" smtClean="0">
                <a:solidFill>
                  <a:schemeClr val="bg1"/>
                </a:solidFill>
              </a:rPr>
              <a:t>- внеурочных занятий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3140968"/>
            <a:ext cx="5976664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Комбинация элементов известных методик, подбор и усовершенствование упражнений игрового </a:t>
            </a:r>
            <a:r>
              <a:rPr lang="ru-RU" sz="2400" dirty="0" err="1" smtClean="0">
                <a:solidFill>
                  <a:schemeClr val="bg1"/>
                </a:solidFill>
              </a:rPr>
              <a:t>стретчинга</a:t>
            </a:r>
            <a:r>
              <a:rPr lang="ru-RU" sz="2400" dirty="0" smtClean="0">
                <a:solidFill>
                  <a:schemeClr val="bg1"/>
                </a:solidFill>
              </a:rPr>
              <a:t>, доступных для  младших школьников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548680"/>
            <a:ext cx="31213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/>
              <a:t>Диапазон опыта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2348880"/>
            <a:ext cx="28873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/>
              <a:t>Новизна опыта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5013176"/>
            <a:ext cx="43268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Дальнейшие перспективы</a:t>
            </a:r>
            <a:endParaRPr lang="ru-RU" sz="2800" b="1" dirty="0"/>
          </a:p>
        </p:txBody>
      </p:sp>
      <p:pic>
        <p:nvPicPr>
          <p:cNvPr id="12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3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4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5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915816" y="5733256"/>
            <a:ext cx="5971389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Летняя оздоровительная группа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«Игровой </a:t>
            </a:r>
            <a:r>
              <a:rPr lang="ru-RU" sz="2400" dirty="0" err="1" smtClean="0">
                <a:solidFill>
                  <a:schemeClr val="bg1"/>
                </a:solidFill>
              </a:rPr>
              <a:t>стретчинг</a:t>
            </a:r>
            <a:r>
              <a:rPr lang="ru-RU" sz="2400" dirty="0" smtClean="0">
                <a:solidFill>
                  <a:schemeClr val="bg1"/>
                </a:solidFill>
              </a:rPr>
              <a:t> на природе»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339752" y="430506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уровня психофизического развития младших школьников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 тестам - заданиям, определенным для каждой возрастной ступени)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33650" y="1143000"/>
          <a:ext cx="2614414" cy="142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796136" y="2708920"/>
            <a:ext cx="3096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Динамика состояния здоровья учащихся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084168" y="2924944"/>
          <a:ext cx="2572807" cy="159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86446" y="476672"/>
            <a:ext cx="33575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 умственной работоспособности младших школьников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корректурные таблицы “кольца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Ландольта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по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А.А.Гуминскому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868144" y="1268760"/>
          <a:ext cx="2827812" cy="149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339752" y="2636912"/>
            <a:ext cx="2857520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памяти, внимания, утомляемости младших школьников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А.Р.Лурии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«Заучивание 10 слов»)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«Кривая запоминания»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339752" y="3429000"/>
          <a:ext cx="324036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91880" y="0"/>
            <a:ext cx="39471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Результативность опыта</a:t>
            </a:r>
            <a:endParaRPr lang="ru-RU" sz="2800" b="1" dirty="0"/>
          </a:p>
        </p:txBody>
      </p:sp>
      <p:pic>
        <p:nvPicPr>
          <p:cNvPr id="12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3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4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5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267744" y="4869160"/>
            <a:ext cx="31683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уровня школьной тревожности младших школьников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опросник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Школьная тревожность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 Е.Р.Гореловой)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55776" y="5578956"/>
          <a:ext cx="2592288" cy="1279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508104" y="4437112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Средний показатель результатов по определению коммуникативных и организаторских склонностей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 КОС)</a:t>
            </a: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5652120" y="5229200"/>
          <a:ext cx="3312368" cy="16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074183" y="5977413"/>
            <a:ext cx="2394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4. Премия В.Я Горина. </a:t>
            </a:r>
            <a:endParaRPr lang="ru-RU" dirty="0"/>
          </a:p>
        </p:txBody>
      </p:sp>
      <p:pic>
        <p:nvPicPr>
          <p:cNvPr id="130053" name="Picture 5" descr="C:\Users\Sergey\Desktop\фотки\88044e_dd3c1979c2074f39a8f1ce67d9c65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0"/>
            <a:ext cx="1944216" cy="1388726"/>
          </a:xfrm>
          <a:prstGeom prst="rect">
            <a:avLst/>
          </a:prstGeom>
          <a:noFill/>
        </p:spPr>
      </p:pic>
      <p:pic>
        <p:nvPicPr>
          <p:cNvPr id="130052" name="Picture 4" descr="C:\Users\Sergey\Desktop\фотки\1000px-coat_of_arms_belgorod_oblast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1440160" cy="1420600"/>
          </a:xfrm>
          <a:prstGeom prst="rect">
            <a:avLst/>
          </a:prstGeom>
          <a:noFill/>
        </p:spPr>
      </p:pic>
      <p:pic>
        <p:nvPicPr>
          <p:cNvPr id="130054" name="Picture 6" descr="C:\Users\Sergey\Desktop\фотки\88044e_eb71e7b9bfe74df8ba6f89f69c79da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2016224" cy="1512168"/>
          </a:xfrm>
          <a:prstGeom prst="rect">
            <a:avLst/>
          </a:prstGeom>
          <a:noFill/>
        </p:spPr>
      </p:pic>
      <p:pic>
        <p:nvPicPr>
          <p:cNvPr id="130055" name="Picture 7" descr="C:\Users\Sergey\Desktop\фотки\88044e_685799a1c5f645e981fe51a02b0a81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65" y="0"/>
            <a:ext cx="1763635" cy="134076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95736" y="1340768"/>
            <a:ext cx="6948264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ru-RU" sz="1200" dirty="0" smtClean="0">
                <a:solidFill>
                  <a:srgbClr val="0000FF"/>
                </a:solidFill>
              </a:rPr>
              <a:t>"Внося свой вклад в реализацию программы "Развитие физической культуры и спорта в Российской Федерации на 2006 – 2015 гг.", к сожалению, пока не все регионы справляются на"пять" баллов. Но Белгородская область, спортивная и высокоразвитая, справляется на "пять с плюсом"! </a:t>
            </a:r>
          </a:p>
          <a:p>
            <a:pPr algn="ctr" fontAlgn="base"/>
            <a:r>
              <a:rPr lang="ru-RU" sz="1200" b="1" dirty="0" smtClean="0"/>
              <a:t>Представитель Министерства спорта, туризма и молодежной политики РФ Мария Валерьевна Абрамова</a:t>
            </a:r>
            <a:endParaRPr lang="ru-RU" sz="1200" dirty="0"/>
          </a:p>
        </p:txBody>
      </p:sp>
      <p:pic>
        <p:nvPicPr>
          <p:cNvPr id="13" name="Picture 3" descr="C:\Users\Sergey\Desktop\фотки\4Kei2otlwF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420888"/>
            <a:ext cx="2162828" cy="1800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339752" y="4221089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Место работы: </a:t>
            </a:r>
            <a:r>
              <a:rPr lang="ru-RU" sz="1400" dirty="0" smtClean="0"/>
              <a:t>Муниципальное бюджетное общеобразовательное учреждение «</a:t>
            </a:r>
            <a:r>
              <a:rPr lang="ru-RU" sz="1400" dirty="0" err="1" smtClean="0"/>
              <a:t>Чернянская</a:t>
            </a:r>
            <a:r>
              <a:rPr lang="ru-RU" sz="1400" dirty="0" smtClean="0"/>
              <a:t> средняя общеобразовательная школа № 1 с углубленным изучением отдельных предметов»</a:t>
            </a:r>
          </a:p>
          <a:p>
            <a:r>
              <a:rPr lang="ru-RU" sz="1400" b="1" dirty="0" smtClean="0"/>
              <a:t>Педагогический стаж: </a:t>
            </a:r>
            <a:r>
              <a:rPr lang="ru-RU" sz="1400" dirty="0" smtClean="0"/>
              <a:t>5 лет</a:t>
            </a:r>
          </a:p>
          <a:p>
            <a:r>
              <a:rPr lang="ru-RU" sz="1400" b="1" dirty="0" smtClean="0"/>
              <a:t>Образование: </a:t>
            </a:r>
            <a:r>
              <a:rPr lang="ru-RU" sz="1400" dirty="0" smtClean="0"/>
              <a:t>Белгородский государственный национальный исследовательский университет, 2012 г.</a:t>
            </a:r>
          </a:p>
          <a:p>
            <a:r>
              <a:rPr lang="ru-RU" sz="1400" b="1" dirty="0" smtClean="0"/>
              <a:t>Категория: </a:t>
            </a:r>
            <a:r>
              <a:rPr lang="ru-RU" sz="1400" dirty="0" smtClean="0"/>
              <a:t>первая</a:t>
            </a:r>
          </a:p>
          <a:p>
            <a:r>
              <a:rPr lang="ru-RU" sz="1400" b="1" dirty="0" smtClean="0"/>
              <a:t>Педагогическое кредо: </a:t>
            </a:r>
            <a:r>
              <a:rPr lang="ru-RU" sz="1400" dirty="0" smtClean="0"/>
              <a:t>«Самым важным явлением в школе, самым поучительным предметом, самым живым примером для ученика является сам учитель» </a:t>
            </a:r>
          </a:p>
          <a:p>
            <a:pPr algn="r"/>
            <a:r>
              <a:rPr lang="ru-RU" sz="1400" dirty="0" smtClean="0"/>
              <a:t>(Адольф </a:t>
            </a:r>
            <a:r>
              <a:rPr lang="ru-RU" sz="1400" dirty="0" err="1" smtClean="0"/>
              <a:t>Дистервег</a:t>
            </a:r>
            <a:r>
              <a:rPr lang="ru-RU" sz="1400" dirty="0" smtClean="0"/>
              <a:t>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ea typeface="Times New Roman" pitchFamily="18" charset="0"/>
                <a:cs typeface="Arial" pitchFamily="34" charset="0"/>
              </a:rPr>
              <a:t>Девиз: </a:t>
            </a:r>
            <a:endParaRPr lang="ru-RU" sz="1400" b="1" dirty="0" smtClean="0"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66CC"/>
                </a:solidFill>
                <a:ea typeface="Times New Roman" pitchFamily="18" charset="0"/>
                <a:cs typeface="Arial" pitchFamily="34" charset="0"/>
              </a:rPr>
              <a:t>Стремись вперед, идеями гори, мечтай,  дерзай, выдумывай твори!</a:t>
            </a:r>
            <a:endParaRPr lang="ru-RU" sz="1400" dirty="0" smtClean="0">
              <a:solidFill>
                <a:srgbClr val="0066CC"/>
              </a:solidFill>
              <a:cs typeface="Times New Roman" pitchFamily="18" charset="0"/>
            </a:endParaRPr>
          </a:p>
        </p:txBody>
      </p:sp>
      <p:pic>
        <p:nvPicPr>
          <p:cNvPr id="130050" name="Picture 2" descr="C:\Users\Sergey\Desktop\фотки\portret-brankevi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2404886"/>
            <a:ext cx="1728192" cy="1888210"/>
          </a:xfrm>
          <a:prstGeom prst="rect">
            <a:avLst/>
          </a:prstGeom>
          <a:noFill/>
        </p:spPr>
      </p:pic>
      <p:pic>
        <p:nvPicPr>
          <p:cNvPr id="18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9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20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21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4067944" y="2564904"/>
            <a:ext cx="2808312" cy="151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Бранкевич</a:t>
            </a:r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Денис Анатольевич</a:t>
            </a:r>
          </a:p>
          <a:p>
            <a:pPr algn="ctr"/>
            <a:r>
              <a:rPr lang="ru-RU" b="1" dirty="0" smtClean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Учитель физической культуры, инструктор по обучению плаванию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843808" y="0"/>
            <a:ext cx="614363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Победители, призеры, лауреаты  соревнований различного уровня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71704" y="829340"/>
          <a:ext cx="6572296" cy="6028660"/>
        </p:xfrm>
        <a:graphic>
          <a:graphicData uri="http://schemas.openxmlformats.org/drawingml/2006/table">
            <a:tbl>
              <a:tblPr/>
              <a:tblGrid>
                <a:gridCol w="428629"/>
                <a:gridCol w="1143008"/>
                <a:gridCol w="571504"/>
                <a:gridCol w="1983650"/>
                <a:gridCol w="1231060"/>
                <a:gridCol w="1214445"/>
              </a:tblGrid>
              <a:tr h="930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Ф.И. участника, </a:t>
                      </a:r>
                      <a:endParaRPr lang="ru-RU" sz="12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команды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соревнований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Результат участия</a:t>
                      </a:r>
                      <a:endParaRPr lang="ru-RU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17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Лысенко Д.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 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Турнир по футболу среди детских команд 2006 г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. рождения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«Золотая осень»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Межрегио-нальный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6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70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Лысенко Д.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Открытый турнир по мини-футболу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Региональ-ный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Лауреат </a:t>
                      </a:r>
                      <a:endParaRPr lang="ru-RU" sz="1600" b="1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номинации </a:t>
                      </a: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«Лучший бомбардир»</a:t>
                      </a:r>
                      <a:endParaRPr lang="ru-RU" sz="16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Золототрубова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М.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15–й традиционный легкоатлетический кросс «Золотая осень»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Региональ-ный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6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5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Команда ОЗЦ «Росинка»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1-4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«Веселые старты» среди летних оздоровительных лагерных смен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Муници-пальный</a:t>
                      </a:r>
                      <a:endParaRPr lang="ru-RU" sz="16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6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Сухина А.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Легкоатлетический кросс «Золотая осень»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Школьный</a:t>
                      </a:r>
                      <a:endParaRPr lang="ru-RU" sz="16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0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Клименко С.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Легкоатлетический кросс «Золотая осень»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Школьный</a:t>
                      </a:r>
                      <a:endParaRPr lang="ru-RU" sz="16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7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Команда «Факел»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Соревнования по русской лапте среди мальчиков 3-4 классов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Школьный</a:t>
                      </a:r>
                      <a:endParaRPr lang="ru-RU" sz="16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29" marR="55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5" descr="C:\Documents and Settings\vasekina\Рабочий стол\на презентацию\грамоты\img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21106" cy="2234202"/>
          </a:xfrm>
          <a:prstGeom prst="rect">
            <a:avLst/>
          </a:prstGeom>
          <a:noFill/>
        </p:spPr>
      </p:pic>
      <p:pic>
        <p:nvPicPr>
          <p:cNvPr id="5" name="Picture 6" descr="C:\Documents and Settings\vasekina\Мои документы\Мои рисунки\img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259629" y="0"/>
            <a:ext cx="1278787" cy="2060848"/>
          </a:xfrm>
          <a:prstGeom prst="rect">
            <a:avLst/>
          </a:prstGeom>
          <a:noFill/>
        </p:spPr>
      </p:pic>
      <p:pic>
        <p:nvPicPr>
          <p:cNvPr id="6" name="Picture 7" descr="C:\Documents and Settings\vasekina\Рабочий стол\на презентацию\грамоты\img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1"/>
            <a:ext cx="1515182" cy="2088232"/>
          </a:xfrm>
          <a:prstGeom prst="rect">
            <a:avLst/>
          </a:prstGeom>
          <a:noFill/>
        </p:spPr>
      </p:pic>
      <p:pic>
        <p:nvPicPr>
          <p:cNvPr id="7" name="Picture 8" descr="C:\Documents and Settings\vasekina\Мои документы\Мои рисунки\img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8172" y="1953884"/>
            <a:ext cx="1357604" cy="1923007"/>
          </a:xfrm>
          <a:prstGeom prst="rect">
            <a:avLst/>
          </a:prstGeom>
          <a:noFill/>
        </p:spPr>
      </p:pic>
      <p:pic>
        <p:nvPicPr>
          <p:cNvPr id="8" name="Рисунок 7" descr="img2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73016"/>
            <a:ext cx="1713494" cy="2736304"/>
          </a:xfrm>
          <a:prstGeom prst="rect">
            <a:avLst/>
          </a:prstGeom>
        </p:spPr>
      </p:pic>
      <p:pic>
        <p:nvPicPr>
          <p:cNvPr id="9" name="Picture 4" descr="C:\Documents and Settings\vasekina\Рабочий стол\на презентацию\грамоты\Image0001.JPG"/>
          <p:cNvPicPr>
            <a:picLocks noChangeAspect="1" noChangeArrowheads="1"/>
          </p:cNvPicPr>
          <p:nvPr/>
        </p:nvPicPr>
        <p:blipFill>
          <a:blip r:embed="rId7" cstate="print"/>
          <a:srcRect l="2066" t="2860" b="2501"/>
          <a:stretch>
            <a:fillRect/>
          </a:stretch>
        </p:blipFill>
        <p:spPr bwMode="auto">
          <a:xfrm>
            <a:off x="1218776" y="3568061"/>
            <a:ext cx="1337000" cy="2093187"/>
          </a:xfrm>
          <a:prstGeom prst="rect">
            <a:avLst/>
          </a:prstGeom>
          <a:noFill/>
        </p:spPr>
      </p:pic>
      <p:pic>
        <p:nvPicPr>
          <p:cNvPr id="120834" name="Picture 2" descr="C:\Users\Sergey\Desktop\фотки\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57685"/>
            <a:ext cx="1331640" cy="1800315"/>
          </a:xfrm>
          <a:prstGeom prst="rect">
            <a:avLst/>
          </a:prstGeom>
          <a:noFill/>
        </p:spPr>
      </p:pic>
      <p:pic>
        <p:nvPicPr>
          <p:cNvPr id="120835" name="Picture 3" descr="C:\Users\Sergey\Desktop\фотки\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5" y="4869160"/>
            <a:ext cx="1430452" cy="19888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92697"/>
            <a:ext cx="2448272" cy="17788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6012160" y="548680"/>
            <a:ext cx="3183885" cy="41242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/>
              <a:t>Родительские собрания</a:t>
            </a:r>
          </a:p>
          <a:p>
            <a:endParaRPr lang="ru-RU" b="1" dirty="0" smtClean="0"/>
          </a:p>
          <a:p>
            <a:r>
              <a:rPr lang="ru-RU" b="1" dirty="0" smtClean="0"/>
              <a:t>Районные методические </a:t>
            </a:r>
          </a:p>
          <a:p>
            <a:r>
              <a:rPr lang="ru-RU" b="1" dirty="0" smtClean="0"/>
              <a:t>объединения</a:t>
            </a:r>
          </a:p>
          <a:p>
            <a:endParaRPr lang="ru-RU" b="1" dirty="0" smtClean="0"/>
          </a:p>
          <a:p>
            <a:r>
              <a:rPr lang="ru-RU" b="1" dirty="0" smtClean="0"/>
              <a:t>Мастер – класс</a:t>
            </a:r>
          </a:p>
          <a:p>
            <a:endParaRPr lang="ru-RU" b="1" dirty="0" smtClean="0"/>
          </a:p>
          <a:p>
            <a:r>
              <a:rPr lang="ru-RU" b="1" dirty="0" smtClean="0"/>
              <a:t>Школа передового </a:t>
            </a:r>
          </a:p>
          <a:p>
            <a:r>
              <a:rPr lang="ru-RU" b="1" dirty="0" smtClean="0"/>
              <a:t>педагогического опыта</a:t>
            </a:r>
          </a:p>
          <a:p>
            <a:endParaRPr lang="ru-RU" b="1" dirty="0" smtClean="0"/>
          </a:p>
          <a:p>
            <a:r>
              <a:rPr lang="ru-RU" b="1" dirty="0" smtClean="0"/>
              <a:t>Публикации в сборниках, </a:t>
            </a:r>
          </a:p>
          <a:p>
            <a:r>
              <a:rPr lang="ru-RU" b="1" dirty="0" smtClean="0"/>
              <a:t>сети Интернет</a:t>
            </a:r>
          </a:p>
          <a:p>
            <a:r>
              <a:rPr lang="en-US" sz="1000" b="1" dirty="0" smtClean="0">
                <a:hlinkClick r:id="rId3"/>
              </a:rPr>
              <a:t>http://denis-brankevich.wix.com/sport#!portfolio/c1tsx</a:t>
            </a:r>
            <a:endParaRPr lang="ru-RU" sz="1000" b="1" dirty="0" smtClean="0"/>
          </a:p>
          <a:p>
            <a:endParaRPr lang="ru-RU" b="1" dirty="0" smtClean="0"/>
          </a:p>
          <a:p>
            <a:endParaRPr lang="ru-RU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420144" y="152400"/>
            <a:ext cx="66247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/>
              <a:t>Диссеминация педагогического опыта</a:t>
            </a:r>
            <a:endParaRPr lang="ru-RU" sz="2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129808"/>
            <a:ext cx="283864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009997"/>
            <a:ext cx="3096344" cy="184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4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5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6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195736" y="4005064"/>
            <a:ext cx="6948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</a:rPr>
              <a:t>Трудоемкость опыта: </a:t>
            </a:r>
            <a:r>
              <a:rPr lang="ru-RU" sz="1400" dirty="0" smtClean="0"/>
              <a:t>неумение детей четко и правильно выполнять упражнения, что обусловлено неустойчивостью волевых усилий по преодолению трудностей и особенностями возраста. 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653136"/>
            <a:ext cx="615719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Обучающие видеоролики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«Игровой </a:t>
            </a:r>
            <a:r>
              <a:rPr lang="ru-RU" sz="1600" b="1" dirty="0" err="1" smtClean="0">
                <a:solidFill>
                  <a:srgbClr val="FF0000"/>
                </a:solidFill>
              </a:rPr>
              <a:t>стретчинг</a:t>
            </a:r>
            <a:r>
              <a:rPr lang="ru-RU" sz="1600" b="1" dirty="0" smtClean="0">
                <a:solidFill>
                  <a:srgbClr val="FF0000"/>
                </a:solidFill>
              </a:rPr>
              <a:t>: тянемся за здоровьем!»</a:t>
            </a:r>
          </a:p>
          <a:p>
            <a:pPr algn="ctr"/>
            <a:r>
              <a:rPr lang="en-US" sz="1000" dirty="0" smtClean="0">
                <a:hlinkClick r:id="rId10"/>
              </a:rPr>
              <a:t>bel</a:t>
            </a:r>
            <a:r>
              <a:rPr lang="en-US" sz="1000" b="1" dirty="0" smtClean="0">
                <a:hlinkClick r:id="rId10"/>
              </a:rPr>
              <a:t>class</a:t>
            </a:r>
            <a:r>
              <a:rPr lang="en-US" sz="1000" dirty="0" smtClean="0">
                <a:hlinkClick r:id="rId10"/>
              </a:rPr>
              <a:t>.net</a:t>
            </a:r>
            <a:endParaRPr lang="ru-RU" sz="1000" b="1" dirty="0">
              <a:solidFill>
                <a:srgbClr val="FF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2276872"/>
            <a:ext cx="294474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4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5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6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67744" y="692697"/>
            <a:ext cx="68762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1. </a:t>
            </a:r>
            <a:r>
              <a:rPr lang="ru-RU" sz="1400" dirty="0" err="1" smtClean="0"/>
              <a:t>Ашмарин</a:t>
            </a:r>
            <a:r>
              <a:rPr lang="ru-RU" sz="1400" dirty="0" smtClean="0"/>
              <a:t>  Б.А. Теория и методика физического воспитания. М.: Просвещение, 1990. </a:t>
            </a:r>
          </a:p>
          <a:p>
            <a:r>
              <a:rPr lang="ru-RU" sz="1400" dirty="0" smtClean="0"/>
              <a:t>2. </a:t>
            </a:r>
            <a:r>
              <a:rPr lang="ru-RU" sz="1400" dirty="0" err="1" smtClean="0"/>
              <a:t>Бальсевич</a:t>
            </a:r>
            <a:r>
              <a:rPr lang="ru-RU" sz="1400" dirty="0" smtClean="0"/>
              <a:t>, В.К. Физическая культура: молодежь и современность культуры / В.К. </a:t>
            </a:r>
            <a:r>
              <a:rPr lang="ru-RU" sz="1400" dirty="0" err="1" smtClean="0"/>
              <a:t>Бальсевич</a:t>
            </a:r>
            <a:r>
              <a:rPr lang="ru-RU" sz="1400" dirty="0" smtClean="0"/>
              <a:t>, Л.И. </a:t>
            </a:r>
            <a:r>
              <a:rPr lang="ru-RU" sz="1400" dirty="0" err="1" smtClean="0"/>
              <a:t>Лубышева</a:t>
            </a:r>
            <a:r>
              <a:rPr lang="ru-RU" sz="1400" dirty="0" smtClean="0"/>
              <a:t> // Теория и практика физической культуры. – 1995. – № 4. </a:t>
            </a:r>
          </a:p>
          <a:p>
            <a:r>
              <a:rPr lang="ru-RU" sz="1400" dirty="0" smtClean="0"/>
              <a:t>3. </a:t>
            </a:r>
            <a:r>
              <a:rPr lang="ru-RU" sz="1400" dirty="0" smtClean="0"/>
              <a:t>Бернштейн Н. А. О построении движений. М</a:t>
            </a:r>
            <a:r>
              <a:rPr lang="ru-RU" sz="1400" dirty="0" smtClean="0"/>
              <a:t>.,1974.</a:t>
            </a:r>
            <a:endParaRPr lang="ru-RU" sz="1400" dirty="0" smtClean="0"/>
          </a:p>
          <a:p>
            <a:r>
              <a:rPr lang="ru-RU" sz="1400" dirty="0" smtClean="0"/>
              <a:t>4. Выдрин  В.М. Деятельность специалистов в сфере физической культуры : учеб. пособие. – СПб. : </a:t>
            </a:r>
            <a:r>
              <a:rPr lang="ru-RU" sz="1400" dirty="0" err="1" smtClean="0"/>
              <a:t>СПбАФК</a:t>
            </a:r>
            <a:r>
              <a:rPr lang="ru-RU" sz="1400" dirty="0" smtClean="0"/>
              <a:t> им. П.Ф. Лесгафта, 1997. </a:t>
            </a:r>
            <a:endParaRPr lang="ru-RU" sz="1400" dirty="0" smtClean="0"/>
          </a:p>
          <a:p>
            <a:r>
              <a:rPr lang="ru-RU" sz="1400" dirty="0" smtClean="0"/>
              <a:t>5.</a:t>
            </a:r>
            <a:r>
              <a:rPr lang="ru-RU" sz="1400" i="1" dirty="0" smtClean="0"/>
              <a:t> </a:t>
            </a:r>
            <a:r>
              <a:rPr lang="ru-RU" sz="1400" dirty="0" smtClean="0"/>
              <a:t>Гальперин П.Я. Поэтапное формирование как метод психологического исследования // Актуальные проблемы возрастной психологии. М., 1978</a:t>
            </a:r>
            <a:r>
              <a:rPr lang="ru-RU" sz="1400" dirty="0" smtClean="0"/>
              <a:t>.</a:t>
            </a:r>
            <a:endParaRPr lang="ru-RU" sz="1400" dirty="0" smtClean="0"/>
          </a:p>
          <a:p>
            <a:r>
              <a:rPr lang="ru-RU" sz="1400" dirty="0" smtClean="0"/>
              <a:t>6</a:t>
            </a:r>
            <a:r>
              <a:rPr lang="ru-RU" sz="1400" dirty="0" smtClean="0"/>
              <a:t>. </a:t>
            </a:r>
            <a:r>
              <a:rPr lang="ru-RU" sz="1400" dirty="0" smtClean="0"/>
              <a:t>Годик М.А. Контроль тренировочных и соревновательных нагрузок . М. : Физкультура и спорт, 1980.</a:t>
            </a:r>
          </a:p>
          <a:p>
            <a:r>
              <a:rPr lang="ru-RU" sz="1400" dirty="0" smtClean="0"/>
              <a:t>7</a:t>
            </a:r>
            <a:r>
              <a:rPr lang="ru-RU" sz="1400" dirty="0" smtClean="0"/>
              <a:t>. </a:t>
            </a:r>
            <a:r>
              <a:rPr lang="ru-RU" sz="1400" dirty="0" smtClean="0"/>
              <a:t>Ермолаев Ю. А. Возрастная физиология: Учебное пособие для биол. спец. вузов. - М.: </a:t>
            </a:r>
            <a:r>
              <a:rPr lang="ru-RU" sz="1400" dirty="0" err="1" smtClean="0"/>
              <a:t>Высш</a:t>
            </a:r>
            <a:r>
              <a:rPr lang="ru-RU" sz="1400" dirty="0" smtClean="0"/>
              <a:t>. </a:t>
            </a:r>
            <a:r>
              <a:rPr lang="ru-RU" sz="1400" dirty="0" err="1" smtClean="0"/>
              <a:t>шк</a:t>
            </a:r>
            <a:r>
              <a:rPr lang="ru-RU" sz="1400" dirty="0" smtClean="0"/>
              <a:t>., 1985. </a:t>
            </a:r>
          </a:p>
          <a:p>
            <a:r>
              <a:rPr lang="ru-RU" sz="1400" dirty="0" smtClean="0"/>
              <a:t>8</a:t>
            </a:r>
            <a:r>
              <a:rPr lang="ru-RU" sz="1400" dirty="0" smtClean="0"/>
              <a:t>. Лях В. И., А. А. </a:t>
            </a:r>
            <a:r>
              <a:rPr lang="ru-RU" sz="1400" dirty="0" err="1" smtClean="0"/>
              <a:t>Зданевич</a:t>
            </a:r>
            <a:r>
              <a:rPr lang="ru-RU" sz="1400" dirty="0" smtClean="0"/>
              <a:t>. Комплексная программа физического воспитания учащихся 1-11классов – М.: Просвещение, 2011г.</a:t>
            </a:r>
          </a:p>
          <a:p>
            <a:r>
              <a:rPr lang="ru-RU" sz="1400" dirty="0" smtClean="0"/>
              <a:t>9. </a:t>
            </a:r>
            <a:r>
              <a:rPr lang="ru-RU" sz="1400" dirty="0" err="1" smtClean="0"/>
              <a:t>Лебедянская</a:t>
            </a:r>
            <a:r>
              <a:rPr lang="ru-RU" sz="1400" dirty="0" smtClean="0"/>
              <a:t> Л.Е. Особенности методики развития подвижности в суставах. </a:t>
            </a:r>
            <a:r>
              <a:rPr lang="ru-RU" sz="1400" dirty="0" err="1" smtClean="0"/>
              <a:t>Дисс</a:t>
            </a:r>
            <a:r>
              <a:rPr lang="ru-RU" sz="1400" dirty="0" smtClean="0"/>
              <a:t>... канд. </a:t>
            </a:r>
            <a:r>
              <a:rPr lang="ru-RU" sz="1400" dirty="0" err="1" smtClean="0"/>
              <a:t>пед</a:t>
            </a:r>
            <a:r>
              <a:rPr lang="ru-RU" sz="1400" dirty="0" smtClean="0"/>
              <a:t>. наук. Ташкент, 1952. </a:t>
            </a:r>
          </a:p>
          <a:p>
            <a:r>
              <a:rPr lang="ru-RU" sz="1400" dirty="0" smtClean="0"/>
              <a:t>10. Матвеев А.П. Концепция формирования основ учебного предмета физической культуры в общеобразовательной школе : метод. пособие / А.П. Матвеев. – М. : РГАФК, «</a:t>
            </a:r>
            <a:r>
              <a:rPr lang="ru-RU" sz="1400" dirty="0" err="1" smtClean="0"/>
              <a:t>Принт</a:t>
            </a:r>
            <a:r>
              <a:rPr lang="ru-RU" sz="1400" dirty="0" smtClean="0"/>
              <a:t> центр», 1997. </a:t>
            </a:r>
          </a:p>
          <a:p>
            <a:r>
              <a:rPr lang="ru-RU" sz="1400" dirty="0" smtClean="0"/>
              <a:t>11. Назарова А.Г.  Игровой </a:t>
            </a:r>
            <a:r>
              <a:rPr lang="ru-RU" sz="1400" dirty="0" err="1" smtClean="0"/>
              <a:t>стретчинг</a:t>
            </a:r>
            <a:r>
              <a:rPr lang="ru-RU" sz="1400" dirty="0" smtClean="0"/>
              <a:t>, методическое пособие для работы  детьми , Санкт-Петербург, 2003.</a:t>
            </a:r>
          </a:p>
          <a:p>
            <a:r>
              <a:rPr lang="ru-RU" sz="1400" dirty="0" smtClean="0"/>
              <a:t> 12. </a:t>
            </a:r>
            <a:r>
              <a:rPr lang="ru-RU" sz="1400" dirty="0" err="1" smtClean="0"/>
              <a:t>Смолевский</a:t>
            </a:r>
            <a:r>
              <a:rPr lang="ru-RU" sz="1400" dirty="0" smtClean="0"/>
              <a:t> В.М. Гимнастика и методика преподавания: Учебник для институтов физической культуры / Под ред..- М.: Физкультура и спорт, 1987. </a:t>
            </a:r>
          </a:p>
          <a:p>
            <a:r>
              <a:rPr lang="ru-RU" sz="1400" dirty="0" smtClean="0"/>
              <a:t>13.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6"/>
              </a:rPr>
              <a:t>http://www.metodicu.ru/author/</a:t>
            </a:r>
            <a:endParaRPr lang="ru-RU" sz="1400" dirty="0" smtClean="0"/>
          </a:p>
          <a:p>
            <a:r>
              <a:rPr lang="ru-RU" sz="1400" dirty="0" smtClean="0"/>
              <a:t>14.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denis-brankevich.wix.com/sport</a:t>
            </a:r>
            <a:endParaRPr lang="ru-RU" sz="14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420144" y="152400"/>
            <a:ext cx="66247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/>
              <a:t>Литература и интернет-ресурсы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074183" y="5977413"/>
            <a:ext cx="2394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4. Премия В.Я Горина. </a:t>
            </a:r>
            <a:endParaRPr lang="ru-RU" dirty="0"/>
          </a:p>
        </p:txBody>
      </p:sp>
      <p:pic>
        <p:nvPicPr>
          <p:cNvPr id="9" name="Picture 2" descr="&amp;Mcy;&amp;Bcy;&amp;Ocy;&amp;Ucy; &amp;Bcy;&amp;ocy;&amp;lcy;&amp;softcy;&amp;shcy;&amp;iecy;&amp;scy;&amp;kcy;&amp;ucy;&amp;rcy;&amp;acy;&amp;tcy;&amp;ocy;&amp;vcy;&amp;scy;&amp;kcy;&amp;acy;&amp;yacy; &amp;Scy;&amp;Ocy;&amp;SHcy; - &amp;Icy;&amp;ncy;&amp;fcy;&amp;ocy;&amp;rcy;&amp;mcy;&amp;acy;&amp;tscy;&amp;icy;&amp;yacy; &amp;dcy;&amp;lcy;&amp;yacy; &amp;rcy;&amp;ocy;&amp;dcy;&amp;icy;&amp;tcy;&amp;iecy;&amp;lcy;&amp;iecy;&amp;jcy; &amp;pcy;&amp;ocy; &amp;Fcy;&amp;Gcy;&amp;Ocy;&amp;Scy; &amp;Ncy;&amp;O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64704"/>
            <a:ext cx="1252939" cy="172819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67744" y="116632"/>
            <a:ext cx="67687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Условия возникновения и становления опыта</a:t>
            </a:r>
            <a:endParaRPr lang="ru-RU" sz="28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9264" y="980728"/>
            <a:ext cx="17292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Блок-схема: альтернативный процесс 11"/>
          <p:cNvSpPr/>
          <p:nvPr/>
        </p:nvSpPr>
        <p:spPr bwMode="auto">
          <a:xfrm>
            <a:off x="2411760" y="6021288"/>
            <a:ext cx="6408712" cy="72008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внедрение ФГОС второго поколения</a:t>
            </a:r>
          </a:p>
        </p:txBody>
      </p:sp>
      <p:sp>
        <p:nvSpPr>
          <p:cNvPr id="58" name="Стрелка вправо 57"/>
          <p:cNvSpPr/>
          <p:nvPr/>
        </p:nvSpPr>
        <p:spPr>
          <a:xfrm>
            <a:off x="2411760" y="3933056"/>
            <a:ext cx="4176464" cy="360040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 rot="21059931">
            <a:off x="2497050" y="2348078"/>
            <a:ext cx="370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 smtClean="0"/>
              <a:t>увеличение учебной нагрузки</a:t>
            </a:r>
            <a:endParaRPr lang="ru-RU" sz="2400" b="1" spc="-150" dirty="0"/>
          </a:p>
        </p:txBody>
      </p:sp>
      <p:sp>
        <p:nvSpPr>
          <p:cNvPr id="60" name="TextBox 59"/>
          <p:cNvSpPr txBox="1"/>
          <p:nvPr/>
        </p:nvSpPr>
        <p:spPr>
          <a:xfrm>
            <a:off x="2267744" y="3573016"/>
            <a:ext cx="502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 smtClean="0"/>
              <a:t>уменьшение физической активности</a:t>
            </a:r>
            <a:endParaRPr lang="ru-RU" sz="2400" b="1" spc="-150" dirty="0"/>
          </a:p>
        </p:txBody>
      </p:sp>
      <p:sp>
        <p:nvSpPr>
          <p:cNvPr id="61" name="TextBox 60"/>
          <p:cNvSpPr txBox="1"/>
          <p:nvPr/>
        </p:nvSpPr>
        <p:spPr>
          <a:xfrm rot="522545">
            <a:off x="2275623" y="4717966"/>
            <a:ext cx="469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 smtClean="0"/>
              <a:t>негативные психические воздействия</a:t>
            </a:r>
            <a:endParaRPr lang="ru-RU" sz="2400" b="1" spc="-150" dirty="0"/>
          </a:p>
        </p:txBody>
      </p:sp>
      <p:sp>
        <p:nvSpPr>
          <p:cNvPr id="62" name="Стрелка вправо 61"/>
          <p:cNvSpPr/>
          <p:nvPr/>
        </p:nvSpPr>
        <p:spPr>
          <a:xfrm rot="497120">
            <a:off x="2343898" y="5096192"/>
            <a:ext cx="4176464" cy="360040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 rot="21093855">
            <a:off x="2343568" y="2797293"/>
            <a:ext cx="4176464" cy="360040"/>
          </a:xfrm>
          <a:prstGeom prst="right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39752" y="3573016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 smtClean="0"/>
              <a:t>отклонения в физическом здоровье</a:t>
            </a:r>
            <a:endParaRPr lang="ru-RU" sz="2400" b="1" spc="-150" dirty="0"/>
          </a:p>
        </p:txBody>
      </p:sp>
      <p:sp>
        <p:nvSpPr>
          <p:cNvPr id="65" name="TextBox 64"/>
          <p:cNvSpPr txBox="1"/>
          <p:nvPr/>
        </p:nvSpPr>
        <p:spPr>
          <a:xfrm rot="21097173">
            <a:off x="2200701" y="2305792"/>
            <a:ext cx="537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 smtClean="0"/>
              <a:t>ухудшение мыслительной деятельности</a:t>
            </a:r>
            <a:endParaRPr lang="ru-RU" sz="2400" b="1" spc="-150" dirty="0"/>
          </a:p>
        </p:txBody>
      </p:sp>
      <p:sp>
        <p:nvSpPr>
          <p:cNvPr id="66" name="TextBox 65"/>
          <p:cNvSpPr txBox="1"/>
          <p:nvPr/>
        </p:nvSpPr>
        <p:spPr>
          <a:xfrm rot="467673">
            <a:off x="2861141" y="4712069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 smtClean="0"/>
              <a:t>школьные неврозы</a:t>
            </a:r>
            <a:endParaRPr lang="ru-RU" sz="2400" b="1" spc="-150" dirty="0"/>
          </a:p>
        </p:txBody>
      </p:sp>
      <p:pic>
        <p:nvPicPr>
          <p:cNvPr id="16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7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8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9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4" grpId="0"/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24128" y="764704"/>
          <a:ext cx="324036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64088" y="0"/>
            <a:ext cx="3779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Диагностика уровня  психофизического развития младших школьников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555776" y="4869160"/>
          <a:ext cx="3071834" cy="198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411760" y="4221088"/>
            <a:ext cx="3143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Динамика состояния здоровья учащихся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627784" y="2348880"/>
          <a:ext cx="2952328" cy="195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267744" y="1556792"/>
            <a:ext cx="371474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 умственной работоспособности младших школьников</a:t>
            </a:r>
            <a:r>
              <a:rPr lang="ru-RU" sz="900" dirty="0" smtClean="0"/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(корректурные таблицы “кольца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Ландольта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” по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А.А.Гуминскому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5934819" y="5130350"/>
          <a:ext cx="2893909" cy="162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500694" y="4331131"/>
            <a:ext cx="3643306" cy="6771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 памяти, внимания, утомляемости младших школьников 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 </a:t>
            </a:r>
            <a:r>
              <a:rPr lang="ru-RU" sz="1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А.Р.Лурии</a:t>
            </a: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«Заучивание 10 слов»</a:t>
            </a:r>
            <a:r>
              <a:rPr lang="ru-RU" sz="1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796136" y="2852936"/>
          <a:ext cx="3169427" cy="152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796136" y="2276872"/>
            <a:ext cx="321471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уровня школьной тревожности младших школьников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опросник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Школьная тревожность» по Е.Р.Гореловой)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5399584" y="476672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(по тестам -заданиям, определенным для каждой возрастной ступени)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4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5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6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339752" y="116632"/>
            <a:ext cx="288032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Georgia" pitchFamily="18" charset="0"/>
              </a:rPr>
              <a:t>Психолого-медико-педагогическая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 диагностика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0232" y="5013176"/>
            <a:ext cx="177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Кривая запоминания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643042" y="928670"/>
          <a:ext cx="750095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71800" y="260648"/>
            <a:ext cx="59956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Актуальность педагогического опыта</a:t>
            </a:r>
            <a:endParaRPr lang="ru-RU" sz="2800" b="1" dirty="0"/>
          </a:p>
        </p:txBody>
      </p:sp>
      <p:pic>
        <p:nvPicPr>
          <p:cNvPr id="6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7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8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9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500298" y="571480"/>
          <a:ext cx="6429420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00298" y="142852"/>
            <a:ext cx="24336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Противоречие</a:t>
            </a:r>
            <a:endParaRPr lang="ru-RU" sz="2800" b="1" dirty="0"/>
          </a:p>
        </p:txBody>
      </p:sp>
      <p:pic>
        <p:nvPicPr>
          <p:cNvPr id="4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6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7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8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10326" y="724761"/>
            <a:ext cx="460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gray">
          <a:xfrm>
            <a:off x="3635896" y="404664"/>
            <a:ext cx="5322897" cy="5182348"/>
          </a:xfrm>
          <a:prstGeom prst="ellipse">
            <a:avLst/>
          </a:prstGeom>
          <a:solidFill>
            <a:schemeClr val="bg1">
              <a:alpha val="8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gray">
          <a:xfrm>
            <a:off x="4554127" y="1560598"/>
            <a:ext cx="3141989" cy="3059024"/>
          </a:xfrm>
          <a:prstGeom prst="ellipse">
            <a:avLst/>
          </a:prstGeom>
          <a:solidFill>
            <a:srgbClr val="DCDCDC">
              <a:alpha val="5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gray">
          <a:xfrm>
            <a:off x="4499992" y="1988840"/>
            <a:ext cx="2317872" cy="1748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gray">
          <a:xfrm>
            <a:off x="6012160" y="1772816"/>
            <a:ext cx="656026" cy="16593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gray">
          <a:xfrm flipH="1">
            <a:off x="4067944" y="3140967"/>
            <a:ext cx="1872208" cy="720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gray">
          <a:xfrm flipV="1">
            <a:off x="6408649" y="3068960"/>
            <a:ext cx="1691743" cy="76110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gray">
          <a:xfrm flipV="1">
            <a:off x="6311155" y="1924879"/>
            <a:ext cx="1035008" cy="158349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gray">
          <a:xfrm>
            <a:off x="5461956" y="2474139"/>
            <a:ext cx="1737334" cy="1691461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80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004048" y="404664"/>
            <a:ext cx="1725677" cy="2044101"/>
            <a:chOff x="2064" y="1008"/>
            <a:chExt cx="722" cy="866"/>
          </a:xfrm>
        </p:grpSpPr>
        <p:sp>
          <p:nvSpPr>
            <p:cNvPr id="23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086" y="1030"/>
              <a:ext cx="680" cy="844"/>
              <a:chOff x="3975" y="1593"/>
              <a:chExt cx="931" cy="1157"/>
            </a:xfrm>
          </p:grpSpPr>
          <p:pic>
            <p:nvPicPr>
              <p:cNvPr id="37" name="Picture 1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38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2800"/>
              </a:p>
            </p:txBody>
          </p:sp>
          <p:pic>
            <p:nvPicPr>
              <p:cNvPr id="39" name="Picture 16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1" cy="191"/>
                <a:chOff x="2528" y="1060"/>
                <a:chExt cx="894" cy="236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47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48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49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50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  <p:grpSp>
              <p:nvGrpSpPr>
                <p:cNvPr id="6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43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44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45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46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</p:grp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8"/>
              <a:ext cx="528" cy="122"/>
              <a:chOff x="2528" y="1060"/>
              <a:chExt cx="894" cy="236"/>
            </a:xfrm>
          </p:grpSpPr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33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34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35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36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29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30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31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32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</p:grpSp>
        <p:sp>
          <p:nvSpPr>
            <p:cNvPr id="26" name="Rectangle 39"/>
            <p:cNvSpPr>
              <a:spLocks noChangeArrowheads="1"/>
            </p:cNvSpPr>
            <p:nvPr/>
          </p:nvSpPr>
          <p:spPr bwMode="gray">
            <a:xfrm>
              <a:off x="2215" y="1283"/>
              <a:ext cx="466" cy="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b="1" dirty="0" smtClean="0">
                  <a:solidFill>
                    <a:srgbClr val="FFFF00"/>
                  </a:solidFill>
                </a:rPr>
                <a:t>Быстрота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79978" y="764704"/>
            <a:ext cx="1641032" cy="2015253"/>
            <a:chOff x="2036" y="1008"/>
            <a:chExt cx="750" cy="866"/>
          </a:xfrm>
        </p:grpSpPr>
        <p:sp>
          <p:nvSpPr>
            <p:cNvPr id="52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2086" y="1030"/>
              <a:ext cx="680" cy="844"/>
              <a:chOff x="3975" y="1593"/>
              <a:chExt cx="931" cy="1157"/>
            </a:xfrm>
          </p:grpSpPr>
          <p:pic>
            <p:nvPicPr>
              <p:cNvPr id="66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67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2800"/>
              </a:p>
            </p:txBody>
          </p:sp>
          <p:pic>
            <p:nvPicPr>
              <p:cNvPr id="68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13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1" cy="191"/>
                <a:chOff x="2528" y="1060"/>
                <a:chExt cx="894" cy="236"/>
              </a:xfrm>
            </p:grpSpPr>
            <p:grpSp>
              <p:nvGrpSpPr>
                <p:cNvPr id="22" name="Group 47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76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77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78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79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  <p:grpSp>
              <p:nvGrpSpPr>
                <p:cNvPr id="24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72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73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74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75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</p:grpSp>
        </p:grpSp>
        <p:grpSp>
          <p:nvGrpSpPr>
            <p:cNvPr id="2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8"/>
              <a:ext cx="528" cy="122"/>
              <a:chOff x="2528" y="1060"/>
              <a:chExt cx="894" cy="236"/>
            </a:xfrm>
          </p:grpSpPr>
          <p:grpSp>
            <p:nvGrpSpPr>
              <p:cNvPr id="27" name="Group 58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62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63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64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65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  <p:grpSp>
            <p:nvGrpSpPr>
              <p:cNvPr id="28" name="Group 63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58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59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60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61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</p:grpSp>
        <p:sp>
          <p:nvSpPr>
            <p:cNvPr id="55" name="Rectangle 68"/>
            <p:cNvSpPr>
              <a:spLocks noChangeArrowheads="1"/>
            </p:cNvSpPr>
            <p:nvPr/>
          </p:nvSpPr>
          <p:spPr bwMode="gray">
            <a:xfrm>
              <a:off x="2036" y="1250"/>
              <a:ext cx="737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</a:rPr>
                <a:t>Выносливость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69"/>
          <p:cNvGrpSpPr>
            <a:grpSpLocks/>
          </p:cNvGrpSpPr>
          <p:nvPr/>
        </p:nvGrpSpPr>
        <p:grpSpPr bwMode="auto">
          <a:xfrm>
            <a:off x="2627784" y="2420888"/>
            <a:ext cx="1656184" cy="2016224"/>
            <a:chOff x="2064" y="1008"/>
            <a:chExt cx="722" cy="866"/>
          </a:xfrm>
        </p:grpSpPr>
        <p:sp>
          <p:nvSpPr>
            <p:cNvPr id="81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grpSp>
          <p:nvGrpSpPr>
            <p:cNvPr id="41" name="Group 71"/>
            <p:cNvGrpSpPr>
              <a:grpSpLocks/>
            </p:cNvGrpSpPr>
            <p:nvPr/>
          </p:nvGrpSpPr>
          <p:grpSpPr bwMode="auto">
            <a:xfrm>
              <a:off x="2086" y="1030"/>
              <a:ext cx="680" cy="844"/>
              <a:chOff x="3975" y="1593"/>
              <a:chExt cx="931" cy="1157"/>
            </a:xfrm>
          </p:grpSpPr>
          <p:pic>
            <p:nvPicPr>
              <p:cNvPr id="95" name="Picture 72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96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2800"/>
              </a:p>
            </p:txBody>
          </p:sp>
          <p:pic>
            <p:nvPicPr>
              <p:cNvPr id="97" name="Picture 74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42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1" cy="191"/>
                <a:chOff x="2528" y="1060"/>
                <a:chExt cx="894" cy="236"/>
              </a:xfrm>
            </p:grpSpPr>
            <p:grpSp>
              <p:nvGrpSpPr>
                <p:cNvPr id="51" name="Group 76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105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06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07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08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  <p:grpSp>
              <p:nvGrpSpPr>
                <p:cNvPr id="53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101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02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03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04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</p:grpSp>
        </p:grpSp>
        <p:grpSp>
          <p:nvGrpSpPr>
            <p:cNvPr id="54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8"/>
              <a:ext cx="528" cy="122"/>
              <a:chOff x="2528" y="1060"/>
              <a:chExt cx="894" cy="236"/>
            </a:xfrm>
          </p:grpSpPr>
          <p:grpSp>
            <p:nvGrpSpPr>
              <p:cNvPr id="56" name="Group 87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91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92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93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94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  <p:grpSp>
            <p:nvGrpSpPr>
              <p:cNvPr id="57" name="Group 92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87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88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89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90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</p:grpSp>
        <p:sp>
          <p:nvSpPr>
            <p:cNvPr id="84" name="Rectangle 97"/>
            <p:cNvSpPr>
              <a:spLocks noChangeArrowheads="1"/>
            </p:cNvSpPr>
            <p:nvPr/>
          </p:nvSpPr>
          <p:spPr bwMode="gray">
            <a:xfrm>
              <a:off x="2234" y="1301"/>
              <a:ext cx="499" cy="1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b="1" i="1" dirty="0" smtClean="0">
                  <a:solidFill>
                    <a:srgbClr val="FFFF00"/>
                  </a:solidFill>
                </a:rPr>
                <a:t>Гибкость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9" name="Group 98"/>
          <p:cNvGrpSpPr>
            <a:grpSpLocks/>
          </p:cNvGrpSpPr>
          <p:nvPr/>
        </p:nvGrpSpPr>
        <p:grpSpPr bwMode="auto">
          <a:xfrm>
            <a:off x="7666336" y="1916832"/>
            <a:ext cx="1477664" cy="1918341"/>
            <a:chOff x="2064" y="1008"/>
            <a:chExt cx="722" cy="866"/>
          </a:xfrm>
        </p:grpSpPr>
        <p:sp>
          <p:nvSpPr>
            <p:cNvPr id="110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grpSp>
          <p:nvGrpSpPr>
            <p:cNvPr id="70" name="Group 100"/>
            <p:cNvGrpSpPr>
              <a:grpSpLocks/>
            </p:cNvGrpSpPr>
            <p:nvPr/>
          </p:nvGrpSpPr>
          <p:grpSpPr bwMode="auto">
            <a:xfrm>
              <a:off x="2085" y="1030"/>
              <a:ext cx="680" cy="844"/>
              <a:chOff x="3974" y="1593"/>
              <a:chExt cx="931" cy="1157"/>
            </a:xfrm>
          </p:grpSpPr>
          <p:pic>
            <p:nvPicPr>
              <p:cNvPr id="124" name="Picture 101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5" name="Oval 102"/>
              <p:cNvSpPr>
                <a:spLocks noChangeArrowheads="1"/>
              </p:cNvSpPr>
              <p:nvPr/>
            </p:nvSpPr>
            <p:spPr bwMode="gray">
              <a:xfrm>
                <a:off x="3974" y="1593"/>
                <a:ext cx="931" cy="937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2800"/>
              </a:p>
            </p:txBody>
          </p:sp>
          <p:pic>
            <p:nvPicPr>
              <p:cNvPr id="126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71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1" cy="191"/>
                <a:chOff x="2528" y="1060"/>
                <a:chExt cx="894" cy="236"/>
              </a:xfrm>
            </p:grpSpPr>
            <p:grpSp>
              <p:nvGrpSpPr>
                <p:cNvPr id="80" name="Group 105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134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35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36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37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  <p:grpSp>
              <p:nvGrpSpPr>
                <p:cNvPr id="82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130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31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32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33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</p:grpSp>
        </p:grpSp>
        <p:grpSp>
          <p:nvGrpSpPr>
            <p:cNvPr id="83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8"/>
              <a:ext cx="528" cy="122"/>
              <a:chOff x="2528" y="1060"/>
              <a:chExt cx="894" cy="236"/>
            </a:xfrm>
          </p:grpSpPr>
          <p:grpSp>
            <p:nvGrpSpPr>
              <p:cNvPr id="85" name="Group 116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120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21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22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23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  <p:grpSp>
            <p:nvGrpSpPr>
              <p:cNvPr id="86" name="Group 121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116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17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18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19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</p:grpSp>
        <p:sp>
          <p:nvSpPr>
            <p:cNvPr id="113" name="Rectangle 126"/>
            <p:cNvSpPr>
              <a:spLocks noChangeArrowheads="1"/>
            </p:cNvSpPr>
            <p:nvPr/>
          </p:nvSpPr>
          <p:spPr bwMode="gray">
            <a:xfrm>
              <a:off x="2265" y="1301"/>
              <a:ext cx="328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b="1" dirty="0" smtClean="0">
                  <a:solidFill>
                    <a:srgbClr val="000000"/>
                  </a:solidFill>
                </a:rPr>
                <a:t>Сила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8" name="Group 127"/>
          <p:cNvGrpSpPr>
            <a:grpSpLocks/>
          </p:cNvGrpSpPr>
          <p:nvPr/>
        </p:nvGrpSpPr>
        <p:grpSpPr bwMode="auto">
          <a:xfrm>
            <a:off x="6948264" y="476672"/>
            <a:ext cx="1512168" cy="1800200"/>
            <a:chOff x="2064" y="1008"/>
            <a:chExt cx="722" cy="866"/>
          </a:xfrm>
        </p:grpSpPr>
        <p:sp>
          <p:nvSpPr>
            <p:cNvPr id="139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grpSp>
          <p:nvGrpSpPr>
            <p:cNvPr id="99" name="Group 129"/>
            <p:cNvGrpSpPr>
              <a:grpSpLocks/>
            </p:cNvGrpSpPr>
            <p:nvPr/>
          </p:nvGrpSpPr>
          <p:grpSpPr bwMode="auto">
            <a:xfrm>
              <a:off x="2086" y="1030"/>
              <a:ext cx="680" cy="844"/>
              <a:chOff x="3975" y="1593"/>
              <a:chExt cx="931" cy="1157"/>
            </a:xfrm>
          </p:grpSpPr>
          <p:pic>
            <p:nvPicPr>
              <p:cNvPr id="153" name="Picture 130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54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 sz="2800"/>
              </a:p>
            </p:txBody>
          </p:sp>
          <p:pic>
            <p:nvPicPr>
              <p:cNvPr id="155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100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1" cy="191"/>
                <a:chOff x="2528" y="1060"/>
                <a:chExt cx="894" cy="236"/>
              </a:xfrm>
            </p:grpSpPr>
            <p:grpSp>
              <p:nvGrpSpPr>
                <p:cNvPr id="109" name="Group 134"/>
                <p:cNvGrpSpPr>
                  <a:grpSpLocks/>
                </p:cNvGrpSpPr>
                <p:nvPr/>
              </p:nvGrpSpPr>
              <p:grpSpPr bwMode="auto">
                <a:xfrm>
                  <a:off x="2528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163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64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65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66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  <p:grpSp>
              <p:nvGrpSpPr>
                <p:cNvPr id="111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159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60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61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  <p:sp>
                <p:nvSpPr>
                  <p:cNvPr id="162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 sz="2800"/>
                  </a:p>
                </p:txBody>
              </p:sp>
            </p:grpSp>
          </p:grpSp>
        </p:grpSp>
        <p:grpSp>
          <p:nvGrpSpPr>
            <p:cNvPr id="112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8"/>
              <a:ext cx="528" cy="122"/>
              <a:chOff x="2528" y="1060"/>
              <a:chExt cx="894" cy="236"/>
            </a:xfrm>
          </p:grpSpPr>
          <p:grpSp>
            <p:nvGrpSpPr>
              <p:cNvPr id="114" name="Group 145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149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50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51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52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  <p:grpSp>
            <p:nvGrpSpPr>
              <p:cNvPr id="115" name="Group 150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145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46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47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48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</p:grpSp>
        <p:sp>
          <p:nvSpPr>
            <p:cNvPr id="142" name="Rectangle 155"/>
            <p:cNvSpPr>
              <a:spLocks noChangeArrowheads="1"/>
            </p:cNvSpPr>
            <p:nvPr/>
          </p:nvSpPr>
          <p:spPr bwMode="gray">
            <a:xfrm>
              <a:off x="2241" y="1272"/>
              <a:ext cx="526" cy="1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Ловкость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Group 156"/>
          <p:cNvGrpSpPr>
            <a:grpSpLocks/>
          </p:cNvGrpSpPr>
          <p:nvPr/>
        </p:nvGrpSpPr>
        <p:grpSpPr bwMode="auto">
          <a:xfrm rot="4976862" flipH="1">
            <a:off x="5696317" y="2831388"/>
            <a:ext cx="1271594" cy="1256795"/>
            <a:chOff x="1944" y="1111"/>
            <a:chExt cx="204" cy="196"/>
          </a:xfrm>
        </p:grpSpPr>
        <p:pic>
          <p:nvPicPr>
            <p:cNvPr id="168" name="Picture 157" descr="circuler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</p:spPr>
        </p:pic>
        <p:sp>
          <p:nvSpPr>
            <p:cNvPr id="169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grpSp>
          <p:nvGrpSpPr>
            <p:cNvPr id="128" name="Group 159"/>
            <p:cNvGrpSpPr>
              <a:grpSpLocks/>
            </p:cNvGrpSpPr>
            <p:nvPr/>
          </p:nvGrpSpPr>
          <p:grpSpPr bwMode="auto">
            <a:xfrm rot="1297425" flipV="1">
              <a:off x="1969" y="1253"/>
              <a:ext cx="150" cy="36"/>
              <a:chOff x="2528" y="1060"/>
              <a:chExt cx="894" cy="236"/>
            </a:xfrm>
          </p:grpSpPr>
          <p:grpSp>
            <p:nvGrpSpPr>
              <p:cNvPr id="129" name="Group 160"/>
              <p:cNvGrpSpPr>
                <a:grpSpLocks/>
              </p:cNvGrpSpPr>
              <p:nvPr/>
            </p:nvGrpSpPr>
            <p:grpSpPr bwMode="auto">
              <a:xfrm>
                <a:off x="2528" y="1060"/>
                <a:ext cx="742" cy="186"/>
                <a:chOff x="1565" y="2568"/>
                <a:chExt cx="1118" cy="279"/>
              </a:xfrm>
            </p:grpSpPr>
            <p:sp>
              <p:nvSpPr>
                <p:cNvPr id="179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80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81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82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  <p:grpSp>
            <p:nvGrpSpPr>
              <p:cNvPr id="138" name="Group 165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175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76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77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  <p:sp>
              <p:nvSpPr>
                <p:cNvPr id="178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 sz="2800"/>
                </a:p>
              </p:txBody>
            </p:sp>
          </p:grpSp>
        </p:grpSp>
        <p:sp>
          <p:nvSpPr>
            <p:cNvPr id="171" name="Arc 17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 sz="2800"/>
            </a:p>
          </p:txBody>
        </p:sp>
        <p:pic>
          <p:nvPicPr>
            <p:cNvPr id="172" name="Picture 171" descr="light_shadow1"/>
            <p:cNvPicPr>
              <a:picLocks noChangeAspect="1" noChangeArrowheads="1"/>
            </p:cNvPicPr>
            <p:nvPr/>
          </p:nvPicPr>
          <p:blipFill>
            <a:blip r:embed="rId5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</p:spPr>
        </p:pic>
      </p:grpSp>
      <p:sp>
        <p:nvSpPr>
          <p:cNvPr id="190" name="Прямоугольник 189"/>
          <p:cNvSpPr/>
          <p:nvPr/>
        </p:nvSpPr>
        <p:spPr>
          <a:xfrm>
            <a:off x="4786314" y="2857496"/>
            <a:ext cx="3357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Психофизическое развитие 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74" name="Прямоугольник 173"/>
          <p:cNvSpPr/>
          <p:nvPr/>
        </p:nvSpPr>
        <p:spPr>
          <a:xfrm>
            <a:off x="3851920" y="0"/>
            <a:ext cx="43924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/>
              <a:t>Формулировка проблемы</a:t>
            </a:r>
            <a:endParaRPr lang="ru-RU" sz="2800" b="1" dirty="0"/>
          </a:p>
        </p:txBody>
      </p:sp>
      <p:sp>
        <p:nvSpPr>
          <p:cNvPr id="183" name="TextBox 182"/>
          <p:cNvSpPr txBox="1"/>
          <p:nvPr/>
        </p:nvSpPr>
        <p:spPr>
          <a:xfrm>
            <a:off x="2339752" y="4653136"/>
            <a:ext cx="6804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+mj-lt"/>
                <a:cs typeface="Times New Roman" pitchFamily="18" charset="0"/>
              </a:rPr>
              <a:t>Есть</a:t>
            </a:r>
            <a:r>
              <a:rPr lang="ru-RU" dirty="0" smtClean="0">
                <a:latin typeface="+mj-lt"/>
                <a:cs typeface="Times New Roman" pitchFamily="18" charset="0"/>
              </a:rPr>
              <a:t> потребность в использовании в процессе физического воспитания младших школьников физкультурно-оздоровительных методик и инновационных технологий для психофизического развития.</a:t>
            </a:r>
          </a:p>
          <a:p>
            <a:pPr algn="just"/>
            <a:r>
              <a:rPr lang="ru-RU" b="1" dirty="0" smtClean="0">
                <a:latin typeface="+mj-lt"/>
                <a:cs typeface="Times New Roman" pitchFamily="18" charset="0"/>
              </a:rPr>
              <a:t>Нет </a:t>
            </a:r>
            <a:r>
              <a:rPr lang="ru-RU" dirty="0" smtClean="0">
                <a:latin typeface="+mj-lt"/>
                <a:cs typeface="Times New Roman" pitchFamily="18" charset="0"/>
              </a:rPr>
              <a:t> освоенных методик,  технологий, адаптированных к возрастным особенностям детей, стимулирующих их психофизическое развитие. 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184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185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86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87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"/>
            <a:ext cx="694826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1400" b="1" dirty="0" smtClean="0"/>
              <a:t>Методика комплексного оздоровления детей дошкольного </a:t>
            </a:r>
          </a:p>
          <a:p>
            <a:pPr algn="ctr"/>
            <a:r>
              <a:rPr lang="ru-RU" sz="1400" b="1" dirty="0" smtClean="0"/>
              <a:t>и младшего школьного возраста на основе игрового </a:t>
            </a:r>
            <a:r>
              <a:rPr lang="ru-RU" sz="1400" b="1" dirty="0" err="1" smtClean="0"/>
              <a:t>стретчинга</a:t>
            </a:r>
            <a:r>
              <a:rPr lang="ru-RU" sz="1400" b="1" dirty="0" smtClean="0"/>
              <a:t> </a:t>
            </a:r>
          </a:p>
          <a:p>
            <a:pPr algn="ctr"/>
            <a:r>
              <a:rPr lang="ru-RU" sz="1400" b="1" dirty="0" smtClean="0"/>
              <a:t> Назаровой Анны Георгиевны</a:t>
            </a:r>
            <a:endParaRPr lang="ru-RU" sz="1400" b="1" dirty="0"/>
          </a:p>
        </p:txBody>
      </p:sp>
      <p:pic>
        <p:nvPicPr>
          <p:cNvPr id="7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8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9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0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764704"/>
            <a:ext cx="4301885" cy="516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764704"/>
            <a:ext cx="3956244" cy="426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Sergey\Desktop\фотки\sertificat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0"/>
            <a:ext cx="5544616" cy="676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1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2375248" y="663079"/>
            <a:ext cx="676875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Учение Н.А. Бернштейна и П.Я. Гальперина о формировании двигательного навыка.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Исследования Л.Е. </a:t>
            </a:r>
            <a:r>
              <a:rPr lang="ru-RU" sz="1600" dirty="0" err="1" smtClean="0"/>
              <a:t>Лебедянской</a:t>
            </a:r>
            <a:r>
              <a:rPr lang="ru-RU" sz="1600" dirty="0" smtClean="0"/>
              <a:t>, В.И. Ляха, подтверждающие  сопряженное развитие гибкости и скоростно-силовых качеств .</a:t>
            </a:r>
          </a:p>
          <a:p>
            <a:pPr algn="just"/>
            <a:r>
              <a:rPr lang="ru-RU" sz="1600" dirty="0" smtClean="0"/>
              <a:t>Методические рекомендации В.М. </a:t>
            </a:r>
            <a:r>
              <a:rPr lang="ru-RU" sz="1600" dirty="0" err="1" smtClean="0"/>
              <a:t>Смолевского</a:t>
            </a:r>
            <a:r>
              <a:rPr lang="ru-RU" sz="1600" dirty="0" smtClean="0"/>
              <a:t>, М.А. Годик, А.М. </a:t>
            </a:r>
            <a:r>
              <a:rPr lang="ru-RU" sz="1600" dirty="0" err="1" smtClean="0"/>
              <a:t>Барамидзе</a:t>
            </a:r>
            <a:r>
              <a:rPr lang="ru-RU" sz="1600" dirty="0" smtClean="0"/>
              <a:t>, Т.Г. Киселевой, В.С. Кузнецова, П.К. Петрова; Ж.К. Холодова, посвященные  </a:t>
            </a:r>
            <a:r>
              <a:rPr lang="ru-RU" sz="1600" dirty="0" err="1" smtClean="0"/>
              <a:t>стретчингу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 По  определению В.М. </a:t>
            </a:r>
            <a:r>
              <a:rPr lang="ru-RU" sz="1600" dirty="0" err="1" smtClean="0"/>
              <a:t>Смолевского</a:t>
            </a:r>
            <a:r>
              <a:rPr lang="ru-RU" sz="1600" dirty="0" smtClean="0"/>
              <a:t>,  </a:t>
            </a:r>
            <a:r>
              <a:rPr lang="ru-RU" sz="1600" b="1" dirty="0" err="1" smtClean="0"/>
              <a:t>стретчинг</a:t>
            </a:r>
            <a:r>
              <a:rPr lang="ru-RU" sz="1600" b="1" dirty="0" smtClean="0"/>
              <a:t> (от англ. ”</a:t>
            </a:r>
            <a:r>
              <a:rPr lang="ru-RU" sz="1600" b="1" dirty="0" err="1" smtClean="0"/>
              <a:t>stretch</a:t>
            </a:r>
            <a:r>
              <a:rPr lang="ru-RU" sz="1600" b="1" dirty="0" smtClean="0"/>
              <a:t>” – растягивать) </a:t>
            </a:r>
            <a:r>
              <a:rPr lang="ru-RU" sz="1600" dirty="0" smtClean="0"/>
              <a:t>– это «целый ряд упражнений, направленных на совершенствование гибкости и развитие подвижности в суставах». </a:t>
            </a:r>
          </a:p>
          <a:p>
            <a:pPr algn="just"/>
            <a:r>
              <a:rPr lang="ru-RU" sz="1600" dirty="0" smtClean="0"/>
              <a:t>3 типа </a:t>
            </a:r>
            <a:r>
              <a:rPr lang="ru-RU" sz="1600" dirty="0" err="1" smtClean="0"/>
              <a:t>стретчинг</a:t>
            </a:r>
            <a:r>
              <a:rPr lang="ru-RU" sz="1600" dirty="0" smtClean="0"/>
              <a:t> упражнений, при выполнении которых происходит растягивание (удлинение мышц).</a:t>
            </a:r>
          </a:p>
          <a:p>
            <a:pPr algn="just"/>
            <a:r>
              <a:rPr lang="ru-RU" sz="1600" b="1" dirty="0" smtClean="0"/>
              <a:t>Статический (классический</a:t>
            </a:r>
            <a:r>
              <a:rPr lang="ru-RU" sz="1600" dirty="0" smtClean="0"/>
              <a:t>). Все движения должны быть очень медленными. При их выполнении следует удерживать определённую позу в течение 10-30 сек. </a:t>
            </a:r>
          </a:p>
          <a:p>
            <a:pPr algn="just"/>
            <a:r>
              <a:rPr lang="ru-RU" sz="1600" b="1" dirty="0" smtClean="0"/>
              <a:t>Динамический. </a:t>
            </a:r>
            <a:r>
              <a:rPr lang="ru-RU" sz="1600" dirty="0" smtClean="0"/>
              <a:t>Имеет вид медленных, не резких пружинящих движений. По окончанию каждого упражнения удерживаются несколько секунд в точке максимального растяжения.</a:t>
            </a:r>
            <a:br>
              <a:rPr lang="ru-RU" sz="1600" dirty="0" smtClean="0"/>
            </a:br>
            <a:r>
              <a:rPr lang="ru-RU" sz="1600" b="1" dirty="0" smtClean="0"/>
              <a:t>Баллистический.</a:t>
            </a:r>
            <a:r>
              <a:rPr lang="ru-RU" sz="1600" dirty="0" smtClean="0"/>
              <a:t>  Предполагает махи ногами и руками, а также сгибание и разгибание тела с большой частотой и скоростью.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116632"/>
            <a:ext cx="61926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/>
              <a:t>Теоретическое обоснование</a:t>
            </a:r>
          </a:p>
          <a:p>
            <a:pPr algn="ctr"/>
            <a:r>
              <a:rPr lang="ru-RU" sz="2800" b="1" dirty="0" smtClean="0"/>
              <a:t> педагогического  опыта</a:t>
            </a:r>
            <a:endParaRPr lang="ru-RU" sz="2800" b="1" dirty="0"/>
          </a:p>
        </p:txBody>
      </p:sp>
      <p:pic>
        <p:nvPicPr>
          <p:cNvPr id="6" name="Picture 4" descr="C:\Users\Sergey\Desktop\фотки\галерея\7763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2004249" cy="1584176"/>
          </a:xfrm>
          <a:prstGeom prst="rect">
            <a:avLst/>
          </a:prstGeom>
          <a:noFill/>
        </p:spPr>
      </p:pic>
      <p:pic>
        <p:nvPicPr>
          <p:cNvPr id="9" name="Picture 5" descr="C:\Users\Sergey\Desktop\фотки\галере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88840"/>
            <a:ext cx="2016224" cy="1344698"/>
          </a:xfrm>
          <a:prstGeom prst="rect">
            <a:avLst/>
          </a:prstGeom>
          <a:noFill/>
        </p:spPr>
      </p:pic>
      <p:pic>
        <p:nvPicPr>
          <p:cNvPr id="10" name="Picture 6" descr="C:\Users\Sergey\Desktop\фотки\галерея\55234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2016224" cy="1512168"/>
          </a:xfrm>
          <a:prstGeom prst="rect">
            <a:avLst/>
          </a:prstGeom>
          <a:noFill/>
        </p:spPr>
      </p:pic>
      <p:pic>
        <p:nvPicPr>
          <p:cNvPr id="11" name="Picture 7" descr="C:\Users\Sergey\Desktop\фотки\галерея\IMG_20150120_161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5229200"/>
            <a:ext cx="2016223" cy="14949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2187</TotalTime>
  <Words>1189</Words>
  <Application>Microsoft Office PowerPoint</Application>
  <PresentationFormat>Экран (4:3)</PresentationFormat>
  <Paragraphs>248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revision>208</cp:revision>
  <dcterms:created xsi:type="dcterms:W3CDTF">2014-07-26T20:30:02Z</dcterms:created>
  <dcterms:modified xsi:type="dcterms:W3CDTF">2015-08-15T15:05:08Z</dcterms:modified>
</cp:coreProperties>
</file>