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0" r:id="rId3"/>
    <p:sldId id="291" r:id="rId4"/>
    <p:sldId id="284" r:id="rId5"/>
    <p:sldId id="308" r:id="rId6"/>
    <p:sldId id="309" r:id="rId7"/>
    <p:sldId id="298" r:id="rId8"/>
    <p:sldId id="301" r:id="rId9"/>
    <p:sldId id="293" r:id="rId10"/>
    <p:sldId id="292" r:id="rId11"/>
    <p:sldId id="285" r:id="rId12"/>
    <p:sldId id="265" r:id="rId13"/>
    <p:sldId id="272" r:id="rId14"/>
    <p:sldId id="271" r:id="rId15"/>
    <p:sldId id="268" r:id="rId16"/>
    <p:sldId id="273" r:id="rId17"/>
    <p:sldId id="276" r:id="rId18"/>
    <p:sldId id="281" r:id="rId19"/>
    <p:sldId id="303" r:id="rId20"/>
    <p:sldId id="304" r:id="rId21"/>
    <p:sldId id="305" r:id="rId22"/>
    <p:sldId id="306" r:id="rId23"/>
    <p:sldId id="307" r:id="rId24"/>
    <p:sldId id="289" r:id="rId25"/>
    <p:sldId id="286" r:id="rId26"/>
    <p:sldId id="282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2875" autoAdjust="0"/>
  </p:normalViewPr>
  <p:slideViewPr>
    <p:cSldViewPr>
      <p:cViewPr>
        <p:scale>
          <a:sx n="100" d="100"/>
          <a:sy n="100" d="100"/>
        </p:scale>
        <p:origin x="-190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10"/>
      <c:hPercent val="39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.10461538461538461"/>
          <c:y val="0.22580645161290452"/>
          <c:w val="0.89538461538461833"/>
          <c:h val="0.61290322580645151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динамика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Sheet1!$B$1:$D$1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70</c:v>
                </c:pt>
                <c:pt idx="1">
                  <c:v>74</c:v>
                </c:pt>
                <c:pt idx="2">
                  <c:v>77</c:v>
                </c:pt>
              </c:numCache>
            </c:numRef>
          </c:val>
        </c:ser>
        <c:dLbls>
          <c:showVal val="1"/>
        </c:dLbls>
        <c:gapDepth val="0"/>
        <c:shape val="box"/>
        <c:axId val="73144576"/>
        <c:axId val="73154560"/>
        <c:axId val="0"/>
      </c:bar3DChart>
      <c:catAx>
        <c:axId val="7314457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73154560"/>
        <c:crosses val="autoZero"/>
        <c:auto val="1"/>
        <c:lblAlgn val="ctr"/>
        <c:lblOffset val="100"/>
        <c:tickLblSkip val="1"/>
        <c:tickMarkSkip val="1"/>
      </c:catAx>
      <c:valAx>
        <c:axId val="73154560"/>
        <c:scaling>
          <c:orientation val="minMax"/>
          <c:max val="100"/>
          <c:min val="5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3144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обучающихся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</a:t>
                    </a:r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5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46</c:v>
                </c:pt>
                <c:pt idx="2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</c:v>
                </c:pt>
                <c:pt idx="1">
                  <c:v>67</c:v>
                </c:pt>
                <c:pt idx="2">
                  <c:v>71</c:v>
                </c:pt>
              </c:numCache>
            </c:numRef>
          </c:val>
        </c:ser>
        <c:axId val="117712384"/>
        <c:axId val="117713920"/>
      </c:barChart>
      <c:catAx>
        <c:axId val="117712384"/>
        <c:scaling>
          <c:orientation val="minMax"/>
        </c:scaling>
        <c:axPos val="b"/>
        <c:tickLblPos val="nextTo"/>
        <c:crossAx val="117713920"/>
        <c:crosses val="autoZero"/>
        <c:auto val="1"/>
        <c:lblAlgn val="ctr"/>
        <c:lblOffset val="100"/>
      </c:catAx>
      <c:valAx>
        <c:axId val="117713920"/>
        <c:scaling>
          <c:orientation val="minMax"/>
        </c:scaling>
        <c:axPos val="l"/>
        <c:majorGridlines/>
        <c:numFmt formatCode="General" sourceLinked="1"/>
        <c:tickLblPos val="nextTo"/>
        <c:crossAx val="1177123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</c:v>
                </c:pt>
                <c:pt idx="1">
                  <c:v>64</c:v>
                </c:pt>
                <c:pt idx="2">
                  <c:v>69</c:v>
                </c:pt>
              </c:numCache>
            </c:numRef>
          </c:val>
        </c:ser>
        <c:axId val="117754880"/>
        <c:axId val="117760768"/>
      </c:barChart>
      <c:catAx>
        <c:axId val="117754880"/>
        <c:scaling>
          <c:orientation val="minMax"/>
        </c:scaling>
        <c:axPos val="b"/>
        <c:tickLblPos val="nextTo"/>
        <c:crossAx val="117760768"/>
        <c:crosses val="autoZero"/>
        <c:auto val="1"/>
        <c:lblAlgn val="ctr"/>
        <c:lblOffset val="100"/>
      </c:catAx>
      <c:valAx>
        <c:axId val="117760768"/>
        <c:scaling>
          <c:orientation val="minMax"/>
        </c:scaling>
        <c:axPos val="l"/>
        <c:majorGridlines/>
        <c:numFmt formatCode="General" sourceLinked="1"/>
        <c:tickLblPos val="nextTo"/>
        <c:crossAx val="1177548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10"/>
      <c:hPercent val="39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.10461538461538461"/>
          <c:y val="8.6883260912734933E-2"/>
          <c:w val="0.89538461538461711"/>
          <c:h val="0.726630473196527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динамика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73</c:v>
                </c:pt>
              </c:numCache>
            </c:numRef>
          </c:val>
        </c:ser>
        <c:dLbls>
          <c:showVal val="1"/>
        </c:dLbls>
        <c:gapDepth val="0"/>
        <c:shape val="box"/>
        <c:axId val="117892992"/>
        <c:axId val="117894528"/>
        <c:axId val="0"/>
      </c:bar3DChart>
      <c:catAx>
        <c:axId val="11789299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7894528"/>
        <c:crosses val="autoZero"/>
        <c:auto val="1"/>
        <c:lblAlgn val="ctr"/>
        <c:lblOffset val="100"/>
        <c:tickLblSkip val="1"/>
        <c:tickMarkSkip val="1"/>
      </c:catAx>
      <c:valAx>
        <c:axId val="117894528"/>
        <c:scaling>
          <c:orientation val="minMax"/>
          <c:max val="100"/>
          <c:min val="5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7892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26</c:v>
                </c:pt>
                <c:pt idx="2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axId val="126923136"/>
        <c:axId val="126924672"/>
      </c:barChart>
      <c:catAx>
        <c:axId val="126923136"/>
        <c:scaling>
          <c:orientation val="minMax"/>
        </c:scaling>
        <c:axPos val="b"/>
        <c:tickLblPos val="nextTo"/>
        <c:crossAx val="126924672"/>
        <c:crosses val="autoZero"/>
        <c:auto val="1"/>
        <c:lblAlgn val="ctr"/>
        <c:lblOffset val="100"/>
      </c:catAx>
      <c:valAx>
        <c:axId val="126924672"/>
        <c:scaling>
          <c:orientation val="minMax"/>
        </c:scaling>
        <c:axPos val="l"/>
        <c:majorGridlines/>
        <c:numFmt formatCode="General" sourceLinked="1"/>
        <c:tickLblPos val="nextTo"/>
        <c:crossAx val="1269231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36</c:v>
                </c:pt>
                <c:pt idx="2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axId val="126978688"/>
        <c:axId val="126980480"/>
      </c:barChart>
      <c:catAx>
        <c:axId val="126978688"/>
        <c:scaling>
          <c:orientation val="minMax"/>
        </c:scaling>
        <c:axPos val="b"/>
        <c:tickLblPos val="nextTo"/>
        <c:crossAx val="126980480"/>
        <c:crosses val="autoZero"/>
        <c:auto val="1"/>
        <c:lblAlgn val="ctr"/>
        <c:lblOffset val="100"/>
      </c:catAx>
      <c:valAx>
        <c:axId val="126980480"/>
        <c:scaling>
          <c:orientation val="minMax"/>
        </c:scaling>
        <c:axPos val="l"/>
        <c:majorGridlines/>
        <c:numFmt formatCode="General" sourceLinked="1"/>
        <c:tickLblPos val="nextTo"/>
        <c:crossAx val="1269786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5E1B7-B996-4606-AC96-5BDDC98A931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A374E5-DFD9-4D3F-9D55-E0C7C61D6408}">
      <dgm:prSet phldrT="[Текст]"/>
      <dgm:spPr/>
      <dgm:t>
        <a:bodyPr/>
        <a:lstStyle/>
        <a:p>
          <a:r>
            <a:rPr lang="ru-RU" dirty="0" err="1" smtClean="0"/>
            <a:t>Полилингвальный</a:t>
          </a:r>
          <a:r>
            <a:rPr lang="ru-RU" dirty="0" smtClean="0"/>
            <a:t> подход к обучению</a:t>
          </a:r>
          <a:endParaRPr lang="ru-RU" dirty="0"/>
        </a:p>
      </dgm:t>
    </dgm:pt>
    <dgm:pt modelId="{35E224B5-E243-48C9-8D92-9A9CEBFF252F}" type="parTrans" cxnId="{891B52D6-34E7-4D14-81F4-356CFD24AA21}">
      <dgm:prSet/>
      <dgm:spPr/>
      <dgm:t>
        <a:bodyPr/>
        <a:lstStyle/>
        <a:p>
          <a:endParaRPr lang="ru-RU"/>
        </a:p>
      </dgm:t>
    </dgm:pt>
    <dgm:pt modelId="{6D76C8C4-52A4-469F-AD3B-F91CF1045DC0}" type="sibTrans" cxnId="{891B52D6-34E7-4D14-81F4-356CFD24AA21}">
      <dgm:prSet/>
      <dgm:spPr/>
      <dgm:t>
        <a:bodyPr/>
        <a:lstStyle/>
        <a:p>
          <a:endParaRPr lang="ru-RU"/>
        </a:p>
      </dgm:t>
    </dgm:pt>
    <dgm:pt modelId="{3C2BDA0E-32AF-4C91-9322-67CC1A9D1305}">
      <dgm:prSet phldrT="[Текст]"/>
      <dgm:spPr/>
      <dgm:t>
        <a:bodyPr/>
        <a:lstStyle/>
        <a:p>
          <a:r>
            <a:rPr lang="ru-RU" dirty="0" smtClean="0"/>
            <a:t>Учебная деятельность</a:t>
          </a:r>
          <a:endParaRPr lang="ru-RU" dirty="0"/>
        </a:p>
      </dgm:t>
    </dgm:pt>
    <dgm:pt modelId="{8430771D-CC31-4D00-A88D-F95BC64A543D}" type="parTrans" cxnId="{53342F17-CBE7-4C2F-858D-EA1D2953B941}">
      <dgm:prSet/>
      <dgm:spPr/>
      <dgm:t>
        <a:bodyPr/>
        <a:lstStyle/>
        <a:p>
          <a:endParaRPr lang="ru-RU"/>
        </a:p>
      </dgm:t>
    </dgm:pt>
    <dgm:pt modelId="{506160C6-9A3E-446C-BCEA-C7CE75F488D9}" type="sibTrans" cxnId="{53342F17-CBE7-4C2F-858D-EA1D2953B941}">
      <dgm:prSet/>
      <dgm:spPr/>
      <dgm:t>
        <a:bodyPr/>
        <a:lstStyle/>
        <a:p>
          <a:endParaRPr lang="ru-RU"/>
        </a:p>
      </dgm:t>
    </dgm:pt>
    <dgm:pt modelId="{92D4D170-E7D9-406F-B1B8-27DF97FEB4E3}">
      <dgm:prSet phldrT="[Текст]"/>
      <dgm:spPr/>
      <dgm:t>
        <a:bodyPr/>
        <a:lstStyle/>
        <a:p>
          <a:r>
            <a:rPr lang="ru-RU" dirty="0" smtClean="0"/>
            <a:t>Родной язык</a:t>
          </a:r>
          <a:endParaRPr lang="ru-RU" dirty="0"/>
        </a:p>
      </dgm:t>
    </dgm:pt>
    <dgm:pt modelId="{50AB10C9-59C8-4BC2-9BAE-E7EF0CD6BEA0}" type="parTrans" cxnId="{DDC595E2-1EB9-4BF6-804E-241470319159}">
      <dgm:prSet/>
      <dgm:spPr/>
      <dgm:t>
        <a:bodyPr/>
        <a:lstStyle/>
        <a:p>
          <a:endParaRPr lang="ru-RU"/>
        </a:p>
      </dgm:t>
    </dgm:pt>
    <dgm:pt modelId="{217AB8DE-5186-4761-B92C-6D596967F0BF}" type="sibTrans" cxnId="{DDC595E2-1EB9-4BF6-804E-241470319159}">
      <dgm:prSet/>
      <dgm:spPr/>
      <dgm:t>
        <a:bodyPr/>
        <a:lstStyle/>
        <a:p>
          <a:endParaRPr lang="ru-RU"/>
        </a:p>
      </dgm:t>
    </dgm:pt>
    <dgm:pt modelId="{51EFB742-6151-4D56-A922-C6BF274C112F}">
      <dgm:prSet phldrT="[Текст]"/>
      <dgm:spPr/>
      <dgm:t>
        <a:bodyPr/>
        <a:lstStyle/>
        <a:p>
          <a:r>
            <a:rPr lang="ru-RU" dirty="0" smtClean="0"/>
            <a:t>Русский язык</a:t>
          </a:r>
          <a:endParaRPr lang="ru-RU" dirty="0"/>
        </a:p>
      </dgm:t>
    </dgm:pt>
    <dgm:pt modelId="{CEBE504A-4D00-40CB-B696-C4926968D133}" type="parTrans" cxnId="{2FDBB93C-B028-4650-B997-C7364885D44C}">
      <dgm:prSet/>
      <dgm:spPr/>
      <dgm:t>
        <a:bodyPr/>
        <a:lstStyle/>
        <a:p>
          <a:endParaRPr lang="ru-RU"/>
        </a:p>
      </dgm:t>
    </dgm:pt>
    <dgm:pt modelId="{95142170-E223-43F1-91EA-9049A9F6BC2A}" type="sibTrans" cxnId="{2FDBB93C-B028-4650-B997-C7364885D44C}">
      <dgm:prSet/>
      <dgm:spPr/>
      <dgm:t>
        <a:bodyPr/>
        <a:lstStyle/>
        <a:p>
          <a:endParaRPr lang="ru-RU"/>
        </a:p>
      </dgm:t>
    </dgm:pt>
    <dgm:pt modelId="{74DB9377-BD23-4C1C-9663-50AAC03E2DDA}">
      <dgm:prSet phldrT="[Текст]"/>
      <dgm:spPr/>
      <dgm:t>
        <a:bodyPr/>
        <a:lstStyle/>
        <a:p>
          <a:r>
            <a:rPr lang="ru-RU" dirty="0" smtClean="0"/>
            <a:t>Внеурочная деятельность</a:t>
          </a:r>
          <a:endParaRPr lang="ru-RU" dirty="0"/>
        </a:p>
      </dgm:t>
    </dgm:pt>
    <dgm:pt modelId="{4CC8228D-E1F0-47A8-80A3-8D9D9E8CFD50}" type="parTrans" cxnId="{C0904FC7-079C-4795-B624-319D8C3665DA}">
      <dgm:prSet/>
      <dgm:spPr/>
      <dgm:t>
        <a:bodyPr/>
        <a:lstStyle/>
        <a:p>
          <a:endParaRPr lang="ru-RU"/>
        </a:p>
      </dgm:t>
    </dgm:pt>
    <dgm:pt modelId="{7B8D714F-763A-45DA-A431-28BCB88F5507}" type="sibTrans" cxnId="{C0904FC7-079C-4795-B624-319D8C3665DA}">
      <dgm:prSet/>
      <dgm:spPr/>
      <dgm:t>
        <a:bodyPr/>
        <a:lstStyle/>
        <a:p>
          <a:endParaRPr lang="ru-RU"/>
        </a:p>
      </dgm:t>
    </dgm:pt>
    <dgm:pt modelId="{7852A166-2D8C-4185-A12B-8A7D901470F9}">
      <dgm:prSet phldrT="[Текст]"/>
      <dgm:spPr/>
      <dgm:t>
        <a:bodyPr/>
        <a:lstStyle/>
        <a:p>
          <a:r>
            <a:rPr lang="ru-RU" dirty="0" smtClean="0"/>
            <a:t>Английский язык</a:t>
          </a:r>
          <a:endParaRPr lang="ru-RU" dirty="0"/>
        </a:p>
      </dgm:t>
    </dgm:pt>
    <dgm:pt modelId="{3F17B60D-1FAB-4CAC-95C7-DB10B120E868}" type="parTrans" cxnId="{2D38A50E-2CA4-40CC-8D63-889000C78B3C}">
      <dgm:prSet/>
      <dgm:spPr/>
      <dgm:t>
        <a:bodyPr/>
        <a:lstStyle/>
        <a:p>
          <a:endParaRPr lang="ru-RU"/>
        </a:p>
      </dgm:t>
    </dgm:pt>
    <dgm:pt modelId="{64B358C6-7190-421C-BA64-177AD9B46D31}" type="sibTrans" cxnId="{2D38A50E-2CA4-40CC-8D63-889000C78B3C}">
      <dgm:prSet/>
      <dgm:spPr/>
      <dgm:t>
        <a:bodyPr/>
        <a:lstStyle/>
        <a:p>
          <a:endParaRPr lang="ru-RU"/>
        </a:p>
      </dgm:t>
    </dgm:pt>
    <dgm:pt modelId="{98C16C24-517B-4DE4-8140-38210DE24E9A}" type="pres">
      <dgm:prSet presAssocID="{D515E1B7-B996-4606-AC96-5BDDC98A93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B95EEE-214C-475C-8E59-A81E80A0AD98}" type="pres">
      <dgm:prSet presAssocID="{86A374E5-DFD9-4D3F-9D55-E0C7C61D6408}" presName="root1" presStyleCnt="0"/>
      <dgm:spPr/>
    </dgm:pt>
    <dgm:pt modelId="{10638D15-8723-4EFE-A008-8C3A6431A690}" type="pres">
      <dgm:prSet presAssocID="{86A374E5-DFD9-4D3F-9D55-E0C7C61D6408}" presName="LevelOneTextNode" presStyleLbl="node0" presStyleIdx="0" presStyleCnt="1" custScaleY="109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9113EC-70D0-447D-997C-CD9A180D2A4F}" type="pres">
      <dgm:prSet presAssocID="{86A374E5-DFD9-4D3F-9D55-E0C7C61D6408}" presName="level2hierChild" presStyleCnt="0"/>
      <dgm:spPr/>
    </dgm:pt>
    <dgm:pt modelId="{076E3B6B-BF6C-4C1F-B279-B7C134502EE4}" type="pres">
      <dgm:prSet presAssocID="{8430771D-CC31-4D00-A88D-F95BC64A543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ECB5372-0A45-4198-8FF3-509816C88ABB}" type="pres">
      <dgm:prSet presAssocID="{8430771D-CC31-4D00-A88D-F95BC64A543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A00897F-C7DC-4565-A48B-B72738B86AE0}" type="pres">
      <dgm:prSet presAssocID="{3C2BDA0E-32AF-4C91-9322-67CC1A9D1305}" presName="root2" presStyleCnt="0"/>
      <dgm:spPr/>
    </dgm:pt>
    <dgm:pt modelId="{CA476D7A-CFDD-46C9-A27D-D16FA5EF9937}" type="pres">
      <dgm:prSet presAssocID="{3C2BDA0E-32AF-4C91-9322-67CC1A9D1305}" presName="LevelTwoTextNode" presStyleLbl="node2" presStyleIdx="0" presStyleCnt="2" custScaleY="93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B258C-B601-4969-B354-FAFBE1EC5262}" type="pres">
      <dgm:prSet presAssocID="{3C2BDA0E-32AF-4C91-9322-67CC1A9D1305}" presName="level3hierChild" presStyleCnt="0"/>
      <dgm:spPr/>
    </dgm:pt>
    <dgm:pt modelId="{572AE155-0F91-4D32-ACE1-DA5627A19A3B}" type="pres">
      <dgm:prSet presAssocID="{50AB10C9-59C8-4BC2-9BAE-E7EF0CD6BEA0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504CA10A-FA38-49CC-BE03-18F8E77F9CB5}" type="pres">
      <dgm:prSet presAssocID="{50AB10C9-59C8-4BC2-9BAE-E7EF0CD6BEA0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D76A5B1-44D6-4736-9A90-5CF16C17F9D2}" type="pres">
      <dgm:prSet presAssocID="{92D4D170-E7D9-406F-B1B8-27DF97FEB4E3}" presName="root2" presStyleCnt="0"/>
      <dgm:spPr/>
    </dgm:pt>
    <dgm:pt modelId="{0AA30E86-9C25-468A-AC78-10B5F600A1F5}" type="pres">
      <dgm:prSet presAssocID="{92D4D170-E7D9-406F-B1B8-27DF97FEB4E3}" presName="LevelTwoTextNode" presStyleLbl="node3" presStyleIdx="0" presStyleCnt="3" custScaleY="92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F2DF50-B136-4FB4-8D9C-B0DDD94EE35C}" type="pres">
      <dgm:prSet presAssocID="{92D4D170-E7D9-406F-B1B8-27DF97FEB4E3}" presName="level3hierChild" presStyleCnt="0"/>
      <dgm:spPr/>
    </dgm:pt>
    <dgm:pt modelId="{AB508D96-D26F-404A-AE26-1EB56F9EADD3}" type="pres">
      <dgm:prSet presAssocID="{CEBE504A-4D00-40CB-B696-C4926968D13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C4DE333F-2403-46B6-80CA-364C0B2C9029}" type="pres">
      <dgm:prSet presAssocID="{CEBE504A-4D00-40CB-B696-C4926968D13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17A5BA3-EF19-4D62-B9F9-23F2D41F9583}" type="pres">
      <dgm:prSet presAssocID="{51EFB742-6151-4D56-A922-C6BF274C112F}" presName="root2" presStyleCnt="0"/>
      <dgm:spPr/>
    </dgm:pt>
    <dgm:pt modelId="{88E658B6-C473-4F42-BB5A-76DCDE0CF305}" type="pres">
      <dgm:prSet presAssocID="{51EFB742-6151-4D56-A922-C6BF274C112F}" presName="LevelTwoTextNode" presStyleLbl="node3" presStyleIdx="1" presStyleCnt="3" custScaleY="86765" custLinFactNeighborX="3055" custLinFactNeighborY="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049B86-4EA2-4092-987A-F1F2F0681EE5}" type="pres">
      <dgm:prSet presAssocID="{51EFB742-6151-4D56-A922-C6BF274C112F}" presName="level3hierChild" presStyleCnt="0"/>
      <dgm:spPr/>
    </dgm:pt>
    <dgm:pt modelId="{C213824E-6290-4D32-80A6-D923ADB9DC9A}" type="pres">
      <dgm:prSet presAssocID="{4CC8228D-E1F0-47A8-80A3-8D9D9E8CFD5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F3D2537-C302-4DD5-BA7B-AA4A0C235FEF}" type="pres">
      <dgm:prSet presAssocID="{4CC8228D-E1F0-47A8-80A3-8D9D9E8CFD5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63A4DFE-A1AF-40C3-9704-146382CBA841}" type="pres">
      <dgm:prSet presAssocID="{74DB9377-BD23-4C1C-9663-50AAC03E2DDA}" presName="root2" presStyleCnt="0"/>
      <dgm:spPr/>
    </dgm:pt>
    <dgm:pt modelId="{1C2DBCE7-6104-45FC-A305-DD0948877A49}" type="pres">
      <dgm:prSet presAssocID="{74DB9377-BD23-4C1C-9663-50AAC03E2DDA}" presName="LevelTwoTextNode" presStyleLbl="node2" presStyleIdx="1" presStyleCnt="2" custScaleY="90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A95B9C-7854-4330-B147-81554A09F39B}" type="pres">
      <dgm:prSet presAssocID="{74DB9377-BD23-4C1C-9663-50AAC03E2DDA}" presName="level3hierChild" presStyleCnt="0"/>
      <dgm:spPr/>
    </dgm:pt>
    <dgm:pt modelId="{386D1123-D71D-4F20-8B41-400D2F44E43C}" type="pres">
      <dgm:prSet presAssocID="{3F17B60D-1FAB-4CAC-95C7-DB10B120E868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E2FE298B-8994-42F8-9991-E613E7238A60}" type="pres">
      <dgm:prSet presAssocID="{3F17B60D-1FAB-4CAC-95C7-DB10B120E868}" presName="connTx" presStyleLbl="parChTrans1D3" presStyleIdx="2" presStyleCnt="3"/>
      <dgm:spPr/>
      <dgm:t>
        <a:bodyPr/>
        <a:lstStyle/>
        <a:p>
          <a:endParaRPr lang="ru-RU"/>
        </a:p>
      </dgm:t>
    </dgm:pt>
    <dgm:pt modelId="{D82BE7DD-CE46-4C12-9E03-4068990E7EF2}" type="pres">
      <dgm:prSet presAssocID="{7852A166-2D8C-4185-A12B-8A7D901470F9}" presName="root2" presStyleCnt="0"/>
      <dgm:spPr/>
    </dgm:pt>
    <dgm:pt modelId="{4BC20995-12DC-4BD2-8E65-9B7C71E765FE}" type="pres">
      <dgm:prSet presAssocID="{7852A166-2D8C-4185-A12B-8A7D901470F9}" presName="LevelTwoTextNode" presStyleLbl="node3" presStyleIdx="2" presStyleCnt="3" custScaleY="90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C1205A-5433-4710-9B26-8DA6C8DBB7FB}" type="pres">
      <dgm:prSet presAssocID="{7852A166-2D8C-4185-A12B-8A7D901470F9}" presName="level3hierChild" presStyleCnt="0"/>
      <dgm:spPr/>
    </dgm:pt>
  </dgm:ptLst>
  <dgm:cxnLst>
    <dgm:cxn modelId="{5DAF3E16-F5C9-45F9-98EA-AD6196F5A6FC}" type="presOf" srcId="{3F17B60D-1FAB-4CAC-95C7-DB10B120E868}" destId="{E2FE298B-8994-42F8-9991-E613E7238A60}" srcOrd="1" destOrd="0" presId="urn:microsoft.com/office/officeart/2005/8/layout/hierarchy2"/>
    <dgm:cxn modelId="{DDC595E2-1EB9-4BF6-804E-241470319159}" srcId="{3C2BDA0E-32AF-4C91-9322-67CC1A9D1305}" destId="{92D4D170-E7D9-406F-B1B8-27DF97FEB4E3}" srcOrd="0" destOrd="0" parTransId="{50AB10C9-59C8-4BC2-9BAE-E7EF0CD6BEA0}" sibTransId="{217AB8DE-5186-4761-B92C-6D596967F0BF}"/>
    <dgm:cxn modelId="{671326C1-79E8-4AA7-AE04-DF208574FEF6}" type="presOf" srcId="{7852A166-2D8C-4185-A12B-8A7D901470F9}" destId="{4BC20995-12DC-4BD2-8E65-9B7C71E765FE}" srcOrd="0" destOrd="0" presId="urn:microsoft.com/office/officeart/2005/8/layout/hierarchy2"/>
    <dgm:cxn modelId="{5320DB26-6EC1-4237-917F-BABBB1AAFA9E}" type="presOf" srcId="{CEBE504A-4D00-40CB-B696-C4926968D133}" destId="{C4DE333F-2403-46B6-80CA-364C0B2C9029}" srcOrd="1" destOrd="0" presId="urn:microsoft.com/office/officeart/2005/8/layout/hierarchy2"/>
    <dgm:cxn modelId="{53342F17-CBE7-4C2F-858D-EA1D2953B941}" srcId="{86A374E5-DFD9-4D3F-9D55-E0C7C61D6408}" destId="{3C2BDA0E-32AF-4C91-9322-67CC1A9D1305}" srcOrd="0" destOrd="0" parTransId="{8430771D-CC31-4D00-A88D-F95BC64A543D}" sibTransId="{506160C6-9A3E-446C-BCEA-C7CE75F488D9}"/>
    <dgm:cxn modelId="{9E264B1B-D9D0-47AA-A9D9-820D7EDFB371}" type="presOf" srcId="{4CC8228D-E1F0-47A8-80A3-8D9D9E8CFD50}" destId="{C213824E-6290-4D32-80A6-D923ADB9DC9A}" srcOrd="0" destOrd="0" presId="urn:microsoft.com/office/officeart/2005/8/layout/hierarchy2"/>
    <dgm:cxn modelId="{75AD7FE8-5EEC-45A1-A470-8FCC315B6169}" type="presOf" srcId="{CEBE504A-4D00-40CB-B696-C4926968D133}" destId="{AB508D96-D26F-404A-AE26-1EB56F9EADD3}" srcOrd="0" destOrd="0" presId="urn:microsoft.com/office/officeart/2005/8/layout/hierarchy2"/>
    <dgm:cxn modelId="{7D89059C-389C-4EB0-8A94-C4AFF936DEE5}" type="presOf" srcId="{50AB10C9-59C8-4BC2-9BAE-E7EF0CD6BEA0}" destId="{504CA10A-FA38-49CC-BE03-18F8E77F9CB5}" srcOrd="1" destOrd="0" presId="urn:microsoft.com/office/officeart/2005/8/layout/hierarchy2"/>
    <dgm:cxn modelId="{C0904FC7-079C-4795-B624-319D8C3665DA}" srcId="{86A374E5-DFD9-4D3F-9D55-E0C7C61D6408}" destId="{74DB9377-BD23-4C1C-9663-50AAC03E2DDA}" srcOrd="1" destOrd="0" parTransId="{4CC8228D-E1F0-47A8-80A3-8D9D9E8CFD50}" sibTransId="{7B8D714F-763A-45DA-A431-28BCB88F5507}"/>
    <dgm:cxn modelId="{2FDBB93C-B028-4650-B997-C7364885D44C}" srcId="{3C2BDA0E-32AF-4C91-9322-67CC1A9D1305}" destId="{51EFB742-6151-4D56-A922-C6BF274C112F}" srcOrd="1" destOrd="0" parTransId="{CEBE504A-4D00-40CB-B696-C4926968D133}" sibTransId="{95142170-E223-43F1-91EA-9049A9F6BC2A}"/>
    <dgm:cxn modelId="{95F7DB48-CD9E-40B9-9DCF-A1AE366B5847}" type="presOf" srcId="{86A374E5-DFD9-4D3F-9D55-E0C7C61D6408}" destId="{10638D15-8723-4EFE-A008-8C3A6431A690}" srcOrd="0" destOrd="0" presId="urn:microsoft.com/office/officeart/2005/8/layout/hierarchy2"/>
    <dgm:cxn modelId="{A5BFF34F-ADB7-4BB6-890E-5C682EEF79E0}" type="presOf" srcId="{3C2BDA0E-32AF-4C91-9322-67CC1A9D1305}" destId="{CA476D7A-CFDD-46C9-A27D-D16FA5EF9937}" srcOrd="0" destOrd="0" presId="urn:microsoft.com/office/officeart/2005/8/layout/hierarchy2"/>
    <dgm:cxn modelId="{2D38A50E-2CA4-40CC-8D63-889000C78B3C}" srcId="{74DB9377-BD23-4C1C-9663-50AAC03E2DDA}" destId="{7852A166-2D8C-4185-A12B-8A7D901470F9}" srcOrd="0" destOrd="0" parTransId="{3F17B60D-1FAB-4CAC-95C7-DB10B120E868}" sibTransId="{64B358C6-7190-421C-BA64-177AD9B46D31}"/>
    <dgm:cxn modelId="{700DC2C1-B184-4763-94C7-457D9BCE11D3}" type="presOf" srcId="{3F17B60D-1FAB-4CAC-95C7-DB10B120E868}" destId="{386D1123-D71D-4F20-8B41-400D2F44E43C}" srcOrd="0" destOrd="0" presId="urn:microsoft.com/office/officeart/2005/8/layout/hierarchy2"/>
    <dgm:cxn modelId="{F00AA4E8-9241-439C-B3EA-DDC99E6508F1}" type="presOf" srcId="{92D4D170-E7D9-406F-B1B8-27DF97FEB4E3}" destId="{0AA30E86-9C25-468A-AC78-10B5F600A1F5}" srcOrd="0" destOrd="0" presId="urn:microsoft.com/office/officeart/2005/8/layout/hierarchy2"/>
    <dgm:cxn modelId="{37594676-00F8-4F52-96CA-CC80DC55E610}" type="presOf" srcId="{51EFB742-6151-4D56-A922-C6BF274C112F}" destId="{88E658B6-C473-4F42-BB5A-76DCDE0CF305}" srcOrd="0" destOrd="0" presId="urn:microsoft.com/office/officeart/2005/8/layout/hierarchy2"/>
    <dgm:cxn modelId="{49329786-0E62-4061-925F-4D5F4B8AA8EA}" type="presOf" srcId="{4CC8228D-E1F0-47A8-80A3-8D9D9E8CFD50}" destId="{6F3D2537-C302-4DD5-BA7B-AA4A0C235FEF}" srcOrd="1" destOrd="0" presId="urn:microsoft.com/office/officeart/2005/8/layout/hierarchy2"/>
    <dgm:cxn modelId="{891B52D6-34E7-4D14-81F4-356CFD24AA21}" srcId="{D515E1B7-B996-4606-AC96-5BDDC98A9316}" destId="{86A374E5-DFD9-4D3F-9D55-E0C7C61D6408}" srcOrd="0" destOrd="0" parTransId="{35E224B5-E243-48C9-8D92-9A9CEBFF252F}" sibTransId="{6D76C8C4-52A4-469F-AD3B-F91CF1045DC0}"/>
    <dgm:cxn modelId="{D025552C-780A-4CAA-9071-08667ECC522A}" type="presOf" srcId="{D515E1B7-B996-4606-AC96-5BDDC98A9316}" destId="{98C16C24-517B-4DE4-8140-38210DE24E9A}" srcOrd="0" destOrd="0" presId="urn:microsoft.com/office/officeart/2005/8/layout/hierarchy2"/>
    <dgm:cxn modelId="{3BE83573-0EA7-41BE-9581-BBE8D796707E}" type="presOf" srcId="{8430771D-CC31-4D00-A88D-F95BC64A543D}" destId="{4ECB5372-0A45-4198-8FF3-509816C88ABB}" srcOrd="1" destOrd="0" presId="urn:microsoft.com/office/officeart/2005/8/layout/hierarchy2"/>
    <dgm:cxn modelId="{D17BC159-32D0-493D-A446-D184203CBC57}" type="presOf" srcId="{8430771D-CC31-4D00-A88D-F95BC64A543D}" destId="{076E3B6B-BF6C-4C1F-B279-B7C134502EE4}" srcOrd="0" destOrd="0" presId="urn:microsoft.com/office/officeart/2005/8/layout/hierarchy2"/>
    <dgm:cxn modelId="{FDA80FD9-B0E0-4BB8-AA14-71D56BE99CC5}" type="presOf" srcId="{50AB10C9-59C8-4BC2-9BAE-E7EF0CD6BEA0}" destId="{572AE155-0F91-4D32-ACE1-DA5627A19A3B}" srcOrd="0" destOrd="0" presId="urn:microsoft.com/office/officeart/2005/8/layout/hierarchy2"/>
    <dgm:cxn modelId="{098E7A1D-E7AD-459A-BFB9-255759C15327}" type="presOf" srcId="{74DB9377-BD23-4C1C-9663-50AAC03E2DDA}" destId="{1C2DBCE7-6104-45FC-A305-DD0948877A49}" srcOrd="0" destOrd="0" presId="urn:microsoft.com/office/officeart/2005/8/layout/hierarchy2"/>
    <dgm:cxn modelId="{42E2A492-ACC0-4773-A064-D724237E1BE4}" type="presParOf" srcId="{98C16C24-517B-4DE4-8140-38210DE24E9A}" destId="{57B95EEE-214C-475C-8E59-A81E80A0AD98}" srcOrd="0" destOrd="0" presId="urn:microsoft.com/office/officeart/2005/8/layout/hierarchy2"/>
    <dgm:cxn modelId="{3FDC2B5E-B4CD-4434-9287-F2DF68EB63F8}" type="presParOf" srcId="{57B95EEE-214C-475C-8E59-A81E80A0AD98}" destId="{10638D15-8723-4EFE-A008-8C3A6431A690}" srcOrd="0" destOrd="0" presId="urn:microsoft.com/office/officeart/2005/8/layout/hierarchy2"/>
    <dgm:cxn modelId="{C095568F-CF72-477F-A8EC-C03F6D9C975A}" type="presParOf" srcId="{57B95EEE-214C-475C-8E59-A81E80A0AD98}" destId="{B29113EC-70D0-447D-997C-CD9A180D2A4F}" srcOrd="1" destOrd="0" presId="urn:microsoft.com/office/officeart/2005/8/layout/hierarchy2"/>
    <dgm:cxn modelId="{96990557-EAFB-4F30-9FD7-B7C41C030862}" type="presParOf" srcId="{B29113EC-70D0-447D-997C-CD9A180D2A4F}" destId="{076E3B6B-BF6C-4C1F-B279-B7C134502EE4}" srcOrd="0" destOrd="0" presId="urn:microsoft.com/office/officeart/2005/8/layout/hierarchy2"/>
    <dgm:cxn modelId="{12D7119F-AD29-4544-9797-A946FB81E2C7}" type="presParOf" srcId="{076E3B6B-BF6C-4C1F-B279-B7C134502EE4}" destId="{4ECB5372-0A45-4198-8FF3-509816C88ABB}" srcOrd="0" destOrd="0" presId="urn:microsoft.com/office/officeart/2005/8/layout/hierarchy2"/>
    <dgm:cxn modelId="{8BEFF6E2-C2E5-43EA-BF01-A49D3D12CCA3}" type="presParOf" srcId="{B29113EC-70D0-447D-997C-CD9A180D2A4F}" destId="{2A00897F-C7DC-4565-A48B-B72738B86AE0}" srcOrd="1" destOrd="0" presId="urn:microsoft.com/office/officeart/2005/8/layout/hierarchy2"/>
    <dgm:cxn modelId="{0CDFF09F-F7B5-440A-A7F3-04BDC5625723}" type="presParOf" srcId="{2A00897F-C7DC-4565-A48B-B72738B86AE0}" destId="{CA476D7A-CFDD-46C9-A27D-D16FA5EF9937}" srcOrd="0" destOrd="0" presId="urn:microsoft.com/office/officeart/2005/8/layout/hierarchy2"/>
    <dgm:cxn modelId="{DC5834FB-D626-4321-94DA-0D1673846121}" type="presParOf" srcId="{2A00897F-C7DC-4565-A48B-B72738B86AE0}" destId="{1B7B258C-B601-4969-B354-FAFBE1EC5262}" srcOrd="1" destOrd="0" presId="urn:microsoft.com/office/officeart/2005/8/layout/hierarchy2"/>
    <dgm:cxn modelId="{950BF812-D625-440E-AEFD-4C3BDA1052A6}" type="presParOf" srcId="{1B7B258C-B601-4969-B354-FAFBE1EC5262}" destId="{572AE155-0F91-4D32-ACE1-DA5627A19A3B}" srcOrd="0" destOrd="0" presId="urn:microsoft.com/office/officeart/2005/8/layout/hierarchy2"/>
    <dgm:cxn modelId="{735205A1-940B-4DF8-9495-B2449FABDD77}" type="presParOf" srcId="{572AE155-0F91-4D32-ACE1-DA5627A19A3B}" destId="{504CA10A-FA38-49CC-BE03-18F8E77F9CB5}" srcOrd="0" destOrd="0" presId="urn:microsoft.com/office/officeart/2005/8/layout/hierarchy2"/>
    <dgm:cxn modelId="{482AFC23-E93C-42B6-9E0C-FFC4FC02160A}" type="presParOf" srcId="{1B7B258C-B601-4969-B354-FAFBE1EC5262}" destId="{BD76A5B1-44D6-4736-9A90-5CF16C17F9D2}" srcOrd="1" destOrd="0" presId="urn:microsoft.com/office/officeart/2005/8/layout/hierarchy2"/>
    <dgm:cxn modelId="{90D98FD0-6247-4834-83B4-3DA38F4A2860}" type="presParOf" srcId="{BD76A5B1-44D6-4736-9A90-5CF16C17F9D2}" destId="{0AA30E86-9C25-468A-AC78-10B5F600A1F5}" srcOrd="0" destOrd="0" presId="urn:microsoft.com/office/officeart/2005/8/layout/hierarchy2"/>
    <dgm:cxn modelId="{A315C6C1-8163-4D99-BD19-528F26C9CD7E}" type="presParOf" srcId="{BD76A5B1-44D6-4736-9A90-5CF16C17F9D2}" destId="{6AF2DF50-B136-4FB4-8D9C-B0DDD94EE35C}" srcOrd="1" destOrd="0" presId="urn:microsoft.com/office/officeart/2005/8/layout/hierarchy2"/>
    <dgm:cxn modelId="{99F0E697-C40C-4DAC-9302-599B7237F690}" type="presParOf" srcId="{1B7B258C-B601-4969-B354-FAFBE1EC5262}" destId="{AB508D96-D26F-404A-AE26-1EB56F9EADD3}" srcOrd="2" destOrd="0" presId="urn:microsoft.com/office/officeart/2005/8/layout/hierarchy2"/>
    <dgm:cxn modelId="{CF5E9457-4723-415A-A153-4DBAAE05A9E6}" type="presParOf" srcId="{AB508D96-D26F-404A-AE26-1EB56F9EADD3}" destId="{C4DE333F-2403-46B6-80CA-364C0B2C9029}" srcOrd="0" destOrd="0" presId="urn:microsoft.com/office/officeart/2005/8/layout/hierarchy2"/>
    <dgm:cxn modelId="{691F497C-9D59-4CAC-88BA-7E631484887A}" type="presParOf" srcId="{1B7B258C-B601-4969-B354-FAFBE1EC5262}" destId="{017A5BA3-EF19-4D62-B9F9-23F2D41F9583}" srcOrd="3" destOrd="0" presId="urn:microsoft.com/office/officeart/2005/8/layout/hierarchy2"/>
    <dgm:cxn modelId="{AF78B699-A0AD-4BD0-AEEE-EE3788B51750}" type="presParOf" srcId="{017A5BA3-EF19-4D62-B9F9-23F2D41F9583}" destId="{88E658B6-C473-4F42-BB5A-76DCDE0CF305}" srcOrd="0" destOrd="0" presId="urn:microsoft.com/office/officeart/2005/8/layout/hierarchy2"/>
    <dgm:cxn modelId="{1D6A6526-1B6B-4607-9C1E-C376D9FFA2A8}" type="presParOf" srcId="{017A5BA3-EF19-4D62-B9F9-23F2D41F9583}" destId="{D7049B86-4EA2-4092-987A-F1F2F0681EE5}" srcOrd="1" destOrd="0" presId="urn:microsoft.com/office/officeart/2005/8/layout/hierarchy2"/>
    <dgm:cxn modelId="{65CFEFFD-5A6A-40E6-95F4-493FF83D4167}" type="presParOf" srcId="{B29113EC-70D0-447D-997C-CD9A180D2A4F}" destId="{C213824E-6290-4D32-80A6-D923ADB9DC9A}" srcOrd="2" destOrd="0" presId="urn:microsoft.com/office/officeart/2005/8/layout/hierarchy2"/>
    <dgm:cxn modelId="{34BA26D0-CDD7-4123-8DDC-8C4CF0284C24}" type="presParOf" srcId="{C213824E-6290-4D32-80A6-D923ADB9DC9A}" destId="{6F3D2537-C302-4DD5-BA7B-AA4A0C235FEF}" srcOrd="0" destOrd="0" presId="urn:microsoft.com/office/officeart/2005/8/layout/hierarchy2"/>
    <dgm:cxn modelId="{321412C3-CDD1-4BB1-9737-5B9C904FE74F}" type="presParOf" srcId="{B29113EC-70D0-447D-997C-CD9A180D2A4F}" destId="{563A4DFE-A1AF-40C3-9704-146382CBA841}" srcOrd="3" destOrd="0" presId="urn:microsoft.com/office/officeart/2005/8/layout/hierarchy2"/>
    <dgm:cxn modelId="{1E32880C-1F17-4B21-8357-261FDF833B75}" type="presParOf" srcId="{563A4DFE-A1AF-40C3-9704-146382CBA841}" destId="{1C2DBCE7-6104-45FC-A305-DD0948877A49}" srcOrd="0" destOrd="0" presId="urn:microsoft.com/office/officeart/2005/8/layout/hierarchy2"/>
    <dgm:cxn modelId="{B1DFFCED-3EB5-48D9-B69D-35B4AA9D57D3}" type="presParOf" srcId="{563A4DFE-A1AF-40C3-9704-146382CBA841}" destId="{C8A95B9C-7854-4330-B147-81554A09F39B}" srcOrd="1" destOrd="0" presId="urn:microsoft.com/office/officeart/2005/8/layout/hierarchy2"/>
    <dgm:cxn modelId="{3058C999-C2F1-4D89-A081-173A44CF0863}" type="presParOf" srcId="{C8A95B9C-7854-4330-B147-81554A09F39B}" destId="{386D1123-D71D-4F20-8B41-400D2F44E43C}" srcOrd="0" destOrd="0" presId="urn:microsoft.com/office/officeart/2005/8/layout/hierarchy2"/>
    <dgm:cxn modelId="{864B7922-49BE-4929-A3AA-F91CD2B1C6E5}" type="presParOf" srcId="{386D1123-D71D-4F20-8B41-400D2F44E43C}" destId="{E2FE298B-8994-42F8-9991-E613E7238A60}" srcOrd="0" destOrd="0" presId="urn:microsoft.com/office/officeart/2005/8/layout/hierarchy2"/>
    <dgm:cxn modelId="{1C6C6913-6AB4-44AD-BA8D-CC2E91AFB5D8}" type="presParOf" srcId="{C8A95B9C-7854-4330-B147-81554A09F39B}" destId="{D82BE7DD-CE46-4C12-9E03-4068990E7EF2}" srcOrd="1" destOrd="0" presId="urn:microsoft.com/office/officeart/2005/8/layout/hierarchy2"/>
    <dgm:cxn modelId="{D1C47C9C-C5C0-4470-9E17-1617D51744EB}" type="presParOf" srcId="{D82BE7DD-CE46-4C12-9E03-4068990E7EF2}" destId="{4BC20995-12DC-4BD2-8E65-9B7C71E765FE}" srcOrd="0" destOrd="0" presId="urn:microsoft.com/office/officeart/2005/8/layout/hierarchy2"/>
    <dgm:cxn modelId="{3196005A-4A53-4D96-9E2A-92AD8B478AE8}" type="presParOf" srcId="{D82BE7DD-CE46-4C12-9E03-4068990E7EF2}" destId="{99C1205A-5433-4710-9B26-8DA6C8DBB7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638D15-8723-4EFE-A008-8C3A6431A690}">
      <dsp:nvSpPr>
        <dsp:cNvPr id="0" name=""/>
        <dsp:cNvSpPr/>
      </dsp:nvSpPr>
      <dsp:spPr>
        <a:xfrm>
          <a:off x="2764" y="2119902"/>
          <a:ext cx="1754351" cy="957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Полилингвальный</a:t>
          </a:r>
          <a:r>
            <a:rPr lang="ru-RU" sz="1600" kern="1200" dirty="0" smtClean="0"/>
            <a:t> подход к обучению</a:t>
          </a:r>
          <a:endParaRPr lang="ru-RU" sz="1600" kern="1200" dirty="0"/>
        </a:p>
      </dsp:txBody>
      <dsp:txXfrm>
        <a:off x="2764" y="2119902"/>
        <a:ext cx="1754351" cy="957823"/>
      </dsp:txXfrm>
    </dsp:sp>
    <dsp:sp modelId="{076E3B6B-BF6C-4C1F-B279-B7C134502EE4}">
      <dsp:nvSpPr>
        <dsp:cNvPr id="0" name=""/>
        <dsp:cNvSpPr/>
      </dsp:nvSpPr>
      <dsp:spPr>
        <a:xfrm rot="18936451">
          <a:off x="1616959" y="2238695"/>
          <a:ext cx="982053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982053" y="16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936451">
        <a:off x="2083434" y="2230755"/>
        <a:ext cx="49102" cy="49102"/>
      </dsp:txXfrm>
    </dsp:sp>
    <dsp:sp modelId="{CA476D7A-CFDD-46C9-A27D-D16FA5EF9937}">
      <dsp:nvSpPr>
        <dsp:cNvPr id="0" name=""/>
        <dsp:cNvSpPr/>
      </dsp:nvSpPr>
      <dsp:spPr>
        <a:xfrm>
          <a:off x="2458856" y="1503833"/>
          <a:ext cx="1754351" cy="815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Учебная деятельность</a:t>
          </a:r>
          <a:endParaRPr lang="ru-RU" sz="1600" kern="1200" dirty="0"/>
        </a:p>
      </dsp:txBody>
      <dsp:txXfrm>
        <a:off x="2458856" y="1503833"/>
        <a:ext cx="1754351" cy="815931"/>
      </dsp:txXfrm>
    </dsp:sp>
    <dsp:sp modelId="{572AE155-0F91-4D32-ACE1-DA5627A19A3B}">
      <dsp:nvSpPr>
        <dsp:cNvPr id="0" name=""/>
        <dsp:cNvSpPr/>
      </dsp:nvSpPr>
      <dsp:spPr>
        <a:xfrm rot="19652542">
          <a:off x="4148250" y="1672023"/>
          <a:ext cx="831654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831654" y="16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652542">
        <a:off x="4543286" y="1667843"/>
        <a:ext cx="41582" cy="41582"/>
      </dsp:txXfrm>
    </dsp:sp>
    <dsp:sp modelId="{0AA30E86-9C25-468A-AC78-10B5F600A1F5}">
      <dsp:nvSpPr>
        <dsp:cNvPr id="0" name=""/>
        <dsp:cNvSpPr/>
      </dsp:nvSpPr>
      <dsp:spPr>
        <a:xfrm>
          <a:off x="4914948" y="1058733"/>
          <a:ext cx="1754351" cy="813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Родной язык</a:t>
          </a:r>
          <a:endParaRPr lang="ru-RU" sz="1600" kern="1200" dirty="0"/>
        </a:p>
      </dsp:txBody>
      <dsp:txXfrm>
        <a:off x="4914948" y="1058733"/>
        <a:ext cx="1754351" cy="813475"/>
      </dsp:txXfrm>
    </dsp:sp>
    <dsp:sp modelId="{AB508D96-D26F-404A-AE26-1EB56F9EADD3}">
      <dsp:nvSpPr>
        <dsp:cNvPr id="0" name=""/>
        <dsp:cNvSpPr/>
      </dsp:nvSpPr>
      <dsp:spPr>
        <a:xfrm rot="2058925">
          <a:off x="4138976" y="2135617"/>
          <a:ext cx="85296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852967" y="16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8925">
        <a:off x="4544136" y="2130904"/>
        <a:ext cx="42648" cy="42648"/>
      </dsp:txXfrm>
    </dsp:sp>
    <dsp:sp modelId="{88E658B6-C473-4F42-BB5A-76DCDE0CF305}">
      <dsp:nvSpPr>
        <dsp:cNvPr id="0" name=""/>
        <dsp:cNvSpPr/>
      </dsp:nvSpPr>
      <dsp:spPr>
        <a:xfrm>
          <a:off x="4917712" y="2012117"/>
          <a:ext cx="1754351" cy="761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Русский язык</a:t>
          </a:r>
          <a:endParaRPr lang="ru-RU" sz="1600" kern="1200" dirty="0"/>
        </a:p>
      </dsp:txBody>
      <dsp:txXfrm>
        <a:off x="4917712" y="2012117"/>
        <a:ext cx="1754351" cy="761081"/>
      </dsp:txXfrm>
    </dsp:sp>
    <dsp:sp modelId="{C213824E-6290-4D32-80A6-D923ADB9DC9A}">
      <dsp:nvSpPr>
        <dsp:cNvPr id="0" name=""/>
        <dsp:cNvSpPr/>
      </dsp:nvSpPr>
      <dsp:spPr>
        <a:xfrm rot="2686632">
          <a:off x="1613699" y="2930355"/>
          <a:ext cx="988574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988574" y="16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686632">
        <a:off x="2083271" y="2922252"/>
        <a:ext cx="49428" cy="49428"/>
      </dsp:txXfrm>
    </dsp:sp>
    <dsp:sp modelId="{1C2DBCE7-6104-45FC-A305-DD0948877A49}">
      <dsp:nvSpPr>
        <dsp:cNvPr id="0" name=""/>
        <dsp:cNvSpPr/>
      </dsp:nvSpPr>
      <dsp:spPr>
        <a:xfrm>
          <a:off x="2458856" y="2896442"/>
          <a:ext cx="1754351" cy="797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Внеурочная деятельность</a:t>
          </a:r>
          <a:endParaRPr lang="ru-RU" sz="1600" kern="1200" dirty="0"/>
        </a:p>
      </dsp:txBody>
      <dsp:txXfrm>
        <a:off x="2458856" y="2896442"/>
        <a:ext cx="1754351" cy="797352"/>
      </dsp:txXfrm>
    </dsp:sp>
    <dsp:sp modelId="{386D1123-D71D-4F20-8B41-400D2F44E43C}">
      <dsp:nvSpPr>
        <dsp:cNvPr id="0" name=""/>
        <dsp:cNvSpPr/>
      </dsp:nvSpPr>
      <dsp:spPr>
        <a:xfrm>
          <a:off x="4213207" y="3278507"/>
          <a:ext cx="701740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701740" y="16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46534" y="3277575"/>
        <a:ext cx="35087" cy="35087"/>
      </dsp:txXfrm>
    </dsp:sp>
    <dsp:sp modelId="{4BC20995-12DC-4BD2-8E65-9B7C71E765FE}">
      <dsp:nvSpPr>
        <dsp:cNvPr id="0" name=""/>
        <dsp:cNvSpPr/>
      </dsp:nvSpPr>
      <dsp:spPr>
        <a:xfrm>
          <a:off x="4914948" y="2896442"/>
          <a:ext cx="1754351" cy="797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Английский язык</a:t>
          </a:r>
          <a:endParaRPr lang="ru-RU" sz="1600" kern="1200" dirty="0"/>
        </a:p>
      </dsp:txBody>
      <dsp:txXfrm>
        <a:off x="4914948" y="2896442"/>
        <a:ext cx="1754351" cy="797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2587E-D2B6-4319-B0DC-345035B2B561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041B5-542A-4A8E-8F2D-F1395F9C7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041B5-542A-4A8E-8F2D-F1395F9C783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041B5-542A-4A8E-8F2D-F1395F9C783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0472-2D0E-4817-B158-F92D3D0CF09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3FBA4-B286-48F1-A1D1-9989C7A758F5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2D366-5D35-44C2-BDEE-B91019107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0QXrr_6TLJc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428604"/>
            <a:ext cx="7772400" cy="92869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года России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2015»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17526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методического семинара: 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«Оптимизация  обучения  английскому  языку на основе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полилингвального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подхода»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Дмитрий\Desktop\шапка.png"/>
          <p:cNvPicPr>
            <a:picLocks noChangeAspect="1" noChangeArrowheads="1"/>
          </p:cNvPicPr>
          <p:nvPr/>
        </p:nvPicPr>
        <p:blipFill>
          <a:blip r:embed="rId2" cstate="print"/>
          <a:srcRect l="11929" r="64140"/>
          <a:stretch>
            <a:fillRect/>
          </a:stretch>
        </p:blipFill>
        <p:spPr bwMode="auto">
          <a:xfrm>
            <a:off x="142844" y="214290"/>
            <a:ext cx="2352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59624" y="5157192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А. Л.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Асламбеков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i="1" dirty="0" smtClean="0"/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МБОУ «СОШ № 2 с.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Валерик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Чеченской Республики</a:t>
            </a:r>
          </a:p>
        </p:txBody>
      </p:sp>
      <p:pic>
        <p:nvPicPr>
          <p:cNvPr id="2050" name="Picture 2" descr="C:\Users\Хулимат\Desktop\Пишем эссе на конкурс\IMAG1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4581128"/>
            <a:ext cx="370434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Полиязыковая</a:t>
            </a:r>
            <a:r>
              <a:rPr lang="ru-RU" sz="31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поликультурная личность = </a:t>
            </a:r>
            <a:r>
              <a:rPr lang="ru-RU" sz="22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Взаимопонимание + </a:t>
            </a:r>
            <a:r>
              <a:rPr lang="ru-RU" sz="22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sz="22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Взаимодействие </a:t>
            </a:r>
            <a:r>
              <a:rPr lang="ru-RU" sz="22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1484784"/>
          <a:ext cx="66720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5580112" y="3356992"/>
            <a:ext cx="648072" cy="16561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508104" y="3645024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08104" y="2996952"/>
            <a:ext cx="72008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гнутая вправо стрелка 14"/>
          <p:cNvSpPr/>
          <p:nvPr/>
        </p:nvSpPr>
        <p:spPr>
          <a:xfrm>
            <a:off x="8028384" y="2636912"/>
            <a:ext cx="720080" cy="2304256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8028384" y="3573016"/>
            <a:ext cx="360040" cy="1080120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8028384" y="2924944"/>
            <a:ext cx="360040" cy="1008112"/>
          </a:xfrm>
          <a:prstGeom prst="curvedLeftArrow">
            <a:avLst>
              <a:gd name="adj1" fmla="val 25000"/>
              <a:gd name="adj2" fmla="val 50000"/>
              <a:gd name="adj3" fmla="val 2169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3" descr="C:\Users\Хулимат\Desktop\Пишем эссе на конкурс\IMAG17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9381" y="5320872"/>
            <a:ext cx="2419043" cy="142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Хулимат\Desktop\Пишем эссе на конкурс\IMG-20150423-WA0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869160"/>
            <a:ext cx="2840315" cy="176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 стрелкой 21"/>
          <p:cNvCxnSpPr/>
          <p:nvPr/>
        </p:nvCxnSpPr>
        <p:spPr>
          <a:xfrm>
            <a:off x="5508104" y="4725144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39552" y="1124744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Без знания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фона нельзя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сформировать коммуникативную компетенцию даже в ограниченных пределах. 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Только культура в различных ее проявлениях содействует формированию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личности человека.</a:t>
            </a:r>
          </a:p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(Е. И. Пасов)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F:\фотографии\IMG-20150730-WA002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484784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полилингвального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подхода к обучению английского языка: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2026568" cy="432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Чеченский язык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10527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Английский язык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95736" y="908720"/>
            <a:ext cx="151216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355976" y="8367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64088" y="908720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1560" y="1412776"/>
            <a:ext cx="784887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5976" y="14127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635896" y="1700808"/>
            <a:ext cx="165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635896" y="2060848"/>
            <a:ext cx="17281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043608" y="2420888"/>
            <a:ext cx="288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Полилингвальная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личность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8104" y="2420888"/>
            <a:ext cx="195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Субъект познания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043608" y="2780928"/>
            <a:ext cx="640871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419872" y="2132856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004048" y="2132856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923928" y="3068960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Принцип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4427984" y="27809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851920" y="3429000"/>
            <a:ext cx="12241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827584" y="3573016"/>
            <a:ext cx="33177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Межъязыковая интеграция</a:t>
            </a:r>
          </a:p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(от простого - к сложному, </a:t>
            </a:r>
          </a:p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понятного - к непонятному)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364088" y="357301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Межпредметная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интеграция</a:t>
            </a:r>
          </a:p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(от близкого - к далёкому, </a:t>
            </a:r>
          </a:p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знакомого - к незнакомому)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3491880" y="3429000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4860032" y="3429000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83568" y="4509120"/>
            <a:ext cx="777686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3923928" y="4581128"/>
            <a:ext cx="1167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4499992" y="4509120"/>
            <a:ext cx="791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851920" y="4941168"/>
            <a:ext cx="12241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827584" y="5085184"/>
            <a:ext cx="338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Полилингвальной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картины мира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148064" y="5157192"/>
            <a:ext cx="268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Целостной картины мира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flipH="1">
            <a:off x="3707904" y="494116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4860032" y="494116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755576" y="5517232"/>
            <a:ext cx="705678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611560" y="6165304"/>
            <a:ext cx="763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Интелектуально-речевое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развитие обучающихся в условиях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полилингвизма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>
            <a:off x="4572000" y="551723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611560" y="6525344"/>
            <a:ext cx="763284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995936" y="566124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4572000" y="60212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Изучение фонетических единиц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268760"/>
            <a:ext cx="6400800" cy="8389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Сравнение фонетических единиц: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204864"/>
          <a:ext cx="878497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Схожие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фонемы русского,  чеченского и английского, языков.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Фонемы, которые присутствуют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английском и чеченском языках, но отсутствуют в русском.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Фонемы, которые присутствуют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русском и чеченском языках, но отсутствуют в английском.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14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[б]-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[b]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[с]-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[s]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[к]-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[k]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[э]-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[e]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[f]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[г]-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[g]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[и]-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[j]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[л]-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[l]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[м]-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[m]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[n]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[о]-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ɔ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[z]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[у]-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[u]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[в]-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[v]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ʃ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[ч]-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en-US" sz="1400" b="0" i="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ʃ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[ж]-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ʤ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[æ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аь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[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[ə: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-[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оь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]-[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]-[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]-[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4509120"/>
          <a:ext cx="4968552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327"/>
                <a:gridCol w="2309225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Фонемы чеченского языка, которые не имеют близких аналогов в русском и английском языках.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Фонемы английского языка, которые не имеют близких аналогов в русском и чеченском языках.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836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l],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кх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къ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l],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l],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l],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уь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хь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],[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l],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l],[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l],[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юь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яь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[ə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],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l-GR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[θ]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[ð]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[ŋ]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D:\анзор\школа\фотки со школы\100NOKIA\2012-11-26-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653136"/>
            <a:ext cx="3456384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зор\фото\IMAG1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96044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анзор\фото\IMAG1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96044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4499992" y="188640"/>
            <a:ext cx="4320480" cy="3096344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endParaRPr lang="ru-RU" sz="2000" b="1" i="1" u="sng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1. Выделите одинаковые звуки в словах: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endParaRPr lang="ru-RU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57225" algn="l"/>
              </a:tabLst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Man, cat, sad -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аьрзу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даьтта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жIаьла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57225" algn="l"/>
              </a:tabLst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ouse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hat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хlорд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хlара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хlинца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57225" algn="l"/>
              </a:tabLst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ork,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girl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shirt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оьзда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оьпа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воьду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79512" y="3573016"/>
            <a:ext cx="4320480" cy="3096344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2. Прочитайте слова и найти пары слов. Затем установите их различие: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некъ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лерг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curl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буц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neck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кол,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leg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мача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boots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5760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2.Ударение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400800" cy="17526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Сравнение ударения: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2060848"/>
          <a:ext cx="2376264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7715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Ударение в русском языке.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872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Ударение свободное, может падать на любой слог.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75856" y="2060848"/>
          <a:ext cx="2399928" cy="218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Ударение в английском языке.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411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Фиксированное, постоянное, закреплено за первым слогом в слове.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444208" y="2060848"/>
          <a:ext cx="2376264" cy="218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672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Ударение в чеченском языке.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8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Фиксированное, постоянное, закреплено за первым слогом в слове.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Равно 14"/>
          <p:cNvSpPr/>
          <p:nvPr/>
        </p:nvSpPr>
        <p:spPr>
          <a:xfrm>
            <a:off x="5724128" y="2852936"/>
            <a:ext cx="648072" cy="648072"/>
          </a:xfrm>
          <a:prstGeom prst="mathEqual">
            <a:avLst>
              <a:gd name="adj1" fmla="val 23520"/>
              <a:gd name="adj2" fmla="val 174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79512" y="4365104"/>
            <a:ext cx="8784976" cy="237626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3. Прочитайте чеченские и английские слова, делая ударение на первый слог: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Чеченские слова: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дешархо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мача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хьаша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хьал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Английские слова: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24936" cy="648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Изучение лексики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052736"/>
            <a:ext cx="4032448" cy="3240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Ассоциативный метод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основан на том, что английские слова легко ассоциируются с чеченскими словами и словами других языков по звучанию.  Этот метод очень эффективно действует, так как в разных языках имеются похожие по звучанию слова.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1052736"/>
            <a:ext cx="4248472" cy="55446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применения ассоциативного метода:</a:t>
            </a:r>
          </a:p>
          <a:p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Послушать слово.</a:t>
            </a:r>
            <a:b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Привести похожее по</a:t>
            </a:r>
          </a:p>
          <a:p>
            <a:pPr marL="457200" indent="-457200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звучанию слово из</a:t>
            </a:r>
          </a:p>
          <a:p>
            <a:pPr marL="457200" indent="-457200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или чеченского</a:t>
            </a:r>
          </a:p>
          <a:p>
            <a:pPr marL="457200" indent="-457200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</a:p>
          <a:p>
            <a:pPr marL="457200" indent="-457200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Составить</a:t>
            </a:r>
          </a:p>
          <a:p>
            <a:pPr marL="457200" indent="-457200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предложение, которое</a:t>
            </a:r>
          </a:p>
          <a:p>
            <a:pPr marL="457200" indent="-457200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перевод и</a:t>
            </a:r>
          </a:p>
          <a:p>
            <a:pPr marL="457200" indent="-457200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ассоциативное слово.</a:t>
            </a:r>
            <a:endParaRPr lang="ru-RU" sz="2400" dirty="0" smtClean="0"/>
          </a:p>
          <a:p>
            <a:pPr algn="ctr"/>
            <a:endParaRPr lang="ru-RU" dirty="0"/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8388424" y="2780928"/>
            <a:ext cx="432048" cy="936104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316416" y="4437112"/>
            <a:ext cx="432048" cy="936104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293096"/>
            <a:ext cx="4032448" cy="2376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 [leg] 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нога.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Ассоциативное слово чеченского языка: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лерг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(ухо).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Предложение: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Нога и ухо являются частями тела.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648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Изучение глагола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be.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Спряжение глаголов - связок в английском, чеченском и русском языках: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28800"/>
            <a:ext cx="159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№ 1.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18" y="2204865"/>
          <a:ext cx="8496945" cy="204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418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Чеченский язык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7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 am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(м.р.), со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(ж.р.)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(есть)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0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You are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Хьо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(м.р.),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хьо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(ж.р.)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 (есть)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8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He is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Он (есть)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8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She is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Она (есть)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8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It is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Оно (есть)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75856" y="1844824"/>
            <a:ext cx="231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Единственное число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443711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№ 2.                                         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4653136"/>
            <a:ext cx="254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Множественное число</a:t>
            </a:r>
            <a:endParaRPr lang="ru-RU" i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19" y="5085184"/>
          <a:ext cx="849694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526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Чеченский язык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We are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Тхо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Мы (есть)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are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Шу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 (есть)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They are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Уьш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Они (есть)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анзор\школа\фотки со школы\IMAG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088232" cy="1800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1747" name="Picture 3" descr="D:\анзор\школа\фотки со школы\IMAG1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052736"/>
            <a:ext cx="2088232" cy="172819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Можно заучивать спряжение глагола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be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вместе со спряжением классовой принадлежности чеченского языка при помощи музыки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73016"/>
            <a:ext cx="87494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УМК «Английский язык», под авторством Ю. А. Комаровой, И. В. Ларионовой и Ж.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Перрет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даются следующие виды упражнений: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7\Desktop\IMG_20150719_171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3456384" cy="235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Win7\Desktop\IMG_20150719_171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3384376" cy="2382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67744" y="908720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Фрагмент урока (пройдите по ссылке , чтобы воспроизвести видео)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1628800"/>
            <a:ext cx="41764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https://www.youtube.com/watch?v=0QXrr_6TLJc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Результаты или что это дает и к чему я стремлюсь: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556792"/>
            <a:ext cx="266429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результате обучения английскому языку на основе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полилингвального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подхода происходит формирование</a:t>
            </a:r>
          </a:p>
          <a:p>
            <a:pPr marL="342900" indent="-342900" algn="just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коммуникативных  умений.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2204864"/>
            <a:ext cx="324036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 бережного отношения к духовным, нравственным и культурным ценностям; </a:t>
            </a:r>
            <a:r>
              <a:rPr lang="ru-RU" sz="1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  национального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самосознания, а также уважительного отношения к культурам  стран изучаемых языков.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1556792"/>
            <a:ext cx="273630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Овладение тремя языками, где обучающиеся могут самостоятельно строить и переводить с родного на русский, с русского на английский язык, и наоборот: с английского на родной, затем – на русский.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99992" y="1556792"/>
            <a:ext cx="0" cy="50405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347864" y="1556792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99992" y="141277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99992" y="1556792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07504" y="3789040"/>
            <a:ext cx="2592288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Межъязыковая интеграция способствует формированию </a:t>
            </a:r>
            <a:r>
              <a:rPr lang="ru-RU" sz="1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полилингвальной</a:t>
            </a: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личности на основе создания целостной картины мира и последующий перенос интеллектуально-речевых умений на </a:t>
            </a:r>
            <a:r>
              <a:rPr lang="ru-RU" sz="1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межпредметный</a:t>
            </a: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уровень, создающий основу для формирования целостной картины мира.</a:t>
            </a:r>
            <a:endParaRPr lang="ru-RU" sz="1400" i="1" dirty="0">
              <a:solidFill>
                <a:srgbClr val="FFFF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43808" y="4149080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Основу </a:t>
            </a:r>
            <a:r>
              <a:rPr lang="ru-RU" sz="1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полилингвального</a:t>
            </a: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обучения составляет личность, обладающая многоязычной и поликультурной компетенцией. </a:t>
            </a:r>
            <a:r>
              <a:rPr lang="ru-RU" sz="1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Полилингвальное</a:t>
            </a: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обучение является наилучшим средством для межъязыковой интеграции учебно-познавательного процесса, для формирования </a:t>
            </a:r>
            <a:r>
              <a:rPr lang="ru-RU" sz="1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полиязыковой</a:t>
            </a: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поликультурной личности.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72200" y="3717032"/>
            <a:ext cx="266429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Знание сразу трех языков дает обучающимся возможность получать систематические сведения о мире, ибо в языке заложено видение мира, его осмысление и оценка. Развитие языка и рост творческих интересов и способностей позволяет развивать личность с лингвистическим сознанием.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11560" y="332656"/>
          <a:ext cx="77768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Динамика сдачи переходного экзамена по английскому языку обучающимися 4-х классов: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284984"/>
            <a:ext cx="864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Количество выпускников и качество знаний по английскому языку  у обучающихся 4-х классов: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4005064"/>
          <a:ext cx="84249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72007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Причины и условия возникновения педагогического  опыта</a:t>
            </a:r>
            <a:r>
              <a:rPr lang="en-US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ктуальность темы)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6256" y="2852936"/>
            <a:ext cx="2088232" cy="3888432"/>
          </a:xfrm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российских школ к обучению иностранного языка в качестве обязательной дисциплины, что вызывает необходимость поиска путей интенсификации и оптимизации учебного процесса, обновления средств и содержания обучения, повышения мотивации и поддержания интереса на протяжении всего срока обучения.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052736"/>
            <a:ext cx="4464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«Путь усвоения языковых дисциплин должен пролегать от обучения языку к «образованию личности»,</a:t>
            </a:r>
            <a:r>
              <a:rPr lang="en-US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так как именно культура составляет содержание образования, т. е. усвоение фактов культуры возможно через язык, а усвоение языка – через культуру» </a:t>
            </a:r>
          </a:p>
          <a:p>
            <a:pPr algn="just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         (Е. И. Пассов)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нзор\школа\фотки со школы\откр урок.11.02.2012\P1070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237626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2708920"/>
            <a:ext cx="1728192" cy="375487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В условиях мононациональной аудитории образовательных организаций Чеченской Республики важнейшим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системоопределя-ющим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фактором в обучении иностранному языку является объективно сложившееся двуязычие (родной и русский языки).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2770470"/>
            <a:ext cx="2232248" cy="375487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Овладение третьим языком, отличающимся от первых двух по основным параметрам, сопряжено с преодолением целого ряда трудностей обучающимися билингвами. Это, прежде всего, трудности, связанные с преодолением межъязыковой и внутриязыковой интерференции, с несовпадением языковых норм и правил.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2636912"/>
            <a:ext cx="2232248" cy="403187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Во всех школах республики с 1-го по 11 классы обучение ведется на русском языке, и не все обучающиеся поступают в школы с дошкольной подготовкой. В учебном процессе обучающимся первой ступени приходится переключаться с языкового кода родного языка на русский, а затем на изучаемый иностранный язык, что вызывает дополнительные затруднения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67544" y="1124744"/>
          <a:ext cx="75608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5689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Результаты республиканского тестирования обучающихся 4-х классов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английскому языку: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95736" y="4221088"/>
          <a:ext cx="4176464" cy="237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39552" y="3501008"/>
            <a:ext cx="8280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Динамика уровня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обучающихся английскому языку на основе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полилингвального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подхода за последние 3 года: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3645024"/>
            <a:ext cx="87849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Эффективность участия обучающихся 4-классов в олимпиадах за последние 3 года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(школьный и муниципальный уровень):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4581128"/>
          <a:ext cx="842493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7849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Эффективность участия обучающихся 4-классов в научно-исследовательских конференция различного уровня за последние 3 года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(муниципальный этап и  на базе республиканской  </a:t>
            </a:r>
            <a:r>
              <a:rPr lang="ru-RU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площадки):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1196752"/>
          <a:ext cx="842493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Комплексная оценка достижений планируемых результатов и формирование коммуникативных навыков 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обучающихся 4-х классов (максимальный балл - 3):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7" y="1052733"/>
          <a:ext cx="7704855" cy="5535331"/>
        </p:xfrm>
        <a:graphic>
          <a:graphicData uri="http://schemas.openxmlformats.org/drawingml/2006/table">
            <a:tbl>
              <a:tblPr/>
              <a:tblGrid>
                <a:gridCol w="1270904"/>
                <a:gridCol w="416748"/>
                <a:gridCol w="426022"/>
                <a:gridCol w="529912"/>
                <a:gridCol w="529912"/>
                <a:gridCol w="426022"/>
                <a:gridCol w="529912"/>
                <a:gridCol w="529912"/>
                <a:gridCol w="529912"/>
                <a:gridCol w="609242"/>
                <a:gridCol w="558008"/>
                <a:gridCol w="642071"/>
                <a:gridCol w="706278"/>
              </a:tblGrid>
              <a:tr h="10920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 обучающегося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Строить речевое высказывание в письменной и устной форме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Строить рассуждения в форме связей простых рассуждений об объекте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Адекватно использовать речевые средства для решения различных коммуникативных задач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Контролировать действия партнёра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Формировать собственное мнение и позицию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Итоговый балл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Англ. яз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АЯ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Англ. яз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Тутаева 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Хеда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Агаева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Хадижат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Демильханова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Луана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Мусаев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Магомед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Очерхаджиев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Рустам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Тагаев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Мансур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Мутаева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Мадина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Тепсуркаев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Ахмед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Хазбекова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Аминат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Хаджиева 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Рашан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Хаджиева 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Айшат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Музаев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Лом-Али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Амагова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Раяна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Эльмурзаев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Магомед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295" marR="43295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8264" y="6206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«а» клас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83568" y="946579"/>
          <a:ext cx="7848871" cy="5578768"/>
        </p:xfrm>
        <a:graphic>
          <a:graphicData uri="http://schemas.openxmlformats.org/drawingml/2006/table">
            <a:tbl>
              <a:tblPr/>
              <a:tblGrid>
                <a:gridCol w="1411971"/>
                <a:gridCol w="526022"/>
                <a:gridCol w="484498"/>
                <a:gridCol w="484498"/>
                <a:gridCol w="581398"/>
                <a:gridCol w="581398"/>
                <a:gridCol w="484498"/>
                <a:gridCol w="484498"/>
                <a:gridCol w="484498"/>
                <a:gridCol w="484498"/>
                <a:gridCol w="581398"/>
                <a:gridCol w="678298"/>
                <a:gridCol w="581398"/>
              </a:tblGrid>
              <a:tr h="13402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 обучающегося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Строить речевое высказывание в письменной и устной форме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Строить рассуждения в форме связей простых рассуждений об объекте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Адекватно использовать речевые средства для решения различных коммуникативных задач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Контролировать действия партнёра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Формировать собственное мнение и позицию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Итоговый балл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Род.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Рус.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Англ. яз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Род.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Рус.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Англ. яз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Род.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Рус.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Англ. яз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Абубакаров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Адам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Тушаева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Иман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Анаева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Диана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Хадаев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Магомед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Гадаев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Хамзат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Мутаева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Аминат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Тумаев 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Магомед-Салех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Хумиева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Аминат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Идрисов </a:t>
                      </a: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Абдуррахман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Чагаева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Раяна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Мугаев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Абубакар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Музаев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Рамзан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Хасханов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Хизар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Муртазалиева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41324" marR="41324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7164288" y="476672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«б» класс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esktop\Анз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201622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Win7\Desktop\Сканировать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88640"/>
            <a:ext cx="201622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Win7\Desktop\Сканировать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01622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Win7\Desktop\Сканировать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88640"/>
            <a:ext cx="201622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Win7\Pictures\2015-07-26\Сканировать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284984"/>
            <a:ext cx="280831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Win7\Pictures\2015-07-26\Сканировать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284984"/>
            <a:ext cx="280831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Двойная стрелка влево/вправо 8"/>
          <p:cNvSpPr/>
          <p:nvPr/>
        </p:nvSpPr>
        <p:spPr>
          <a:xfrm>
            <a:off x="2555776" y="6021288"/>
            <a:ext cx="1080120" cy="432048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Win7\Pictures\2015-07-27\Сканировать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284984"/>
            <a:ext cx="2808312" cy="3384376"/>
          </a:xfrm>
          <a:prstGeom prst="rect">
            <a:avLst/>
          </a:prstGeom>
          <a:noFill/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5580112" y="6021288"/>
            <a:ext cx="1080120" cy="432048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F:\фотографии\IMG_20150731_1040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941168"/>
            <a:ext cx="1296144" cy="168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Win7\Desktop\IMAG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8007">
            <a:off x="6625630" y="4760113"/>
            <a:ext cx="2348650" cy="187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анзор\школа\фотки со школы\откр урок.11.02.2012\P1070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4341">
            <a:off x="176147" y="4702547"/>
            <a:ext cx="2480166" cy="18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584176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«Педагогическое воздействие, направляющая  роль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воспитания   нигде  не   приобретает  такого   решающего 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значения   для всей   судьбы  детской  речи 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  детского   интеллектуального  развития,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 в  случаях  двуязычия   и   </a:t>
            </a:r>
            <a:r>
              <a:rPr lang="ru-RU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многоязычия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(Л. С . </a:t>
            </a:r>
            <a:r>
              <a:rPr lang="ru-RU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3" descr="F:\фотографии\IMG-20150730-WA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3"/>
            <a:ext cx="3744416" cy="2665516"/>
          </a:xfrm>
          <a:prstGeom prst="rect">
            <a:avLst/>
          </a:prstGeom>
          <a:noFill/>
        </p:spPr>
      </p:pic>
      <p:pic>
        <p:nvPicPr>
          <p:cNvPr id="7" name="Picture 2" descr="F:\фотографии\IMG-20150730-WA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77072"/>
            <a:ext cx="3569066" cy="2664296"/>
          </a:xfrm>
          <a:prstGeom prst="rect">
            <a:avLst/>
          </a:prstGeom>
          <a:noFill/>
        </p:spPr>
      </p:pic>
      <p:pic>
        <p:nvPicPr>
          <p:cNvPr id="8" name="Picture 2" descr="F:\фотографии\IMG-20150730-WA0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700808"/>
            <a:ext cx="3550900" cy="2520280"/>
          </a:xfrm>
          <a:prstGeom prst="rect">
            <a:avLst/>
          </a:prstGeom>
          <a:noFill/>
        </p:spPr>
      </p:pic>
      <p:pic>
        <p:nvPicPr>
          <p:cNvPr id="9" name="Picture 5" descr="F:\фотографии\IMAG1839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996952"/>
            <a:ext cx="1512168" cy="144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86000" y="2967335"/>
            <a:ext cx="3006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«Общение - это не воздействие одного человека на другого, а их взаимодействие»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(Е.И. Пассов)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648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Взаимодействие с коллегами и родителями обучающихся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анзор\школа\фотки со школы\100NOKIA\2012-11-20-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3744416" cy="27363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31" name="Picture 7" descr="D:\мусор\G32fGBWxSQ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744416" cy="27363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11560" y="191683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Только совместные усилия педагогов и родителей позволяют добиться успехов в образовании детей. Поэтому, чтобы вырастить полноценного человека, культурную, творческую и социально зрелую личность, необходимо, чтобы педагоги и родители действовали как союзники, делясь своей добротой, опытом, знаниями.  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052736"/>
            <a:ext cx="3150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«Относись к людям так, как хочешь чтобы относились к тебе».</a:t>
            </a:r>
          </a:p>
          <a:p>
            <a:pPr algn="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(Мэри </a:t>
            </a:r>
            <a:r>
              <a:rPr lang="ru-RU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Кэй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12961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4536504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Font typeface="Arial" pitchFamily="34" charset="0"/>
              <a:buAutoNum type="arabicPeriod"/>
            </a:pP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Алхастова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Т.С. Вокализм и консонантизм чеченского и английского языков: типологические особенности. /Вестник Адыгейского государственного университета/ Серия «Филология и искусствоведение». Майкоп, 2009.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Ю.Арнольд И.В. Стилистика современного английского языка, Москва, «Просвещение», 1990.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Арсаханов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И.Г. Современный чеченский язык. Лексикология, фонетика, морфология. Учебное пособие для студентов Чечено-Ингушского Государственного пединститута, Грозный, 1965.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Будагов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Р.А. Введение в науку о языке,  Москва, 1965.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Вагапов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А.Д.,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Вагапова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К.А. Некоторые англо-чеченские глагольные сходства. Вестник ЧТУ, № 2, Грозный, 2008.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Вагапов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А.Д.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Chechen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 smtClean="0">
                <a:latin typeface="Times New Roman" pitchFamily="18" charset="0"/>
                <a:cs typeface="Times New Roman" pitchFamily="18" charset="0"/>
              </a:rPr>
              <a:t>Dictionary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Ингалс-Нохчийн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дешнижайна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/. Грозный, 1999.</a:t>
            </a:r>
          </a:p>
          <a:p>
            <a:pPr marL="514350" indent="-514350" algn="l">
              <a:buAutoNum type="arabicPeriod"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Дешериева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Т.Н. Сравнительно-типологическая фонетика чеченского и русского языков. Грозный, 1965. 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Маскевич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Е. А. Природа диалектов английского языка, Санкт-Петербург, 1989 г.</a:t>
            </a:r>
          </a:p>
          <a:p>
            <a:pPr marL="514350" indent="-514350" algn="l">
              <a:buAutoNum type="arabicPeriod"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Факторы, повлиявшие на становление педагогического  опыта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1"/>
            <a:ext cx="1872208" cy="604663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Введение ФГОС </a:t>
            </a:r>
          </a:p>
          <a:p>
            <a:pPr algn="just"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второго поколения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628800"/>
            <a:ext cx="187220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Изучение опыта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коллег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567806"/>
            <a:ext cx="4248472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Диссеминация собственного опыта, в том числе, и через профессиональные конкурсы «Учитель английского языка», «Молодой педагог», «Учитель года»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365104"/>
            <a:ext cx="2952328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Изучение профессиональных стандартов учителя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509120"/>
            <a:ext cx="2232248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Курсовая подготовка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4293096"/>
            <a:ext cx="302433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Изучение международных образовательных стандартов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932040" y="1844824"/>
            <a:ext cx="50405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267744" y="1772816"/>
            <a:ext cx="648072" cy="216024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508104" y="1700808"/>
            <a:ext cx="3384376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Диагностика собственного опыта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572000" y="2996952"/>
            <a:ext cx="1152128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796136" y="2852936"/>
            <a:ext cx="302433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Саморазвитие, самообучение, самосовершенствование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555776" y="3501008"/>
            <a:ext cx="4536504" cy="7920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148064" y="3501008"/>
            <a:ext cx="1944216" cy="9361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092280" y="3501008"/>
            <a:ext cx="72008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:\МАТЕРИАЛЫ С КОМПА ИСЫ\ВСЕ КОНКУРСЫ — копия\Уч. ин. яз\УИЯ 1(2012г.)\Фото Ин. яз\Новая папка\IMG_4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229200"/>
            <a:ext cx="2123728" cy="141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J:\МАТЕРИАЛЫ С КОМПА ИСЫ\ВСЕ КОНКУРСЫ — копия\Уч. ин. яз\УИЯ 1(2012г.)\Фото Ин. яз\IMG_3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26825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915816" y="551723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Методика,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Культурология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Интернет, классики педагогики, психологии, языка и литературы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5436096" y="3501008"/>
            <a:ext cx="1656184" cy="20162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51520" y="2708920"/>
            <a:ext cx="4032448" cy="39604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«Изучение  нескольких   языков,  отклоняющихся   друг   от   друга, является фактором благоприятствующим  психическому  развитию  ребенка,  и различие   двух   языков   способствует   лучшему пониманию родного  языка.  </a:t>
            </a:r>
          </a:p>
          <a:p>
            <a:pPr algn="just">
              <a:buNone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Параллельное   усвоение   двух   языков возможно.  Причем  овладение  двумя  языковыми   культурами касается как  фонетической  стороны   языка, так и его грамматических и стилистических   форм».</a:t>
            </a:r>
          </a:p>
          <a:p>
            <a:pPr algn="just">
              <a:buNone/>
            </a:pP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lang="ru-RU" sz="1400" dirty="0"/>
          </a:p>
        </p:txBody>
      </p:sp>
      <p:pic>
        <p:nvPicPr>
          <p:cNvPr id="9" name="Picture 2" descr="C:\Documents and Settings\Unady\Мои документы\Мои рисунки\Li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021288"/>
            <a:ext cx="1012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Хулимат\Desktop\img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908720"/>
            <a:ext cx="1091969" cy="141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Хулимат\Desktop\s-cb16ecb4bb1666562e057e0e2eaacda3c0d7ce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764704"/>
            <a:ext cx="183879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Хулимат\Desktop\Vigotsk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46423"/>
            <a:ext cx="1144741" cy="140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5292080" y="198884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1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Роттердамский</a:t>
            </a: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4" y="232913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Л.С.Выготский</a:t>
            </a:r>
            <a:endParaRPr lang="ru-RU" sz="1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5848" y="242088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1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4860032" y="2780928"/>
            <a:ext cx="3960440" cy="39604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«Родное слово - основа всякого умственного развития и сокровищница всех знаний.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Обучение может выполнить образовательные и воспитательные задачи лишь в том случае, если оно будет соблюдать три основные условия: связь с жизнью, соответствие с природой ребенка и особенностями его психофизического развития, и обучения на родном языке».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39552" y="1166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Взгляд классиков истории педагогики на  данную тему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1043608" y="2708920"/>
            <a:ext cx="504056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308304" y="2420888"/>
            <a:ext cx="576064" cy="72008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763688" y="90872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«Язык – лучший посредник для установления дружбы и согласия»</a:t>
            </a:r>
          </a:p>
          <a:p>
            <a:endParaRPr lang="ru-RU" dirty="0"/>
          </a:p>
        </p:txBody>
      </p:sp>
      <p:sp>
        <p:nvSpPr>
          <p:cNvPr id="45" name="Стрелка влево 44"/>
          <p:cNvSpPr/>
          <p:nvPr/>
        </p:nvSpPr>
        <p:spPr>
          <a:xfrm>
            <a:off x="4355976" y="1484784"/>
            <a:ext cx="720080" cy="504056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35824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http://0.avatars.yandex.net/get-entity_search/aHR0cDovL3VwbG9hZC53aWtpbWVkaWEub3JnL3dpa2lwZWRpYS9lbi90aHVtYi9hL2FlL0ZsYWdfb2ZfdGhlX1VuaXRlZF9LaW5nZG9tLnN2Zy84MDBweC1GbGFnX29mX3RoZV9Vbml0ZWRfS2luZ2RvbS5zdmcucG5n/S200x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517232"/>
            <a:ext cx="190500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http://0.avatars.yandex.net/get-entity_search/aHR0cDovL3VwbG9hZC53aWtpbWVkaWEub3JnL3dpa2lwZWRpYS9jb21tb25zL3RodW1iLzcvNzcvRmxhZ19vZl9DaGVjaGVuX1JlcHVibGljX3NpbmNlXzIwMDQuc3ZnLzgwMHB4LUZsYWdfb2ZfQ2hlY2hlbl9SZXB1YmxpY19zaW5jZV8yMDA0LnN2Zy5wbmc-/S120x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25144"/>
            <a:ext cx="187220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7" descr="http://0.avatars.yandex.net/get-entity_search/aHR0cDovL3VwbG9hZC53aWtpbWVkaWEub3JnL3dpa2lwZWRpYS9lbi90aHVtYi9mL2YzL0ZsYWdfb2ZfUnVzc2lhLnN2Zy84MDBweC1GbGFnX29mX1J1c3NpYS5zdmcucG5n/SUx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97152"/>
            <a:ext cx="194421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>
            <a:off x="2051720" y="6093296"/>
            <a:ext cx="1440160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508104" y="6021288"/>
            <a:ext cx="1368152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11760" y="5157192"/>
            <a:ext cx="43204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1456311"/>
            <a:ext cx="82809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ормирование у обучающихся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полилингвальных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поликультурных компетенций</a:t>
            </a:r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речевой культуры,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целостного, социально ориентированного взгляда на мир в его органичном единстве и разнообразии природы, народов, культур и религий, уважительного отношения к иному мнению, истории и культуре других народов.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анзор\школа\фотки со школы\IMAG1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0280">
            <a:off x="6473873" y="5312376"/>
            <a:ext cx="2279627" cy="129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D:\анзор\школа\фотки со школы\IMG-20150423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2742">
            <a:off x="6851839" y="637048"/>
            <a:ext cx="2066740" cy="120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908720"/>
            <a:ext cx="61206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Познакомить с теоретической и практической основами представляемого опыта и показать основные принципы и особенности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полилингвального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подхода к обучению английского языка (сравнение и сопоставление чеченского, русского и английского языков).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988840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 Развивать коммуникативные компетенции  у обучающихся, разнообразить формы деятельности обучающих в рамках предмета «Английский язык», способствовать развитию интереса к предмету. </a:t>
            </a:r>
          </a:p>
          <a:p>
            <a:pPr algn="just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99695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Вовлечь обучающихся в деятельность для накопления ими опыта, осознания и принятия ценностей, умения вести конструктивного диалога, взаимопонимания, а также для становления и совершенствования навыков общения и взаимодействия. </a:t>
            </a:r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473005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Повысить результативность учебного процесса по предмету «Английский язык» посредством использования </a:t>
            </a:r>
            <a:r>
              <a:rPr lang="ru-RU" sz="1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полилинвального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подхода, который способствует повышению интереса детей к обучению и содержанию обучения, обеспечивает прирост их знаний, умений, навыков, способов деятельности и  коммуникации.</a:t>
            </a:r>
            <a:b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78904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Содействовать проявлению самостоятельности и сотрудничества обучающихся, посредством не только учебной, но и внеурочной деятельности.   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581128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Предоставить обучающимся больше возможностей для осуществления рефлексии и обратной связи, т.к. это один из наиболее эффективных способов воздействия на повышение интереса, мотивации и качество знаний обучающихся.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4968552" cy="18722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Полилингвальный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 обеспечивает отказ от произвольного заучивания; развивает 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речепроизводство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эвристичность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продуктивность речевых умений обучающихся, вызывает интерес к учебной, познавательной деятельности; живой интерес к своеобразию, культурным особенностям и различиям стран и народов.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25144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Коммуникативная направленность способствует созданию условий для речемыслительной активности обучающихся в каждый момент изучения языка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068960"/>
            <a:ext cx="3960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Устная основа и  устное опережение способствует  реализации важнейшей закономерности, согласно которой каждый вид речевой деятельности усваивается главным образом на основе упражнений в этом же виде деятельности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422108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Комплексность предполагает совместное усвоение всех четырех видов речевой деятельности. 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869160"/>
            <a:ext cx="49685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Учет родного языка обучающихся  и русского языка как языка обучения направлен на практическое овладение иноязычной речью. Этому служит организация речевого материала, которая способствует предотвращению интерференции со стороны родного языка и осуществлению  соответствующей организации процесса усвоения иноязычных форм (фонетических и лексических единиц).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35699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Три культуры. Три языка.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Одна планета Земля.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251520" y="908720"/>
            <a:ext cx="360040" cy="360040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251520" y="2996952"/>
            <a:ext cx="288032" cy="288032"/>
          </a:xfrm>
          <a:prstGeom prst="flowChartExtra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4427984" y="4077072"/>
            <a:ext cx="288032" cy="360040"/>
          </a:xfrm>
          <a:prstGeom prst="flowChartExtra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извлечение 14"/>
          <p:cNvSpPr/>
          <p:nvPr/>
        </p:nvSpPr>
        <p:spPr>
          <a:xfrm>
            <a:off x="251520" y="4653136"/>
            <a:ext cx="288032" cy="288032"/>
          </a:xfrm>
          <a:prstGeom prst="flowChartExtra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извлечение 15"/>
          <p:cNvSpPr/>
          <p:nvPr/>
        </p:nvSpPr>
        <p:spPr>
          <a:xfrm>
            <a:off x="3563888" y="4725144"/>
            <a:ext cx="288032" cy="360040"/>
          </a:xfrm>
          <a:prstGeom prst="flowChartExtra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9552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Методические аспекты оптимизации обучения английскому языку на основе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полилинвального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подхода: </a:t>
            </a:r>
            <a:endParaRPr lang="ru-RU" sz="2000" dirty="0"/>
          </a:p>
        </p:txBody>
      </p:sp>
      <p:pic>
        <p:nvPicPr>
          <p:cNvPr id="1026" name="Picture 2" descr="C:\Users\Хулимат\Desktop\st-pe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908720"/>
            <a:ext cx="182420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Хулимат\Desktop\ca302ddd449176af6aa0196fbe9178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04864"/>
            <a:ext cx="1912713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Хулимат\Desktop\111975537_4809770_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08720"/>
            <a:ext cx="1800200" cy="135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rmAutofit/>
          </a:bodyPr>
          <a:lstStyle/>
          <a:p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5865515"/>
          </a:xfrm>
        </p:spPr>
        <p:txBody>
          <a:bodyPr>
            <a:normAutofit fontScale="92500" lnSpcReduction="20000"/>
          </a:bodyPr>
          <a:lstStyle/>
          <a:p>
            <a:pPr marL="609600" indent="-609600" algn="just">
              <a:spcBef>
                <a:spcPts val="0"/>
              </a:spcBef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Коммуникативный </a:t>
            </a:r>
            <a:r>
              <a:rPr lang="ru-RU" sz="1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 к обучению английскому языку.</a:t>
            </a:r>
          </a:p>
          <a:p>
            <a:pPr marL="609600" indent="-609600" algn="just">
              <a:spcBef>
                <a:spcPts val="0"/>
              </a:spcBef>
              <a:buNone/>
              <a:defRPr/>
            </a:pPr>
            <a:endParaRPr lang="ru-RU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spcBef>
                <a:spcPts val="0"/>
              </a:spcBef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Оборудование кабинета английского языка.</a:t>
            </a:r>
          </a:p>
          <a:p>
            <a:pPr marL="609600" indent="-609600" algn="just">
              <a:spcBef>
                <a:spcPts val="0"/>
              </a:spcBef>
              <a:buNone/>
              <a:defRPr/>
            </a:pPr>
            <a:endParaRPr lang="ru-RU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spcBef>
                <a:spcPts val="0"/>
              </a:spcBef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 Личностно-ориентированный подход в обучении английскому языку.</a:t>
            </a:r>
          </a:p>
          <a:p>
            <a:pPr marL="609600" indent="-609600" algn="just">
              <a:spcBef>
                <a:spcPts val="0"/>
              </a:spcBef>
              <a:buNone/>
              <a:defRPr/>
            </a:pPr>
            <a:endParaRPr lang="ru-RU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spcBef>
                <a:spcPts val="0"/>
              </a:spcBef>
              <a:buNone/>
              <a:defRPr/>
            </a:pP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Социокультурный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компонент содержания обучения как средство повышения мотивации и оптимизации изучения английского языка в средней школе.</a:t>
            </a:r>
          </a:p>
          <a:p>
            <a:pPr algn="just">
              <a:spcBef>
                <a:spcPts val="0"/>
              </a:spcBef>
              <a:buNone/>
            </a:pPr>
            <a:endParaRPr lang="ru-RU" sz="1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Перцептивно-мыслительная деятельность (при </a:t>
            </a:r>
            <a:r>
              <a:rPr lang="ru-RU" sz="1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аудировании</a:t>
            </a: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смысловом восприятии письменного текста).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Формально-грамматические, речемыслительные формы (при выполнении заданий по грамматическому анализу, применению правил, межъязыковым сравнениям).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Изучение  национальных особенностей  иноязычной культуры.</a:t>
            </a:r>
          </a:p>
          <a:p>
            <a:pPr algn="just">
              <a:spcBef>
                <a:spcPts val="0"/>
              </a:spcBef>
              <a:buNone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Решение большинства задач требует серьезных усилий, и этот факт не должен скрываться от обучающихся. Дело в том, что моих учеников, да и любых школьников тоже наверное, привлекает атмосфера преодоления трудностей, упорства и самостоятельности.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Всегда стараюсь заострить внимание на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проблемности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решаемых задач, стимулировать возникновение интеллектуальных эмоций, подчеркивать значение совершаемых детьми интеллектуальных усилий для их общего, умственного развития.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539552" y="4005064"/>
            <a:ext cx="288032" cy="288032"/>
          </a:xfrm>
          <a:prstGeom prst="flowChartConnecto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Технологии обучения английскому языку на основе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полилингвального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подхода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69568" y="1412776"/>
            <a:ext cx="4906888" cy="518457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Речевая деятельность, межъязыковая и межкультурная интеграция предполагает развитие умений: 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осмысливать тему высказывания, основную мысль, задачу общения, контролировать логику развития мысли; 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ориентироваться в речевой ситуации;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планировать высказывание (определять его границы, обдумывать тему высказывания);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умение вести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речеподготовительную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работу (отбор нужного материала, выписки из словаря, составление плана высказывания);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умение осуществлять самоконтроль;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устанавливать схожести и различия в фонетике, лексике языков;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уважать языки и культуру других народов.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2160240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Коммуникативно-ориентированный подход к обучению языка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84984"/>
            <a:ext cx="1944216" cy="73866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Коммуникативное изучение иноязычной культуры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653136"/>
            <a:ext cx="2448272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Культурно-деятельный и личностно-ориентированный подход к обучению языка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483768" y="2060848"/>
            <a:ext cx="122413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339752" y="357301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771800" y="3573016"/>
            <a:ext cx="93610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2969</Words>
  <Application>Microsoft Office PowerPoint</Application>
  <PresentationFormat>Экран (4:3)</PresentationFormat>
  <Paragraphs>676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Всероссийский конкурс  «Учитель года России - 2015»</vt:lpstr>
      <vt:lpstr>Причины и условия возникновения педагогического  опыта (актуальность темы)</vt:lpstr>
      <vt:lpstr> Факторы, повлиявшие на становление педагогического  опыта </vt:lpstr>
      <vt:lpstr>Слайд 4</vt:lpstr>
      <vt:lpstr>Цель</vt:lpstr>
      <vt:lpstr>Слайд 6</vt:lpstr>
      <vt:lpstr>     Полилингвальный подход обеспечивает отказ от произвольного заучивания; развивает речепроизводство, эвристичность и продуктивность речевых умений обучающихся, вызывает интерес к учебной, познавательной деятельности; живой интерес к своеобразию, культурным особенностям и различиям стран и народов. </vt:lpstr>
      <vt:lpstr>     </vt:lpstr>
      <vt:lpstr>Технологии обучения английскому языку на основе полилингвального подхода </vt:lpstr>
      <vt:lpstr> Полиязыковая и поликультурная личность = Взаимопонимание + Коммуникативность + Взаимодействие   </vt:lpstr>
      <vt:lpstr>Структура полилингвального подхода к обучению английского языка:</vt:lpstr>
      <vt:lpstr> 1. Изучение фонетических единиц </vt:lpstr>
      <vt:lpstr>Слайд 13</vt:lpstr>
      <vt:lpstr> 2.Ударение </vt:lpstr>
      <vt:lpstr> 3. Изучение лексики </vt:lpstr>
      <vt:lpstr>  4. Изучение глагола to be. </vt:lpstr>
      <vt:lpstr>Слайд 17</vt:lpstr>
      <vt:lpstr>Результаты или что это дает и к чему я стремлюсь:</vt:lpstr>
      <vt:lpstr>Слайд 19</vt:lpstr>
      <vt:lpstr>Слайд 20</vt:lpstr>
      <vt:lpstr>Слайд 21</vt:lpstr>
      <vt:lpstr>Слайд 22</vt:lpstr>
      <vt:lpstr>Слайд 23</vt:lpstr>
      <vt:lpstr>Слайд 24</vt:lpstr>
      <vt:lpstr>   «Педагогическое воздействие, направляющая  роль   воспитания   нигде  не   приобретает  такого   решающего   значения   для всей   судьбы  детской  речи    и   детского   интеллектуального  развития,  как  в  случаях  двуязычия   и   многоязычия»                                              (Л. С . Выготский) </vt:lpstr>
      <vt:lpstr>Взаимодействие с коллегами и родителями обучающихся</vt:lpstr>
      <vt:lpstr>Список использованной литературы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«Учитель года России - 2015»</dc:title>
  <dc:creator>Win7</dc:creator>
  <cp:lastModifiedBy>Хулимат</cp:lastModifiedBy>
  <cp:revision>271</cp:revision>
  <dcterms:created xsi:type="dcterms:W3CDTF">2015-07-08T13:52:30Z</dcterms:created>
  <dcterms:modified xsi:type="dcterms:W3CDTF">2015-08-10T08:16:24Z</dcterms:modified>
</cp:coreProperties>
</file>