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2" r:id="rId3"/>
    <p:sldId id="257" r:id="rId4"/>
    <p:sldId id="280" r:id="rId5"/>
    <p:sldId id="261" r:id="rId6"/>
    <p:sldId id="259" r:id="rId7"/>
    <p:sldId id="264" r:id="rId8"/>
    <p:sldId id="265" r:id="rId9"/>
    <p:sldId id="260" r:id="rId10"/>
    <p:sldId id="266" r:id="rId11"/>
    <p:sldId id="276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89186"/>
    <a:srgbClr val="CEEAB0"/>
    <a:srgbClr val="FFF5CD"/>
    <a:srgbClr val="FFFFAF"/>
    <a:srgbClr val="ECD2BE"/>
    <a:srgbClr val="AA6C56"/>
    <a:srgbClr val="D0B17A"/>
    <a:srgbClr val="A96B5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48" autoAdjust="0"/>
  </p:normalViewPr>
  <p:slideViewPr>
    <p:cSldViewPr>
      <p:cViewPr>
        <p:scale>
          <a:sx n="63" d="100"/>
          <a:sy n="63" d="100"/>
        </p:scale>
        <p:origin x="-151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90691-2C9F-490F-B062-A26119F2C4C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BFF4B8-D411-40DF-A5BB-9CA046914133}">
      <dgm:prSet phldrT="[Текст]" custT="1"/>
      <dgm:spPr>
        <a:ln>
          <a:solidFill>
            <a:srgbClr val="AD5207"/>
          </a:solidFill>
        </a:ln>
      </dgm:spPr>
      <dgm:t>
        <a:bodyPr/>
        <a:lstStyle/>
        <a:p>
          <a:r>
            <a: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Урочная деятельность</a:t>
          </a:r>
          <a:endParaRPr lang="ru-RU" sz="20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</dgm:t>
    </dgm:pt>
    <dgm:pt modelId="{2B8B21A9-3D37-47B5-A3F5-3B305C970B77}" type="parTrans" cxnId="{81DC038D-64ED-466B-92A6-73F2AB727B74}">
      <dgm:prSet/>
      <dgm:spPr/>
      <dgm:t>
        <a:bodyPr/>
        <a:lstStyle/>
        <a:p>
          <a:endParaRPr lang="ru-RU"/>
        </a:p>
      </dgm:t>
    </dgm:pt>
    <dgm:pt modelId="{32BF2635-EEF7-4469-953D-5AC799EE43FB}" type="sibTrans" cxnId="{81DC038D-64ED-466B-92A6-73F2AB727B74}">
      <dgm:prSet/>
      <dgm:spPr/>
      <dgm:t>
        <a:bodyPr/>
        <a:lstStyle/>
        <a:p>
          <a:endParaRPr lang="ru-RU"/>
        </a:p>
      </dgm:t>
    </dgm:pt>
    <dgm:pt modelId="{31414C5F-E4B8-4924-A385-2FEA2693AB3C}">
      <dgm:prSet phldrT="[Текст]" custT="1"/>
      <dgm:spPr>
        <a:solidFill>
          <a:schemeClr val="accent4">
            <a:lumMod val="60000"/>
            <a:lumOff val="40000"/>
            <a:alpha val="90000"/>
          </a:schemeClr>
        </a:solidFill>
        <a:ln>
          <a:solidFill>
            <a:srgbClr val="AD5207"/>
          </a:solidFill>
        </a:ln>
      </dgm:spPr>
      <dgm:t>
        <a:bodyPr/>
        <a:lstStyle/>
        <a:p>
          <a:r>
            <a:rPr lang="ru-RU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Фундаментальные  основы музыкального искусства</a:t>
          </a:r>
          <a:endParaRPr lang="ru-RU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</dgm:t>
    </dgm:pt>
    <dgm:pt modelId="{D2CA6DFB-5E11-4DF9-BDC0-07DE7CB8919E}" type="parTrans" cxnId="{2E46F23D-2170-4892-B4F8-9F40529171AD}">
      <dgm:prSet/>
      <dgm:spPr>
        <a:ln>
          <a:solidFill>
            <a:srgbClr val="AD5207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980CDA3-5576-4952-B5F4-CACAB1C58811}" type="sibTrans" cxnId="{2E46F23D-2170-4892-B4F8-9F40529171AD}">
      <dgm:prSet/>
      <dgm:spPr/>
      <dgm:t>
        <a:bodyPr/>
        <a:lstStyle/>
        <a:p>
          <a:endParaRPr lang="ru-RU"/>
        </a:p>
      </dgm:t>
    </dgm:pt>
    <dgm:pt modelId="{2EFBFBE0-8AF5-4749-82A4-2308A64399B9}">
      <dgm:prSet phldrT="[Текст]"/>
      <dgm:spPr>
        <a:solidFill>
          <a:srgbClr val="B7ECFF">
            <a:alpha val="89804"/>
          </a:srgbClr>
        </a:solidFill>
        <a:ln>
          <a:solidFill>
            <a:srgbClr val="AD5207"/>
          </a:solidFill>
        </a:ln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Духовно-нравственные ориентиры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</dgm:t>
    </dgm:pt>
    <dgm:pt modelId="{4D6DB236-BEDE-4217-B34F-C3B3E53664A0}" type="parTrans" cxnId="{9A55B874-7070-47CD-AEBF-A0CE5E5E8427}">
      <dgm:prSet/>
      <dgm:spPr>
        <a:ln>
          <a:solidFill>
            <a:srgbClr val="AD5207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37AF3C0-936D-4C1A-9627-4B07B4A8087B}" type="sibTrans" cxnId="{9A55B874-7070-47CD-AEBF-A0CE5E5E8427}">
      <dgm:prSet/>
      <dgm:spPr/>
      <dgm:t>
        <a:bodyPr/>
        <a:lstStyle/>
        <a:p>
          <a:endParaRPr lang="ru-RU"/>
        </a:p>
      </dgm:t>
    </dgm:pt>
    <dgm:pt modelId="{E314F12C-1B45-4512-AE29-FA42BD709A86}">
      <dgm:prSet phldrT="[Текст]"/>
      <dgm:spPr>
        <a:ln>
          <a:solidFill>
            <a:srgbClr val="AD5207"/>
          </a:solidFill>
        </a:ln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Социально-культурная деятельность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</dgm:t>
    </dgm:pt>
    <dgm:pt modelId="{75B9ACB4-E20F-47B8-8582-046F239E6A7B}" type="parTrans" cxnId="{1CE7824B-671F-4A0F-AFA9-F348CD979A54}">
      <dgm:prSet/>
      <dgm:spPr>
        <a:ln>
          <a:solidFill>
            <a:srgbClr val="AD5207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E33C16A-6851-4CC0-8A62-985323A369EC}" type="sibTrans" cxnId="{1CE7824B-671F-4A0F-AFA9-F348CD979A54}">
      <dgm:prSet/>
      <dgm:spPr/>
      <dgm:t>
        <a:bodyPr/>
        <a:lstStyle/>
        <a:p>
          <a:endParaRPr lang="ru-RU"/>
        </a:p>
      </dgm:t>
    </dgm:pt>
    <dgm:pt modelId="{6F76FF5D-E78D-4187-9161-184D131F7853}">
      <dgm:prSet/>
      <dgm:spPr>
        <a:solidFill>
          <a:srgbClr val="CEEAB0">
            <a:alpha val="60000"/>
          </a:srgbClr>
        </a:solidFill>
        <a:ln>
          <a:solidFill>
            <a:srgbClr val="AD5207"/>
          </a:solidFill>
        </a:ln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Мотивация к творческой деятельности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  <a:cs typeface="Times New Roman" pitchFamily="18" charset="0"/>
          </a:endParaRPr>
        </a:p>
      </dgm:t>
    </dgm:pt>
    <dgm:pt modelId="{C0BECE1A-37CF-4B8E-B12F-F8F7A478323D}" type="parTrans" cxnId="{49CCE034-1A5F-475B-9585-E94F2A775423}">
      <dgm:prSet/>
      <dgm:spPr>
        <a:ln>
          <a:solidFill>
            <a:srgbClr val="AD5207"/>
          </a:solidFill>
        </a:ln>
      </dgm:spPr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DFCE801-651E-4A7E-A121-AEF629CF36B9}" type="sibTrans" cxnId="{49CCE034-1A5F-475B-9585-E94F2A775423}">
      <dgm:prSet/>
      <dgm:spPr/>
      <dgm:t>
        <a:bodyPr/>
        <a:lstStyle/>
        <a:p>
          <a:endParaRPr lang="ru-RU"/>
        </a:p>
      </dgm:t>
    </dgm:pt>
    <dgm:pt modelId="{E6380620-2B45-4B2F-A410-0C4476393952}" type="pres">
      <dgm:prSet presAssocID="{E7D90691-2C9F-490F-B062-A26119F2C4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AB3AF1D-F64A-4AD9-A9FA-F0EAC64A5472}" type="pres">
      <dgm:prSet presAssocID="{1FBFF4B8-D411-40DF-A5BB-9CA046914133}" presName="hierRoot1" presStyleCnt="0"/>
      <dgm:spPr/>
    </dgm:pt>
    <dgm:pt modelId="{9709C080-F735-4C60-8CD5-15393BBC39D4}" type="pres">
      <dgm:prSet presAssocID="{1FBFF4B8-D411-40DF-A5BB-9CA046914133}" presName="composite" presStyleCnt="0"/>
      <dgm:spPr/>
    </dgm:pt>
    <dgm:pt modelId="{B7B4CA64-4D83-440E-A049-689277DD2E5D}" type="pres">
      <dgm:prSet presAssocID="{1FBFF4B8-D411-40DF-A5BB-9CA046914133}" presName="background" presStyleLbl="node0" presStyleIdx="0" presStyleCnt="1"/>
      <dgm:spPr>
        <a:solidFill>
          <a:srgbClr val="CF9F6F"/>
        </a:solidFill>
        <a:ln>
          <a:solidFill>
            <a:srgbClr val="AD5207"/>
          </a:solidFill>
        </a:ln>
      </dgm:spPr>
    </dgm:pt>
    <dgm:pt modelId="{F17D5D6E-A8B6-416A-AB49-428D37472B37}" type="pres">
      <dgm:prSet presAssocID="{1FBFF4B8-D411-40DF-A5BB-9CA046914133}" presName="text" presStyleLbl="fgAcc0" presStyleIdx="0" presStyleCnt="1" custScaleX="172974" custScaleY="49526" custLinFactY="-11576" custLinFactNeighborX="-528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FB68B5-F52E-47EC-9047-C3A03E99C547}" type="pres">
      <dgm:prSet presAssocID="{1FBFF4B8-D411-40DF-A5BB-9CA046914133}" presName="hierChild2" presStyleCnt="0"/>
      <dgm:spPr/>
    </dgm:pt>
    <dgm:pt modelId="{29FB5D40-8F0A-4454-9429-CDA84E846FF4}" type="pres">
      <dgm:prSet presAssocID="{D2CA6DFB-5E11-4DF9-BDC0-07DE7CB8919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8FDF7D97-27C2-450D-8751-93262C024B0D}" type="pres">
      <dgm:prSet presAssocID="{31414C5F-E4B8-4924-A385-2FEA2693AB3C}" presName="hierRoot2" presStyleCnt="0"/>
      <dgm:spPr/>
    </dgm:pt>
    <dgm:pt modelId="{FD4A6B3D-C89E-407B-83DC-66FA6E9E6384}" type="pres">
      <dgm:prSet presAssocID="{31414C5F-E4B8-4924-A385-2FEA2693AB3C}" presName="composite2" presStyleCnt="0"/>
      <dgm:spPr/>
    </dgm:pt>
    <dgm:pt modelId="{58481807-56BC-467D-A5C8-E97F07FCD1DE}" type="pres">
      <dgm:prSet presAssocID="{31414C5F-E4B8-4924-A385-2FEA2693AB3C}" presName="background2" presStyleLbl="node2" presStyleIdx="0" presStyleCnt="3"/>
      <dgm:spPr>
        <a:solidFill>
          <a:srgbClr val="CF9F6F"/>
        </a:solidFill>
        <a:ln>
          <a:solidFill>
            <a:srgbClr val="AD5207"/>
          </a:solidFill>
        </a:ln>
      </dgm:spPr>
    </dgm:pt>
    <dgm:pt modelId="{B23BC9A5-1C8D-4DFE-9BAD-4DBCD85DB9ED}" type="pres">
      <dgm:prSet presAssocID="{31414C5F-E4B8-4924-A385-2FEA2693AB3C}" presName="text2" presStyleLbl="fgAcc2" presStyleIdx="0" presStyleCnt="3" custScaleX="169747" custScaleY="103064" custLinFactY="-22928" custLinFactNeighborX="-8872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830A87-2D71-421D-A23F-FA3D3045A546}" type="pres">
      <dgm:prSet presAssocID="{31414C5F-E4B8-4924-A385-2FEA2693AB3C}" presName="hierChild3" presStyleCnt="0"/>
      <dgm:spPr/>
    </dgm:pt>
    <dgm:pt modelId="{EBD91C1A-946B-41A7-A436-CB7FA15769D6}" type="pres">
      <dgm:prSet presAssocID="{4D6DB236-BEDE-4217-B34F-C3B3E53664A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5BB22E4-A966-47B4-8C98-CB0A1AF6295F}" type="pres">
      <dgm:prSet presAssocID="{2EFBFBE0-8AF5-4749-82A4-2308A64399B9}" presName="hierRoot2" presStyleCnt="0"/>
      <dgm:spPr/>
    </dgm:pt>
    <dgm:pt modelId="{AEA3DBC3-FC24-4CDF-BEF1-C67E409E8B99}" type="pres">
      <dgm:prSet presAssocID="{2EFBFBE0-8AF5-4749-82A4-2308A64399B9}" presName="composite2" presStyleCnt="0"/>
      <dgm:spPr/>
    </dgm:pt>
    <dgm:pt modelId="{08892F2F-E161-4BD9-90BC-D823452CD792}" type="pres">
      <dgm:prSet presAssocID="{2EFBFBE0-8AF5-4749-82A4-2308A64399B9}" presName="background2" presStyleLbl="node2" presStyleIdx="1" presStyleCnt="3"/>
      <dgm:spPr>
        <a:solidFill>
          <a:srgbClr val="CF9F6F"/>
        </a:solidFill>
        <a:ln>
          <a:solidFill>
            <a:srgbClr val="AD5207"/>
          </a:solidFill>
        </a:ln>
      </dgm:spPr>
    </dgm:pt>
    <dgm:pt modelId="{0DE867A6-F655-490F-9C96-8E04160E95ED}" type="pres">
      <dgm:prSet presAssocID="{2EFBFBE0-8AF5-4749-82A4-2308A64399B9}" presName="text2" presStyleLbl="fgAcc2" presStyleIdx="1" presStyleCnt="3" custScaleX="149059" custLinFactY="-15445" custLinFactNeighborX="-1076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D56564-7D7E-4151-9448-CF576B6ADCFC}" type="pres">
      <dgm:prSet presAssocID="{2EFBFBE0-8AF5-4749-82A4-2308A64399B9}" presName="hierChild3" presStyleCnt="0"/>
      <dgm:spPr/>
    </dgm:pt>
    <dgm:pt modelId="{1061CFB9-5A9A-4770-9462-1FBBFA8938B9}" type="pres">
      <dgm:prSet presAssocID="{75B9ACB4-E20F-47B8-8582-046F239E6A7B}" presName="Name17" presStyleLbl="parChTrans1D3" presStyleIdx="0" presStyleCnt="1"/>
      <dgm:spPr/>
      <dgm:t>
        <a:bodyPr/>
        <a:lstStyle/>
        <a:p>
          <a:endParaRPr lang="ru-RU"/>
        </a:p>
      </dgm:t>
    </dgm:pt>
    <dgm:pt modelId="{67807F13-30AF-4829-BF97-CFFFB3A2411E}" type="pres">
      <dgm:prSet presAssocID="{E314F12C-1B45-4512-AE29-FA42BD709A86}" presName="hierRoot3" presStyleCnt="0"/>
      <dgm:spPr/>
    </dgm:pt>
    <dgm:pt modelId="{1FE5156D-CD55-4A8C-BFBB-7BD6F4833D6D}" type="pres">
      <dgm:prSet presAssocID="{E314F12C-1B45-4512-AE29-FA42BD709A86}" presName="composite3" presStyleCnt="0"/>
      <dgm:spPr/>
    </dgm:pt>
    <dgm:pt modelId="{A4E33DDF-2663-4FA1-B112-A655EF934A78}" type="pres">
      <dgm:prSet presAssocID="{E314F12C-1B45-4512-AE29-FA42BD709A86}" presName="background3" presStyleLbl="node3" presStyleIdx="0" presStyleCnt="1"/>
      <dgm:spPr>
        <a:solidFill>
          <a:srgbClr val="CF9F6F"/>
        </a:solidFill>
        <a:ln>
          <a:solidFill>
            <a:srgbClr val="AD5207"/>
          </a:solidFill>
        </a:ln>
      </dgm:spPr>
    </dgm:pt>
    <dgm:pt modelId="{5548758E-4DEE-49A0-B132-A113683B618D}" type="pres">
      <dgm:prSet presAssocID="{E314F12C-1B45-4512-AE29-FA42BD709A86}" presName="text3" presStyleLbl="fgAcc3" presStyleIdx="0" presStyleCnt="1" custScaleX="280159" custScaleY="64635" custLinFactY="-11576" custLinFactNeighborX="-767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E719DA-3EE8-428E-A295-A079DC677BD5}" type="pres">
      <dgm:prSet presAssocID="{E314F12C-1B45-4512-AE29-FA42BD709A86}" presName="hierChild4" presStyleCnt="0"/>
      <dgm:spPr/>
    </dgm:pt>
    <dgm:pt modelId="{9F7AB3DF-8032-452D-B4D7-2844122DE219}" type="pres">
      <dgm:prSet presAssocID="{C0BECE1A-37CF-4B8E-B12F-F8F7A478323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5C6D2BBF-02BE-4BA2-AA1D-840ED2CC1FE7}" type="pres">
      <dgm:prSet presAssocID="{6F76FF5D-E78D-4187-9161-184D131F7853}" presName="hierRoot2" presStyleCnt="0"/>
      <dgm:spPr/>
    </dgm:pt>
    <dgm:pt modelId="{1CA02EFD-4D54-4D55-9AB8-B3C485D88A82}" type="pres">
      <dgm:prSet presAssocID="{6F76FF5D-E78D-4187-9161-184D131F7853}" presName="composite2" presStyleCnt="0"/>
      <dgm:spPr/>
    </dgm:pt>
    <dgm:pt modelId="{E0CA41D2-99C1-4E93-9A77-E92F3AA96630}" type="pres">
      <dgm:prSet presAssocID="{6F76FF5D-E78D-4187-9161-184D131F7853}" presName="background2" presStyleLbl="node2" presStyleIdx="2" presStyleCnt="3"/>
      <dgm:spPr>
        <a:solidFill>
          <a:srgbClr val="CF9F6F"/>
        </a:solidFill>
        <a:ln>
          <a:solidFill>
            <a:srgbClr val="AD5207"/>
          </a:solidFill>
        </a:ln>
      </dgm:spPr>
    </dgm:pt>
    <dgm:pt modelId="{C8E7E3EC-938D-4B70-94F4-9F0B83938C8C}" type="pres">
      <dgm:prSet presAssocID="{6F76FF5D-E78D-4187-9161-184D131F7853}" presName="text2" presStyleLbl="fgAcc2" presStyleIdx="2" presStyleCnt="3" custScaleX="168630" custLinFactY="-22928" custLinFactNeighborX="-1097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001277-C4B0-47B3-BC0A-D0A7EB04233F}" type="pres">
      <dgm:prSet presAssocID="{6F76FF5D-E78D-4187-9161-184D131F7853}" presName="hierChild3" presStyleCnt="0"/>
      <dgm:spPr/>
    </dgm:pt>
  </dgm:ptLst>
  <dgm:cxnLst>
    <dgm:cxn modelId="{72E5DA24-57CE-4A68-9386-EECE544CABB0}" type="presOf" srcId="{1FBFF4B8-D411-40DF-A5BB-9CA046914133}" destId="{F17D5D6E-A8B6-416A-AB49-428D37472B37}" srcOrd="0" destOrd="0" presId="urn:microsoft.com/office/officeart/2005/8/layout/hierarchy1"/>
    <dgm:cxn modelId="{81DC038D-64ED-466B-92A6-73F2AB727B74}" srcId="{E7D90691-2C9F-490F-B062-A26119F2C4CB}" destId="{1FBFF4B8-D411-40DF-A5BB-9CA046914133}" srcOrd="0" destOrd="0" parTransId="{2B8B21A9-3D37-47B5-A3F5-3B305C970B77}" sibTransId="{32BF2635-EEF7-4469-953D-5AC799EE43FB}"/>
    <dgm:cxn modelId="{9A55B874-7070-47CD-AEBF-A0CE5E5E8427}" srcId="{1FBFF4B8-D411-40DF-A5BB-9CA046914133}" destId="{2EFBFBE0-8AF5-4749-82A4-2308A64399B9}" srcOrd="1" destOrd="0" parTransId="{4D6DB236-BEDE-4217-B34F-C3B3E53664A0}" sibTransId="{437AF3C0-936D-4C1A-9627-4B07B4A8087B}"/>
    <dgm:cxn modelId="{D4FB6074-8796-49F4-86F2-C8AE1D9D54EE}" type="presOf" srcId="{D2CA6DFB-5E11-4DF9-BDC0-07DE7CB8919E}" destId="{29FB5D40-8F0A-4454-9429-CDA84E846FF4}" srcOrd="0" destOrd="0" presId="urn:microsoft.com/office/officeart/2005/8/layout/hierarchy1"/>
    <dgm:cxn modelId="{2E46F23D-2170-4892-B4F8-9F40529171AD}" srcId="{1FBFF4B8-D411-40DF-A5BB-9CA046914133}" destId="{31414C5F-E4B8-4924-A385-2FEA2693AB3C}" srcOrd="0" destOrd="0" parTransId="{D2CA6DFB-5E11-4DF9-BDC0-07DE7CB8919E}" sibTransId="{8980CDA3-5576-4952-B5F4-CACAB1C58811}"/>
    <dgm:cxn modelId="{CA67FC79-69F4-4A90-BC82-3693D7C24CF6}" type="presOf" srcId="{31414C5F-E4B8-4924-A385-2FEA2693AB3C}" destId="{B23BC9A5-1C8D-4DFE-9BAD-4DBCD85DB9ED}" srcOrd="0" destOrd="0" presId="urn:microsoft.com/office/officeart/2005/8/layout/hierarchy1"/>
    <dgm:cxn modelId="{ECF7DC0E-7A0B-4470-83FC-4DEA292E2936}" type="presOf" srcId="{6F76FF5D-E78D-4187-9161-184D131F7853}" destId="{C8E7E3EC-938D-4B70-94F4-9F0B83938C8C}" srcOrd="0" destOrd="0" presId="urn:microsoft.com/office/officeart/2005/8/layout/hierarchy1"/>
    <dgm:cxn modelId="{3B6DF244-82B2-4D4A-BCD7-D2C08BAB0F4E}" type="presOf" srcId="{C0BECE1A-37CF-4B8E-B12F-F8F7A478323D}" destId="{9F7AB3DF-8032-452D-B4D7-2844122DE219}" srcOrd="0" destOrd="0" presId="urn:microsoft.com/office/officeart/2005/8/layout/hierarchy1"/>
    <dgm:cxn modelId="{9EE28AF7-F9C0-44BF-A553-D624A2624D42}" type="presOf" srcId="{E314F12C-1B45-4512-AE29-FA42BD709A86}" destId="{5548758E-4DEE-49A0-B132-A113683B618D}" srcOrd="0" destOrd="0" presId="urn:microsoft.com/office/officeart/2005/8/layout/hierarchy1"/>
    <dgm:cxn modelId="{B1DF9BEF-3C74-4C48-933D-8902C1F85291}" type="presOf" srcId="{2EFBFBE0-8AF5-4749-82A4-2308A64399B9}" destId="{0DE867A6-F655-490F-9C96-8E04160E95ED}" srcOrd="0" destOrd="0" presId="urn:microsoft.com/office/officeart/2005/8/layout/hierarchy1"/>
    <dgm:cxn modelId="{80839977-52CF-457E-8D72-E808F739EAC9}" type="presOf" srcId="{4D6DB236-BEDE-4217-B34F-C3B3E53664A0}" destId="{EBD91C1A-946B-41A7-A436-CB7FA15769D6}" srcOrd="0" destOrd="0" presId="urn:microsoft.com/office/officeart/2005/8/layout/hierarchy1"/>
    <dgm:cxn modelId="{2811B047-685A-4D82-8A56-53FEB581396D}" type="presOf" srcId="{E7D90691-2C9F-490F-B062-A26119F2C4CB}" destId="{E6380620-2B45-4B2F-A410-0C4476393952}" srcOrd="0" destOrd="0" presId="urn:microsoft.com/office/officeart/2005/8/layout/hierarchy1"/>
    <dgm:cxn modelId="{1CE7824B-671F-4A0F-AFA9-F348CD979A54}" srcId="{2EFBFBE0-8AF5-4749-82A4-2308A64399B9}" destId="{E314F12C-1B45-4512-AE29-FA42BD709A86}" srcOrd="0" destOrd="0" parTransId="{75B9ACB4-E20F-47B8-8582-046F239E6A7B}" sibTransId="{DE33C16A-6851-4CC0-8A62-985323A369EC}"/>
    <dgm:cxn modelId="{6ED85913-3583-4F23-9BD4-C063168BE333}" type="presOf" srcId="{75B9ACB4-E20F-47B8-8582-046F239E6A7B}" destId="{1061CFB9-5A9A-4770-9462-1FBBFA8938B9}" srcOrd="0" destOrd="0" presId="urn:microsoft.com/office/officeart/2005/8/layout/hierarchy1"/>
    <dgm:cxn modelId="{49CCE034-1A5F-475B-9585-E94F2A775423}" srcId="{1FBFF4B8-D411-40DF-A5BB-9CA046914133}" destId="{6F76FF5D-E78D-4187-9161-184D131F7853}" srcOrd="2" destOrd="0" parTransId="{C0BECE1A-37CF-4B8E-B12F-F8F7A478323D}" sibTransId="{ADFCE801-651E-4A7E-A121-AEF629CF36B9}"/>
    <dgm:cxn modelId="{8E0EA704-AC98-4590-8F57-A768175CE14A}" type="presParOf" srcId="{E6380620-2B45-4B2F-A410-0C4476393952}" destId="{AAB3AF1D-F64A-4AD9-A9FA-F0EAC64A5472}" srcOrd="0" destOrd="0" presId="urn:microsoft.com/office/officeart/2005/8/layout/hierarchy1"/>
    <dgm:cxn modelId="{8D50DB54-FBD9-4CBB-9774-5943721E0E8D}" type="presParOf" srcId="{AAB3AF1D-F64A-4AD9-A9FA-F0EAC64A5472}" destId="{9709C080-F735-4C60-8CD5-15393BBC39D4}" srcOrd="0" destOrd="0" presId="urn:microsoft.com/office/officeart/2005/8/layout/hierarchy1"/>
    <dgm:cxn modelId="{AA7A7606-4AC9-43AE-85A9-D481A682DCF0}" type="presParOf" srcId="{9709C080-F735-4C60-8CD5-15393BBC39D4}" destId="{B7B4CA64-4D83-440E-A049-689277DD2E5D}" srcOrd="0" destOrd="0" presId="urn:microsoft.com/office/officeart/2005/8/layout/hierarchy1"/>
    <dgm:cxn modelId="{77B0A028-1E9C-442F-9976-F8AFD8FBDA1D}" type="presParOf" srcId="{9709C080-F735-4C60-8CD5-15393BBC39D4}" destId="{F17D5D6E-A8B6-416A-AB49-428D37472B37}" srcOrd="1" destOrd="0" presId="urn:microsoft.com/office/officeart/2005/8/layout/hierarchy1"/>
    <dgm:cxn modelId="{38F961D1-EE97-41F3-B3B9-45B674886DEA}" type="presParOf" srcId="{AAB3AF1D-F64A-4AD9-A9FA-F0EAC64A5472}" destId="{86FB68B5-F52E-47EC-9047-C3A03E99C547}" srcOrd="1" destOrd="0" presId="urn:microsoft.com/office/officeart/2005/8/layout/hierarchy1"/>
    <dgm:cxn modelId="{1F9EA8EC-E23B-4471-94DE-F056D0446AF7}" type="presParOf" srcId="{86FB68B5-F52E-47EC-9047-C3A03E99C547}" destId="{29FB5D40-8F0A-4454-9429-CDA84E846FF4}" srcOrd="0" destOrd="0" presId="urn:microsoft.com/office/officeart/2005/8/layout/hierarchy1"/>
    <dgm:cxn modelId="{E7AE0E73-E40A-4C8C-A8BF-8D7DCA4DD308}" type="presParOf" srcId="{86FB68B5-F52E-47EC-9047-C3A03E99C547}" destId="{8FDF7D97-27C2-450D-8751-93262C024B0D}" srcOrd="1" destOrd="0" presId="urn:microsoft.com/office/officeart/2005/8/layout/hierarchy1"/>
    <dgm:cxn modelId="{C2C2DD61-49D5-476B-A694-17A85FD32FF6}" type="presParOf" srcId="{8FDF7D97-27C2-450D-8751-93262C024B0D}" destId="{FD4A6B3D-C89E-407B-83DC-66FA6E9E6384}" srcOrd="0" destOrd="0" presId="urn:microsoft.com/office/officeart/2005/8/layout/hierarchy1"/>
    <dgm:cxn modelId="{0557D688-683D-4650-9AEF-58A352994B24}" type="presParOf" srcId="{FD4A6B3D-C89E-407B-83DC-66FA6E9E6384}" destId="{58481807-56BC-467D-A5C8-E97F07FCD1DE}" srcOrd="0" destOrd="0" presId="urn:microsoft.com/office/officeart/2005/8/layout/hierarchy1"/>
    <dgm:cxn modelId="{AC31168D-2C45-422F-BDF7-80AD89031457}" type="presParOf" srcId="{FD4A6B3D-C89E-407B-83DC-66FA6E9E6384}" destId="{B23BC9A5-1C8D-4DFE-9BAD-4DBCD85DB9ED}" srcOrd="1" destOrd="0" presId="urn:microsoft.com/office/officeart/2005/8/layout/hierarchy1"/>
    <dgm:cxn modelId="{84798E57-42F4-4D8B-B102-8A6CF92303BD}" type="presParOf" srcId="{8FDF7D97-27C2-450D-8751-93262C024B0D}" destId="{E2830A87-2D71-421D-A23F-FA3D3045A546}" srcOrd="1" destOrd="0" presId="urn:microsoft.com/office/officeart/2005/8/layout/hierarchy1"/>
    <dgm:cxn modelId="{F5FD8FC3-DD86-40A1-9451-B8B84CE1563E}" type="presParOf" srcId="{86FB68B5-F52E-47EC-9047-C3A03E99C547}" destId="{EBD91C1A-946B-41A7-A436-CB7FA15769D6}" srcOrd="2" destOrd="0" presId="urn:microsoft.com/office/officeart/2005/8/layout/hierarchy1"/>
    <dgm:cxn modelId="{C6E883AD-5ADE-40DE-A312-43621028AFF1}" type="presParOf" srcId="{86FB68B5-F52E-47EC-9047-C3A03E99C547}" destId="{D5BB22E4-A966-47B4-8C98-CB0A1AF6295F}" srcOrd="3" destOrd="0" presId="urn:microsoft.com/office/officeart/2005/8/layout/hierarchy1"/>
    <dgm:cxn modelId="{E0162E9C-BB50-44A9-8EA3-336366550168}" type="presParOf" srcId="{D5BB22E4-A966-47B4-8C98-CB0A1AF6295F}" destId="{AEA3DBC3-FC24-4CDF-BEF1-C67E409E8B99}" srcOrd="0" destOrd="0" presId="urn:microsoft.com/office/officeart/2005/8/layout/hierarchy1"/>
    <dgm:cxn modelId="{6F343140-6C27-4176-9B5E-98BF71C37F9B}" type="presParOf" srcId="{AEA3DBC3-FC24-4CDF-BEF1-C67E409E8B99}" destId="{08892F2F-E161-4BD9-90BC-D823452CD792}" srcOrd="0" destOrd="0" presId="urn:microsoft.com/office/officeart/2005/8/layout/hierarchy1"/>
    <dgm:cxn modelId="{743FE12A-1A1D-4208-BC88-7C62F4FCBD1A}" type="presParOf" srcId="{AEA3DBC3-FC24-4CDF-BEF1-C67E409E8B99}" destId="{0DE867A6-F655-490F-9C96-8E04160E95ED}" srcOrd="1" destOrd="0" presId="urn:microsoft.com/office/officeart/2005/8/layout/hierarchy1"/>
    <dgm:cxn modelId="{41BDEFBA-BF73-4296-846D-C7DB19848FAC}" type="presParOf" srcId="{D5BB22E4-A966-47B4-8C98-CB0A1AF6295F}" destId="{C5D56564-7D7E-4151-9448-CF576B6ADCFC}" srcOrd="1" destOrd="0" presId="urn:microsoft.com/office/officeart/2005/8/layout/hierarchy1"/>
    <dgm:cxn modelId="{69E6A7A7-1829-49D7-8740-BF98349897D9}" type="presParOf" srcId="{C5D56564-7D7E-4151-9448-CF576B6ADCFC}" destId="{1061CFB9-5A9A-4770-9462-1FBBFA8938B9}" srcOrd="0" destOrd="0" presId="urn:microsoft.com/office/officeart/2005/8/layout/hierarchy1"/>
    <dgm:cxn modelId="{DAB5C32F-9DD4-4D46-99E5-ACB1E1680699}" type="presParOf" srcId="{C5D56564-7D7E-4151-9448-CF576B6ADCFC}" destId="{67807F13-30AF-4829-BF97-CFFFB3A2411E}" srcOrd="1" destOrd="0" presId="urn:microsoft.com/office/officeart/2005/8/layout/hierarchy1"/>
    <dgm:cxn modelId="{0C346DAF-01BD-47B3-953B-78BF1102BBFE}" type="presParOf" srcId="{67807F13-30AF-4829-BF97-CFFFB3A2411E}" destId="{1FE5156D-CD55-4A8C-BFBB-7BD6F4833D6D}" srcOrd="0" destOrd="0" presId="urn:microsoft.com/office/officeart/2005/8/layout/hierarchy1"/>
    <dgm:cxn modelId="{6DB97EB3-582A-46DA-8946-FF7820EFEDCC}" type="presParOf" srcId="{1FE5156D-CD55-4A8C-BFBB-7BD6F4833D6D}" destId="{A4E33DDF-2663-4FA1-B112-A655EF934A78}" srcOrd="0" destOrd="0" presId="urn:microsoft.com/office/officeart/2005/8/layout/hierarchy1"/>
    <dgm:cxn modelId="{A0CA4880-7C64-4840-B8ED-61DB770654B6}" type="presParOf" srcId="{1FE5156D-CD55-4A8C-BFBB-7BD6F4833D6D}" destId="{5548758E-4DEE-49A0-B132-A113683B618D}" srcOrd="1" destOrd="0" presId="urn:microsoft.com/office/officeart/2005/8/layout/hierarchy1"/>
    <dgm:cxn modelId="{5B14FA80-3524-4D1B-A9B2-C1DEE6EF8071}" type="presParOf" srcId="{67807F13-30AF-4829-BF97-CFFFB3A2411E}" destId="{AEE719DA-3EE8-428E-A295-A079DC677BD5}" srcOrd="1" destOrd="0" presId="urn:microsoft.com/office/officeart/2005/8/layout/hierarchy1"/>
    <dgm:cxn modelId="{C15E73B6-7175-461F-B8B2-CD4600BC7822}" type="presParOf" srcId="{86FB68B5-F52E-47EC-9047-C3A03E99C547}" destId="{9F7AB3DF-8032-452D-B4D7-2844122DE219}" srcOrd="4" destOrd="0" presId="urn:microsoft.com/office/officeart/2005/8/layout/hierarchy1"/>
    <dgm:cxn modelId="{8D5F1B9F-E56B-440C-997A-A35E9D78FD95}" type="presParOf" srcId="{86FB68B5-F52E-47EC-9047-C3A03E99C547}" destId="{5C6D2BBF-02BE-4BA2-AA1D-840ED2CC1FE7}" srcOrd="5" destOrd="0" presId="urn:microsoft.com/office/officeart/2005/8/layout/hierarchy1"/>
    <dgm:cxn modelId="{C4460CA4-A375-4994-9B3D-9D58F909E31B}" type="presParOf" srcId="{5C6D2BBF-02BE-4BA2-AA1D-840ED2CC1FE7}" destId="{1CA02EFD-4D54-4D55-9AB8-B3C485D88A82}" srcOrd="0" destOrd="0" presId="urn:microsoft.com/office/officeart/2005/8/layout/hierarchy1"/>
    <dgm:cxn modelId="{704EBA66-6DC7-4901-BFEF-ED2B7B80383C}" type="presParOf" srcId="{1CA02EFD-4D54-4D55-9AB8-B3C485D88A82}" destId="{E0CA41D2-99C1-4E93-9A77-E92F3AA96630}" srcOrd="0" destOrd="0" presId="urn:microsoft.com/office/officeart/2005/8/layout/hierarchy1"/>
    <dgm:cxn modelId="{4C56A7D7-0C2F-4D0A-8781-51477AF7F27E}" type="presParOf" srcId="{1CA02EFD-4D54-4D55-9AB8-B3C485D88A82}" destId="{C8E7E3EC-938D-4B70-94F4-9F0B83938C8C}" srcOrd="1" destOrd="0" presId="urn:microsoft.com/office/officeart/2005/8/layout/hierarchy1"/>
    <dgm:cxn modelId="{4721A5D3-C228-4CA4-B582-79FD4F0E978C}" type="presParOf" srcId="{5C6D2BBF-02BE-4BA2-AA1D-840ED2CC1FE7}" destId="{27001277-C4B0-47B3-BC0A-D0A7EB04233F}" srcOrd="1" destOrd="0" presId="urn:microsoft.com/office/officeart/2005/8/layout/hierarchy1"/>
  </dgm:cxnLst>
  <dgm:bg>
    <a:noFill/>
  </dgm:bg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E66A19-1603-44E4-B47D-9B743FD2902F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967C6E-4456-4A8D-B464-EFFC7777C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8D12DD-38D3-4D25-A303-D7FBA882710E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B45303-E6D0-4B64-8288-5245B9925400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5B2DB-489F-4A7A-9267-C8AFD3E8C96A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5656A-51A6-4ABF-9DBD-6CDE658FED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B12D3-65C4-47B9-A105-66A7766F05C6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84B6A-6C0B-4DF0-B31C-7622325FF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4EC5E-9501-4B93-AB52-21E5D842245F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196F7-6D97-435A-B763-ADCE964DE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E34DB-3B3F-419D-BC5F-52E692FE06F3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6E785-96E6-4367-951E-5940CF2EC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1AF83-4E62-46D3-B23C-8E0CC812A4BA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58B13-AB76-44AE-9C63-9880FE042E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74ED-7851-4DBE-8E33-D7A4D00A0A8B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30897-B41B-4CF7-9C2A-DF3E86C31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4A33-67E0-40FB-B1C2-C69C1FBDF2FA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41F90-C887-4110-A152-25E3C3A6D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66F95-141D-4E41-B21C-D095FC7DDFE2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4F83-2119-4A82-A195-021E2F1EB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DF2-3D61-450A-8B67-BA6B24B34D9C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BF2F-B432-46AF-A716-3F124A002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B630F-A0F7-4A27-AD11-3EF557632328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D7929-B107-4C12-A734-78DABA79E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1E660-7F37-4D8E-8898-9FAA512EEBB8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0282F-7692-41D8-82B8-7C3D5238A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005CB-112B-4A73-AB36-9547A5258F70}" type="datetimeFigureOut">
              <a:rPr lang="ru-RU"/>
              <a:pPr>
                <a:defRPr/>
              </a:pPr>
              <a:t>13.08.2015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E03054-0CDD-43ED-9237-E871BC06E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www.youtube.com/watch?v=5odfNsmbbJ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H-58SsNgkW8?list=PL75DKIZaMNezk8QAx2wPBZhAVmA7f7w-I" TargetMode="External"/><Relationship Id="rId5" Type="http://schemas.openxmlformats.org/officeDocument/2006/relationships/image" Target="../media/image42.png"/><Relationship Id="rId10" Type="http://schemas.openxmlformats.org/officeDocument/2006/relationships/hyperlink" Target="https://youtu.be/gmDaVlVPfWs" TargetMode="External"/><Relationship Id="rId4" Type="http://schemas.openxmlformats.org/officeDocument/2006/relationships/hyperlink" Target="http://www.youtube.com/watch?v=U-7IxML2tss" TargetMode="External"/><Relationship Id="rId9" Type="http://schemas.openxmlformats.org/officeDocument/2006/relationships/hyperlink" Target="https://youtu.be/bpM24M-gaDY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_Microsoft_Office_Excel3.xls"/><Relationship Id="rId5" Type="http://schemas.openxmlformats.org/officeDocument/2006/relationships/oleObject" Target="../embeddings/__________Microsoft_Office_Excel2.xls"/><Relationship Id="rId4" Type="http://schemas.openxmlformats.org/officeDocument/2006/relationships/oleObject" Target="../embeddings/__________Microsoft_Office_Excel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balevsky.ru/" TargetMode="External"/><Relationship Id="rId7" Type="http://schemas.openxmlformats.org/officeDocument/2006/relationships/hyperlink" Target="http://naukovedenie.ru/PDF/14pvn313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a.kiredu.ru/" TargetMode="External"/><Relationship Id="rId5" Type="http://schemas.openxmlformats.org/officeDocument/2006/relationships/hyperlink" Target="http://www.meta-music.ru/" TargetMode="External"/><Relationship Id="rId4" Type="http://schemas.openxmlformats.org/officeDocument/2006/relationships/hyperlink" Target="http://pedagogic.ru/books/item/f00/s00/z000000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 txBox="1">
            <a:spLocks/>
          </p:cNvSpPr>
          <p:nvPr/>
        </p:nvSpPr>
        <p:spPr bwMode="auto">
          <a:xfrm>
            <a:off x="468313" y="549275"/>
            <a:ext cx="41751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/>
              <a:t>Всероссийский конкурс </a:t>
            </a:r>
            <a:br>
              <a:rPr lang="ru-RU" altLang="ru-RU"/>
            </a:br>
            <a:r>
              <a:rPr lang="ru-RU" altLang="ru-RU"/>
              <a:t>«Учитель года России – 2015»</a:t>
            </a:r>
          </a:p>
        </p:txBody>
      </p:sp>
      <p:pic>
        <p:nvPicPr>
          <p:cNvPr id="3076" name="Picture 4" descr="E:\Рочев Д.И. - метод. семинар\Logo_max-300x20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557338"/>
            <a:ext cx="233045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388" y="3592513"/>
            <a:ext cx="4248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Конкурсное задание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«Методический семинар»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956550" y="3644900"/>
            <a:ext cx="1008063" cy="129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8" name="Picture 4" descr="D:\1. Евгения\4. Фото\Я\vL-V3HdVnuM.jpg"/>
          <p:cNvPicPr>
            <a:picLocks noChangeAspect="1" noChangeArrowheads="1"/>
          </p:cNvPicPr>
          <p:nvPr/>
        </p:nvPicPr>
        <p:blipFill>
          <a:blip r:embed="rId4" cstate="print"/>
          <a:srcRect r="15057" b="20379"/>
          <a:stretch>
            <a:fillRect/>
          </a:stretch>
        </p:blipFill>
        <p:spPr bwMode="auto">
          <a:xfrm>
            <a:off x="6228184" y="548680"/>
            <a:ext cx="127909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5004048" y="2492896"/>
            <a:ext cx="3744416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Учитель музыки  высшей квалификационной категории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Александрова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Евгения Сергеевна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4869160"/>
            <a:ext cx="3816424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  <a:sp3d extrusionH="57150">
              <a:bevelT w="69850" h="38100" prst="cross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МОУ «</a:t>
            </a:r>
            <a:r>
              <a:rPr lang="ru-RU" dirty="0" err="1"/>
              <a:t>Киришская</a:t>
            </a:r>
            <a:r>
              <a:rPr lang="ru-RU" dirty="0"/>
              <a:t>  средняя общеобразовательная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школа №6»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Ленинградской области</a:t>
            </a:r>
          </a:p>
        </p:txBody>
      </p:sp>
      <p:pic>
        <p:nvPicPr>
          <p:cNvPr id="3082" name="Picture 6" descr="http://minsoc.udmurt.ru/region/36563112328147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8125" y="5300663"/>
            <a:ext cx="10541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792162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Методы и приёмы, стимулирующие  познавательно-творческую деятельность обучающегося</a:t>
            </a:r>
          </a:p>
        </p:txBody>
      </p:sp>
      <p:sp>
        <p:nvSpPr>
          <p:cNvPr id="12292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2293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pSp>
        <p:nvGrpSpPr>
          <p:cNvPr id="12294" name="Группа 25"/>
          <p:cNvGrpSpPr>
            <a:grpSpLocks/>
          </p:cNvGrpSpPr>
          <p:nvPr/>
        </p:nvGrpSpPr>
        <p:grpSpPr bwMode="auto">
          <a:xfrm>
            <a:off x="539750" y="1341438"/>
            <a:ext cx="8235950" cy="5327650"/>
            <a:chOff x="539552" y="3004928"/>
            <a:chExt cx="8236605" cy="611255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684026" y="3582305"/>
              <a:ext cx="1366946" cy="5791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  <a:cs typeface="Arial" charset="0"/>
                </a:rPr>
                <a:t>Пассивный слушатель</a:t>
              </a:r>
            </a:p>
          </p:txBody>
        </p:sp>
        <p:pic>
          <p:nvPicPr>
            <p:cNvPr id="12301" name="Picture 18" descr="http://us.cdn3.123rf.com/168nwm/yeletkeshet/yeletkeshet1303/yeletkeshet130300008/18520001-%D1%81%D1%82%D1%83%D0%B4%D0%B5%D0%BD%D1%82,-%D1%81%D0%B8%D0%B4%D1%8F-%D0%B2-%D0%BA%D0%BB%D0%B0%D1%81%D1%81%D0%B5,-%D0%B3%D0%BB%D1%8F%D0%B4%D1%8F-%D1%81%D0%BA%D1%83%D1%87%D0%BD%D0%BE-%D0%B8-%D0%B4%D0%B5%D0%BF%D1%80%D0%B5%D1%81%D1%81%D0%B8%D1%8E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9552" y="5483346"/>
              <a:ext cx="1728193" cy="2503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 l="27391" t="3563" r="34422" b="12766"/>
            <a:stretch>
              <a:fillRect/>
            </a:stretch>
          </p:blipFill>
          <p:spPr bwMode="auto">
            <a:xfrm>
              <a:off x="7596336" y="3583605"/>
              <a:ext cx="1035220" cy="1275271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 l="17710" t="2953" r="39676" b="23220"/>
            <a:stretch>
              <a:fillRect/>
            </a:stretch>
          </p:blipFill>
          <p:spPr bwMode="auto">
            <a:xfrm>
              <a:off x="7380312" y="5400748"/>
              <a:ext cx="1395845" cy="1296144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21"/>
            <p:cNvPicPr>
              <a:picLocks noChangeAspect="1" noChangeArrowheads="1"/>
            </p:cNvPicPr>
            <p:nvPr/>
          </p:nvPicPr>
          <p:blipFill>
            <a:blip r:embed="rId6" cstate="print"/>
            <a:srcRect l="26756" t="3125" r="26756" b="9641"/>
            <a:stretch>
              <a:fillRect/>
            </a:stretch>
          </p:blipFill>
          <p:spPr bwMode="auto">
            <a:xfrm>
              <a:off x="7524328" y="7135294"/>
              <a:ext cx="1160322" cy="1224135"/>
            </a:xfrm>
            <a:prstGeom prst="rect">
              <a:avLst/>
            </a:prstGeom>
            <a:ln w="38100" cap="sq">
              <a:solidFill>
                <a:srgbClr val="FFC000"/>
              </a:solidFill>
              <a:prstDash val="solid"/>
              <a:miter lim="800000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Овал 11"/>
            <p:cNvSpPr/>
            <p:nvPr/>
          </p:nvSpPr>
          <p:spPr>
            <a:xfrm>
              <a:off x="899944" y="4574959"/>
              <a:ext cx="1008142" cy="661161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  <a:cs typeface="Arial" charset="0"/>
                </a:rPr>
                <a:t>Я знаю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2482807" y="3004928"/>
              <a:ext cx="2952985" cy="611255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4B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  <a:p>
              <a:pPr algn="ctr">
                <a:defRPr/>
              </a:pP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  <a:p>
              <a:pPr algn="ctr">
                <a:defRPr/>
              </a:pPr>
              <a:endPara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Arial" charset="0"/>
                </a:rPr>
                <a:t>Методы: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моделирования   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художественно-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творческого  процесса ;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«сочинения  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  сочиненного»;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отождествления;</a:t>
              </a:r>
            </a:p>
            <a:p>
              <a:pPr>
                <a:buFont typeface="Arial" charset="0"/>
                <a:buChar char="•"/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сочинения и   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импровизации </a:t>
              </a:r>
            </a:p>
            <a:p>
              <a:pPr algn="ctr">
                <a:defRPr/>
              </a:pPr>
              <a:r>
                <a:rPr lang="ru-RU" b="1" dirty="0">
                  <a:solidFill>
                    <a:schemeClr val="tx1"/>
                  </a:solidFill>
                  <a:cs typeface="Arial" charset="0"/>
                </a:rPr>
                <a:t>Приёмы: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ru-RU" b="1" dirty="0">
                  <a:solidFill>
                    <a:schemeClr val="tx1"/>
                  </a:solidFill>
                  <a:cs typeface="Arial" charset="0"/>
                </a:rPr>
                <a:t> </a:t>
              </a: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пластического  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интонирования;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осмысления образа,  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понятия   через   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многообразие</a:t>
              </a:r>
            </a:p>
            <a:p>
              <a:pPr>
                <a:defRPr/>
              </a:pPr>
              <a:r>
                <a:rPr lang="ru-RU" dirty="0">
                  <a:solidFill>
                    <a:schemeClr val="tx1"/>
                  </a:solidFill>
                  <a:cs typeface="Arial" charset="0"/>
                </a:rPr>
                <a:t>  знаковых систем.</a:t>
              </a:r>
              <a:endParaRPr lang="ru-RU" b="1" dirty="0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r>
                <a:rPr lang="ru-RU" b="1" dirty="0">
                  <a:solidFill>
                    <a:schemeClr val="tx1"/>
                  </a:solidFill>
                  <a:cs typeface="Arial" charset="0"/>
                </a:rPr>
                <a:t>Игровые технологии</a:t>
              </a:r>
            </a:p>
            <a:p>
              <a:pPr>
                <a:defRPr/>
              </a:pPr>
              <a:endParaRPr lang="ru-RU" dirty="0">
                <a:solidFill>
                  <a:schemeClr val="tx1"/>
                </a:solidFill>
                <a:cs typeface="Arial" charset="0"/>
              </a:endParaRPr>
            </a:p>
            <a:p>
              <a:pPr>
                <a:defRPr/>
              </a:pPr>
              <a:endParaRPr lang="ru-RU" dirty="0">
                <a:solidFill>
                  <a:schemeClr val="tx1"/>
                </a:solidFill>
                <a:cs typeface="Arial" charset="0"/>
              </a:endParaRPr>
            </a:p>
            <a:p>
              <a:pPr>
                <a:defRPr/>
              </a:pPr>
              <a:endParaRPr lang="ru-RU" dirty="0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ru-RU" dirty="0">
                <a:solidFill>
                  <a:schemeClr val="tx1"/>
                </a:solidFill>
                <a:cs typeface="Arial" charset="0"/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>
            <a:xfrm flipH="1">
              <a:off x="2124003" y="3830013"/>
              <a:ext cx="287361" cy="145711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5435791" y="3913797"/>
              <a:ext cx="288948" cy="14389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724739" y="3584127"/>
              <a:ext cx="1511420" cy="74494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4B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cs typeface="Arial" charset="0"/>
                </a:rPr>
                <a:t>Деятель</a:t>
              </a:r>
            </a:p>
          </p:txBody>
        </p:sp>
        <p:sp>
          <p:nvSpPr>
            <p:cNvPr id="17" name="Овал 16"/>
            <p:cNvSpPr/>
            <p:nvPr/>
          </p:nvSpPr>
          <p:spPr>
            <a:xfrm>
              <a:off x="5724739" y="4491175"/>
              <a:ext cx="1439978" cy="74312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4B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  <a:latin typeface="Lucida Sans Unicode" pitchFamily="34" charset="0"/>
                  <a:cs typeface="Arial" charset="0"/>
                </a:rPr>
                <a:t>Я </a:t>
              </a:r>
              <a:r>
                <a:rPr lang="ru-RU" sz="1600" dirty="0">
                  <a:solidFill>
                    <a:schemeClr val="tx1"/>
                  </a:solidFill>
                  <a:cs typeface="Arial" charset="0"/>
                </a:rPr>
                <a:t>понимаю</a:t>
              </a:r>
            </a:p>
          </p:txBody>
        </p:sp>
        <p:sp>
          <p:nvSpPr>
            <p:cNvPr id="18" name="Овал 17"/>
            <p:cNvSpPr/>
            <p:nvPr/>
          </p:nvSpPr>
          <p:spPr>
            <a:xfrm>
              <a:off x="5796183" y="5400044"/>
              <a:ext cx="1368534" cy="74312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4B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cs typeface="Arial" charset="0"/>
                </a:rPr>
                <a:t>Я умею</a:t>
              </a:r>
            </a:p>
          </p:txBody>
        </p:sp>
        <p:sp>
          <p:nvSpPr>
            <p:cNvPr id="19" name="Овал 18"/>
            <p:cNvSpPr/>
            <p:nvPr/>
          </p:nvSpPr>
          <p:spPr>
            <a:xfrm>
              <a:off x="5869214" y="6308914"/>
              <a:ext cx="1295503" cy="82690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F4B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  <a:cs typeface="Arial" charset="0"/>
                </a:rPr>
                <a:t>Я делаю</a:t>
              </a: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2124075" y="1916113"/>
            <a:ext cx="144463" cy="433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124075" y="1989138"/>
            <a:ext cx="144463" cy="43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7538" y="5373688"/>
            <a:ext cx="936625" cy="400050"/>
          </a:xfrm>
          <a:prstGeom prst="rect">
            <a:avLst/>
          </a:prstGeom>
          <a:solidFill>
            <a:srgbClr val="AA6C56"/>
          </a:solidFill>
          <a:ln>
            <a:solidFill>
              <a:srgbClr val="C8918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hlinkClick r:id="rId7"/>
              </a:rPr>
              <a:t>Видео</a:t>
            </a:r>
            <a:r>
              <a:rPr lang="ru-RU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3316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7700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Методы, стимулирующие  познавательно-творческую деятельность обучающегося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288" y="1052513"/>
            <a:ext cx="8424862" cy="5184775"/>
          </a:xfrm>
          <a:prstGeom prst="roundRect">
            <a:avLst/>
          </a:prstGeom>
          <a:solidFill>
            <a:srgbClr val="FDF3E7"/>
          </a:solidFill>
          <a:ln>
            <a:solidFill>
              <a:srgbClr val="C96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13319" name="Группа 32"/>
          <p:cNvGrpSpPr>
            <a:grpSpLocks/>
          </p:cNvGrpSpPr>
          <p:nvPr/>
        </p:nvGrpSpPr>
        <p:grpSpPr bwMode="auto">
          <a:xfrm>
            <a:off x="395288" y="1196975"/>
            <a:ext cx="7848600" cy="4824413"/>
            <a:chOff x="395536" y="1196752"/>
            <a:chExt cx="7848872" cy="4824536"/>
          </a:xfrm>
        </p:grpSpPr>
        <p:sp>
          <p:nvSpPr>
            <p:cNvPr id="12" name="TextBox 11"/>
            <p:cNvSpPr txBox="1"/>
            <p:nvPr/>
          </p:nvSpPr>
          <p:spPr>
            <a:xfrm>
              <a:off x="755910" y="1196752"/>
              <a:ext cx="7488498" cy="10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9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Моделирование художественно-творческого процесса </a:t>
              </a:r>
              <a:r>
                <a:rPr lang="ru-RU" sz="1900" dirty="0">
                  <a:latin typeface="+mn-lt"/>
                </a:rPr>
                <a:t>(Л.В.Школяр)</a:t>
              </a:r>
            </a:p>
            <a:p>
              <a:pPr algn="ctr">
                <a:defRPr/>
              </a:pPr>
              <a:r>
                <a:rPr lang="ru-RU" sz="2000" dirty="0">
                  <a:latin typeface="+mn-lt"/>
                </a:rPr>
                <a:t> «Ученик -  композитор»</a:t>
              </a:r>
            </a:p>
            <a:p>
              <a:pPr algn="ctr">
                <a:defRPr/>
              </a:pPr>
              <a:r>
                <a:rPr lang="ru-RU" sz="2000" dirty="0">
                  <a:latin typeface="+mn-lt"/>
                </a:rPr>
                <a:t>   Цель  - </a:t>
              </a:r>
              <a:r>
                <a:rPr lang="ru-RU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пройти путь рождения музыки.</a:t>
              </a:r>
            </a:p>
          </p:txBody>
        </p:sp>
        <p:sp>
          <p:nvSpPr>
            <p:cNvPr id="16" name="Скругленная прямоугольная выноска 15"/>
            <p:cNvSpPr/>
            <p:nvPr/>
          </p:nvSpPr>
          <p:spPr>
            <a:xfrm>
              <a:off x="755910" y="2276280"/>
              <a:ext cx="1584380" cy="576278"/>
            </a:xfrm>
            <a:prstGeom prst="wedgeRoundRectCallout">
              <a:avLst>
                <a:gd name="adj1" fmla="val 87766"/>
                <a:gd name="adj2" fmla="val 76479"/>
                <a:gd name="adj3" fmla="val 16667"/>
              </a:avLst>
            </a:prstGeom>
            <a:solidFill>
              <a:srgbClr val="FFFFC5"/>
            </a:solidFill>
            <a:ln>
              <a:solidFill>
                <a:srgbClr val="C96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О чём моя музыка?</a:t>
              </a:r>
            </a:p>
          </p:txBody>
        </p:sp>
        <p:sp>
          <p:nvSpPr>
            <p:cNvPr id="17" name="Скругленная прямоугольная выноска 16"/>
            <p:cNvSpPr/>
            <p:nvPr/>
          </p:nvSpPr>
          <p:spPr>
            <a:xfrm>
              <a:off x="611443" y="2997023"/>
              <a:ext cx="1944754" cy="576278"/>
            </a:xfrm>
            <a:prstGeom prst="wedgeRoundRectCallout">
              <a:avLst>
                <a:gd name="adj1" fmla="val 73809"/>
                <a:gd name="adj2" fmla="val 12742"/>
                <a:gd name="adj3" fmla="val 16667"/>
              </a:avLst>
            </a:prstGeom>
            <a:solidFill>
              <a:srgbClr val="FFFFC5"/>
            </a:solidFill>
            <a:ln>
              <a:solidFill>
                <a:srgbClr val="C96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Какие образы будут в ней?</a:t>
              </a:r>
            </a:p>
          </p:txBody>
        </p:sp>
        <p:sp>
          <p:nvSpPr>
            <p:cNvPr id="18" name="Скругленная прямоугольная выноска 17"/>
            <p:cNvSpPr/>
            <p:nvPr/>
          </p:nvSpPr>
          <p:spPr>
            <a:xfrm>
              <a:off x="395536" y="4581388"/>
              <a:ext cx="2232102" cy="576278"/>
            </a:xfrm>
            <a:prstGeom prst="wedgeRoundRectCallout">
              <a:avLst>
                <a:gd name="adj1" fmla="val 69195"/>
                <a:gd name="adj2" fmla="val -65419"/>
                <a:gd name="adj3" fmla="val 16667"/>
              </a:avLst>
            </a:prstGeom>
            <a:solidFill>
              <a:srgbClr val="FFFFC5"/>
            </a:solidFill>
            <a:ln>
              <a:solidFill>
                <a:srgbClr val="C96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</a:rPr>
                <a:t>Какими будут  интонации героев?</a:t>
              </a:r>
            </a:p>
          </p:txBody>
        </p:sp>
        <p:sp>
          <p:nvSpPr>
            <p:cNvPr id="20" name="Скругленная прямоугольная выноска 19"/>
            <p:cNvSpPr/>
            <p:nvPr/>
          </p:nvSpPr>
          <p:spPr>
            <a:xfrm>
              <a:off x="900378" y="5445010"/>
              <a:ext cx="2087634" cy="576278"/>
            </a:xfrm>
            <a:prstGeom prst="wedgeRoundRectCallout">
              <a:avLst>
                <a:gd name="adj1" fmla="val 61293"/>
                <a:gd name="adj2" fmla="val -152603"/>
                <a:gd name="adj3" fmla="val 16667"/>
              </a:avLst>
            </a:prstGeom>
            <a:solidFill>
              <a:srgbClr val="FFFFC5"/>
            </a:solidFill>
            <a:ln>
              <a:solidFill>
                <a:srgbClr val="C96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Как будет развиваться музыка?</a:t>
              </a:r>
            </a:p>
          </p:txBody>
        </p:sp>
        <p:sp>
          <p:nvSpPr>
            <p:cNvPr id="21" name="Скругленная прямоугольная выноска 20"/>
            <p:cNvSpPr/>
            <p:nvPr/>
          </p:nvSpPr>
          <p:spPr>
            <a:xfrm>
              <a:off x="611443" y="3860645"/>
              <a:ext cx="1944754" cy="576278"/>
            </a:xfrm>
            <a:prstGeom prst="wedgeRoundRectCallout">
              <a:avLst>
                <a:gd name="adj1" fmla="val 74036"/>
                <a:gd name="adj2" fmla="val -50151"/>
                <a:gd name="adj3" fmla="val 16667"/>
              </a:avLst>
            </a:prstGeom>
            <a:solidFill>
              <a:srgbClr val="FFFFC5"/>
            </a:solidFill>
            <a:ln>
              <a:solidFill>
                <a:srgbClr val="C96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</a:rPr>
                <a:t>Какие чувства я хочу отразить в музыке?</a:t>
              </a:r>
            </a:p>
          </p:txBody>
        </p:sp>
      </p:grpSp>
      <p:sp>
        <p:nvSpPr>
          <p:cNvPr id="22" name="Правая фигурная скобка 21"/>
          <p:cNvSpPr/>
          <p:nvPr/>
        </p:nvSpPr>
        <p:spPr>
          <a:xfrm>
            <a:off x="6156325" y="2924175"/>
            <a:ext cx="576263" cy="2160588"/>
          </a:xfrm>
          <a:prstGeom prst="rightBrace">
            <a:avLst>
              <a:gd name="adj1" fmla="val 8333"/>
              <a:gd name="adj2" fmla="val 49368"/>
            </a:avLst>
          </a:prstGeom>
          <a:ln w="25400">
            <a:solidFill>
              <a:srgbClr val="7F9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3321" name="Группа 33"/>
          <p:cNvGrpSpPr>
            <a:grpSpLocks/>
          </p:cNvGrpSpPr>
          <p:nvPr/>
        </p:nvGrpSpPr>
        <p:grpSpPr bwMode="auto">
          <a:xfrm>
            <a:off x="3132138" y="2420938"/>
            <a:ext cx="5616575" cy="3384550"/>
            <a:chOff x="3131840" y="2348880"/>
            <a:chExt cx="5616624" cy="3384376"/>
          </a:xfrm>
        </p:grpSpPr>
        <p:pic>
          <p:nvPicPr>
            <p:cNvPr id="12299" name="Picture 11" descr="C:\Users\Артем\Desktop\1392740293_kids_play_help_1.jpg"/>
            <p:cNvPicPr>
              <a:picLocks noChangeAspect="1" noChangeArrowheads="1"/>
            </p:cNvPicPr>
            <p:nvPr/>
          </p:nvPicPr>
          <p:blipFill>
            <a:blip r:embed="rId3" cstate="print"/>
            <a:srcRect l="33600" t="1726" r="881" b="53398"/>
            <a:stretch>
              <a:fillRect/>
            </a:stretch>
          </p:blipFill>
          <p:spPr bwMode="auto">
            <a:xfrm>
              <a:off x="3131840" y="2924944"/>
              <a:ext cx="3024338" cy="20162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Скругленный прямоугольник 22"/>
            <p:cNvSpPr/>
            <p:nvPr/>
          </p:nvSpPr>
          <p:spPr>
            <a:xfrm>
              <a:off x="6732321" y="2420313"/>
              <a:ext cx="1871678" cy="72068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Сравнение своей модели  и композиторской 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6660883" y="4149012"/>
              <a:ext cx="2087581" cy="72068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Музыка становится понятней и ближе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803759" y="3285457"/>
              <a:ext cx="1873266" cy="64766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Открытие  «нового» себя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6587857" y="5085589"/>
              <a:ext cx="2016143" cy="647667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dirty="0">
                  <a:solidFill>
                    <a:schemeClr val="tx1"/>
                  </a:solidFill>
                </a:rPr>
                <a:t>Мотивация к «улучшению» себя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347742" y="5085589"/>
              <a:ext cx="2520972" cy="431778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D99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Импровизация</a:t>
              </a:r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3419180" y="2348880"/>
              <a:ext cx="2520972" cy="431778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D99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>
                  <a:solidFill>
                    <a:schemeClr val="tx1"/>
                  </a:solidFill>
                </a:rPr>
                <a:t>Моделирование</a:t>
              </a:r>
            </a:p>
          </p:txBody>
        </p:sp>
      </p:grpSp>
      <p:pic>
        <p:nvPicPr>
          <p:cNvPr id="12300" name="Picture 12" descr="C:\Users\Артем\Desktop\Рисунок2.png"/>
          <p:cNvPicPr>
            <a:picLocks noChangeAspect="1" noChangeArrowheads="1"/>
          </p:cNvPicPr>
          <p:nvPr/>
        </p:nvPicPr>
        <p:blipFill>
          <a:blip r:embed="rId4"/>
          <a:srcRect b="10915"/>
          <a:stretch>
            <a:fillRect/>
          </a:stretch>
        </p:blipFill>
        <p:spPr bwMode="auto">
          <a:xfrm>
            <a:off x="539750" y="1196975"/>
            <a:ext cx="8161338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40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313" y="476250"/>
            <a:ext cx="1800225" cy="504825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Положение  3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55776" y="404664"/>
            <a:ext cx="5904656" cy="576064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содружестве науки и  искусства – картина мира.</a:t>
            </a:r>
            <a:endParaRPr lang="ru-RU" sz="2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288" y="1052513"/>
            <a:ext cx="3960812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latin typeface="+mn-lt"/>
              </a:rPr>
              <a:t>Искусство выражает представления об окружающем мире не через понятия, а через художественные образы. Связь музыки с другими видами искусства и науками  помогает синтезировать  жизненный  и учебный опыт ребят.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32363" y="1052513"/>
            <a:ext cx="3960812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Пример с урока</a:t>
            </a:r>
            <a:r>
              <a:rPr lang="ru-RU" sz="1600" dirty="0">
                <a:latin typeface="+mn-lt"/>
              </a:rPr>
              <a:t>. Осознание всей тяжести принятия решения об оставлении Москвы фельдмаршалом М.И.Кутузовым приходит   к ребятам не только через интонацию его арии, но через другие науки и искусства.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611188" y="2997200"/>
            <a:ext cx="2952750" cy="2952750"/>
          </a:xfrm>
          <a:prstGeom prst="ellipse">
            <a:avLst/>
          </a:prstGeom>
          <a:noFill/>
          <a:ln w="317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346" name="Группа 43"/>
          <p:cNvGrpSpPr>
            <a:grpSpLocks/>
          </p:cNvGrpSpPr>
          <p:nvPr/>
        </p:nvGrpSpPr>
        <p:grpSpPr bwMode="auto">
          <a:xfrm>
            <a:off x="179388" y="2565400"/>
            <a:ext cx="4027487" cy="3887788"/>
            <a:chOff x="179512" y="2564904"/>
            <a:chExt cx="4026844" cy="3888432"/>
          </a:xfrm>
        </p:grpSpPr>
        <p:grpSp>
          <p:nvGrpSpPr>
            <p:cNvPr id="14367" name="Группа 32"/>
            <p:cNvGrpSpPr>
              <a:grpSpLocks/>
            </p:cNvGrpSpPr>
            <p:nvPr/>
          </p:nvGrpSpPr>
          <p:grpSpPr bwMode="auto">
            <a:xfrm>
              <a:off x="395536" y="2924944"/>
              <a:ext cx="1152128" cy="1080120"/>
              <a:chOff x="467544" y="2996952"/>
              <a:chExt cx="936104" cy="936104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467416" y="2997284"/>
                <a:ext cx="936277" cy="935722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4387" name="Picture 8" descr="http://krasivye-sny.ru/image/data/ikonki/school1426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11560" y="3068960"/>
                <a:ext cx="648072" cy="704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368" name="Группа 25"/>
            <p:cNvGrpSpPr>
              <a:grpSpLocks/>
            </p:cNvGrpSpPr>
            <p:nvPr/>
          </p:nvGrpSpPr>
          <p:grpSpPr bwMode="auto">
            <a:xfrm>
              <a:off x="1547664" y="2564904"/>
              <a:ext cx="1152128" cy="1152128"/>
              <a:chOff x="1691680" y="2636912"/>
              <a:chExt cx="936104" cy="936104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1691725" y="2636912"/>
                <a:ext cx="936277" cy="936582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4385" name="Picture 10" descr="http://i005.radikal.ru/0805/43/897a51c22dd4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63688" y="2636912"/>
                <a:ext cx="840198" cy="784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369" name="Группа 24"/>
            <p:cNvGrpSpPr>
              <a:grpSpLocks/>
            </p:cNvGrpSpPr>
            <p:nvPr/>
          </p:nvGrpSpPr>
          <p:grpSpPr bwMode="auto">
            <a:xfrm>
              <a:off x="2123728" y="5229200"/>
              <a:ext cx="1152128" cy="1080120"/>
              <a:chOff x="323528" y="4509120"/>
              <a:chExt cx="936104" cy="936104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323659" y="4509094"/>
                <a:ext cx="936277" cy="935722"/>
              </a:xfrm>
              <a:prstGeom prst="ellipse">
                <a:avLst/>
              </a:prstGeom>
              <a:solidFill>
                <a:srgbClr val="FADD82"/>
              </a:solidFill>
              <a:ln>
                <a:solidFill>
                  <a:srgbClr val="F3C4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 dirty="0"/>
              </a:p>
            </p:txBody>
          </p:sp>
          <p:pic>
            <p:nvPicPr>
              <p:cNvPr id="14350" name="Picture 14" descr="http://www.fld.mrsu.ru/wp-content/uploads/2013/05/awesome_v3_jpg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576" r="24546" b="9059"/>
              <a:stretch>
                <a:fillRect/>
              </a:stretch>
            </p:blipFill>
            <p:spPr bwMode="auto">
              <a:xfrm>
                <a:off x="323528" y="4568751"/>
                <a:ext cx="936104" cy="804465"/>
              </a:xfrm>
              <a:prstGeom prst="flowChartConnector">
                <a:avLst/>
              </a:prstGeom>
              <a:noFill/>
            </p:spPr>
          </p:pic>
        </p:grpSp>
        <p:pic>
          <p:nvPicPr>
            <p:cNvPr id="14370" name="Picture 16" descr="http://s1.iconbird.com/ico/2013/7/401/w512h5121375015793Earth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576" y="5157192"/>
              <a:ext cx="129614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371" name="Группа 33"/>
            <p:cNvGrpSpPr>
              <a:grpSpLocks/>
            </p:cNvGrpSpPr>
            <p:nvPr/>
          </p:nvGrpSpPr>
          <p:grpSpPr bwMode="auto">
            <a:xfrm>
              <a:off x="179512" y="4149080"/>
              <a:ext cx="1116632" cy="1152128"/>
              <a:chOff x="827584" y="5301208"/>
              <a:chExt cx="936104" cy="936104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827584" y="5301542"/>
                <a:ext cx="936766" cy="93529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F3C4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4381" name="Picture 20" descr="http://bronnikova.com.ua/images/gallery/Festivals/Horeografia_icon.png"/>
              <p:cNvPicPr>
                <a:picLocks noChangeAspect="1" noChangeArrowheads="1"/>
              </p:cNvPicPr>
              <p:nvPr/>
            </p:nvPicPr>
            <p:blipFill>
              <a:blip r:embed="rId7"/>
              <a:srcRect l="23090" t="11545" r="7639" b="3790"/>
              <a:stretch>
                <a:fillRect/>
              </a:stretch>
            </p:blipFill>
            <p:spPr bwMode="auto">
              <a:xfrm>
                <a:off x="1043608" y="5301208"/>
                <a:ext cx="706988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372" name="Группа 37"/>
            <p:cNvGrpSpPr>
              <a:grpSpLocks/>
            </p:cNvGrpSpPr>
            <p:nvPr/>
          </p:nvGrpSpPr>
          <p:grpSpPr bwMode="auto">
            <a:xfrm>
              <a:off x="2987824" y="4149080"/>
              <a:ext cx="1218532" cy="1224136"/>
              <a:chOff x="2987824" y="3501008"/>
              <a:chExt cx="1218532" cy="1224136"/>
            </a:xfrm>
          </p:grpSpPr>
          <p:sp>
            <p:nvSpPr>
              <p:cNvPr id="18" name="Овал 17"/>
              <p:cNvSpPr/>
              <p:nvPr/>
            </p:nvSpPr>
            <p:spPr>
              <a:xfrm>
                <a:off x="2987351" y="3501419"/>
                <a:ext cx="1219005" cy="1224166"/>
              </a:xfrm>
              <a:prstGeom prst="ellipse">
                <a:avLst/>
              </a:prstGeom>
              <a:solidFill>
                <a:srgbClr val="FCCCAE"/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14378" name="Picture 22" descr="http://ps-cs.ucoz.ru/_ld/0/27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131840" y="3573016"/>
                <a:ext cx="947681" cy="1008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79" name="Picture 24" descr="http://img-fotki.yandex.ru/get/9265/112424586.7e4/0_c3a34_fcb9011e_S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635896" y="3717032"/>
                <a:ext cx="420638" cy="420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7" name="Овал 36"/>
            <p:cNvSpPr/>
            <p:nvPr/>
          </p:nvSpPr>
          <p:spPr>
            <a:xfrm>
              <a:off x="1403279" y="3860519"/>
              <a:ext cx="1512646" cy="1368652"/>
            </a:xfrm>
            <a:prstGeom prst="ellipse">
              <a:avLst/>
            </a:prstGeom>
            <a:solidFill>
              <a:srgbClr val="71DA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Целостная картина мира</a:t>
              </a:r>
            </a:p>
          </p:txBody>
        </p:sp>
        <p:sp>
          <p:nvSpPr>
            <p:cNvPr id="39" name="Овал 38"/>
            <p:cNvSpPr/>
            <p:nvPr/>
          </p:nvSpPr>
          <p:spPr>
            <a:xfrm>
              <a:off x="2700060" y="2996776"/>
              <a:ext cx="1152341" cy="1079679"/>
            </a:xfrm>
            <a:prstGeom prst="ellipse">
              <a:avLst/>
            </a:prstGeom>
            <a:solidFill>
              <a:srgbClr val="CDAC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375" name="Picture 28" descr="http://1.bp.blogspot.com/-kNAQ-EnLf4g/Tk_ElIbTL8I/AAAAAAAAAEQ/E9U_PWDsXJM/s1600/skripichnii_kluch0000.png"/>
            <p:cNvPicPr>
              <a:picLocks noChangeAspect="1" noChangeArrowheads="1"/>
            </p:cNvPicPr>
            <p:nvPr/>
          </p:nvPicPr>
          <p:blipFill>
            <a:blip r:embed="rId10"/>
            <a:srcRect l="31892" t="7875" r="39757" b="8652"/>
            <a:stretch>
              <a:fillRect/>
            </a:stretch>
          </p:blipFill>
          <p:spPr bwMode="auto">
            <a:xfrm>
              <a:off x="2987824" y="3068960"/>
              <a:ext cx="432048" cy="95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6" name="Picture 30" descr="http://moodle.edu-nv.ru/pluginfile.php/816/mod_folder/content/0/%D0%BD%D0%BE%D1%82%D0%BA%D0%B0.png?forcedownload=1"/>
            <p:cNvPicPr>
              <a:picLocks noChangeAspect="1" noChangeArrowheads="1"/>
            </p:cNvPicPr>
            <p:nvPr/>
          </p:nvPicPr>
          <p:blipFill>
            <a:blip r:embed="rId11"/>
            <a:srcRect l="16220" t="11340" r="33382" b="15581"/>
            <a:stretch>
              <a:fillRect/>
            </a:stretch>
          </p:blipFill>
          <p:spPr bwMode="auto">
            <a:xfrm>
              <a:off x="3419872" y="3356992"/>
              <a:ext cx="288032" cy="49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23" name="Picture 32" descr="http://www.proza.ru/pics/2015/02/12/108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3645024"/>
            <a:ext cx="1295400" cy="1295400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348" name="Группа 44"/>
          <p:cNvGrpSpPr>
            <a:grpSpLocks/>
          </p:cNvGrpSpPr>
          <p:nvPr/>
        </p:nvGrpSpPr>
        <p:grpSpPr bwMode="auto">
          <a:xfrm>
            <a:off x="4932363" y="2492375"/>
            <a:ext cx="1366837" cy="1223963"/>
            <a:chOff x="5148064" y="2636912"/>
            <a:chExt cx="1224087" cy="1080120"/>
          </a:xfrm>
        </p:grpSpPr>
        <p:sp>
          <p:nvSpPr>
            <p:cNvPr id="46" name="Овал 45"/>
            <p:cNvSpPr/>
            <p:nvPr/>
          </p:nvSpPr>
          <p:spPr>
            <a:xfrm>
              <a:off x="5148064" y="2636912"/>
              <a:ext cx="1224087" cy="1080120"/>
            </a:xfrm>
            <a:prstGeom prst="ellipse">
              <a:avLst/>
            </a:prstGeom>
            <a:solidFill>
              <a:srgbClr val="BBC0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pic>
          <p:nvPicPr>
            <p:cNvPr id="14366" name="Picture 34" descr="http://png-images.ru/wp-content/uploads/2015/01/book_PNG2112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220072" y="2780928"/>
              <a:ext cx="1043112" cy="846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Овал 34"/>
          <p:cNvSpPr/>
          <p:nvPr/>
        </p:nvSpPr>
        <p:spPr>
          <a:xfrm>
            <a:off x="6588125" y="2420938"/>
            <a:ext cx="1223963" cy="1081087"/>
          </a:xfrm>
          <a:prstGeom prst="ellipse">
            <a:avLst/>
          </a:prstGeom>
          <a:solidFill>
            <a:srgbClr val="FFF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 rot="19959689">
            <a:off x="7475538" y="4778375"/>
            <a:ext cx="1468437" cy="1227138"/>
          </a:xfrm>
          <a:prstGeom prst="ellipse">
            <a:avLst/>
          </a:prstGeom>
          <a:solidFill>
            <a:srgbClr val="CDAC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95250" algn="l"/>
              </a:tabLst>
              <a:defRPr/>
            </a:pPr>
            <a:r>
              <a:rPr lang="ru-RU" sz="1400" dirty="0">
                <a:solidFill>
                  <a:schemeClr val="tx1"/>
                </a:solidFill>
              </a:rPr>
              <a:t>Памятники М. И. Кутузову</a:t>
            </a:r>
          </a:p>
        </p:txBody>
      </p:sp>
      <p:sp>
        <p:nvSpPr>
          <p:cNvPr id="40" name="Овал 39"/>
          <p:cNvSpPr/>
          <p:nvPr/>
        </p:nvSpPr>
        <p:spPr>
          <a:xfrm>
            <a:off x="4643438" y="4005263"/>
            <a:ext cx="1368425" cy="1223962"/>
          </a:xfrm>
          <a:prstGeom prst="ellipse">
            <a:avLst/>
          </a:prstGeom>
          <a:solidFill>
            <a:srgbClr val="FCCCAE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1" name="Овал 40"/>
          <p:cNvSpPr/>
          <p:nvPr/>
        </p:nvSpPr>
        <p:spPr>
          <a:xfrm>
            <a:off x="5724525" y="5157788"/>
            <a:ext cx="1512888" cy="1223962"/>
          </a:xfrm>
          <a:prstGeom prst="ellipse">
            <a:avLst/>
          </a:prstGeom>
          <a:solidFill>
            <a:srgbClr val="B4F4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Отечественная    война 1812г</a:t>
            </a:r>
          </a:p>
        </p:txBody>
      </p:sp>
      <p:sp>
        <p:nvSpPr>
          <p:cNvPr id="42" name="TextBox 41"/>
          <p:cNvSpPr txBox="1"/>
          <p:nvPr/>
        </p:nvSpPr>
        <p:spPr>
          <a:xfrm rot="20000275">
            <a:off x="5192713" y="2817813"/>
            <a:ext cx="903287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Война и мир</a:t>
            </a:r>
          </a:p>
          <a:p>
            <a:pPr>
              <a:defRPr/>
            </a:pPr>
            <a:r>
              <a:rPr lang="ru-RU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Л.Н.Толстой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88125" y="2565400"/>
            <a:ext cx="11525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Кинофильм </a:t>
            </a:r>
          </a:p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С.Бондарчука «Война   и  </a:t>
            </a:r>
          </a:p>
          <a:p>
            <a:pPr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мир»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87900" y="4221163"/>
            <a:ext cx="1296988" cy="60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 Кутузова в изобразительном искусстве</a:t>
            </a:r>
          </a:p>
        </p:txBody>
      </p:sp>
      <p:grpSp>
        <p:nvGrpSpPr>
          <p:cNvPr id="14356" name="Группа 44"/>
          <p:cNvGrpSpPr>
            <a:grpSpLocks/>
          </p:cNvGrpSpPr>
          <p:nvPr/>
        </p:nvGrpSpPr>
        <p:grpSpPr bwMode="auto">
          <a:xfrm rot="2847672">
            <a:off x="7666832" y="3220244"/>
            <a:ext cx="1282700" cy="1093787"/>
            <a:chOff x="7667625" y="3213100"/>
            <a:chExt cx="1296988" cy="1152525"/>
          </a:xfrm>
        </p:grpSpPr>
        <p:sp>
          <p:nvSpPr>
            <p:cNvPr id="36" name="Овал 35"/>
            <p:cNvSpPr/>
            <p:nvPr/>
          </p:nvSpPr>
          <p:spPr>
            <a:xfrm>
              <a:off x="7667625" y="3213100"/>
              <a:ext cx="1296988" cy="1152525"/>
            </a:xfrm>
            <a:prstGeom prst="ellipse">
              <a:avLst/>
            </a:prstGeom>
            <a:solidFill>
              <a:srgbClr val="CCD6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739176" y="3357141"/>
              <a:ext cx="1152522" cy="8313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Опера С.Прокофьева«Война   и  </a:t>
              </a:r>
            </a:p>
            <a:p>
              <a:pPr>
                <a:defRPr/>
              </a:pPr>
              <a:r>
                <a:rPr lang="ru-RU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         мир»</a:t>
              </a:r>
            </a:p>
          </p:txBody>
        </p:sp>
      </p:grpSp>
      <p:cxnSp>
        <p:nvCxnSpPr>
          <p:cNvPr id="50" name="Прямая со стрелкой 49"/>
          <p:cNvCxnSpPr/>
          <p:nvPr/>
        </p:nvCxnSpPr>
        <p:spPr>
          <a:xfrm flipH="1" flipV="1">
            <a:off x="6084888" y="3573463"/>
            <a:ext cx="287337" cy="215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6011863" y="4581525"/>
            <a:ext cx="288925" cy="714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7524750" y="4724400"/>
            <a:ext cx="215900" cy="2174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7451725" y="3789363"/>
            <a:ext cx="288925" cy="714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43" idx="2"/>
          </p:cNvCxnSpPr>
          <p:nvPr/>
        </p:nvCxnSpPr>
        <p:spPr>
          <a:xfrm flipV="1">
            <a:off x="7092950" y="3395663"/>
            <a:ext cx="71438" cy="2492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6659563" y="4941888"/>
            <a:ext cx="73025" cy="2159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 b="5901"/>
          <a:stretch>
            <a:fillRect/>
          </a:stretch>
        </p:blipFill>
        <p:spPr bwMode="auto">
          <a:xfrm>
            <a:off x="0" y="0"/>
            <a:ext cx="914400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5364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850" y="404813"/>
            <a:ext cx="1800225" cy="503237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Положение  4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39752" y="404664"/>
            <a:ext cx="6120680" cy="504056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Музыка – способ самопознания и самоопределения.</a:t>
            </a:r>
            <a:endParaRPr lang="ru-RU" sz="2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grpSp>
        <p:nvGrpSpPr>
          <p:cNvPr id="15367" name="Группа 28"/>
          <p:cNvGrpSpPr>
            <a:grpSpLocks/>
          </p:cNvGrpSpPr>
          <p:nvPr/>
        </p:nvGrpSpPr>
        <p:grpSpPr bwMode="auto">
          <a:xfrm>
            <a:off x="323850" y="4581525"/>
            <a:ext cx="6738938" cy="2276475"/>
            <a:chOff x="277466" y="4581128"/>
            <a:chExt cx="6739442" cy="2276872"/>
          </a:xfrm>
        </p:grpSpPr>
        <p:sp>
          <p:nvSpPr>
            <p:cNvPr id="22" name="Овал 21"/>
            <p:cNvSpPr/>
            <p:nvPr/>
          </p:nvSpPr>
          <p:spPr>
            <a:xfrm rot="10800000">
              <a:off x="394950" y="4581128"/>
              <a:ext cx="6409217" cy="1943439"/>
            </a:xfrm>
            <a:prstGeom prst="ellipse">
              <a:avLst/>
            </a:prstGeom>
            <a:noFill/>
            <a:ln w="349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endParaRPr lang="ru-RU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2843058" y="5738618"/>
              <a:ext cx="1747969" cy="1119382"/>
            </a:xfrm>
            <a:prstGeom prst="ellipse">
              <a:avLst/>
            </a:prstGeom>
            <a:solidFill>
              <a:srgbClr val="FF9FA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Вокально-хоровая студия «Акварель»</a:t>
              </a:r>
            </a:p>
          </p:txBody>
        </p:sp>
        <p:sp>
          <p:nvSpPr>
            <p:cNvPr id="19" name="Овал 18"/>
            <p:cNvSpPr/>
            <p:nvPr/>
          </p:nvSpPr>
          <p:spPr bwMode="auto">
            <a:xfrm rot="1117040">
              <a:off x="879174" y="5568725"/>
              <a:ext cx="1679701" cy="104793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Концерты и конкурсы</a:t>
              </a:r>
            </a:p>
          </p:txBody>
        </p:sp>
        <p:sp>
          <p:nvSpPr>
            <p:cNvPr id="20" name="Овал 19"/>
            <p:cNvSpPr/>
            <p:nvPr/>
          </p:nvSpPr>
          <p:spPr bwMode="auto">
            <a:xfrm rot="20494395">
              <a:off x="4981581" y="5560787"/>
              <a:ext cx="1743205" cy="1047933"/>
            </a:xfrm>
            <a:prstGeom prst="ellipse">
              <a:avLst/>
            </a:prstGeom>
            <a:solidFill>
              <a:srgbClr val="FFD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Творческое объединение</a:t>
              </a:r>
              <a:endParaRPr lang="en-US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</a:t>
              </a:r>
              <a:r>
                <a:rPr lang="en-US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Teens and art</a:t>
              </a: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» </a:t>
              </a:r>
            </a:p>
          </p:txBody>
        </p:sp>
        <p:sp>
          <p:nvSpPr>
            <p:cNvPr id="18" name="Овал 17"/>
            <p:cNvSpPr/>
            <p:nvPr/>
          </p:nvSpPr>
          <p:spPr bwMode="auto">
            <a:xfrm rot="19937117">
              <a:off x="277466" y="4679900"/>
              <a:ext cx="1552127" cy="804130"/>
            </a:xfrm>
            <a:prstGeom prst="ellipse">
              <a:avLst/>
            </a:prstGeom>
            <a:solidFill>
              <a:srgbClr val="FFB089"/>
            </a:solidFill>
            <a:scene3d>
              <a:camera prst="obliqueTop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Школьное радио «Перемена </a:t>
              </a:r>
              <a:r>
                <a:rPr lang="en-US" sz="13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FM</a:t>
              </a:r>
              <a:r>
                <a:rPr lang="ru-RU" sz="13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»</a:t>
              </a:r>
            </a:p>
          </p:txBody>
        </p:sp>
        <p:sp>
          <p:nvSpPr>
            <p:cNvPr id="23" name="Овал 22"/>
            <p:cNvSpPr/>
            <p:nvPr/>
          </p:nvSpPr>
          <p:spPr bwMode="auto">
            <a:xfrm rot="1775301">
              <a:off x="5503907" y="4622410"/>
              <a:ext cx="1513001" cy="674806"/>
            </a:xfrm>
            <a:prstGeom prst="ellipse">
              <a:avLst/>
            </a:prstGeom>
            <a:solidFill>
              <a:srgbClr val="CCD6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Проекты и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акции </a:t>
              </a:r>
            </a:p>
          </p:txBody>
        </p:sp>
      </p:grpSp>
      <p:grpSp>
        <p:nvGrpSpPr>
          <p:cNvPr id="15368" name="Группа 27"/>
          <p:cNvGrpSpPr>
            <a:grpSpLocks/>
          </p:cNvGrpSpPr>
          <p:nvPr/>
        </p:nvGrpSpPr>
        <p:grpSpPr bwMode="auto">
          <a:xfrm>
            <a:off x="2051050" y="2133600"/>
            <a:ext cx="3313113" cy="3455988"/>
            <a:chOff x="2123728" y="1916832"/>
            <a:chExt cx="3312368" cy="3456384"/>
          </a:xfrm>
        </p:grpSpPr>
        <p:pic>
          <p:nvPicPr>
            <p:cNvPr id="15374" name="Picture 7" descr="http://thumb18.shutterstock.com/photos/thumb_large/145714/145714,1298724852,2.jpg"/>
            <p:cNvPicPr>
              <a:picLocks noChangeAspect="1" noChangeArrowheads="1"/>
            </p:cNvPicPr>
            <p:nvPr/>
          </p:nvPicPr>
          <p:blipFill>
            <a:blip r:embed="rId3"/>
            <a:srcRect l="6506" t="24786" r="17590"/>
            <a:stretch>
              <a:fillRect/>
            </a:stretch>
          </p:blipFill>
          <p:spPr bwMode="auto">
            <a:xfrm>
              <a:off x="2123728" y="1916832"/>
              <a:ext cx="3302506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2123728" y="4149113"/>
              <a:ext cx="3312368" cy="6922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формирование целостного представления </a:t>
              </a:r>
            </a:p>
            <a:p>
              <a:pPr>
                <a:defRPr/>
              </a:pPr>
              <a:r>
                <a:rPr lang="ru-RU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о поликультурной картине современного </a:t>
              </a:r>
            </a:p>
            <a:p>
              <a:pPr algn="ctr">
                <a:defRPr/>
              </a:pPr>
              <a:r>
                <a:rPr lang="ru-RU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  музыкального мира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11001" y="3501339"/>
              <a:ext cx="2737821" cy="4921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300" dirty="0">
                  <a:solidFill>
                    <a:schemeClr val="bg1"/>
                  </a:solidFill>
                  <a:latin typeface="+mn-lt"/>
                </a:rPr>
                <a:t>обогащение опыта музыкально-творческой     деятельности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5431" y="2925011"/>
              <a:ext cx="2304532" cy="646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представление о роли музыки    в жизни общества и  человека;</a:t>
              </a:r>
            </a:p>
            <a:p>
              <a:pPr algn="ctr">
                <a:defRPr/>
              </a:pPr>
              <a:endPara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71282" y="2493161"/>
              <a:ext cx="1801408" cy="4620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развитие музыкально- эстетического  чувства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44291" y="1916832"/>
              <a:ext cx="1655391" cy="5620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самопознание и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ru-RU" sz="1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самоопределение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39975" y="5084763"/>
            <a:ext cx="28797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Музыкально-творческое пространство школы</a:t>
            </a:r>
          </a:p>
        </p:txBody>
      </p:sp>
      <p:pic>
        <p:nvPicPr>
          <p:cNvPr id="15370" name="Picture 16" descr="http://1.bp.blogspot.com/-C0GAVXVbOuo/UNxiaguisDI/AAAAAAAAA_Y/yF-LMpn5PdU/s1600/%D0%BC%D0%BB%D0%B0%D0%B4%D1%88%D0%B8%D0%B9+%D1%88%D0%BA%D0%BE%D0%BB%D1%8C%D0%BD%D0%B8%D0%BA.png"/>
          <p:cNvPicPr>
            <a:picLocks noChangeAspect="1" noChangeArrowheads="1"/>
          </p:cNvPicPr>
          <p:nvPr/>
        </p:nvPicPr>
        <p:blipFill>
          <a:blip r:embed="rId4"/>
          <a:srcRect b="4979"/>
          <a:stretch>
            <a:fillRect/>
          </a:stretch>
        </p:blipFill>
        <p:spPr bwMode="auto">
          <a:xfrm>
            <a:off x="2987675" y="908050"/>
            <a:ext cx="1455738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5364163" y="1125538"/>
            <a:ext cx="331152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Опыт восприятия и познания музыки на уроке как части духовной культуры человека, а также осознание своих возможностей, мотивирует ребят на развитие своих творческих способностей, а значит и личностных качеств,  за пределами  </a:t>
            </a:r>
          </a:p>
          <a:p>
            <a:pPr algn="just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                   урока.</a:t>
            </a:r>
          </a:p>
        </p:txBody>
      </p:sp>
      <p:pic>
        <p:nvPicPr>
          <p:cNvPr id="14355" name="Picture 19" descr="C:\Users\Артем\Desktop\Рисунок3.png"/>
          <p:cNvPicPr>
            <a:picLocks noChangeAspect="1" noChangeArrowheads="1"/>
          </p:cNvPicPr>
          <p:nvPr/>
        </p:nvPicPr>
        <p:blipFill>
          <a:blip r:embed="rId5"/>
          <a:srcRect l="3146" t="16423" r="2470" b="8646"/>
          <a:stretch>
            <a:fillRect/>
          </a:stretch>
        </p:blipFill>
        <p:spPr bwMode="auto">
          <a:xfrm>
            <a:off x="266700" y="908050"/>
            <a:ext cx="88773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1" descr="D:\1. Евгения\4. Фото\ХОР\Рисунок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549275"/>
            <a:ext cx="8893175" cy="64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Группа 38"/>
          <p:cNvGrpSpPr>
            <a:grpSpLocks/>
          </p:cNvGrpSpPr>
          <p:nvPr/>
        </p:nvGrpSpPr>
        <p:grpSpPr bwMode="auto">
          <a:xfrm>
            <a:off x="0" y="-144463"/>
            <a:ext cx="9144000" cy="7002463"/>
            <a:chOff x="0" y="-144463"/>
            <a:chExt cx="9144000" cy="7002463"/>
          </a:xfrm>
        </p:grpSpPr>
        <p:pic>
          <p:nvPicPr>
            <p:cNvPr id="16414" name="Picture 2" descr="D:\1. Евгения\01. Школа\Рамки и фоны\Рисунок6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15" name="AutoShape 13" descr="Картинки по запросу кабалевский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6416" name="AutoShape 15" descr="Картинки по запросу кабалевский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8313" y="2349500"/>
              <a:ext cx="2016125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6" name="Скругленный прямоугольник 45"/>
          <p:cNvSpPr/>
          <p:nvPr/>
        </p:nvSpPr>
        <p:spPr>
          <a:xfrm>
            <a:off x="179388" y="260350"/>
            <a:ext cx="1800225" cy="431800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Положение  4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195736" y="260648"/>
            <a:ext cx="6120680" cy="432048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Музыка – способ самопознания и самоопределения.</a:t>
            </a:r>
            <a:endParaRPr lang="ru-RU" sz="2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sp>
        <p:nvSpPr>
          <p:cNvPr id="16389" name="WordArt 31"/>
          <p:cNvSpPr>
            <a:spLocks noChangeArrowheads="1" noChangeShapeType="1" noTextEdit="1"/>
          </p:cNvSpPr>
          <p:nvPr/>
        </p:nvSpPr>
        <p:spPr bwMode="auto">
          <a:xfrm>
            <a:off x="3059113" y="1268413"/>
            <a:ext cx="3182937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/>
              </a:rPr>
              <a:t>"TEEN`S  and  ART"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6390" name="WordArt 32"/>
          <p:cNvSpPr>
            <a:spLocks noChangeArrowheads="1" noChangeShapeType="1" noTextEdit="1"/>
          </p:cNvSpPr>
          <p:nvPr/>
        </p:nvSpPr>
        <p:spPr bwMode="auto">
          <a:xfrm>
            <a:off x="2555875" y="908050"/>
            <a:ext cx="4278313" cy="288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7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FF"/>
                </a:solidFill>
                <a:latin typeface="Book Antiqua"/>
              </a:rPr>
              <a:t>ТВОРЧЕСКОЕ ОБЪЕДИНЕНИЕ</a:t>
            </a:r>
          </a:p>
        </p:txBody>
      </p:sp>
      <p:sp>
        <p:nvSpPr>
          <p:cNvPr id="15413" name="Rectangle 5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5438" name="Rectangle 7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68313" y="1773238"/>
            <a:ext cx="3959225" cy="4770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dirty="0">
                <a:latin typeface="+mn-lt"/>
              </a:rPr>
              <a:t>В  объединении  реализуется активный подход  к развитию способностей, когда каждый этап творческого познания  закрепляется созданием крупного     проекта, интегрирующего деятельность  студий объединения. </a:t>
            </a:r>
          </a:p>
          <a:p>
            <a:pPr algn="just">
              <a:defRPr/>
            </a:pPr>
            <a:endParaRPr lang="ru-RU" sz="1600" dirty="0">
              <a:latin typeface="+mn-lt"/>
            </a:endParaRPr>
          </a:p>
          <a:p>
            <a:pPr algn="just">
              <a:defRPr/>
            </a:pPr>
            <a:r>
              <a:rPr lang="ru-RU" sz="1600" dirty="0">
                <a:latin typeface="+mn-lt"/>
              </a:rPr>
              <a:t>Идея интеграции искусств не противоречит овладению мастерством      в каком-то одном виде деятельности, напротив, целое тем больше обогатит тот, кто представляет собой яркую личность,  кто владеет мастерством, позволяющим свободно выражать в работе    свою индивидуальность. А комплексный  подход позволяет подростку подойти к осознанию единства художественного познания действительности. </a:t>
            </a:r>
          </a:p>
          <a:p>
            <a:pPr algn="just">
              <a:defRPr/>
            </a:pPr>
            <a:endParaRPr lang="ru-RU" sz="1600" dirty="0">
              <a:latin typeface="+mn-lt"/>
            </a:endParaRPr>
          </a:p>
        </p:txBody>
      </p:sp>
      <p:sp>
        <p:nvSpPr>
          <p:cNvPr id="16394" name="_s1031"/>
          <p:cNvSpPr>
            <a:spLocks noChangeArrowheads="1"/>
          </p:cNvSpPr>
          <p:nvPr/>
        </p:nvSpPr>
        <p:spPr bwMode="auto">
          <a:xfrm rot="-2861065">
            <a:off x="4420394" y="3134519"/>
            <a:ext cx="1498600" cy="1223962"/>
          </a:xfrm>
          <a:prstGeom prst="ellipse">
            <a:avLst/>
          </a:prstGeom>
          <a:solidFill>
            <a:srgbClr val="EDA1E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altLang="ru-RU" sz="1600" b="1">
                <a:latin typeface="Times New Roman" pitchFamily="18" charset="0"/>
              </a:rPr>
              <a:t>Студия </a:t>
            </a:r>
          </a:p>
          <a:p>
            <a:pPr algn="ctr"/>
            <a:r>
              <a:rPr lang="ru-RU" altLang="ru-RU" sz="1600" b="1">
                <a:latin typeface="Times New Roman" pitchFamily="18" charset="0"/>
              </a:rPr>
              <a:t>танца</a:t>
            </a:r>
            <a:endParaRPr lang="ru-RU" altLang="ru-RU"/>
          </a:p>
        </p:txBody>
      </p:sp>
      <p:sp>
        <p:nvSpPr>
          <p:cNvPr id="16395" name="_s1033"/>
          <p:cNvSpPr>
            <a:spLocks noChangeArrowheads="1"/>
          </p:cNvSpPr>
          <p:nvPr/>
        </p:nvSpPr>
        <p:spPr bwMode="auto">
          <a:xfrm>
            <a:off x="4932363" y="5084763"/>
            <a:ext cx="1439862" cy="1106487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1000"/>
              </a:spcAft>
            </a:pPr>
            <a:r>
              <a:rPr lang="ru-RU" altLang="ru-RU" sz="1300" b="1">
                <a:latin typeface="Times New Roman" pitchFamily="18" charset="0"/>
              </a:rPr>
              <a:t>Студия «Сценарист»</a:t>
            </a:r>
            <a:endParaRPr lang="ru-RU" altLang="ru-RU" sz="1300"/>
          </a:p>
        </p:txBody>
      </p:sp>
      <p:sp>
        <p:nvSpPr>
          <p:cNvPr id="16396" name="_s1035"/>
          <p:cNvSpPr>
            <a:spLocks noChangeArrowheads="1"/>
          </p:cNvSpPr>
          <p:nvPr/>
        </p:nvSpPr>
        <p:spPr bwMode="auto">
          <a:xfrm>
            <a:off x="6804025" y="5084763"/>
            <a:ext cx="1498600" cy="1106487"/>
          </a:xfrm>
          <a:prstGeom prst="ellipse">
            <a:avLst/>
          </a:prstGeom>
          <a:solidFill>
            <a:srgbClr val="FDCFA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1000"/>
              </a:spcAft>
            </a:pPr>
            <a:r>
              <a:rPr lang="ru-RU" altLang="ru-RU" sz="1600" b="1">
                <a:latin typeface="Times New Roman" pitchFamily="18" charset="0"/>
              </a:rPr>
              <a:t>Изо- студия </a:t>
            </a:r>
            <a:endParaRPr lang="ru-RU" altLang="ru-RU"/>
          </a:p>
        </p:txBody>
      </p:sp>
      <p:sp>
        <p:nvSpPr>
          <p:cNvPr id="16397" name="_s1037"/>
          <p:cNvSpPr>
            <a:spLocks noChangeArrowheads="1"/>
          </p:cNvSpPr>
          <p:nvPr/>
        </p:nvSpPr>
        <p:spPr bwMode="auto">
          <a:xfrm rot="3848441">
            <a:off x="7612063" y="3260725"/>
            <a:ext cx="1439862" cy="1106488"/>
          </a:xfrm>
          <a:prstGeom prst="ellipse">
            <a:avLst/>
          </a:prstGeom>
          <a:solidFill>
            <a:srgbClr val="C2D69B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1000"/>
              </a:spcAft>
            </a:pPr>
            <a:r>
              <a:rPr lang="ru-RU" altLang="ru-RU" sz="1300" b="1">
                <a:latin typeface="Times New Roman" pitchFamily="18" charset="0"/>
              </a:rPr>
              <a:t>Музыкально-хоровая студия</a:t>
            </a:r>
            <a:endParaRPr lang="ru-RU" altLang="ru-RU" sz="1300"/>
          </a:p>
        </p:txBody>
      </p:sp>
      <p:sp>
        <p:nvSpPr>
          <p:cNvPr id="16398" name="_s1039"/>
          <p:cNvSpPr>
            <a:spLocks noChangeArrowheads="1"/>
          </p:cNvSpPr>
          <p:nvPr/>
        </p:nvSpPr>
        <p:spPr bwMode="auto">
          <a:xfrm>
            <a:off x="5867400" y="1989138"/>
            <a:ext cx="1512888" cy="1106487"/>
          </a:xfrm>
          <a:prstGeom prst="ellipse">
            <a:avLst/>
          </a:prstGeom>
          <a:solidFill>
            <a:srgbClr val="CCC0D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1000"/>
              </a:spcAft>
            </a:pPr>
            <a:endParaRPr lang="ru-RU" altLang="ru-RU" sz="600" b="1">
              <a:latin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altLang="ru-RU" sz="1400" b="1">
                <a:latin typeface="Times New Roman" pitchFamily="18" charset="0"/>
              </a:rPr>
              <a:t>Театральная студия</a:t>
            </a:r>
            <a:endParaRPr lang="ru-RU" altLang="ru-RU"/>
          </a:p>
        </p:txBody>
      </p:sp>
      <p:sp>
        <p:nvSpPr>
          <p:cNvPr id="15450" name="_s1040"/>
          <p:cNvSpPr>
            <a:spLocks noChangeArrowheads="1"/>
          </p:cNvSpPr>
          <p:nvPr/>
        </p:nvSpPr>
        <p:spPr bwMode="auto">
          <a:xfrm>
            <a:off x="6011863" y="3500438"/>
            <a:ext cx="1425575" cy="12509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Творческое объединение</a:t>
            </a:r>
          </a:p>
          <a:p>
            <a:pPr algn="ctr">
              <a:spcAft>
                <a:spcPts val="1000"/>
              </a:spcAft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«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Teens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and</a:t>
            </a:r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art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 flipH="1" flipV="1">
            <a:off x="5003800" y="4437063"/>
            <a:ext cx="215900" cy="792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08850" y="2781300"/>
            <a:ext cx="719138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8172450" y="4508500"/>
            <a:ext cx="144463" cy="792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5364163" y="2708275"/>
            <a:ext cx="503237" cy="360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>
            <a:stCxn id="16395" idx="5"/>
            <a:endCxn id="16396" idx="3"/>
          </p:cNvCxnSpPr>
          <p:nvPr/>
        </p:nvCxnSpPr>
        <p:spPr>
          <a:xfrm>
            <a:off x="6161088" y="6029325"/>
            <a:ext cx="862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stCxn id="16398" idx="4"/>
          </p:cNvCxnSpPr>
          <p:nvPr/>
        </p:nvCxnSpPr>
        <p:spPr>
          <a:xfrm flipH="1">
            <a:off x="6588125" y="3095625"/>
            <a:ext cx="36513" cy="404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H="1">
            <a:off x="7451725" y="4005263"/>
            <a:ext cx="360363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>
            <a:off x="5724525" y="4005263"/>
            <a:ext cx="252413" cy="144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V="1">
            <a:off x="5940425" y="4652963"/>
            <a:ext cx="3603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 flipH="1" flipV="1">
            <a:off x="7019925" y="4724400"/>
            <a:ext cx="215900" cy="433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56" name="Picture 96" descr="D:\1. Евгения\4. Фото\ХОР\Рисунок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00213"/>
            <a:ext cx="8713788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19"/>
          <p:cNvGrpSpPr>
            <a:grpSpLocks/>
          </p:cNvGrpSpPr>
          <p:nvPr/>
        </p:nvGrpSpPr>
        <p:grpSpPr bwMode="auto">
          <a:xfrm>
            <a:off x="1258888" y="1700213"/>
            <a:ext cx="6265862" cy="4716462"/>
            <a:chOff x="1259632" y="1700808"/>
            <a:chExt cx="6264696" cy="4715135"/>
          </a:xfrm>
        </p:grpSpPr>
        <p:pic>
          <p:nvPicPr>
            <p:cNvPr id="16412" name="Picture 97" descr="D:\1. Евгения\01. Школа\Аттестация\Дипломы, грамоты, сертификаты\Пресса\005.jpg"/>
            <p:cNvPicPr>
              <a:picLocks noChangeAspect="1" noChangeArrowheads="1"/>
            </p:cNvPicPr>
            <p:nvPr/>
          </p:nvPicPr>
          <p:blipFill>
            <a:blip r:embed="rId4"/>
            <a:srcRect t="17574" r="20364"/>
            <a:stretch>
              <a:fillRect/>
            </a:stretch>
          </p:blipFill>
          <p:spPr bwMode="auto">
            <a:xfrm>
              <a:off x="1259632" y="1700808"/>
              <a:ext cx="6264696" cy="47151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9" name="Овал 118"/>
            <p:cNvSpPr/>
            <p:nvPr/>
          </p:nvSpPr>
          <p:spPr>
            <a:xfrm>
              <a:off x="1331056" y="2924426"/>
              <a:ext cx="3888651" cy="5046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AA6C56"/>
          </a:solidFill>
          <a:ln w="9525">
            <a:noFill/>
            <a:miter lim="800000"/>
            <a:headEnd/>
            <a:tailEnd/>
          </a:ln>
        </p:spPr>
      </p:pic>
      <p:sp>
        <p:nvSpPr>
          <p:cNvPr id="58" name="Скругленный прямоугольник 57"/>
          <p:cNvSpPr/>
          <p:nvPr/>
        </p:nvSpPr>
        <p:spPr>
          <a:xfrm>
            <a:off x="323850" y="333375"/>
            <a:ext cx="1800225" cy="431800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Положение  4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339752" y="332655"/>
            <a:ext cx="6120680" cy="432048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Музыка – способ самопознания и самоопределения.</a:t>
            </a:r>
            <a:endParaRPr lang="ru-RU" sz="2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pic>
        <p:nvPicPr>
          <p:cNvPr id="16435" name="Picture 51" descr="http://infanciayjuventudsc.files.wordpress.com/2011/02/radio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908050"/>
            <a:ext cx="2493963" cy="1728788"/>
          </a:xfrm>
          <a:prstGeom prst="rect">
            <a:avLst/>
          </a:prstGeom>
          <a:ln w="38100" cap="sq">
            <a:solidFill>
              <a:srgbClr val="AA6C5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2" name="TextBox 61"/>
          <p:cNvSpPr txBox="1"/>
          <p:nvPr/>
        </p:nvSpPr>
        <p:spPr>
          <a:xfrm>
            <a:off x="323850" y="2157413"/>
            <a:ext cx="1008063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Школьное </a:t>
            </a:r>
          </a:p>
          <a:p>
            <a:pPr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радио</a:t>
            </a:r>
            <a:endParaRPr lang="ru-RU" sz="1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12913" y="2193925"/>
            <a:ext cx="105886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</a:t>
            </a:r>
            <a:r>
              <a:rPr lang="ru-RU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Перемена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FM</a:t>
            </a:r>
            <a:r>
              <a:rPr lang="ru-RU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»</a:t>
            </a:r>
            <a:endParaRPr lang="ru-RU" sz="1200" dirty="0">
              <a:latin typeface="+mn-lt"/>
            </a:endParaRPr>
          </a:p>
        </p:txBody>
      </p:sp>
      <p:pic>
        <p:nvPicPr>
          <p:cNvPr id="17416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908050"/>
            <a:ext cx="360362" cy="360363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66" name="TextBox 65"/>
          <p:cNvSpPr txBox="1"/>
          <p:nvPr/>
        </p:nvSpPr>
        <p:spPr>
          <a:xfrm>
            <a:off x="3563938" y="981075"/>
            <a:ext cx="230346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праздничные эфиры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563938" y="1341438"/>
            <a:ext cx="34559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передача «Музыкальный </a:t>
            </a:r>
            <a:r>
              <a:rPr lang="en-US" dirty="0">
                <a:latin typeface="+mn-lt"/>
              </a:rPr>
              <a:t> fresh</a:t>
            </a:r>
            <a:r>
              <a:rPr lang="ru-RU" dirty="0">
                <a:latin typeface="+mn-lt"/>
              </a:rPr>
              <a:t>"</a:t>
            </a:r>
          </a:p>
        </p:txBody>
      </p:sp>
      <p:pic>
        <p:nvPicPr>
          <p:cNvPr id="17419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341438"/>
            <a:ext cx="360362" cy="358775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17420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773238"/>
            <a:ext cx="360362" cy="360362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17421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205038"/>
            <a:ext cx="360362" cy="360362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3563938" y="1700213"/>
            <a:ext cx="42481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передача  «Интересно о неизвестном»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563938" y="2133600"/>
            <a:ext cx="38163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передача  «Школьные  новости»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3850" y="3025775"/>
            <a:ext cx="4319588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«Радио-творчество»   </a:t>
            </a:r>
            <a:r>
              <a:rPr lang="ru-RU" dirty="0">
                <a:latin typeface="+mn-lt"/>
              </a:rPr>
              <a:t>-  это  возможность для ребят попробовать себя в роли: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          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          сценариста  радио-эфира;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          ведущего     радио-эфира;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          корреспондента  радио;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          музыкального  редактора;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          звукорежиссера.</a:t>
            </a:r>
          </a:p>
          <a:p>
            <a:pPr>
              <a:defRPr/>
            </a:pPr>
            <a:r>
              <a:rPr lang="ru-RU" dirty="0">
                <a:latin typeface="+mn-lt"/>
              </a:rPr>
              <a:t>       </a:t>
            </a:r>
          </a:p>
          <a:p>
            <a:pPr>
              <a:defRPr/>
            </a:pPr>
            <a:endParaRPr lang="ru-RU" dirty="0">
              <a:latin typeface="+mn-lt"/>
            </a:endParaRPr>
          </a:p>
          <a:p>
            <a:pPr>
              <a:defRPr/>
            </a:pPr>
            <a:r>
              <a:rPr lang="ru-RU" dirty="0">
                <a:latin typeface="+mn-lt"/>
              </a:rPr>
              <a:t> </a:t>
            </a:r>
          </a:p>
        </p:txBody>
      </p:sp>
      <p:pic>
        <p:nvPicPr>
          <p:cNvPr id="17425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5589588"/>
            <a:ext cx="360362" cy="360362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17426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005263"/>
            <a:ext cx="360362" cy="360362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17427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437063"/>
            <a:ext cx="360362" cy="360362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17428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97425"/>
            <a:ext cx="360362" cy="360363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pic>
        <p:nvPicPr>
          <p:cNvPr id="17429" name="Picture 53" descr="http://i.imgur.com/4wsXW1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5229225"/>
            <a:ext cx="360362" cy="360363"/>
          </a:xfrm>
          <a:prstGeom prst="rect">
            <a:avLst/>
          </a:prstGeom>
          <a:gradFill>
            <a:gsLst>
              <a:gs pos="0">
                <a:srgbClr val="AA6C56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cxnSp>
        <p:nvCxnSpPr>
          <p:cNvPr id="81" name="Прямая соединительная линия 80"/>
          <p:cNvCxnSpPr/>
          <p:nvPr/>
        </p:nvCxnSpPr>
        <p:spPr>
          <a:xfrm>
            <a:off x="2843213" y="2636838"/>
            <a:ext cx="5832475" cy="0"/>
          </a:xfrm>
          <a:prstGeom prst="line">
            <a:avLst/>
          </a:prstGeom>
          <a:ln w="41275">
            <a:solidFill>
              <a:srgbClr val="AA6C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643438" y="2636838"/>
            <a:ext cx="0" cy="3816350"/>
          </a:xfrm>
          <a:prstGeom prst="line">
            <a:avLst/>
          </a:prstGeom>
          <a:ln w="41275">
            <a:solidFill>
              <a:srgbClr val="AA6C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5364163" y="3441700"/>
            <a:ext cx="3600450" cy="3832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умение  работать с информацией; 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творческой инициативность; </a:t>
            </a:r>
          </a:p>
          <a:p>
            <a:pPr>
              <a:lnSpc>
                <a:spcPct val="150000"/>
              </a:lnSpc>
              <a:defRPr/>
            </a:pPr>
            <a:r>
              <a:rPr lang="ru-RU" dirty="0" err="1">
                <a:latin typeface="+mn-lt"/>
              </a:rPr>
              <a:t>креативность</a:t>
            </a:r>
            <a:r>
              <a:rPr lang="ru-RU" dirty="0">
                <a:latin typeface="+mn-lt"/>
              </a:rPr>
              <a:t>;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способность работать в команде;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latin typeface="+mn-lt"/>
              </a:rPr>
              <a:t>уверенность в себе. ответственность;</a:t>
            </a:r>
          </a:p>
          <a:p>
            <a:pPr>
              <a:lnSpc>
                <a:spcPct val="150000"/>
              </a:lnSpc>
              <a:defRPr/>
            </a:pPr>
            <a:endParaRPr lang="ru-RU" dirty="0">
              <a:latin typeface="+mn-lt"/>
            </a:endParaRPr>
          </a:p>
          <a:p>
            <a:pPr>
              <a:lnSpc>
                <a:spcPct val="150000"/>
              </a:lnSpc>
              <a:defRPr/>
            </a:pPr>
            <a:endParaRPr lang="ru-RU" dirty="0">
              <a:latin typeface="+mn-lt"/>
            </a:endParaRPr>
          </a:p>
        </p:txBody>
      </p:sp>
      <p:sp>
        <p:nvSpPr>
          <p:cNvPr id="87" name="Стрелка вправо 86"/>
          <p:cNvSpPr/>
          <p:nvPr/>
        </p:nvSpPr>
        <p:spPr>
          <a:xfrm>
            <a:off x="4787900" y="4005263"/>
            <a:ext cx="431800" cy="215900"/>
          </a:xfrm>
          <a:prstGeom prst="rightArrow">
            <a:avLst/>
          </a:prstGeom>
          <a:solidFill>
            <a:srgbClr val="AA6C56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" name="Стрелка вправо 87"/>
          <p:cNvSpPr/>
          <p:nvPr/>
        </p:nvSpPr>
        <p:spPr>
          <a:xfrm>
            <a:off x="4787900" y="4437063"/>
            <a:ext cx="431800" cy="215900"/>
          </a:xfrm>
          <a:prstGeom prst="rightArrow">
            <a:avLst/>
          </a:prstGeom>
          <a:solidFill>
            <a:srgbClr val="AA6C56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" name="Стрелка вправо 88"/>
          <p:cNvSpPr/>
          <p:nvPr/>
        </p:nvSpPr>
        <p:spPr>
          <a:xfrm>
            <a:off x="4787900" y="4868863"/>
            <a:ext cx="431800" cy="215900"/>
          </a:xfrm>
          <a:prstGeom prst="rightArrow">
            <a:avLst/>
          </a:prstGeom>
          <a:solidFill>
            <a:srgbClr val="AA6C56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Стрелка вправо 89"/>
          <p:cNvSpPr/>
          <p:nvPr/>
        </p:nvSpPr>
        <p:spPr>
          <a:xfrm>
            <a:off x="4787900" y="5229225"/>
            <a:ext cx="431800" cy="215900"/>
          </a:xfrm>
          <a:prstGeom prst="rightArrow">
            <a:avLst/>
          </a:prstGeom>
          <a:solidFill>
            <a:srgbClr val="AA6C56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Стрелка вправо 90"/>
          <p:cNvSpPr/>
          <p:nvPr/>
        </p:nvSpPr>
        <p:spPr>
          <a:xfrm>
            <a:off x="4787900" y="5661025"/>
            <a:ext cx="431800" cy="215900"/>
          </a:xfrm>
          <a:prstGeom prst="rightArrow">
            <a:avLst/>
          </a:prstGeom>
          <a:solidFill>
            <a:srgbClr val="AA6C56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4859338" y="3141663"/>
            <a:ext cx="3852862" cy="463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ru-RU" dirty="0">
              <a:latin typeface="+mn-lt"/>
            </a:endParaRPr>
          </a:p>
        </p:txBody>
      </p:sp>
      <p:sp>
        <p:nvSpPr>
          <p:cNvPr id="17439" name="TextBox 92"/>
          <p:cNvSpPr txBox="1">
            <a:spLocks noChangeArrowheads="1"/>
          </p:cNvSpPr>
          <p:nvPr/>
        </p:nvSpPr>
        <p:spPr bwMode="auto">
          <a:xfrm>
            <a:off x="4787900" y="2708275"/>
            <a:ext cx="3816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/>
          </a:p>
          <a:p>
            <a:pPr algn="ctr"/>
            <a:r>
              <a:rPr lang="ru-RU" altLang="ru-RU"/>
              <a:t>Планируемые  личностные и метапредметные   результаты: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4787900" y="6092825"/>
            <a:ext cx="431800" cy="215900"/>
          </a:xfrm>
          <a:prstGeom prst="rightArrow">
            <a:avLst/>
          </a:prstGeom>
          <a:solidFill>
            <a:srgbClr val="AA6C56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40" name="Picture 32" descr="C:\Users\Артем\Desktop\Рисунок1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908050"/>
            <a:ext cx="8689975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8436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288" y="333375"/>
            <a:ext cx="1800225" cy="431800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Положение  4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11760" y="332656"/>
            <a:ext cx="6120680" cy="432048"/>
          </a:xfrm>
          <a:prstGeom prst="roundRect">
            <a:avLst/>
          </a:prstGeom>
          <a:solidFill>
            <a:srgbClr val="FBEBD9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Музыка – способ самопознания и самоопределения.</a:t>
            </a:r>
            <a:endParaRPr lang="ru-RU" sz="2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313" y="836613"/>
            <a:ext cx="82073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</a:rPr>
              <a:t>Хоровой и танцевальный  </a:t>
            </a:r>
            <a:r>
              <a:rPr lang="ru-RU" sz="1600" dirty="0" err="1">
                <a:latin typeface="+mn-lt"/>
              </a:rPr>
              <a:t>флешмобы</a:t>
            </a:r>
            <a:r>
              <a:rPr lang="ru-RU" sz="1600" dirty="0">
                <a:latin typeface="+mn-lt"/>
              </a:rPr>
              <a:t> – современные социокультурные практики –  форма  взаимодействия,  объединяющая детей и взрослых в общественно  значимом событии,  способствующая  самоопределению  школьников и формированию их гражданской идентичности. 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/>
          <a:srcRect l="11517" t="5121" r="11706" b="7822"/>
          <a:stretch>
            <a:fillRect/>
          </a:stretch>
        </p:blipFill>
        <p:spPr bwMode="auto">
          <a:xfrm>
            <a:off x="395288" y="1989138"/>
            <a:ext cx="2373312" cy="1512887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ердце 9"/>
          <p:cNvSpPr/>
          <p:nvPr/>
        </p:nvSpPr>
        <p:spPr>
          <a:xfrm>
            <a:off x="755650" y="2420938"/>
            <a:ext cx="1296988" cy="1008062"/>
          </a:xfrm>
          <a:prstGeom prst="heart">
            <a:avLst/>
          </a:prstGeom>
          <a:noFill/>
          <a:ln w="4762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573016"/>
            <a:ext cx="94397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6">
                        <a:lumMod val="75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4"/>
              </a:rPr>
              <a:t>Видео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6">
                      <a:lumMod val="75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/>
          <a:srcRect l="13912" t="30244" r="13434" b="12017"/>
          <a:stretch>
            <a:fillRect/>
          </a:stretch>
        </p:blipFill>
        <p:spPr bwMode="auto">
          <a:xfrm>
            <a:off x="4284663" y="2060575"/>
            <a:ext cx="3473450" cy="155257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2843213" y="2349500"/>
            <a:ext cx="143986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Танцевальный 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флешмоб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«Здоровое поколение»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40650" y="2205038"/>
            <a:ext cx="1223963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Хоровой 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флешмоб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«70 лет Великой Победе»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08104" y="3573016"/>
            <a:ext cx="88626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6"/>
              </a:rPr>
              <a:t>Видео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7419" name="Picture 11" descr="https://pp.vk.me/c623621/v623621668/34ed2/KPWK_EBvV4w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4149725"/>
            <a:ext cx="2400300" cy="180022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2771775" y="4437063"/>
            <a:ext cx="12954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Городской  хоровой 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флешмоб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ко Дню Победы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40650" y="4365625"/>
            <a:ext cx="12239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Городской  хоровой 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флешмоб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ко Дню России</a:t>
            </a:r>
          </a:p>
        </p:txBody>
      </p:sp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8"/>
          <a:srcRect l="22475" t="28391" r="23280" b="21438"/>
          <a:stretch>
            <a:fillRect/>
          </a:stretch>
        </p:blipFill>
        <p:spPr bwMode="auto">
          <a:xfrm>
            <a:off x="4284663" y="4221163"/>
            <a:ext cx="3462337" cy="180022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899592" y="6021288"/>
            <a:ext cx="88626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9"/>
              </a:rPr>
              <a:t>Видео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652120" y="6021288"/>
            <a:ext cx="88626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hlinkClick r:id="rId10"/>
              </a:rPr>
              <a:t>Видео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404813"/>
            <a:ext cx="4032250" cy="936625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Результативность участия в региональной  олимпиаде школьников</a:t>
            </a:r>
          </a:p>
        </p:txBody>
      </p:sp>
      <p:sp>
        <p:nvSpPr>
          <p:cNvPr id="19460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9461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787900" y="404813"/>
            <a:ext cx="4032250" cy="936625"/>
          </a:xfrm>
          <a:prstGeom prst="rect">
            <a:avLst/>
          </a:prstGeom>
          <a:solidFill>
            <a:srgbClr val="AD5207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Результативность участия  в конкурсах и фестивалях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95288" y="1628775"/>
          <a:ext cx="3887787" cy="19605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95929"/>
                <a:gridCol w="1295929"/>
                <a:gridCol w="1295929"/>
              </a:tblGrid>
              <a:tr h="579270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участников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Результат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</a:tr>
              <a:tr h="345323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призёр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</a:tr>
              <a:tr h="345323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призёра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</a:tr>
              <a:tr h="345323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2014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призёра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</a:tr>
              <a:tr h="345323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призёра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2" marB="45732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787900" y="1700213"/>
          <a:ext cx="4056066" cy="176847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6011"/>
                <a:gridCol w="676011"/>
                <a:gridCol w="676011"/>
                <a:gridCol w="676011"/>
                <a:gridCol w="676011"/>
                <a:gridCol w="676011"/>
              </a:tblGrid>
              <a:tr h="51834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Районный</a:t>
                      </a:r>
                      <a:r>
                        <a:rPr lang="ru-RU" sz="14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смотр-конкурс хоровых коллективов «Гармония»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518346"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2010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91439" marR="91439" marT="45736" marB="45736"/>
                </a:tc>
              </a:tr>
              <a:tr h="731783"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место</a:t>
                      </a:r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место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ru-RU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место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место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ru-RU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место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4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ru-RU" sz="14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место</a:t>
                      </a:r>
                    </a:p>
                    <a:p>
                      <a:pPr algn="ctr"/>
                      <a:endParaRPr lang="ru-RU" sz="14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39" marR="91439" marT="45736" marB="45736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95288" y="3860800"/>
          <a:ext cx="3887788" cy="25304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5949"/>
                <a:gridCol w="2159882"/>
                <a:gridCol w="791957"/>
              </a:tblGrid>
              <a:tr h="335364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Конкурс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Результат</a:t>
                      </a:r>
                      <a:endParaRPr lang="ru-RU" sz="11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</a:tr>
              <a:tr h="457315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2012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Конкурс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детского творчества «Зимние фантазии»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</a:tr>
              <a:tr h="640241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Фестиваль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детского творчества «</a:t>
                      </a:r>
                      <a:r>
                        <a:rPr lang="ru-RU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Киришское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подворье»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</a:tr>
              <a:tr h="640241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2013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Фестиваль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детского творчества «</a:t>
                      </a:r>
                      <a:r>
                        <a:rPr lang="ru-RU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Киришское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подворье»</a:t>
                      </a:r>
                      <a:endParaRPr lang="ru-RU" sz="12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</a:tr>
              <a:tr h="457315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2014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Рождественский фестиваль  «</a:t>
                      </a:r>
                      <a:r>
                        <a:rPr lang="ru-RU" sz="1200" b="0" cap="none" spc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Вифлиемская</a:t>
                      </a:r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звезда»</a:t>
                      </a:r>
                      <a:endParaRPr lang="ru-RU" sz="12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31" marB="45731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859338" y="4005263"/>
          <a:ext cx="3887788" cy="23018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5949"/>
                <a:gridCol w="2159882"/>
                <a:gridCol w="791957"/>
              </a:tblGrid>
              <a:tr h="360060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Конкурс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Результат</a:t>
                      </a:r>
                      <a:endParaRPr lang="ru-RU" sz="11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</a:tr>
              <a:tr h="640116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Фестиваль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детского творчества «</a:t>
                      </a:r>
                      <a:r>
                        <a:rPr lang="ru-RU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Киришское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подворье»</a:t>
                      </a:r>
                      <a:endParaRPr lang="ru-RU" sz="12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</a:tr>
              <a:tr h="655902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Фестиваль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детского творчества «</a:t>
                      </a:r>
                      <a:r>
                        <a:rPr lang="ru-RU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Киришское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подворье»</a:t>
                      </a:r>
                      <a:endParaRPr lang="ru-RU" sz="12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</a:tr>
              <a:tr h="645796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</a:t>
                      </a:r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cap="none" spc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Фестваль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детского творчества «</a:t>
                      </a:r>
                      <a:r>
                        <a:rPr lang="ru-RU" sz="1200" b="0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Киришское</a:t>
                      </a:r>
                      <a:r>
                        <a:rPr lang="ru-RU" sz="1200" b="0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подворье»</a:t>
                      </a:r>
                      <a:endParaRPr lang="ru-RU" sz="1200" b="0" cap="none" spc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ru-RU" sz="1600" b="0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25" marR="91425" marT="45723" marB="45723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534400" cy="503238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Вовлечённость обучающихся в творческую </a:t>
            </a:r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социокультурную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деятельность</a:t>
            </a:r>
          </a:p>
        </p:txBody>
      </p:sp>
      <p:sp>
        <p:nvSpPr>
          <p:cNvPr id="1031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32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1026" name="Содержимое 3"/>
          <p:cNvGraphicFramePr>
            <a:graphicFrameLocks noGrp="1"/>
          </p:cNvGraphicFramePr>
          <p:nvPr>
            <p:ph idx="1"/>
          </p:nvPr>
        </p:nvGraphicFramePr>
        <p:xfrm>
          <a:off x="-50800" y="857250"/>
          <a:ext cx="4745038" cy="2871788"/>
        </p:xfrm>
        <a:graphic>
          <a:graphicData uri="http://schemas.openxmlformats.org/presentationml/2006/ole">
            <p:oleObj spid="_x0000_s1026" r:id="rId4" imgW="4743099" imgH="2871465" progId="Excel.Chart.8">
              <p:embed/>
            </p:oleObj>
          </a:graphicData>
        </a:graphic>
      </p:graphicFrame>
      <p:graphicFrame>
        <p:nvGraphicFramePr>
          <p:cNvPr id="1027" name="Содержимое 3"/>
          <p:cNvGraphicFramePr>
            <a:graphicFrameLocks/>
          </p:cNvGraphicFramePr>
          <p:nvPr/>
        </p:nvGraphicFramePr>
        <p:xfrm>
          <a:off x="3873500" y="857250"/>
          <a:ext cx="5080000" cy="2798763"/>
        </p:xfrm>
        <a:graphic>
          <a:graphicData uri="http://schemas.openxmlformats.org/presentationml/2006/ole">
            <p:oleObj spid="_x0000_s1027" r:id="rId5" imgW="5084505" imgH="2798307" progId="Excel.Chart.8">
              <p:embed/>
            </p:oleObj>
          </a:graphicData>
        </a:graphic>
      </p:graphicFrame>
      <p:graphicFrame>
        <p:nvGraphicFramePr>
          <p:cNvPr id="1028" name="Содержимое 3"/>
          <p:cNvGraphicFramePr>
            <a:graphicFrameLocks/>
          </p:cNvGraphicFramePr>
          <p:nvPr/>
        </p:nvGraphicFramePr>
        <p:xfrm>
          <a:off x="1619250" y="3429000"/>
          <a:ext cx="5718175" cy="3197225"/>
        </p:xfrm>
        <a:graphic>
          <a:graphicData uri="http://schemas.openxmlformats.org/presentationml/2006/ole">
            <p:oleObj spid="_x0000_s1028" r:id="rId6" imgW="5718544" imgH="319458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7942262" cy="431800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Рефлексия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0484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85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468313" y="981075"/>
            <a:ext cx="82804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</a:rPr>
              <a:t>Уважаемые коллеги! В данном семинаре рассматривалась музыкально-творческая деятельность  как условие духовно-нравственного совершенствования  школьников, в ходе которой  ученикам часто предлагается  проявить себя в роли  композитора, художника, режиссера… Предлагаю и вам творчески  проявить себя  в следующих заданиях,  которые помогут  мне познакомиться  с вашим понимаем  роли  музыкально-творческой деятельности  в  школьной жизни ребёнка.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288" y="2708275"/>
            <a:ext cx="403225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</a:rPr>
              <a:t>Перед вами тонический аккорд - сочетание трёх  и  более  звуков, которые считаются </a:t>
            </a:r>
            <a:r>
              <a:rPr lang="ru-RU" sz="1600" i="1" u="sng" dirty="0">
                <a:latin typeface="+mn-lt"/>
              </a:rPr>
              <a:t>главными</a:t>
            </a:r>
            <a:r>
              <a:rPr lang="ru-RU" sz="1600" dirty="0">
                <a:latin typeface="+mn-lt"/>
              </a:rPr>
              <a:t> или основными в произведении.  Впишите в  ноты, обозначающие эти  звуки,    </a:t>
            </a:r>
            <a:r>
              <a:rPr lang="ru-RU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понятия</a:t>
            </a:r>
            <a:r>
              <a:rPr lang="ru-RU" sz="1600" dirty="0">
                <a:latin typeface="+mn-lt"/>
              </a:rPr>
              <a:t> нашего семинара, которые вы считаете фундаментальными.</a:t>
            </a:r>
          </a:p>
        </p:txBody>
      </p:sp>
      <p:pic>
        <p:nvPicPr>
          <p:cNvPr id="20488" name="Picture 9" descr="http://umnitsa-miass.ru/data/titul_2.jpg"/>
          <p:cNvPicPr>
            <a:picLocks noChangeAspect="1" noChangeArrowheads="1"/>
          </p:cNvPicPr>
          <p:nvPr/>
        </p:nvPicPr>
        <p:blipFill>
          <a:blip r:embed="rId4"/>
          <a:srcRect t="13168" r="21863" b="10452"/>
          <a:stretch>
            <a:fillRect/>
          </a:stretch>
        </p:blipFill>
        <p:spPr bwMode="auto">
          <a:xfrm>
            <a:off x="755650" y="4221163"/>
            <a:ext cx="30956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2484438" y="5229225"/>
            <a:ext cx="792162" cy="287338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84438" y="4941888"/>
            <a:ext cx="792162" cy="287337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84438" y="4652963"/>
            <a:ext cx="792162" cy="288925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484438" y="5516563"/>
            <a:ext cx="792162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03648" y="2492896"/>
            <a:ext cx="1825628" cy="33855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extrusionH="76200">
            <a:extrusionClr>
              <a:srgbClr val="FF0000"/>
            </a:extrusionClr>
          </a:sp3d>
        </p:spPr>
        <p:txBody>
          <a:bodyPr wrap="none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Главный аккорд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2492896"/>
            <a:ext cx="1149675" cy="33855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4500000"/>
            </a:lightRig>
          </a:scene3d>
          <a:sp3d extrusionH="76200">
            <a:extrusionClr>
              <a:srgbClr val="FF0000"/>
            </a:extrusionClr>
          </a:sp3d>
        </p:spPr>
        <p:txBody>
          <a:bodyPr wrap="none">
            <a:spAutoFit/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Синквейн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j-lt"/>
            </a:endParaRPr>
          </a:p>
        </p:txBody>
      </p:sp>
      <p:pic>
        <p:nvPicPr>
          <p:cNvPr id="20495" name="Picture 11" descr="http://festival.1september.ru/articles/534466/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076700"/>
            <a:ext cx="23764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787900" y="2852738"/>
            <a:ext cx="3960813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n-lt"/>
              </a:rPr>
              <a:t>Сочините </a:t>
            </a:r>
            <a:r>
              <a:rPr lang="ru-RU" sz="1600" dirty="0" err="1">
                <a:latin typeface="+mn-lt"/>
              </a:rPr>
              <a:t>синквейн</a:t>
            </a:r>
            <a:r>
              <a:rPr lang="ru-RU" sz="1600" dirty="0">
                <a:latin typeface="+mn-lt"/>
              </a:rPr>
              <a:t> с использованием  одного из ключевых понятий семинара:</a:t>
            </a:r>
          </a:p>
          <a:p>
            <a:pPr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музыка, творчество, деятельность,  совершенствование. </a:t>
            </a:r>
            <a:endParaRPr lang="ru-RU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476250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выбранной темы</a:t>
            </a: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213100" y="3149600"/>
            <a:ext cx="2667000" cy="1828800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Новая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цель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cs typeface="Times New Roman" pitchFamily="18" charset="0"/>
              </a:rPr>
              <a:t>образования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512495" y="854175"/>
            <a:ext cx="2952750" cy="2159000"/>
          </a:xfrm>
          <a:prstGeom prst="roundRect">
            <a:avLst>
              <a:gd name="adj" fmla="val 16667"/>
            </a:avLst>
          </a:prstGeom>
          <a:solidFill>
            <a:srgbClr val="FBC589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Инновационная экономика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Экономика знаний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Новые технологии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51520" y="836712"/>
            <a:ext cx="2878138" cy="2232026"/>
          </a:xfrm>
          <a:prstGeom prst="roundRect">
            <a:avLst>
              <a:gd name="adj" fmla="val 16667"/>
            </a:avLst>
          </a:prstGeom>
          <a:solidFill>
            <a:srgbClr val="FBC589"/>
          </a:solidFill>
          <a:ln>
            <a:solidFill>
              <a:schemeClr val="tx2">
                <a:lumMod val="75000"/>
              </a:schemeClr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1400" u="sng" dirty="0"/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Общественный 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400" u="sng" dirty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58825" y="1741488"/>
            <a:ext cx="2593975" cy="143986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Новые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образовательные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запросы семьи,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общества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государства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880100" y="1778000"/>
            <a:ext cx="273685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Широкое внедрение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новых технологий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все сферы жизни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 rot="9180250">
            <a:off x="6243638" y="3382963"/>
            <a:ext cx="811212" cy="2603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492500" y="4597400"/>
            <a:ext cx="4827588" cy="1711325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Воспитание, социально-педагогическая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поддержка становления и развития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высоконравственного,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ответственного, творческого,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инициативного, компетентного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35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гражданина России</a:t>
            </a: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 rot="1535272">
            <a:off x="1935163" y="3427413"/>
            <a:ext cx="730250" cy="2952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428531" y="848991"/>
            <a:ext cx="2952750" cy="2159000"/>
          </a:xfrm>
          <a:prstGeom prst="roundRect">
            <a:avLst>
              <a:gd name="adj" fmla="val 16667"/>
            </a:avLst>
          </a:prstGeom>
          <a:solidFill>
            <a:srgbClr val="FBC589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Инновационная экономика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Экономика знаний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Новые технологии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5795963" y="1773238"/>
            <a:ext cx="273685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Широкое внедрение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новых технологий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все сферы жизни</a:t>
            </a: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5500539" y="776983"/>
            <a:ext cx="2952750" cy="2159000"/>
          </a:xfrm>
          <a:prstGeom prst="roundRect">
            <a:avLst>
              <a:gd name="adj" fmla="val 16667"/>
            </a:avLst>
          </a:prstGeom>
          <a:solidFill>
            <a:srgbClr val="FBC589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Инновационная экономика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Экономика знаний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Новые технологии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5867400" y="1700213"/>
            <a:ext cx="273685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Широкое внедрение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новых технологий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все сферы жизни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428531" y="848991"/>
            <a:ext cx="2952750" cy="2159000"/>
          </a:xfrm>
          <a:prstGeom prst="roundRect">
            <a:avLst>
              <a:gd name="adj" fmla="val 16667"/>
            </a:avLst>
          </a:prstGeom>
          <a:solidFill>
            <a:srgbClr val="FBC589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Инновационная экономика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Экономика знаний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Новые технологии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>
              <a:latin typeface="Arial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5795963" y="1773238"/>
            <a:ext cx="273685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Широкое внедрение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новых технологий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все сферы жизни</a:t>
            </a: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5347271" y="840359"/>
            <a:ext cx="2952750" cy="2159000"/>
          </a:xfrm>
          <a:prstGeom prst="roundRect">
            <a:avLst>
              <a:gd name="adj" fmla="val 16667"/>
            </a:avLst>
          </a:prstGeom>
          <a:solidFill>
            <a:srgbClr val="FBC589"/>
          </a:solidFill>
          <a:ln>
            <a:solidFill>
              <a:srgbClr val="0000FF"/>
            </a:solidFill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экономика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 знаний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r>
              <a:rPr lang="ru-RU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технологии</a:t>
            </a:r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/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/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/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/>
          </a:p>
          <a:p>
            <a:pPr marL="342900" indent="-342900" algn="ctr">
              <a:lnSpc>
                <a:spcPct val="75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ru-RU" sz="2000" dirty="0"/>
          </a:p>
        </p:txBody>
      </p:sp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5715000" y="1763713"/>
            <a:ext cx="2736850" cy="136842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Широкое внедрение 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новых технологий</a:t>
            </a:r>
          </a:p>
          <a:p>
            <a:pPr marL="342900" indent="-342900"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 все сферы жизни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576263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информации и образовательные ресурсы:</a:t>
            </a:r>
          </a:p>
        </p:txBody>
      </p:sp>
      <p:sp>
        <p:nvSpPr>
          <p:cNvPr id="21508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1509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468313" y="836613"/>
            <a:ext cx="8278812" cy="6186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Сайт  «Дмитрий Борисович </a:t>
            </a:r>
            <a:r>
              <a:rPr lang="ru-RU" dirty="0" err="1"/>
              <a:t>Кабалевский</a:t>
            </a:r>
            <a:r>
              <a:rPr lang="ru-RU" dirty="0"/>
              <a:t>».  </a:t>
            </a:r>
          </a:p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http://www.kabalevsky.ru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dirty="0"/>
              <a:t>Библиотека по педагогике</a:t>
            </a:r>
            <a:endParaRPr lang="ru-RU" dirty="0">
              <a:solidFill>
                <a:schemeClr val="accent5">
                  <a:lumMod val="75000"/>
                </a:schemeClr>
              </a:solidFill>
              <a:hlinkClick r:id="rId4"/>
            </a:endParaRPr>
          </a:p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http://pedagogic.ru/books/item/f00/s00/z0000009/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Сайт учителей музыки</a:t>
            </a:r>
          </a:p>
          <a:p>
            <a:pPr>
              <a:defRPr/>
            </a:pPr>
            <a:r>
              <a:rPr lang="en-US" dirty="0">
                <a:hlinkClick r:id="rId5"/>
              </a:rPr>
              <a:t>http://www.meta-music.ru</a:t>
            </a: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Персональный сайт Александровой Е.С.</a:t>
            </a:r>
          </a:p>
          <a:p>
            <a:pPr>
              <a:defRPr/>
            </a:pPr>
            <a:r>
              <a:rPr lang="en-US" dirty="0">
                <a:hlinkClick r:id="rId6"/>
              </a:rPr>
              <a:t>http://esa.kiredu.ru</a:t>
            </a:r>
            <a:r>
              <a:rPr lang="ru-RU" dirty="0">
                <a:hlinkClick r:id="rId6"/>
              </a:rPr>
              <a:t> </a:t>
            </a: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Интернет-журнал «НАУКОВЕДЕНИЕ» №3 2013 статья  «Современные проблемы духовно-нравственного воспитания обучающихся в современных условиях»</a:t>
            </a:r>
          </a:p>
          <a:p>
            <a:pPr>
              <a:defRPr/>
            </a:pPr>
            <a:r>
              <a:rPr lang="en-US" dirty="0">
                <a:hlinkClick r:id="rId7"/>
              </a:rPr>
              <a:t>http://naukovedenie.ru/PDF/14pvn313.pdf</a:t>
            </a: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Концепция духовно-нравственного  развития и воспитания личности гражданина России.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Тема  «Музыкально-творческая деятельность как условие  духовно-нравственного развития личности»</a:t>
            </a:r>
            <a:endParaRPr lang="ru-RU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>
          <a:xfrm>
            <a:off x="395288" y="1844675"/>
            <a:ext cx="8229600" cy="4525963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altLang="ru-RU" sz="2400" b="1" smtClean="0">
                <a:cs typeface="Times New Roman" pitchFamily="18" charset="0"/>
              </a:rPr>
              <a:t>Проблема:</a:t>
            </a:r>
            <a:r>
              <a:rPr lang="ru-RU" altLang="ru-RU" sz="2400" smtClean="0">
                <a:cs typeface="Times New Roman" pitchFamily="18" charset="0"/>
              </a:rPr>
              <a:t> необходимость в</a:t>
            </a:r>
            <a:r>
              <a:rPr lang="ru-RU" sz="2400" smtClean="0">
                <a:solidFill>
                  <a:srgbClr val="353535"/>
                </a:solidFill>
                <a:cs typeface="Times New Roman" pitchFamily="18" charset="0"/>
              </a:rPr>
              <a:t>оспитания и развития высоконравственного, ответственного, творческого, инициативного, компетентного гражданина России и невозможность сделать это без </a:t>
            </a:r>
            <a:r>
              <a:rPr lang="ru-RU" altLang="ru-RU" sz="2400" smtClean="0">
                <a:cs typeface="Times New Roman" pitchFamily="18" charset="0"/>
              </a:rPr>
              <a:t>включения</a:t>
            </a:r>
            <a:r>
              <a:rPr lang="ru-RU" altLang="ru-RU" sz="2400" b="1" smtClean="0">
                <a:cs typeface="Times New Roman" pitchFamily="18" charset="0"/>
              </a:rPr>
              <a:t> </a:t>
            </a:r>
            <a:r>
              <a:rPr lang="ru-RU" altLang="ru-RU" sz="2400" smtClean="0">
                <a:cs typeface="Times New Roman" pitchFamily="18" charset="0"/>
              </a:rPr>
              <a:t>обучающихся</a:t>
            </a:r>
            <a:r>
              <a:rPr lang="ru-RU" altLang="ru-RU" sz="2400" smtClean="0"/>
              <a:t> в разнообразные виды образовательной деятельности с ориентацией на духовные ценности.</a:t>
            </a:r>
          </a:p>
          <a:p>
            <a:pPr marL="0" indent="0" algn="just">
              <a:buFont typeface="Arial" charset="0"/>
              <a:buNone/>
            </a:pPr>
            <a:endParaRPr lang="ru-RU" altLang="ru-RU" sz="2400" smtClean="0"/>
          </a:p>
          <a:p>
            <a:pPr marL="0" indent="0" algn="just">
              <a:buFont typeface="Arial" charset="0"/>
              <a:buNone/>
            </a:pPr>
            <a:r>
              <a:rPr lang="ru-RU" altLang="ru-RU" sz="2400" b="1" smtClean="0">
                <a:cs typeface="Times New Roman" pitchFamily="18" charset="0"/>
              </a:rPr>
              <a:t>Гипотеза: </a:t>
            </a:r>
            <a:r>
              <a:rPr lang="ru-RU" altLang="ru-RU" sz="2400" smtClean="0">
                <a:cs typeface="Times New Roman" pitchFamily="18" charset="0"/>
              </a:rPr>
              <a:t>включение</a:t>
            </a:r>
            <a:r>
              <a:rPr lang="ru-RU" altLang="ru-RU" sz="2400" b="1" smtClean="0">
                <a:cs typeface="Times New Roman" pitchFamily="18" charset="0"/>
              </a:rPr>
              <a:t> </a:t>
            </a:r>
            <a:r>
              <a:rPr lang="ru-RU" altLang="ru-RU" sz="2400" smtClean="0">
                <a:cs typeface="Times New Roman" pitchFamily="18" charset="0"/>
              </a:rPr>
              <a:t>обучающихся</a:t>
            </a:r>
            <a:r>
              <a:rPr lang="ru-RU" altLang="ru-RU" sz="2400" smtClean="0"/>
              <a:t> в многоплановые виды музыкально-творческой деятельности с ориентацией на духовные ценности способствует духовно-нравственному развитию школьников.</a:t>
            </a:r>
          </a:p>
          <a:p>
            <a:pPr marL="0" indent="0" algn="just">
              <a:buFont typeface="Arial" charset="0"/>
              <a:buNone/>
            </a:pPr>
            <a:endParaRPr lang="ru-RU" alt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8004175" cy="588962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Ключевые   понятия семинара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750" y="4292600"/>
            <a:ext cx="8064500" cy="1368425"/>
          </a:xfrm>
          <a:prstGeom prst="roundRect">
            <a:avLst/>
          </a:prstGeom>
          <a:solidFill>
            <a:srgbClr val="FFF5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i="1" dirty="0">
                <a:solidFill>
                  <a:schemeClr val="tx1"/>
                </a:solidFill>
              </a:rPr>
              <a:t>Музыкальное воспитание  </a:t>
            </a:r>
            <a:r>
              <a:rPr lang="ru-RU" b="1" dirty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формирование духовных и нравственных представлений человека, его интеллекта, развития идейно-эмоционального восприятия и эстетической оценки жизненных явлений через развитие способности к восприятию музыки.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836613"/>
            <a:ext cx="8207375" cy="1800225"/>
          </a:xfrm>
          <a:prstGeom prst="roundRect">
            <a:avLst/>
          </a:prstGeom>
          <a:solidFill>
            <a:srgbClr val="FFF5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i="1" dirty="0">
                <a:solidFill>
                  <a:schemeClr val="tx1"/>
                </a:solidFill>
              </a:rPr>
              <a:t>Духовно-нравственное развитие</a:t>
            </a:r>
            <a:r>
              <a:rPr lang="ru-RU" dirty="0">
                <a:solidFill>
                  <a:schemeClr val="tx1"/>
                </a:solidFill>
              </a:rPr>
              <a:t> - осуществляемое в процессе социализации последовательное расширение и укрепление ценностно-смысловой сферы личности, формирование способности человека оценивать и сознательно выстраивать на основе традиционных моральных норм и нравственных идеалов отношения к себе, другим людям, обществу, государству, Отечеству, миру в целом.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5805488"/>
            <a:ext cx="8064500" cy="846137"/>
          </a:xfrm>
          <a:prstGeom prst="roundRect">
            <a:avLst/>
          </a:prstGeom>
          <a:solidFill>
            <a:srgbClr val="FFF5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i="1" dirty="0">
                <a:solidFill>
                  <a:schemeClr val="tx1"/>
                </a:solidFill>
              </a:rPr>
              <a:t>Деятельность - 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форма психической активности личности, направленная на познание и преобразование мира и самого человека.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750" y="2781300"/>
            <a:ext cx="8064500" cy="1368425"/>
          </a:xfrm>
          <a:prstGeom prst="roundRect">
            <a:avLst/>
          </a:prstGeom>
          <a:solidFill>
            <a:srgbClr val="FFF5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i="1" dirty="0">
                <a:solidFill>
                  <a:schemeClr val="tx1"/>
                </a:solidFill>
              </a:rPr>
              <a:t>Духовно – нравственные ориентиры 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это приоритетные  нравственные установки, способствующие  осознанному   восприятию и принятию  обучающимися  </a:t>
            </a:r>
            <a:r>
              <a:rPr lang="ru-RU" dirty="0">
                <a:solidFill>
                  <a:schemeClr val="tx1"/>
                </a:solidFill>
              </a:rPr>
              <a:t>ценностей</a:t>
            </a:r>
            <a:r>
              <a:rPr lang="ru-RU" dirty="0">
                <a:solidFill>
                  <a:schemeClr val="tx1"/>
                </a:solidFill>
              </a:rPr>
              <a:t>: семейной жизни, культурно-регионального сообщества, культуры своего народа, российской гражданской нации, мирового сообщества.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936625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Концептуальные   идеи уроков музыки: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55875" y="1412875"/>
            <a:ext cx="6048375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"Музыкальное воспитание - это не воспитание музыканта, а прежде всего, воспитание человека!"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</a:p>
          <a:p>
            <a:pPr>
              <a:defRPr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В.А.Сухомлинский</a:t>
            </a:r>
          </a:p>
        </p:txBody>
      </p:sp>
      <p:pic>
        <p:nvPicPr>
          <p:cNvPr id="8199" name="Picture 7" descr="http://elisavetgrad.ho.ua/files/history/people/suhomlinskiy/suhomlinski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341438"/>
            <a:ext cx="1584325" cy="207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627313" y="3644900"/>
            <a:ext cx="6084887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“… вывести учащихся в мир большого музыкального искусства, научить их любить и воспринимать музыку во всём богатстве её форм и жанров, иначе говоря, воспитать в учащихся </a:t>
            </a: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музыкальную культуру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как часть их </a:t>
            </a:r>
            <a:r>
              <a:rPr 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духовной культуры</a:t>
            </a: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>
              <a:defRPr/>
            </a:pPr>
            <a:r>
              <a:rPr lang="ru-RU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ru-RU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Д.Б.Кабалевский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5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6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8209" name="Picture 17" descr="http://koshki-news.com/wp-content/uploads/2013/11/kabala.jpg"/>
          <p:cNvPicPr>
            <a:picLocks noChangeAspect="1" noChangeArrowheads="1"/>
          </p:cNvPicPr>
          <p:nvPr/>
        </p:nvPicPr>
        <p:blipFill>
          <a:blip r:embed="rId4"/>
          <a:srcRect l="36287" r="21378"/>
          <a:stretch>
            <a:fillRect/>
          </a:stretch>
        </p:blipFill>
        <p:spPr bwMode="auto">
          <a:xfrm>
            <a:off x="611188" y="3860800"/>
            <a:ext cx="1597025" cy="219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47050" cy="503238"/>
          </a:xfrm>
          <a:solidFill>
            <a:srgbClr val="AD5207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Музыкально-творческое пространство в школе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619250" y="2924175"/>
            <a:ext cx="649288" cy="720725"/>
          </a:xfrm>
          <a:prstGeom prst="line">
            <a:avLst/>
          </a:prstGeom>
          <a:ln w="15875">
            <a:solidFill>
              <a:srgbClr val="AD5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732588" y="2924175"/>
            <a:ext cx="431800" cy="504825"/>
          </a:xfrm>
          <a:prstGeom prst="line">
            <a:avLst/>
          </a:prstGeom>
          <a:ln w="15875">
            <a:solidFill>
              <a:srgbClr val="AD5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059113" y="2420938"/>
            <a:ext cx="144462" cy="0"/>
          </a:xfrm>
          <a:prstGeom prst="line">
            <a:avLst/>
          </a:prstGeom>
          <a:ln>
            <a:solidFill>
              <a:srgbClr val="AD5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651500" y="2420938"/>
            <a:ext cx="142875" cy="0"/>
          </a:xfrm>
          <a:prstGeom prst="line">
            <a:avLst/>
          </a:prstGeom>
          <a:ln>
            <a:solidFill>
              <a:srgbClr val="AD5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01" name="Группа 29"/>
          <p:cNvGrpSpPr>
            <a:grpSpLocks/>
          </p:cNvGrpSpPr>
          <p:nvPr/>
        </p:nvGrpSpPr>
        <p:grpSpPr bwMode="auto">
          <a:xfrm>
            <a:off x="279400" y="4292600"/>
            <a:ext cx="8864600" cy="2160588"/>
            <a:chOff x="134389" y="4267822"/>
            <a:chExt cx="8864826" cy="216024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51867" y="4653523"/>
              <a:ext cx="86759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23307" y="6164579"/>
              <a:ext cx="867590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251867" y="5732849"/>
              <a:ext cx="86759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51867" y="5372544"/>
              <a:ext cx="86759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51867" y="5013827"/>
              <a:ext cx="86759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08" name="Picture 2" descr="http://1.bp.blogspot.com/-kNAQ-EnLf4g/Tk_ElIbTL8I/AAAAAAAAAEQ/E9U_PWDsXJM/s1600/skripichnii_kluch0000.png"/>
            <p:cNvPicPr>
              <a:picLocks noChangeAspect="1" noChangeArrowheads="1"/>
            </p:cNvPicPr>
            <p:nvPr/>
          </p:nvPicPr>
          <p:blipFill>
            <a:blip r:embed="rId7"/>
            <a:srcRect l="32286" r="40546" b="10088"/>
            <a:stretch>
              <a:fillRect/>
            </a:stretch>
          </p:blipFill>
          <p:spPr bwMode="auto">
            <a:xfrm rot="-440272">
              <a:off x="134389" y="4267822"/>
              <a:ext cx="870340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Овал 22"/>
            <p:cNvSpPr/>
            <p:nvPr/>
          </p:nvSpPr>
          <p:spPr>
            <a:xfrm>
              <a:off x="1044050" y="5301119"/>
              <a:ext cx="1727244" cy="1007900"/>
            </a:xfrm>
            <a:prstGeom prst="ellipse">
              <a:avLst/>
            </a:prstGeom>
            <a:solidFill>
              <a:srgbClr val="FF7C8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5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Вокально-хоровая студия «Акварель»</a:t>
              </a:r>
            </a:p>
          </p:txBody>
        </p:sp>
        <p:sp>
          <p:nvSpPr>
            <p:cNvPr id="24" name="Овал 23"/>
            <p:cNvSpPr/>
            <p:nvPr/>
          </p:nvSpPr>
          <p:spPr>
            <a:xfrm>
              <a:off x="4787471" y="4580510"/>
              <a:ext cx="2089203" cy="1296778"/>
            </a:xfrm>
            <a:prstGeom prst="ellipse">
              <a:avLst/>
            </a:prstGeom>
            <a:solidFill>
              <a:srgbClr val="FFB0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/>
                  </a:solidFill>
                </a:rPr>
                <a:t>Школьное радио «Перемена </a:t>
              </a:r>
              <a:r>
                <a:rPr lang="en-US" sz="1600" b="1" dirty="0">
                  <a:solidFill>
                    <a:schemeClr val="tx2"/>
                  </a:solidFill>
                </a:rPr>
                <a:t>FM</a:t>
              </a:r>
              <a:r>
                <a:rPr lang="ru-RU" sz="1600" b="1" dirty="0">
                  <a:solidFill>
                    <a:schemeClr val="tx2"/>
                  </a:solidFill>
                </a:rPr>
                <a:t>»</a:t>
              </a:r>
            </a:p>
          </p:txBody>
        </p:sp>
        <p:sp>
          <p:nvSpPr>
            <p:cNvPr id="25" name="Овал 24"/>
            <p:cNvSpPr/>
            <p:nvPr/>
          </p:nvSpPr>
          <p:spPr>
            <a:xfrm>
              <a:off x="6948113" y="4437658"/>
              <a:ext cx="1871711" cy="1152339"/>
            </a:xfrm>
            <a:prstGeom prst="ellipse">
              <a:avLst/>
            </a:prstGeom>
            <a:solidFill>
              <a:srgbClr val="FFD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Концерты и конкурсы</a:t>
              </a:r>
            </a:p>
          </p:txBody>
        </p:sp>
        <p:sp>
          <p:nvSpPr>
            <p:cNvPr id="26" name="Овал 25"/>
            <p:cNvSpPr/>
            <p:nvPr/>
          </p:nvSpPr>
          <p:spPr>
            <a:xfrm>
              <a:off x="2844321" y="5013827"/>
              <a:ext cx="1871710" cy="1150753"/>
            </a:xfrm>
            <a:prstGeom prst="ellipse">
              <a:avLst/>
            </a:prstGeom>
            <a:solidFill>
              <a:srgbClr val="FFD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Творческие проекты</a:t>
              </a:r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4427538" y="4076700"/>
            <a:ext cx="0" cy="647700"/>
          </a:xfrm>
          <a:prstGeom prst="line">
            <a:avLst/>
          </a:prstGeom>
          <a:ln w="22225">
            <a:solidFill>
              <a:srgbClr val="AD52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19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9220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8313" y="260350"/>
            <a:ext cx="1727200" cy="431800"/>
          </a:xfrm>
          <a:prstGeom prst="roundRect">
            <a:avLst/>
          </a:prstGeom>
          <a:solidFill>
            <a:srgbClr val="FBBB93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Положение 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11760" y="260648"/>
            <a:ext cx="4680520" cy="432048"/>
          </a:xfrm>
          <a:prstGeom prst="roundRect">
            <a:avLst/>
          </a:prstGeom>
          <a:solidFill>
            <a:srgbClr val="F4BF9E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Музыка как образ жизни</a:t>
            </a:r>
            <a:endParaRPr lang="ru-RU" sz="22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3608" y="3645024"/>
            <a:ext cx="6552728" cy="432048"/>
          </a:xfrm>
          <a:prstGeom prst="roundRect">
            <a:avLst/>
          </a:prstGeom>
          <a:solidFill>
            <a:srgbClr val="FBBB93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Активная жизненная и  профессиональная позиция учителя</a:t>
            </a:r>
            <a:endParaRPr lang="ru-RU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8313" y="2205038"/>
            <a:ext cx="2087562" cy="503237"/>
          </a:xfrm>
          <a:prstGeom prst="roundRect">
            <a:avLst/>
          </a:prstGeom>
          <a:solidFill>
            <a:srgbClr val="FBBB93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Авторская передача»    на «Радио Кириши»</a:t>
            </a:r>
          </a:p>
        </p:txBody>
      </p:sp>
      <p:pic>
        <p:nvPicPr>
          <p:cNvPr id="44036" name="Picture 4" descr="https://pp.vk.me/c619918/v619918408/151a/o0kWAcc3OIo.jpg"/>
          <p:cNvPicPr>
            <a:picLocks noChangeAspect="1" noChangeArrowheads="1"/>
          </p:cNvPicPr>
          <p:nvPr/>
        </p:nvPicPr>
        <p:blipFill>
          <a:blip r:embed="rId3" cstate="print"/>
          <a:srcRect t="26087"/>
          <a:stretch>
            <a:fillRect/>
          </a:stretch>
        </p:blipFill>
        <p:spPr bwMode="auto">
          <a:xfrm>
            <a:off x="6084168" y="908720"/>
            <a:ext cx="2595552" cy="1191092"/>
          </a:xfrm>
          <a:prstGeom prst="rect">
            <a:avLst/>
          </a:prstGeom>
          <a:ln w="38100" cap="sq">
            <a:solidFill>
              <a:srgbClr val="AD5207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084888" y="2276475"/>
            <a:ext cx="2590800" cy="504825"/>
          </a:xfrm>
          <a:prstGeom prst="roundRect">
            <a:avLst/>
          </a:prstGeom>
          <a:solidFill>
            <a:srgbClr val="FBBB93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Солистка инструментально-хоровой капеллы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87675" y="3068638"/>
            <a:ext cx="2736850" cy="431800"/>
          </a:xfrm>
          <a:prstGeom prst="roundRect">
            <a:avLst/>
          </a:prstGeom>
          <a:solidFill>
            <a:srgbClr val="FBBB93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Участие  в    музыкальных проектах    города</a:t>
            </a:r>
          </a:p>
        </p:txBody>
      </p:sp>
      <p:pic>
        <p:nvPicPr>
          <p:cNvPr id="44042" name="Picture 10" descr="https://pp.vk.me/c625631/v625631775/395c0/4kIhWqBufZ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2077683" cy="1080120"/>
          </a:xfrm>
          <a:prstGeom prst="rect">
            <a:avLst/>
          </a:prstGeom>
          <a:ln w="38100" cap="sq">
            <a:solidFill>
              <a:srgbClr val="853F05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Группа 20"/>
          <p:cNvGrpSpPr/>
          <p:nvPr/>
        </p:nvGrpSpPr>
        <p:grpSpPr>
          <a:xfrm>
            <a:off x="2987824" y="980728"/>
            <a:ext cx="2736305" cy="1951421"/>
            <a:chOff x="2987823" y="912139"/>
            <a:chExt cx="2736305" cy="1951421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44038" name="Picture 6" descr="https://pp.vk.me/c9461/u3040668/108729945/x_0358ef42.jpg"/>
            <p:cNvPicPr>
              <a:picLocks noChangeAspect="1" noChangeArrowheads="1"/>
            </p:cNvPicPr>
            <p:nvPr/>
          </p:nvPicPr>
          <p:blipFill>
            <a:blip r:embed="rId5" cstate="print"/>
            <a:srcRect l="5502" r="11970"/>
            <a:stretch>
              <a:fillRect/>
            </a:stretch>
          </p:blipFill>
          <p:spPr bwMode="auto">
            <a:xfrm>
              <a:off x="2987824" y="922511"/>
              <a:ext cx="1318938" cy="1066329"/>
            </a:xfrm>
            <a:prstGeom prst="rect">
              <a:avLst/>
            </a:prstGeom>
            <a:ln w="38100" cap="sq">
              <a:solidFill>
                <a:srgbClr val="AD520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4040" name="Picture 8" descr="https://pp.vk.me/c11249/u3040668/13005482/x_ffcfe3df.jpg"/>
            <p:cNvPicPr>
              <a:picLocks noChangeAspect="1" noChangeArrowheads="1"/>
            </p:cNvPicPr>
            <p:nvPr/>
          </p:nvPicPr>
          <p:blipFill>
            <a:blip r:embed="rId6" cstate="print"/>
            <a:srcRect l="10976"/>
            <a:stretch>
              <a:fillRect/>
            </a:stretch>
          </p:blipFill>
          <p:spPr bwMode="auto">
            <a:xfrm>
              <a:off x="4283968" y="912139"/>
              <a:ext cx="1440160" cy="1076701"/>
            </a:xfrm>
            <a:prstGeom prst="rect">
              <a:avLst/>
            </a:prstGeom>
            <a:ln w="38100" cap="sq">
              <a:solidFill>
                <a:srgbClr val="AD520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4044" name="Picture 12" descr="https://pp.vk.me/c625821/v625821668/3df2b/4OcnvVc_GEc.jpg"/>
            <p:cNvPicPr>
              <a:picLocks noChangeAspect="1" noChangeArrowheads="1"/>
            </p:cNvPicPr>
            <p:nvPr/>
          </p:nvPicPr>
          <p:blipFill>
            <a:blip r:embed="rId7" cstate="print"/>
            <a:srcRect t="8344" r="23650" b="26571"/>
            <a:stretch>
              <a:fillRect/>
            </a:stretch>
          </p:blipFill>
          <p:spPr bwMode="auto">
            <a:xfrm>
              <a:off x="4355976" y="1988840"/>
              <a:ext cx="1368152" cy="874720"/>
            </a:xfrm>
            <a:prstGeom prst="rect">
              <a:avLst/>
            </a:prstGeom>
            <a:ln w="38100" cap="sq">
              <a:solidFill>
                <a:srgbClr val="AD520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4046" name="Picture 14" descr="https://pp.vk.me/c625821/v625821668/3d95e/ZH0WHACnjkM.jpg"/>
            <p:cNvPicPr>
              <a:picLocks noChangeAspect="1" noChangeArrowheads="1"/>
            </p:cNvPicPr>
            <p:nvPr/>
          </p:nvPicPr>
          <p:blipFill>
            <a:blip r:embed="rId8" cstate="print"/>
            <a:srcRect l="10013" t="20026" r="18643" b="19895"/>
            <a:stretch>
              <a:fillRect/>
            </a:stretch>
          </p:blipFill>
          <p:spPr bwMode="auto">
            <a:xfrm>
              <a:off x="2987823" y="1988840"/>
              <a:ext cx="1368151" cy="864095"/>
            </a:xfrm>
            <a:prstGeom prst="rect">
              <a:avLst/>
            </a:prstGeom>
            <a:ln w="38100" cap="sq">
              <a:solidFill>
                <a:srgbClr val="AD5207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23" name="Прямая со стрелкой 22"/>
          <p:cNvCxnSpPr>
            <a:stCxn id="12" idx="2"/>
          </p:cNvCxnSpPr>
          <p:nvPr/>
        </p:nvCxnSpPr>
        <p:spPr>
          <a:xfrm>
            <a:off x="1511300" y="2708275"/>
            <a:ext cx="828675" cy="936625"/>
          </a:xfrm>
          <a:prstGeom prst="straightConnector1">
            <a:avLst/>
          </a:prstGeom>
          <a:ln>
            <a:solidFill>
              <a:srgbClr val="853F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56100" y="3500438"/>
            <a:ext cx="0" cy="144462"/>
          </a:xfrm>
          <a:prstGeom prst="straightConnector1">
            <a:avLst/>
          </a:prstGeom>
          <a:ln>
            <a:solidFill>
              <a:srgbClr val="853F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804025" y="2781300"/>
            <a:ext cx="576263" cy="792163"/>
          </a:xfrm>
          <a:prstGeom prst="straightConnector1">
            <a:avLst/>
          </a:prstGeom>
          <a:ln>
            <a:solidFill>
              <a:srgbClr val="853F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33" name="Группа 29"/>
          <p:cNvGrpSpPr>
            <a:grpSpLocks/>
          </p:cNvGrpSpPr>
          <p:nvPr/>
        </p:nvGrpSpPr>
        <p:grpSpPr bwMode="auto">
          <a:xfrm>
            <a:off x="134938" y="4149725"/>
            <a:ext cx="9009062" cy="2160588"/>
            <a:chOff x="-10604" y="4170553"/>
            <a:chExt cx="9009819" cy="2160240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251355" y="4653075"/>
              <a:ext cx="8676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>
              <a:off x="322799" y="6164132"/>
              <a:ext cx="86764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251355" y="5732401"/>
              <a:ext cx="8676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251355" y="5372097"/>
              <a:ext cx="8676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251355" y="5013380"/>
              <a:ext cx="867641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42" name="Picture 2" descr="http://1.bp.blogspot.com/-kNAQ-EnLf4g/Tk_ElIbTL8I/AAAAAAAAAEQ/E9U_PWDsXJM/s1600/skripichnii_kluch0000.png"/>
            <p:cNvPicPr>
              <a:picLocks noChangeAspect="1" noChangeArrowheads="1"/>
            </p:cNvPicPr>
            <p:nvPr/>
          </p:nvPicPr>
          <p:blipFill>
            <a:blip r:embed="rId9"/>
            <a:srcRect l="32286" r="40546" b="10088"/>
            <a:stretch>
              <a:fillRect/>
            </a:stretch>
          </p:blipFill>
          <p:spPr bwMode="auto">
            <a:xfrm rot="-440272">
              <a:off x="-10604" y="4170553"/>
              <a:ext cx="870340" cy="21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Овал 45"/>
            <p:cNvSpPr/>
            <p:nvPr/>
          </p:nvSpPr>
          <p:spPr>
            <a:xfrm>
              <a:off x="2410536" y="5132423"/>
              <a:ext cx="1582871" cy="934887"/>
            </a:xfrm>
            <a:prstGeom prst="ellipse">
              <a:avLst/>
            </a:prstGeom>
            <a:solidFill>
              <a:srgbClr val="FF7C80">
                <a:alpha val="6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 pitchFamily="18" charset="0"/>
                </a:rPr>
                <a:t>Вокально-хоровая студия «Акварель»</a:t>
              </a:r>
            </a:p>
          </p:txBody>
        </p:sp>
        <p:sp>
          <p:nvSpPr>
            <p:cNvPr id="47" name="Овал 46"/>
            <p:cNvSpPr/>
            <p:nvPr/>
          </p:nvSpPr>
          <p:spPr>
            <a:xfrm>
              <a:off x="5579453" y="4556254"/>
              <a:ext cx="1657489" cy="1079326"/>
            </a:xfrm>
            <a:prstGeom prst="ellipse">
              <a:avLst/>
            </a:prstGeom>
            <a:solidFill>
              <a:srgbClr val="FFB0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Школьное радио «Перемена </a:t>
              </a:r>
              <a:r>
                <a:rPr lang="en-US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FM</a:t>
              </a: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»</a:t>
              </a:r>
            </a:p>
          </p:txBody>
        </p:sp>
        <p:sp>
          <p:nvSpPr>
            <p:cNvPr id="48" name="Овал 47"/>
            <p:cNvSpPr/>
            <p:nvPr/>
          </p:nvSpPr>
          <p:spPr>
            <a:xfrm>
              <a:off x="7235355" y="4241979"/>
              <a:ext cx="1584458" cy="982504"/>
            </a:xfrm>
            <a:prstGeom prst="ellipse">
              <a:avLst/>
            </a:prstGeom>
            <a:solidFill>
              <a:srgbClr val="FFD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Концерты и конкурсы</a:t>
              </a:r>
            </a:p>
          </p:txBody>
        </p:sp>
        <p:sp>
          <p:nvSpPr>
            <p:cNvPr id="49" name="Овал 48"/>
            <p:cNvSpPr/>
            <p:nvPr/>
          </p:nvSpPr>
          <p:spPr>
            <a:xfrm>
              <a:off x="3994995" y="4772119"/>
              <a:ext cx="1584458" cy="1079326"/>
            </a:xfrm>
            <a:prstGeom prst="ellipse">
              <a:avLst/>
            </a:prstGeom>
            <a:solidFill>
              <a:srgbClr val="FFD1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Творческое проектное  объединение</a:t>
              </a:r>
              <a:endParaRPr lang="en-US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«</a:t>
              </a:r>
              <a:r>
                <a:rPr lang="en-US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Teens and art</a:t>
              </a:r>
              <a:r>
                <a:rPr lang="ru-R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» </a:t>
              </a:r>
            </a:p>
          </p:txBody>
        </p:sp>
      </p:grpSp>
      <p:sp>
        <p:nvSpPr>
          <p:cNvPr id="50" name="Овал 49"/>
          <p:cNvSpPr/>
          <p:nvPr/>
        </p:nvSpPr>
        <p:spPr bwMode="auto">
          <a:xfrm>
            <a:off x="971550" y="5516563"/>
            <a:ext cx="1582738" cy="936625"/>
          </a:xfrm>
          <a:prstGeom prst="ellipse">
            <a:avLst/>
          </a:prstGeom>
          <a:solidFill>
            <a:srgbClr val="FBBB93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Уроки  музыки- уроки искусства</a:t>
            </a:r>
          </a:p>
        </p:txBody>
      </p:sp>
      <p:sp>
        <p:nvSpPr>
          <p:cNvPr id="33" name="Дуга 32"/>
          <p:cNvSpPr/>
          <p:nvPr/>
        </p:nvSpPr>
        <p:spPr>
          <a:xfrm rot="21262146">
            <a:off x="1365250" y="4217988"/>
            <a:ext cx="6551613" cy="1589087"/>
          </a:xfrm>
          <a:prstGeom prst="arc">
            <a:avLst>
              <a:gd name="adj1" fmla="val 10879836"/>
              <a:gd name="adj2" fmla="val 21219381"/>
            </a:avLst>
          </a:prstGeom>
          <a:ln w="28575">
            <a:solidFill>
              <a:srgbClr val="AA6C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Музыкально-творческая деятельность школьников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3995738" y="4076700"/>
            <a:ext cx="0" cy="215900"/>
          </a:xfrm>
          <a:prstGeom prst="line">
            <a:avLst/>
          </a:prstGeom>
          <a:ln w="34925">
            <a:solidFill>
              <a:srgbClr val="A96B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AutoShape 13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0244" name="AutoShape 15" descr="Картинки по запросу кабалев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8313" y="404813"/>
            <a:ext cx="1727200" cy="431800"/>
          </a:xfrm>
          <a:prstGeom prst="roundRect">
            <a:avLst/>
          </a:prstGeom>
          <a:solidFill>
            <a:srgbClr val="F4BF9E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cs typeface="Arial" charset="0"/>
              </a:rPr>
              <a:t>Положение  2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55776" y="404664"/>
            <a:ext cx="4680520" cy="432048"/>
          </a:xfrm>
          <a:prstGeom prst="roundRect">
            <a:avLst/>
          </a:prstGeom>
          <a:solidFill>
            <a:srgbClr val="F4BF9E"/>
          </a:solidFill>
          <a:ln>
            <a:solidFill>
              <a:srgbClr val="C45D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Lucida Sans Unicode" pitchFamily="34" charset="0"/>
              </a:rPr>
              <a:t>Уроки музыки – уроки жизни</a:t>
            </a:r>
            <a:endParaRPr lang="ru-RU" sz="22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Lucida Sans Unicode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188" y="1268413"/>
            <a:ext cx="1728787" cy="4318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Уроки музыки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188" y="1844675"/>
            <a:ext cx="1728787" cy="12969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cs typeface="Arial" charset="0"/>
              </a:rPr>
              <a:t>Лучшие образцы классической, джазовой, народной музыки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750" y="3357563"/>
            <a:ext cx="1871663" cy="230346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cs typeface="Arial" charset="0"/>
              </a:rPr>
              <a:t>Исторический опыт поколений, гуманистические  ценности,   модели  человеческих взаимоотношений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43213" y="1268413"/>
            <a:ext cx="3024187" cy="431800"/>
          </a:xfrm>
          <a:prstGeom prst="roundRect">
            <a:avLst/>
          </a:prstGeom>
          <a:solidFill>
            <a:srgbClr val="ECD2BE"/>
          </a:solidFill>
          <a:ln>
            <a:solidFill>
              <a:srgbClr val="C8918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</a:rPr>
              <a:t>Системно-деятельностный подход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43213" y="1844675"/>
            <a:ext cx="3024187" cy="1296988"/>
          </a:xfrm>
          <a:prstGeom prst="roundRect">
            <a:avLst/>
          </a:prstGeom>
          <a:solidFill>
            <a:srgbClr val="ECD2BE"/>
          </a:solidFill>
          <a:ln>
            <a:solidFill>
              <a:srgbClr val="C891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cs typeface="Arial" charset="0"/>
              </a:rPr>
              <a:t>Формирование потребности в осуществлении творческого преобразования учебного материала с целью овладения новыми знаниями.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2484438" y="1412875"/>
            <a:ext cx="287337" cy="144463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16688" y="1268413"/>
            <a:ext cx="2016125" cy="431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D0B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Уроки жизни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443663" y="1844675"/>
            <a:ext cx="2160587" cy="24479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D0B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cs typeface="Arial" charset="0"/>
              </a:rPr>
              <a:t>Формирование мировоззренческой позиции, формирование представлений о нравственных нормах,  открытие «нового» себя, мотивации к музыкальному творчеству </a:t>
            </a:r>
            <a:endParaRPr lang="ru-RU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6084888" y="1412875"/>
            <a:ext cx="287337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16238" y="3429000"/>
            <a:ext cx="2879725" cy="431800"/>
          </a:xfrm>
          <a:prstGeom prst="roundRect">
            <a:avLst/>
          </a:prstGeom>
          <a:solidFill>
            <a:srgbClr val="ECD2BE"/>
          </a:solidFill>
          <a:ln>
            <a:solidFill>
              <a:srgbClr val="C891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Музыкально –творческая деятельность</a:t>
            </a:r>
          </a:p>
        </p:txBody>
      </p:sp>
      <p:sp>
        <p:nvSpPr>
          <p:cNvPr id="23" name="Стрелка вниз 22"/>
          <p:cNvSpPr/>
          <p:nvPr/>
        </p:nvSpPr>
        <p:spPr>
          <a:xfrm>
            <a:off x="4211638" y="3213100"/>
            <a:ext cx="215900" cy="2159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Фигура, имеющая форму буквы L 28"/>
          <p:cNvSpPr/>
          <p:nvPr/>
        </p:nvSpPr>
        <p:spPr>
          <a:xfrm>
            <a:off x="1403350" y="5661025"/>
            <a:ext cx="1655763" cy="360363"/>
          </a:xfrm>
          <a:prstGeom prst="corner">
            <a:avLst>
              <a:gd name="adj1" fmla="val 61204"/>
              <a:gd name="adj2" fmla="val 7241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Через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443663" y="4437063"/>
            <a:ext cx="2089150" cy="15843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D0B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Формирование музыкальной культуры как части духовной культуры личности</a:t>
            </a:r>
          </a:p>
        </p:txBody>
      </p:sp>
      <p:sp>
        <p:nvSpPr>
          <p:cNvPr id="31" name="Стрелка вправо 30"/>
          <p:cNvSpPr/>
          <p:nvPr/>
        </p:nvSpPr>
        <p:spPr>
          <a:xfrm>
            <a:off x="5580063" y="5732463"/>
            <a:ext cx="936625" cy="360362"/>
          </a:xfrm>
          <a:prstGeom prst="rightArrow">
            <a:avLst/>
          </a:prstGeom>
          <a:solidFill>
            <a:srgbClr val="ECD2BE"/>
          </a:solidFill>
          <a:ln>
            <a:solidFill>
              <a:srgbClr val="C891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43213" y="4076700"/>
            <a:ext cx="3024187" cy="2016125"/>
          </a:xfrm>
          <a:prstGeom prst="roundRect">
            <a:avLst/>
          </a:prstGeom>
          <a:solidFill>
            <a:srgbClr val="ECD2BE"/>
          </a:solidFill>
          <a:ln>
            <a:solidFill>
              <a:srgbClr val="C891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cs typeface="Arial" charset="0"/>
              </a:rPr>
              <a:t>Решение музыкально-творческих задач, предполагающее уход от привычных и знакомых ребёнку способов проявления окружающего мира. Он экспериментирует и создаёт нечто новое для себя и других.</a:t>
            </a:r>
          </a:p>
        </p:txBody>
      </p:sp>
      <p:cxnSp>
        <p:nvCxnSpPr>
          <p:cNvPr id="24" name="Прямая соединительная линия 23"/>
          <p:cNvCxnSpPr>
            <a:stCxn id="9" idx="2"/>
            <a:endCxn id="11" idx="0"/>
          </p:cNvCxnSpPr>
          <p:nvPr/>
        </p:nvCxnSpPr>
        <p:spPr>
          <a:xfrm>
            <a:off x="1476375" y="1700213"/>
            <a:ext cx="0" cy="144462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1" idx="2"/>
            <a:endCxn id="12" idx="0"/>
          </p:cNvCxnSpPr>
          <p:nvPr/>
        </p:nvCxnSpPr>
        <p:spPr>
          <a:xfrm flipH="1">
            <a:off x="1476375" y="3141663"/>
            <a:ext cx="0" cy="215900"/>
          </a:xfrm>
          <a:prstGeom prst="line">
            <a:avLst/>
          </a:prstGeom>
          <a:ln w="412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13" idx="2"/>
            <a:endCxn id="14" idx="0"/>
          </p:cNvCxnSpPr>
          <p:nvPr/>
        </p:nvCxnSpPr>
        <p:spPr>
          <a:xfrm>
            <a:off x="4356100" y="1700213"/>
            <a:ext cx="0" cy="144462"/>
          </a:xfrm>
          <a:prstGeom prst="line">
            <a:avLst/>
          </a:prstGeom>
          <a:ln w="41275">
            <a:solidFill>
              <a:srgbClr val="C89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284663" y="3860800"/>
            <a:ext cx="0" cy="215900"/>
          </a:xfrm>
          <a:prstGeom prst="line">
            <a:avLst/>
          </a:prstGeom>
          <a:ln w="41275">
            <a:solidFill>
              <a:srgbClr val="C89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16" idx="2"/>
          </p:cNvCxnSpPr>
          <p:nvPr/>
        </p:nvCxnSpPr>
        <p:spPr>
          <a:xfrm flipH="1">
            <a:off x="7524750" y="1700213"/>
            <a:ext cx="0" cy="144462"/>
          </a:xfrm>
          <a:prstGeom prst="line">
            <a:avLst/>
          </a:prstGeom>
          <a:ln w="41275">
            <a:solidFill>
              <a:srgbClr val="C89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18" idx="2"/>
            <a:endCxn id="25" idx="0"/>
          </p:cNvCxnSpPr>
          <p:nvPr/>
        </p:nvCxnSpPr>
        <p:spPr>
          <a:xfrm flipH="1">
            <a:off x="7488238" y="4292600"/>
            <a:ext cx="36512" cy="144463"/>
          </a:xfrm>
          <a:prstGeom prst="line">
            <a:avLst/>
          </a:prstGeom>
          <a:ln w="41275">
            <a:solidFill>
              <a:srgbClr val="C89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1. Евгения\01. Школа\Рамки и фоны\Рисунок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267" name="Picture 4" descr="http://shot.photo.qip.ru/302Kk4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0350"/>
            <a:ext cx="450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539750" y="260350"/>
            <a:ext cx="8353425" cy="792163"/>
          </a:xfrm>
          <a:prstGeom prst="roundRect">
            <a:avLst/>
          </a:prstGeom>
          <a:solidFill>
            <a:srgbClr val="AD5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Решение музыкально-творческих задач   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=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деятельностный способ познания искусства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55650" y="1196975"/>
            <a:ext cx="2952750" cy="9366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cs typeface="Arial" charset="0"/>
              </a:rPr>
              <a:t>Впечатление, переживание, погружение в проблему</a:t>
            </a:r>
          </a:p>
          <a:p>
            <a:pPr algn="ctr">
              <a:defRPr/>
            </a:pPr>
            <a:endParaRPr lang="ru-RU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867400" y="1557338"/>
            <a:ext cx="2449513" cy="100806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3C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cs typeface="Arial" charset="0"/>
              </a:rPr>
              <a:t>Познание себя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cs typeface="Arial" charset="0"/>
              </a:rPr>
              <a:t>(самопознание)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84213" y="5589588"/>
            <a:ext cx="2951162" cy="79216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Lucida Sans Unicode" pitchFamily="34" charset="0"/>
              <a:cs typeface="Arial" charset="0"/>
            </a:endParaRP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cs typeface="Arial" charset="0"/>
              </a:rPr>
              <a:t>Понимание искусства на новом  уровне</a:t>
            </a:r>
          </a:p>
          <a:p>
            <a:pPr algn="ctr">
              <a:defRPr/>
            </a:pPr>
            <a:endParaRPr lang="ru-RU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1188" y="4149725"/>
            <a:ext cx="3024187" cy="1079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>
              <a:solidFill>
                <a:schemeClr val="tx1"/>
              </a:solidFill>
              <a:latin typeface="Lucida Sans Unicode" pitchFamily="34" charset="0"/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cs typeface="Arial" charset="0"/>
              </a:rPr>
              <a:t>Открытие  «своих» чувств в музыке (отождествление, отражение)</a:t>
            </a:r>
          </a:p>
          <a:p>
            <a:pPr algn="ctr">
              <a:defRPr/>
            </a:pPr>
            <a:endParaRPr lang="ru-RU" sz="16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84213" y="2492375"/>
            <a:ext cx="3024187" cy="115252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>
              <a:solidFill>
                <a:schemeClr val="tx1"/>
              </a:solidFill>
              <a:latin typeface="Lucida Sans Unicode" pitchFamily="34" charset="0"/>
              <a:cs typeface="Arial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cs typeface="Arial" charset="0"/>
              </a:rPr>
              <a:t>Музыкально-творческие задания: ученик-деятель, сотрудничество в команде</a:t>
            </a:r>
          </a:p>
          <a:p>
            <a:pPr algn="ctr">
              <a:defRPr/>
            </a:pPr>
            <a:endParaRPr lang="ru-RU" sz="16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39750" y="1268413"/>
            <a:ext cx="3311525" cy="5084762"/>
          </a:xfrm>
          <a:prstGeom prst="ellipse">
            <a:avLst/>
          </a:prstGeom>
          <a:noFill/>
          <a:ln w="50800">
            <a:solidFill>
              <a:srgbClr val="AA6C56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2" name="Стрелка вправо 41"/>
          <p:cNvSpPr/>
          <p:nvPr/>
        </p:nvSpPr>
        <p:spPr>
          <a:xfrm>
            <a:off x="3924300" y="3500438"/>
            <a:ext cx="863600" cy="792162"/>
          </a:xfrm>
          <a:prstGeom prst="rightArrow">
            <a:avLst/>
          </a:prstGeom>
          <a:solidFill>
            <a:srgbClr val="D0B17A"/>
          </a:solidFill>
          <a:ln>
            <a:solidFill>
              <a:srgbClr val="AA6C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940425" y="4365625"/>
            <a:ext cx="2592388" cy="15113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3C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cs typeface="Arial" charset="0"/>
              </a:rPr>
              <a:t>Ориентиры для духовно-нравственного совершенствования</a:t>
            </a:r>
          </a:p>
          <a:p>
            <a:pPr algn="ctr">
              <a:defRPr/>
            </a:pPr>
            <a:endParaRPr lang="ru-RU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940425" y="2924175"/>
            <a:ext cx="2447925" cy="10096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3C4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cs typeface="Arial" charset="0"/>
              </a:rPr>
              <a:t>Самоопределение</a:t>
            </a:r>
          </a:p>
        </p:txBody>
      </p:sp>
      <p:sp>
        <p:nvSpPr>
          <p:cNvPr id="47" name="Левая фигурная скобка 46"/>
          <p:cNvSpPr/>
          <p:nvPr/>
        </p:nvSpPr>
        <p:spPr>
          <a:xfrm>
            <a:off x="5364163" y="1557338"/>
            <a:ext cx="431800" cy="4392612"/>
          </a:xfrm>
          <a:prstGeom prst="leftBrace">
            <a:avLst>
              <a:gd name="adj1" fmla="val 8333"/>
              <a:gd name="adj2" fmla="val 50718"/>
            </a:avLst>
          </a:prstGeom>
          <a:ln w="28575" cmpd="sng">
            <a:solidFill>
              <a:srgbClr val="AA6C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124075" y="2205038"/>
            <a:ext cx="144463" cy="287337"/>
          </a:xfrm>
          <a:prstGeom prst="downArrow">
            <a:avLst/>
          </a:prstGeom>
          <a:solidFill>
            <a:srgbClr val="CEEAB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2124075" y="3789363"/>
            <a:ext cx="144463" cy="287337"/>
          </a:xfrm>
          <a:prstGeom prst="downArrow">
            <a:avLst/>
          </a:prstGeom>
          <a:solidFill>
            <a:srgbClr val="CEEAB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2124075" y="5300663"/>
            <a:ext cx="144463" cy="288925"/>
          </a:xfrm>
          <a:prstGeom prst="downArrow">
            <a:avLst/>
          </a:prstGeom>
          <a:solidFill>
            <a:srgbClr val="CEEAB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12431</TotalTime>
  <Words>1480</Words>
  <Application>Microsoft Office PowerPoint</Application>
  <PresentationFormat>Экран (4:3)</PresentationFormat>
  <Paragraphs>369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Lucida Sans Unicode</vt:lpstr>
      <vt:lpstr>Century Gothic</vt:lpstr>
      <vt:lpstr>Тема Office</vt:lpstr>
      <vt:lpstr>Диаграмма Microsoft Office Excel</vt:lpstr>
      <vt:lpstr>Слайд 1</vt:lpstr>
      <vt:lpstr>Актуальность выбранной темы</vt:lpstr>
      <vt:lpstr>Тема  «Музыкально-творческая деятельность как условие  духовно-нравственного развития личности»</vt:lpstr>
      <vt:lpstr>Ключевые   понятия семинара</vt:lpstr>
      <vt:lpstr>Концептуальные   идеи уроков музыки:</vt:lpstr>
      <vt:lpstr>Музыкально-творческое пространство в школе</vt:lpstr>
      <vt:lpstr>Слайд 7</vt:lpstr>
      <vt:lpstr>Слайд 8</vt:lpstr>
      <vt:lpstr>Слайд 9</vt:lpstr>
      <vt:lpstr>Методы и приёмы, стимулирующие  познавательно-творческую деятельность обучающегося</vt:lpstr>
      <vt:lpstr>Методы, стимулирующие  познавательно-творческую деятельность обучающегося</vt:lpstr>
      <vt:lpstr>Слайд 12</vt:lpstr>
      <vt:lpstr>Слайд 13</vt:lpstr>
      <vt:lpstr>Слайд 14</vt:lpstr>
      <vt:lpstr>Слайд 15</vt:lpstr>
      <vt:lpstr>Слайд 16</vt:lpstr>
      <vt:lpstr>Результативность участия в региональной  олимпиаде школьников</vt:lpstr>
      <vt:lpstr>Вовлечённость обучающихся в творческую социокультурную деятельность</vt:lpstr>
      <vt:lpstr>Рефлексия  </vt:lpstr>
      <vt:lpstr>Источники информации и образовательные ресурсы: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</dc:creator>
  <cp:lastModifiedBy>Алексей</cp:lastModifiedBy>
  <cp:revision>76</cp:revision>
  <dcterms:created xsi:type="dcterms:W3CDTF">2015-07-18T20:44:03Z</dcterms:created>
  <dcterms:modified xsi:type="dcterms:W3CDTF">2015-08-13T18:36:44Z</dcterms:modified>
</cp:coreProperties>
</file>