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58" r:id="rId3"/>
    <p:sldId id="275" r:id="rId4"/>
    <p:sldId id="260" r:id="rId5"/>
    <p:sldId id="269" r:id="rId6"/>
    <p:sldId id="270" r:id="rId7"/>
    <p:sldId id="271" r:id="rId8"/>
    <p:sldId id="272" r:id="rId9"/>
    <p:sldId id="259" r:id="rId10"/>
    <p:sldId id="261" r:id="rId11"/>
    <p:sldId id="273" r:id="rId12"/>
    <p:sldId id="279" r:id="rId13"/>
    <p:sldId id="274" r:id="rId14"/>
    <p:sldId id="262" r:id="rId15"/>
    <p:sldId id="277" r:id="rId16"/>
    <p:sldId id="278" r:id="rId17"/>
    <p:sldId id="280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666633"/>
    <a:srgbClr val="C00000"/>
    <a:srgbClr val="FF990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6" autoAdjust="0"/>
    <p:restoredTop sz="99885" autoAdjust="0"/>
  </p:normalViewPr>
  <p:slideViewPr>
    <p:cSldViewPr>
      <p:cViewPr varScale="1">
        <p:scale>
          <a:sx n="116" d="100"/>
          <a:sy n="11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1A04F-AFC7-40F7-8422-1A3F6F41C84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837B74-7CE1-4696-AA33-C3F28DF27783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Условия возникновения  и становления:</a:t>
          </a:r>
          <a:endParaRPr lang="ru-RU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E1E22E90-111B-4FFF-9F82-2066D1707C81}" type="parTrans" cxnId="{1741E095-3D2A-4D88-A7A2-DD47ADA3DB65}">
      <dgm:prSet/>
      <dgm:spPr/>
      <dgm:t>
        <a:bodyPr/>
        <a:lstStyle/>
        <a:p>
          <a:endParaRPr lang="ru-RU"/>
        </a:p>
      </dgm:t>
    </dgm:pt>
    <dgm:pt modelId="{11BD5EF7-6643-4368-884F-B09667DD3761}" type="sibTrans" cxnId="{1741E095-3D2A-4D88-A7A2-DD47ADA3DB65}">
      <dgm:prSet/>
      <dgm:spPr/>
      <dgm:t>
        <a:bodyPr/>
        <a:lstStyle/>
        <a:p>
          <a:endParaRPr lang="ru-RU"/>
        </a:p>
      </dgm:t>
    </dgm:pt>
    <dgm:pt modelId="{F68C3411-8065-482E-A963-AF881417FF62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Любовь к Слову;</a:t>
          </a:r>
          <a:endParaRPr lang="ru-RU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A84596BE-B6DF-48F6-B336-3DFD53D60D4B}" type="parTrans" cxnId="{787401EB-2D49-44D0-9A6A-FA52CE77A4BC}">
      <dgm:prSet/>
      <dgm:spPr/>
      <dgm:t>
        <a:bodyPr/>
        <a:lstStyle/>
        <a:p>
          <a:endParaRPr lang="ru-RU"/>
        </a:p>
      </dgm:t>
    </dgm:pt>
    <dgm:pt modelId="{FB5CBDB5-5790-452F-81C5-96DB5E98D61F}" type="sibTrans" cxnId="{787401EB-2D49-44D0-9A6A-FA52CE77A4BC}">
      <dgm:prSet/>
      <dgm:spPr/>
      <dgm:t>
        <a:bodyPr/>
        <a:lstStyle/>
        <a:p>
          <a:endParaRPr lang="ru-RU"/>
        </a:p>
      </dgm:t>
    </dgm:pt>
    <dgm:pt modelId="{136B8F4C-3AB9-4055-8F34-6821F1F9334D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Наставники,</a:t>
          </a:r>
          <a:r>
            <a:rPr lang="ru-RU" b="1" i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коллеги</a:t>
          </a:r>
          <a:r>
            <a:rPr lang="ru-RU" b="1" i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, учащиеся:                                   </a:t>
          </a:r>
          <a:r>
            <a:rPr lang="ru-RU" dirty="0" err="1" smtClean="0"/>
            <a:t>Тукодян</a:t>
          </a:r>
          <a:r>
            <a:rPr lang="ru-RU" i="1" dirty="0" smtClean="0"/>
            <a:t> </a:t>
          </a:r>
          <a:r>
            <a:rPr lang="ru-RU" dirty="0" err="1" smtClean="0"/>
            <a:t>Нварт</a:t>
          </a:r>
          <a:r>
            <a:rPr lang="ru-RU" dirty="0" smtClean="0"/>
            <a:t> Хазаросовна, кандидат филологических наук, доцент кафедры литературы и методики преподавания ЮФУ ПИ</a:t>
          </a:r>
          <a:r>
            <a:rPr lang="ru-RU" i="1" dirty="0" smtClean="0"/>
            <a:t>;                                        </a:t>
          </a:r>
          <a:r>
            <a:rPr lang="ru-RU" i="1" dirty="0" err="1" smtClean="0"/>
            <a:t>Арсанукаева</a:t>
          </a:r>
          <a:r>
            <a:rPr lang="ru-RU" i="1" dirty="0" smtClean="0"/>
            <a:t> </a:t>
          </a:r>
          <a:r>
            <a:rPr lang="ru-RU" i="1" dirty="0" err="1" smtClean="0"/>
            <a:t>Таиса</a:t>
          </a:r>
          <a:r>
            <a:rPr lang="ru-RU" i="1" dirty="0" smtClean="0"/>
            <a:t> </a:t>
          </a:r>
          <a:r>
            <a:rPr lang="ru-RU" i="1" dirty="0" err="1" smtClean="0"/>
            <a:t>Шайхиевна</a:t>
          </a:r>
          <a:r>
            <a:rPr lang="ru-RU" i="1" dirty="0" smtClean="0"/>
            <a:t>, учитель русского языка и литературы, заслуженный учитель ЧР;</a:t>
          </a:r>
          <a:endParaRPr lang="ru-RU" dirty="0"/>
        </a:p>
      </dgm:t>
    </dgm:pt>
    <dgm:pt modelId="{08646EE1-0C56-4D73-B46B-6042DE714B20}" type="parTrans" cxnId="{9C0DAA76-9359-4412-BB40-14A1F7C8C44B}">
      <dgm:prSet/>
      <dgm:spPr/>
      <dgm:t>
        <a:bodyPr/>
        <a:lstStyle/>
        <a:p>
          <a:endParaRPr lang="ru-RU"/>
        </a:p>
      </dgm:t>
    </dgm:pt>
    <dgm:pt modelId="{2F38C9CF-7D9C-4248-B83E-9D1EA4AA798D}" type="sibTrans" cxnId="{9C0DAA76-9359-4412-BB40-14A1F7C8C44B}">
      <dgm:prSet/>
      <dgm:spPr/>
      <dgm:t>
        <a:bodyPr/>
        <a:lstStyle/>
        <a:p>
          <a:endParaRPr lang="ru-RU"/>
        </a:p>
      </dgm:t>
    </dgm:pt>
    <dgm:pt modelId="{D8499970-FCAB-403D-A0E1-C7C59FE38729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Погружение в Гуманную педагогику:</a:t>
          </a:r>
          <a:r>
            <a:rPr lang="ru-RU" b="1" i="1" dirty="0" smtClean="0"/>
            <a:t>                          (3 и 5 кавказские педагогические чтения);</a:t>
          </a:r>
          <a:endParaRPr lang="ru-RU" dirty="0"/>
        </a:p>
      </dgm:t>
    </dgm:pt>
    <dgm:pt modelId="{C38099A4-9F88-421F-A200-DEBCC957E0E8}" type="parTrans" cxnId="{1AEBECF4-728E-4F83-A19E-6DD4737603F9}">
      <dgm:prSet/>
      <dgm:spPr/>
      <dgm:t>
        <a:bodyPr/>
        <a:lstStyle/>
        <a:p>
          <a:endParaRPr lang="ru-RU"/>
        </a:p>
      </dgm:t>
    </dgm:pt>
    <dgm:pt modelId="{676D8995-879B-4C50-9295-BD1DF6C2AF58}" type="sibTrans" cxnId="{1AEBECF4-728E-4F83-A19E-6DD4737603F9}">
      <dgm:prSet/>
      <dgm:spPr/>
      <dgm:t>
        <a:bodyPr/>
        <a:lstStyle/>
        <a:p>
          <a:endParaRPr lang="ru-RU"/>
        </a:p>
      </dgm:t>
    </dgm:pt>
    <dgm:pt modelId="{B5D5DE6B-D032-43CC-A937-77A658EF8B1B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Изучение методической литературы:                     </a:t>
          </a:r>
          <a:r>
            <a:rPr lang="ru-RU" b="1" i="1" dirty="0" err="1" smtClean="0">
              <a:solidFill>
                <a:schemeClr val="bg1"/>
              </a:solidFill>
            </a:rPr>
            <a:t>Дьюи</a:t>
          </a:r>
          <a:r>
            <a:rPr lang="ru-RU" b="1" i="1" dirty="0" smtClean="0">
              <a:solidFill>
                <a:schemeClr val="bg1"/>
              </a:solidFill>
            </a:rPr>
            <a:t> Д.  Демократия и образование. – М., 2000., </a:t>
          </a:r>
          <a:r>
            <a:rPr lang="ru-RU" b="1" i="1" dirty="0" err="1" smtClean="0">
              <a:solidFill>
                <a:schemeClr val="bg1"/>
              </a:solidFill>
            </a:rPr>
            <a:t>Загашев</a:t>
          </a:r>
          <a:r>
            <a:rPr lang="ru-RU" b="1" i="1" dirty="0" smtClean="0">
              <a:solidFill>
                <a:schemeClr val="bg1"/>
              </a:solidFill>
            </a:rPr>
            <a:t> И. О., Заир-Бек С. И. Критическое мышление. Технология развития. – СПб.,  2003., </a:t>
          </a:r>
          <a:r>
            <a:rPr lang="ru-RU" b="1" i="1" dirty="0" err="1" smtClean="0">
              <a:solidFill>
                <a:schemeClr val="bg1"/>
              </a:solidFill>
            </a:rPr>
            <a:t>Халперн</a:t>
          </a:r>
          <a:r>
            <a:rPr lang="ru-RU" b="1" i="1" dirty="0" smtClean="0">
              <a:solidFill>
                <a:schemeClr val="bg1"/>
              </a:solidFill>
            </a:rPr>
            <a:t> Д. Психология критического мышления. -  СПб., 2005.;</a:t>
          </a:r>
          <a:endParaRPr lang="ru-RU" b="1" i="1" dirty="0">
            <a:solidFill>
              <a:schemeClr val="bg1"/>
            </a:solidFill>
          </a:endParaRPr>
        </a:p>
      </dgm:t>
    </dgm:pt>
    <dgm:pt modelId="{4F17FFA0-BAE5-44FA-BB53-6F9434ACF88D}" type="parTrans" cxnId="{95717A96-FC15-491C-B044-D9B63CB6755A}">
      <dgm:prSet/>
      <dgm:spPr/>
      <dgm:t>
        <a:bodyPr/>
        <a:lstStyle/>
        <a:p>
          <a:endParaRPr lang="ru-RU"/>
        </a:p>
      </dgm:t>
    </dgm:pt>
    <dgm:pt modelId="{5147FCD1-98AE-47C9-8BF4-D489C4C8B3A5}" type="sibTrans" cxnId="{95717A96-FC15-491C-B044-D9B63CB6755A}">
      <dgm:prSet/>
      <dgm:spPr/>
      <dgm:t>
        <a:bodyPr/>
        <a:lstStyle/>
        <a:p>
          <a:endParaRPr lang="ru-RU"/>
        </a:p>
      </dgm:t>
    </dgm:pt>
    <dgm:pt modelId="{F375C542-BD3E-4BC3-98F0-0C206444C136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Курсовая подготовка</a:t>
          </a:r>
          <a:r>
            <a:rPr lang="ru-RU" b="1" i="1" dirty="0" smtClean="0"/>
            <a:t> </a:t>
          </a:r>
          <a:r>
            <a:rPr lang="ru-RU" b="1" i="1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:  </a:t>
          </a:r>
          <a:r>
            <a:rPr lang="ru-RU" b="1" i="1" dirty="0" smtClean="0"/>
            <a:t>                      </a:t>
          </a:r>
          <a:r>
            <a:rPr lang="ru-RU" i="1" dirty="0" smtClean="0"/>
            <a:t>подготовительные семинары республиканских конкурсов «Молодой педагог (2013 г.), «Учитель года» (2014 г.).</a:t>
          </a:r>
          <a:endParaRPr lang="ru-RU" b="1" i="1" dirty="0"/>
        </a:p>
      </dgm:t>
    </dgm:pt>
    <dgm:pt modelId="{25EA3FC3-6039-4ABC-90E1-5748E4332AE6}" type="parTrans" cxnId="{5145755E-F1FF-45B2-ABD9-8C9BFCAB723D}">
      <dgm:prSet/>
      <dgm:spPr/>
      <dgm:t>
        <a:bodyPr/>
        <a:lstStyle/>
        <a:p>
          <a:endParaRPr lang="ru-RU"/>
        </a:p>
      </dgm:t>
    </dgm:pt>
    <dgm:pt modelId="{126C97AC-5756-4DAF-944E-F6873087C10D}" type="sibTrans" cxnId="{5145755E-F1FF-45B2-ABD9-8C9BFCAB723D}">
      <dgm:prSet/>
      <dgm:spPr/>
      <dgm:t>
        <a:bodyPr/>
        <a:lstStyle/>
        <a:p>
          <a:endParaRPr lang="ru-RU"/>
        </a:p>
      </dgm:t>
    </dgm:pt>
    <dgm:pt modelId="{5EC34E65-52F2-492F-BD0D-7D24755257CF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ru-RU" b="1" i="1" dirty="0"/>
        </a:p>
      </dgm:t>
    </dgm:pt>
    <dgm:pt modelId="{2FD57600-FB15-4546-ADF0-7F9113057CF9}" type="parTrans" cxnId="{AB5EBF90-E574-4B17-8A3C-848D37B351F2}">
      <dgm:prSet/>
      <dgm:spPr/>
      <dgm:t>
        <a:bodyPr/>
        <a:lstStyle/>
        <a:p>
          <a:endParaRPr lang="ru-RU"/>
        </a:p>
      </dgm:t>
    </dgm:pt>
    <dgm:pt modelId="{E16990FA-2C8C-4C32-854F-CE558B56002B}" type="sibTrans" cxnId="{AB5EBF90-E574-4B17-8A3C-848D37B351F2}">
      <dgm:prSet/>
      <dgm:spPr/>
      <dgm:t>
        <a:bodyPr/>
        <a:lstStyle/>
        <a:p>
          <a:endParaRPr lang="ru-RU"/>
        </a:p>
      </dgm:t>
    </dgm:pt>
    <dgm:pt modelId="{C410CA57-DA8D-4951-98AD-C132AEB8A8E2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ru-RU" dirty="0"/>
        </a:p>
      </dgm:t>
    </dgm:pt>
    <dgm:pt modelId="{1D8B3A15-49B3-4BA5-A0E2-9861F666E53A}" type="parTrans" cxnId="{7A3757FC-44ED-4656-B643-0D530F1BCBFD}">
      <dgm:prSet/>
      <dgm:spPr/>
      <dgm:t>
        <a:bodyPr/>
        <a:lstStyle/>
        <a:p>
          <a:endParaRPr lang="ru-RU"/>
        </a:p>
      </dgm:t>
    </dgm:pt>
    <dgm:pt modelId="{B32E8520-D40D-4305-A01E-F538666F7034}" type="sibTrans" cxnId="{7A3757FC-44ED-4656-B643-0D530F1BCBFD}">
      <dgm:prSet/>
      <dgm:spPr/>
      <dgm:t>
        <a:bodyPr/>
        <a:lstStyle/>
        <a:p>
          <a:endParaRPr lang="ru-RU"/>
        </a:p>
      </dgm:t>
    </dgm:pt>
    <dgm:pt modelId="{9C3457E4-0ADE-4B71-9D41-1633C06E2836}" type="pres">
      <dgm:prSet presAssocID="{9EE1A04F-AFC7-40F7-8422-1A3F6F41C846}" presName="Name0" presStyleCnt="0">
        <dgm:presLayoutVars>
          <dgm:dir/>
          <dgm:resizeHandles val="exact"/>
        </dgm:presLayoutVars>
      </dgm:prSet>
      <dgm:spPr/>
    </dgm:pt>
    <dgm:pt modelId="{39BF814E-02CA-4527-9129-6E1E18592AA6}" type="pres">
      <dgm:prSet presAssocID="{C6837B74-7CE1-4696-AA33-C3F28DF27783}" presName="node" presStyleLbl="node1" presStyleIdx="0" presStyleCnt="1" custLinFactNeighborX="1515" custLinFactNeighborY="-15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3C361E-F8A1-4CAD-9555-D032DD6F9672}" type="presOf" srcId="{136B8F4C-3AB9-4055-8F34-6821F1F9334D}" destId="{39BF814E-02CA-4527-9129-6E1E18592AA6}" srcOrd="0" destOrd="2" presId="urn:microsoft.com/office/officeart/2005/8/layout/process1"/>
    <dgm:cxn modelId="{E83793B7-B490-4953-B272-C058E1179A0E}" type="presOf" srcId="{C410CA57-DA8D-4951-98AD-C132AEB8A8E2}" destId="{39BF814E-02CA-4527-9129-6E1E18592AA6}" srcOrd="0" destOrd="7" presId="urn:microsoft.com/office/officeart/2005/8/layout/process1"/>
    <dgm:cxn modelId="{7A3757FC-44ED-4656-B643-0D530F1BCBFD}" srcId="{C6837B74-7CE1-4696-AA33-C3F28DF27783}" destId="{C410CA57-DA8D-4951-98AD-C132AEB8A8E2}" srcOrd="6" destOrd="0" parTransId="{1D8B3A15-49B3-4BA5-A0E2-9861F666E53A}" sibTransId="{B32E8520-D40D-4305-A01E-F538666F7034}"/>
    <dgm:cxn modelId="{B1DB273A-D59C-4724-A62E-6F82BEBED7CA}" type="presOf" srcId="{9EE1A04F-AFC7-40F7-8422-1A3F6F41C846}" destId="{9C3457E4-0ADE-4B71-9D41-1633C06E2836}" srcOrd="0" destOrd="0" presId="urn:microsoft.com/office/officeart/2005/8/layout/process1"/>
    <dgm:cxn modelId="{1741E095-3D2A-4D88-A7A2-DD47ADA3DB65}" srcId="{9EE1A04F-AFC7-40F7-8422-1A3F6F41C846}" destId="{C6837B74-7CE1-4696-AA33-C3F28DF27783}" srcOrd="0" destOrd="0" parTransId="{E1E22E90-111B-4FFF-9F82-2066D1707C81}" sibTransId="{11BD5EF7-6643-4368-884F-B09667DD3761}"/>
    <dgm:cxn modelId="{A9B6ACBD-09F2-450E-9E76-1ACD207145A4}" type="presOf" srcId="{D8499970-FCAB-403D-A0E1-C7C59FE38729}" destId="{39BF814E-02CA-4527-9129-6E1E18592AA6}" srcOrd="0" destOrd="3" presId="urn:microsoft.com/office/officeart/2005/8/layout/process1"/>
    <dgm:cxn modelId="{D093A366-5A8E-4AD2-9C25-D0F105817ECA}" type="presOf" srcId="{F375C542-BD3E-4BC3-98F0-0C206444C136}" destId="{39BF814E-02CA-4527-9129-6E1E18592AA6}" srcOrd="0" destOrd="5" presId="urn:microsoft.com/office/officeart/2005/8/layout/process1"/>
    <dgm:cxn modelId="{5145755E-F1FF-45B2-ABD9-8C9BFCAB723D}" srcId="{C6837B74-7CE1-4696-AA33-C3F28DF27783}" destId="{F375C542-BD3E-4BC3-98F0-0C206444C136}" srcOrd="4" destOrd="0" parTransId="{25EA3FC3-6039-4ABC-90E1-5748E4332AE6}" sibTransId="{126C97AC-5756-4DAF-944E-F6873087C10D}"/>
    <dgm:cxn modelId="{6051787D-86D4-4D7D-99E7-36D1EDB898C1}" type="presOf" srcId="{B5D5DE6B-D032-43CC-A937-77A658EF8B1B}" destId="{39BF814E-02CA-4527-9129-6E1E18592AA6}" srcOrd="0" destOrd="4" presId="urn:microsoft.com/office/officeart/2005/8/layout/process1"/>
    <dgm:cxn modelId="{9C0DAA76-9359-4412-BB40-14A1F7C8C44B}" srcId="{C6837B74-7CE1-4696-AA33-C3F28DF27783}" destId="{136B8F4C-3AB9-4055-8F34-6821F1F9334D}" srcOrd="1" destOrd="0" parTransId="{08646EE1-0C56-4D73-B46B-6042DE714B20}" sibTransId="{2F38C9CF-7D9C-4248-B83E-9D1EA4AA798D}"/>
    <dgm:cxn modelId="{95717A96-FC15-491C-B044-D9B63CB6755A}" srcId="{C6837B74-7CE1-4696-AA33-C3F28DF27783}" destId="{B5D5DE6B-D032-43CC-A937-77A658EF8B1B}" srcOrd="3" destOrd="0" parTransId="{4F17FFA0-BAE5-44FA-BB53-6F9434ACF88D}" sibTransId="{5147FCD1-98AE-47C9-8BF4-D489C4C8B3A5}"/>
    <dgm:cxn modelId="{787401EB-2D49-44D0-9A6A-FA52CE77A4BC}" srcId="{C6837B74-7CE1-4696-AA33-C3F28DF27783}" destId="{F68C3411-8065-482E-A963-AF881417FF62}" srcOrd="0" destOrd="0" parTransId="{A84596BE-B6DF-48F6-B336-3DFD53D60D4B}" sibTransId="{FB5CBDB5-5790-452F-81C5-96DB5E98D61F}"/>
    <dgm:cxn modelId="{AB5EBF90-E574-4B17-8A3C-848D37B351F2}" srcId="{C6837B74-7CE1-4696-AA33-C3F28DF27783}" destId="{5EC34E65-52F2-492F-BD0D-7D24755257CF}" srcOrd="5" destOrd="0" parTransId="{2FD57600-FB15-4546-ADF0-7F9113057CF9}" sibTransId="{E16990FA-2C8C-4C32-854F-CE558B56002B}"/>
    <dgm:cxn modelId="{4CD1487B-4150-4F62-AA18-FA5FC4EE23E5}" type="presOf" srcId="{C6837B74-7CE1-4696-AA33-C3F28DF27783}" destId="{39BF814E-02CA-4527-9129-6E1E18592AA6}" srcOrd="0" destOrd="0" presId="urn:microsoft.com/office/officeart/2005/8/layout/process1"/>
    <dgm:cxn modelId="{4633B266-A6CF-46E0-B65E-D3448D85C05A}" type="presOf" srcId="{F68C3411-8065-482E-A963-AF881417FF62}" destId="{39BF814E-02CA-4527-9129-6E1E18592AA6}" srcOrd="0" destOrd="1" presId="urn:microsoft.com/office/officeart/2005/8/layout/process1"/>
    <dgm:cxn modelId="{B9AEC165-A9B2-4A8B-B62C-F50A9EF6D79F}" type="presOf" srcId="{5EC34E65-52F2-492F-BD0D-7D24755257CF}" destId="{39BF814E-02CA-4527-9129-6E1E18592AA6}" srcOrd="0" destOrd="6" presId="urn:microsoft.com/office/officeart/2005/8/layout/process1"/>
    <dgm:cxn modelId="{1AEBECF4-728E-4F83-A19E-6DD4737603F9}" srcId="{C6837B74-7CE1-4696-AA33-C3F28DF27783}" destId="{D8499970-FCAB-403D-A0E1-C7C59FE38729}" srcOrd="2" destOrd="0" parTransId="{C38099A4-9F88-421F-A200-DEBCC957E0E8}" sibTransId="{676D8995-879B-4C50-9295-BD1DF6C2AF58}"/>
    <dgm:cxn modelId="{4B507E0D-CCAB-473B-9B58-F2F6EB1D3CFF}" type="presParOf" srcId="{9C3457E4-0ADE-4B71-9D41-1633C06E2836}" destId="{39BF814E-02CA-4527-9129-6E1E18592AA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5EB34E-C7DB-431D-B2C0-36BFACBA619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3F73E0-1E43-401F-90CF-50A72B83A746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Гуманистическая педагогика</a:t>
          </a:r>
          <a:endParaRPr lang="ru-RU" sz="28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9ACF9-2DBA-4FA4-8E39-17118A8120EF}" type="parTrans" cxnId="{B4BD7F88-E209-4718-9BAA-B6586E9D4C7A}">
      <dgm:prSet/>
      <dgm:spPr/>
      <dgm:t>
        <a:bodyPr/>
        <a:lstStyle/>
        <a:p>
          <a:endParaRPr lang="ru-RU"/>
        </a:p>
      </dgm:t>
    </dgm:pt>
    <dgm:pt modelId="{23D2BB93-296B-4560-904F-3E4E47ED6AB4}" type="sibTrans" cxnId="{B4BD7F88-E209-4718-9BAA-B6586E9D4C7A}">
      <dgm:prSet/>
      <dgm:spPr/>
      <dgm:t>
        <a:bodyPr/>
        <a:lstStyle/>
        <a:p>
          <a:endParaRPr lang="ru-RU"/>
        </a:p>
      </dgm:t>
    </dgm:pt>
    <dgm:pt modelId="{E9A6BECB-2BB2-476C-8B5E-49F326AE9774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Личностно ориентированный подход</a:t>
          </a:r>
          <a:endParaRPr lang="ru-RU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F0572-A0D0-4A01-86D6-D6FE23313D16}" type="parTrans" cxnId="{079DB2A2-A8F5-4966-94A9-40C4783830C8}">
      <dgm:prSet/>
      <dgm:spPr/>
      <dgm:t>
        <a:bodyPr/>
        <a:lstStyle/>
        <a:p>
          <a:endParaRPr lang="ru-RU"/>
        </a:p>
      </dgm:t>
    </dgm:pt>
    <dgm:pt modelId="{B52FF879-3D14-47A1-8DC5-2A652A39BF88}" type="sibTrans" cxnId="{079DB2A2-A8F5-4966-94A9-40C4783830C8}">
      <dgm:prSet/>
      <dgm:spPr/>
      <dgm:t>
        <a:bodyPr/>
        <a:lstStyle/>
        <a:p>
          <a:endParaRPr lang="ru-RU"/>
        </a:p>
      </dgm:t>
    </dgm:pt>
    <dgm:pt modelId="{52524D6F-85C7-4C74-98CF-361450D321D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 подход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91E62-67F2-45E0-B7D9-FE3AE869E39F}" type="parTrans" cxnId="{834068CA-A9E3-42D2-B728-9A34CEF15AE5}">
      <dgm:prSet/>
      <dgm:spPr/>
      <dgm:t>
        <a:bodyPr/>
        <a:lstStyle/>
        <a:p>
          <a:endParaRPr lang="ru-RU"/>
        </a:p>
      </dgm:t>
    </dgm:pt>
    <dgm:pt modelId="{656AFD35-FBB7-4A95-B304-177ECC960049}" type="sibTrans" cxnId="{834068CA-A9E3-42D2-B728-9A34CEF15AE5}">
      <dgm:prSet/>
      <dgm:spPr/>
      <dgm:t>
        <a:bodyPr/>
        <a:lstStyle/>
        <a:p>
          <a:endParaRPr lang="ru-RU"/>
        </a:p>
      </dgm:t>
    </dgm:pt>
    <dgm:pt modelId="{EA077A5E-AC07-4CC7-B480-74BCD211E4E8}">
      <dgm:prSet phldrT="[Текст]"/>
      <dgm:spPr/>
      <dgm:t>
        <a:bodyPr/>
        <a:lstStyle/>
        <a:p>
          <a:r>
            <a:rPr lang="ru-RU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Конструктивизм</a:t>
          </a:r>
          <a:endParaRPr lang="ru-RU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E69D5-52F3-46D4-82EE-81F58C09579C}" type="parTrans" cxnId="{293C0A5E-8193-4B4E-8712-DE43154B6AE7}">
      <dgm:prSet/>
      <dgm:spPr/>
      <dgm:t>
        <a:bodyPr/>
        <a:lstStyle/>
        <a:p>
          <a:endParaRPr lang="ru-RU"/>
        </a:p>
      </dgm:t>
    </dgm:pt>
    <dgm:pt modelId="{E60940B5-04B8-47E0-B35B-6A3EAC2ACBE1}" type="sibTrans" cxnId="{293C0A5E-8193-4B4E-8712-DE43154B6AE7}">
      <dgm:prSet/>
      <dgm:spPr/>
      <dgm:t>
        <a:bodyPr/>
        <a:lstStyle/>
        <a:p>
          <a:endParaRPr lang="ru-RU"/>
        </a:p>
      </dgm:t>
    </dgm:pt>
    <dgm:pt modelId="{7197497C-0A84-4D4B-AFA2-774A3BE5F51B}" type="pres">
      <dgm:prSet presAssocID="{095EB34E-C7DB-431D-B2C0-36BFACBA619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D2AE8-9507-4601-B5FE-F9AF9B3523ED}" type="pres">
      <dgm:prSet presAssocID="{3C3F73E0-1E43-401F-90CF-50A72B83A746}" presName="root1" presStyleCnt="0"/>
      <dgm:spPr/>
    </dgm:pt>
    <dgm:pt modelId="{78B29A74-7B27-437A-BDE6-076EF1CD231F}" type="pres">
      <dgm:prSet presAssocID="{3C3F73E0-1E43-401F-90CF-50A72B83A746}" presName="LevelOneTextNode" presStyleLbl="node0" presStyleIdx="0" presStyleCnt="1" custScaleX="58253" custScaleY="90606" custLinFactNeighborX="-93005" custLinFactNeighborY="-1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38446-9E86-4BB9-8E11-D29382E2FCFD}" type="pres">
      <dgm:prSet presAssocID="{3C3F73E0-1E43-401F-90CF-50A72B83A746}" presName="level2hierChild" presStyleCnt="0"/>
      <dgm:spPr/>
    </dgm:pt>
    <dgm:pt modelId="{35F732CE-6165-4C54-876F-1020478E9BA2}" type="pres">
      <dgm:prSet presAssocID="{994F0572-A0D0-4A01-86D6-D6FE23313D1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F6C1C21-1F33-4808-9D34-A797F1FE5B34}" type="pres">
      <dgm:prSet presAssocID="{994F0572-A0D0-4A01-86D6-D6FE23313D1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B35E907-7603-4C87-8C01-A1787504111E}" type="pres">
      <dgm:prSet presAssocID="{E9A6BECB-2BB2-476C-8B5E-49F326AE9774}" presName="root2" presStyleCnt="0"/>
      <dgm:spPr/>
    </dgm:pt>
    <dgm:pt modelId="{BF74B69C-4D97-4B98-9771-B1A8BF62BD0C}" type="pres">
      <dgm:prSet presAssocID="{E9A6BECB-2BB2-476C-8B5E-49F326AE9774}" presName="LevelTwoTextNode" presStyleLbl="node2" presStyleIdx="0" presStyleCnt="3" custScaleX="81119" custLinFactNeighborX="-11362" custLinFactNeighborY="-1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153AF2-B602-42A1-B6BB-8D1E35B9C0EC}" type="pres">
      <dgm:prSet presAssocID="{E9A6BECB-2BB2-476C-8B5E-49F326AE9774}" presName="level3hierChild" presStyleCnt="0"/>
      <dgm:spPr/>
    </dgm:pt>
    <dgm:pt modelId="{258DB639-7D7D-4327-AB80-B0AA370EA287}" type="pres">
      <dgm:prSet presAssocID="{B6791E62-67F2-45E0-B7D9-FE3AE869E39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D339684-C67F-4460-871B-E2704A994A15}" type="pres">
      <dgm:prSet presAssocID="{B6791E62-67F2-45E0-B7D9-FE3AE869E39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9C751A7-E1AA-4DF5-8516-0333B89F4FD1}" type="pres">
      <dgm:prSet presAssocID="{52524D6F-85C7-4C74-98CF-361450D321DB}" presName="root2" presStyleCnt="0"/>
      <dgm:spPr/>
    </dgm:pt>
    <dgm:pt modelId="{AC0E0928-CAE4-4440-8BAE-FA536674B327}" type="pres">
      <dgm:prSet presAssocID="{52524D6F-85C7-4C74-98CF-361450D321DB}" presName="LevelTwoTextNode" presStyleLbl="node2" presStyleIdx="1" presStyleCnt="3" custScaleX="77479" custLinFactNeighborX="-11362" custLinFactNeighborY="-8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AB4514-9660-434E-B5C3-50F5ADE33971}" type="pres">
      <dgm:prSet presAssocID="{52524D6F-85C7-4C74-98CF-361450D321DB}" presName="level3hierChild" presStyleCnt="0"/>
      <dgm:spPr/>
    </dgm:pt>
    <dgm:pt modelId="{460DEA21-C581-47F4-8708-3ABD8550FCB7}" type="pres">
      <dgm:prSet presAssocID="{DA1E69D5-52F3-46D4-82EE-81F58C09579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B6CB3EA-500B-40B7-A57A-A02D925190D5}" type="pres">
      <dgm:prSet presAssocID="{DA1E69D5-52F3-46D4-82EE-81F58C09579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ECA4190-CC6C-46F1-A599-EA2C5DC12FB7}" type="pres">
      <dgm:prSet presAssocID="{EA077A5E-AC07-4CC7-B480-74BCD211E4E8}" presName="root2" presStyleCnt="0"/>
      <dgm:spPr/>
    </dgm:pt>
    <dgm:pt modelId="{3B74C9BA-A601-4720-A962-64F12DAC8BE8}" type="pres">
      <dgm:prSet presAssocID="{EA077A5E-AC07-4CC7-B480-74BCD211E4E8}" presName="LevelTwoTextNode" presStyleLbl="node2" presStyleIdx="2" presStyleCnt="3" custScaleX="79015" custLinFactNeighborX="-11362" custLinFactNeighborY="-3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3FF3B-14AB-43FC-9FF9-E3D602F0F693}" type="pres">
      <dgm:prSet presAssocID="{EA077A5E-AC07-4CC7-B480-74BCD211E4E8}" presName="level3hierChild" presStyleCnt="0"/>
      <dgm:spPr/>
    </dgm:pt>
  </dgm:ptLst>
  <dgm:cxnLst>
    <dgm:cxn modelId="{079DB2A2-A8F5-4966-94A9-40C4783830C8}" srcId="{3C3F73E0-1E43-401F-90CF-50A72B83A746}" destId="{E9A6BECB-2BB2-476C-8B5E-49F326AE9774}" srcOrd="0" destOrd="0" parTransId="{994F0572-A0D0-4A01-86D6-D6FE23313D16}" sibTransId="{B52FF879-3D14-47A1-8DC5-2A652A39BF88}"/>
    <dgm:cxn modelId="{293C0A5E-8193-4B4E-8712-DE43154B6AE7}" srcId="{3C3F73E0-1E43-401F-90CF-50A72B83A746}" destId="{EA077A5E-AC07-4CC7-B480-74BCD211E4E8}" srcOrd="2" destOrd="0" parTransId="{DA1E69D5-52F3-46D4-82EE-81F58C09579C}" sibTransId="{E60940B5-04B8-47E0-B35B-6A3EAC2ACBE1}"/>
    <dgm:cxn modelId="{BA52647F-FB15-4DC5-B07D-F6F5CE6EEDA3}" type="presOf" srcId="{994F0572-A0D0-4A01-86D6-D6FE23313D16}" destId="{35F732CE-6165-4C54-876F-1020478E9BA2}" srcOrd="0" destOrd="0" presId="urn:microsoft.com/office/officeart/2008/layout/HorizontalMultiLevelHierarchy"/>
    <dgm:cxn modelId="{A06F9421-FFF3-40D9-9A63-5A731090CF9E}" type="presOf" srcId="{DA1E69D5-52F3-46D4-82EE-81F58C09579C}" destId="{460DEA21-C581-47F4-8708-3ABD8550FCB7}" srcOrd="0" destOrd="0" presId="urn:microsoft.com/office/officeart/2008/layout/HorizontalMultiLevelHierarchy"/>
    <dgm:cxn modelId="{3C64473E-0728-47D9-BD60-0DFAAB0BD257}" type="presOf" srcId="{B6791E62-67F2-45E0-B7D9-FE3AE869E39F}" destId="{ED339684-C67F-4460-871B-E2704A994A15}" srcOrd="1" destOrd="0" presId="urn:microsoft.com/office/officeart/2008/layout/HorizontalMultiLevelHierarchy"/>
    <dgm:cxn modelId="{7A337D51-E6EB-4D92-81C6-6DDD75F386A9}" type="presOf" srcId="{E9A6BECB-2BB2-476C-8B5E-49F326AE9774}" destId="{BF74B69C-4D97-4B98-9771-B1A8BF62BD0C}" srcOrd="0" destOrd="0" presId="urn:microsoft.com/office/officeart/2008/layout/HorizontalMultiLevelHierarchy"/>
    <dgm:cxn modelId="{71FF619B-7C0B-4B4D-AA91-DA263122E690}" type="presOf" srcId="{994F0572-A0D0-4A01-86D6-D6FE23313D16}" destId="{8F6C1C21-1F33-4808-9D34-A797F1FE5B34}" srcOrd="1" destOrd="0" presId="urn:microsoft.com/office/officeart/2008/layout/HorizontalMultiLevelHierarchy"/>
    <dgm:cxn modelId="{834068CA-A9E3-42D2-B728-9A34CEF15AE5}" srcId="{3C3F73E0-1E43-401F-90CF-50A72B83A746}" destId="{52524D6F-85C7-4C74-98CF-361450D321DB}" srcOrd="1" destOrd="0" parTransId="{B6791E62-67F2-45E0-B7D9-FE3AE869E39F}" sibTransId="{656AFD35-FBB7-4A95-B304-177ECC960049}"/>
    <dgm:cxn modelId="{6B7093EB-FBDD-429B-B3F8-D3317C8D58FE}" type="presOf" srcId="{52524D6F-85C7-4C74-98CF-361450D321DB}" destId="{AC0E0928-CAE4-4440-8BAE-FA536674B327}" srcOrd="0" destOrd="0" presId="urn:microsoft.com/office/officeart/2008/layout/HorizontalMultiLevelHierarchy"/>
    <dgm:cxn modelId="{B4BD7F88-E209-4718-9BAA-B6586E9D4C7A}" srcId="{095EB34E-C7DB-431D-B2C0-36BFACBA619A}" destId="{3C3F73E0-1E43-401F-90CF-50A72B83A746}" srcOrd="0" destOrd="0" parTransId="{0229ACF9-2DBA-4FA4-8E39-17118A8120EF}" sibTransId="{23D2BB93-296B-4560-904F-3E4E47ED6AB4}"/>
    <dgm:cxn modelId="{9779A6A5-0ED1-4719-93F6-D52D9B58AF2E}" type="presOf" srcId="{3C3F73E0-1E43-401F-90CF-50A72B83A746}" destId="{78B29A74-7B27-437A-BDE6-076EF1CD231F}" srcOrd="0" destOrd="0" presId="urn:microsoft.com/office/officeart/2008/layout/HorizontalMultiLevelHierarchy"/>
    <dgm:cxn modelId="{BE30F052-DC6C-4832-9735-586E0DB41720}" type="presOf" srcId="{095EB34E-C7DB-431D-B2C0-36BFACBA619A}" destId="{7197497C-0A84-4D4B-AFA2-774A3BE5F51B}" srcOrd="0" destOrd="0" presId="urn:microsoft.com/office/officeart/2008/layout/HorizontalMultiLevelHierarchy"/>
    <dgm:cxn modelId="{EC9EF192-5A67-412C-AF5E-E63D16520BF6}" type="presOf" srcId="{B6791E62-67F2-45E0-B7D9-FE3AE869E39F}" destId="{258DB639-7D7D-4327-AB80-B0AA370EA287}" srcOrd="0" destOrd="0" presId="urn:microsoft.com/office/officeart/2008/layout/HorizontalMultiLevelHierarchy"/>
    <dgm:cxn modelId="{D46CA7CE-8A87-4446-8ADD-13D60AB8E0D7}" type="presOf" srcId="{DA1E69D5-52F3-46D4-82EE-81F58C09579C}" destId="{9B6CB3EA-500B-40B7-A57A-A02D925190D5}" srcOrd="1" destOrd="0" presId="urn:microsoft.com/office/officeart/2008/layout/HorizontalMultiLevelHierarchy"/>
    <dgm:cxn modelId="{9945E24B-DD34-4A2E-BB14-CCDA0B3C8F23}" type="presOf" srcId="{EA077A5E-AC07-4CC7-B480-74BCD211E4E8}" destId="{3B74C9BA-A601-4720-A962-64F12DAC8BE8}" srcOrd="0" destOrd="0" presId="urn:microsoft.com/office/officeart/2008/layout/HorizontalMultiLevelHierarchy"/>
    <dgm:cxn modelId="{3E5F4792-89A3-42B3-B1AF-962BCFEBDE96}" type="presParOf" srcId="{7197497C-0A84-4D4B-AFA2-774A3BE5F51B}" destId="{996D2AE8-9507-4601-B5FE-F9AF9B3523ED}" srcOrd="0" destOrd="0" presId="urn:microsoft.com/office/officeart/2008/layout/HorizontalMultiLevelHierarchy"/>
    <dgm:cxn modelId="{9D479D88-2E59-405D-94C9-87D9D3BA8E99}" type="presParOf" srcId="{996D2AE8-9507-4601-B5FE-F9AF9B3523ED}" destId="{78B29A74-7B27-437A-BDE6-076EF1CD231F}" srcOrd="0" destOrd="0" presId="urn:microsoft.com/office/officeart/2008/layout/HorizontalMultiLevelHierarchy"/>
    <dgm:cxn modelId="{83EAD938-7F3E-40BE-8083-E260CC57DFEC}" type="presParOf" srcId="{996D2AE8-9507-4601-B5FE-F9AF9B3523ED}" destId="{A0938446-9E86-4BB9-8E11-D29382E2FCFD}" srcOrd="1" destOrd="0" presId="urn:microsoft.com/office/officeart/2008/layout/HorizontalMultiLevelHierarchy"/>
    <dgm:cxn modelId="{0455A7E7-D4D5-4091-9C4F-3ACFD74CC1B5}" type="presParOf" srcId="{A0938446-9E86-4BB9-8E11-D29382E2FCFD}" destId="{35F732CE-6165-4C54-876F-1020478E9BA2}" srcOrd="0" destOrd="0" presId="urn:microsoft.com/office/officeart/2008/layout/HorizontalMultiLevelHierarchy"/>
    <dgm:cxn modelId="{6031D412-ED28-4ABD-B117-F3CB546C60A3}" type="presParOf" srcId="{35F732CE-6165-4C54-876F-1020478E9BA2}" destId="{8F6C1C21-1F33-4808-9D34-A797F1FE5B34}" srcOrd="0" destOrd="0" presId="urn:microsoft.com/office/officeart/2008/layout/HorizontalMultiLevelHierarchy"/>
    <dgm:cxn modelId="{5AA34930-04C1-46BA-B404-B6C3029A70A1}" type="presParOf" srcId="{A0938446-9E86-4BB9-8E11-D29382E2FCFD}" destId="{3B35E907-7603-4C87-8C01-A1787504111E}" srcOrd="1" destOrd="0" presId="urn:microsoft.com/office/officeart/2008/layout/HorizontalMultiLevelHierarchy"/>
    <dgm:cxn modelId="{D14C25BD-BEFB-45C9-87A2-F7F8509B506B}" type="presParOf" srcId="{3B35E907-7603-4C87-8C01-A1787504111E}" destId="{BF74B69C-4D97-4B98-9771-B1A8BF62BD0C}" srcOrd="0" destOrd="0" presId="urn:microsoft.com/office/officeart/2008/layout/HorizontalMultiLevelHierarchy"/>
    <dgm:cxn modelId="{2EBF60B0-F57D-4828-8D2C-9EE48D43FC9A}" type="presParOf" srcId="{3B35E907-7603-4C87-8C01-A1787504111E}" destId="{FF153AF2-B602-42A1-B6BB-8D1E35B9C0EC}" srcOrd="1" destOrd="0" presId="urn:microsoft.com/office/officeart/2008/layout/HorizontalMultiLevelHierarchy"/>
    <dgm:cxn modelId="{E6B4E7C5-9023-446C-B453-52E832B3F267}" type="presParOf" srcId="{A0938446-9E86-4BB9-8E11-D29382E2FCFD}" destId="{258DB639-7D7D-4327-AB80-B0AA370EA287}" srcOrd="2" destOrd="0" presId="urn:microsoft.com/office/officeart/2008/layout/HorizontalMultiLevelHierarchy"/>
    <dgm:cxn modelId="{0FBC9F17-7D9A-442F-84E6-31C4F6525C7F}" type="presParOf" srcId="{258DB639-7D7D-4327-AB80-B0AA370EA287}" destId="{ED339684-C67F-4460-871B-E2704A994A15}" srcOrd="0" destOrd="0" presId="urn:microsoft.com/office/officeart/2008/layout/HorizontalMultiLevelHierarchy"/>
    <dgm:cxn modelId="{D193DCA4-4340-4C01-BAB8-2963EDEDA6A5}" type="presParOf" srcId="{A0938446-9E86-4BB9-8E11-D29382E2FCFD}" destId="{19C751A7-E1AA-4DF5-8516-0333B89F4FD1}" srcOrd="3" destOrd="0" presId="urn:microsoft.com/office/officeart/2008/layout/HorizontalMultiLevelHierarchy"/>
    <dgm:cxn modelId="{5F9B91FE-3B0E-4357-BF79-326749FFA8D1}" type="presParOf" srcId="{19C751A7-E1AA-4DF5-8516-0333B89F4FD1}" destId="{AC0E0928-CAE4-4440-8BAE-FA536674B327}" srcOrd="0" destOrd="0" presId="urn:microsoft.com/office/officeart/2008/layout/HorizontalMultiLevelHierarchy"/>
    <dgm:cxn modelId="{C6CA8DC2-49C9-491F-AF5D-B558833A2FB0}" type="presParOf" srcId="{19C751A7-E1AA-4DF5-8516-0333B89F4FD1}" destId="{56AB4514-9660-434E-B5C3-50F5ADE33971}" srcOrd="1" destOrd="0" presId="urn:microsoft.com/office/officeart/2008/layout/HorizontalMultiLevelHierarchy"/>
    <dgm:cxn modelId="{11A5F640-8A65-496C-B204-62DA0F432DAA}" type="presParOf" srcId="{A0938446-9E86-4BB9-8E11-D29382E2FCFD}" destId="{460DEA21-C581-47F4-8708-3ABD8550FCB7}" srcOrd="4" destOrd="0" presId="urn:microsoft.com/office/officeart/2008/layout/HorizontalMultiLevelHierarchy"/>
    <dgm:cxn modelId="{BFD5CF6D-F9B4-41F1-BD07-7597AA07AF58}" type="presParOf" srcId="{460DEA21-C581-47F4-8708-3ABD8550FCB7}" destId="{9B6CB3EA-500B-40B7-A57A-A02D925190D5}" srcOrd="0" destOrd="0" presId="urn:microsoft.com/office/officeart/2008/layout/HorizontalMultiLevelHierarchy"/>
    <dgm:cxn modelId="{E911B5D0-27CB-4B2A-B941-B79B7747ED52}" type="presParOf" srcId="{A0938446-9E86-4BB9-8E11-D29382E2FCFD}" destId="{3ECA4190-CC6C-46F1-A599-EA2C5DC12FB7}" srcOrd="5" destOrd="0" presId="urn:microsoft.com/office/officeart/2008/layout/HorizontalMultiLevelHierarchy"/>
    <dgm:cxn modelId="{4B46DF4D-BDA1-4EEC-B145-244859E3BFAB}" type="presParOf" srcId="{3ECA4190-CC6C-46F1-A599-EA2C5DC12FB7}" destId="{3B74C9BA-A601-4720-A962-64F12DAC8BE8}" srcOrd="0" destOrd="0" presId="urn:microsoft.com/office/officeart/2008/layout/HorizontalMultiLevelHierarchy"/>
    <dgm:cxn modelId="{EA9FCD79-5B31-4EEA-86DB-80F60207AF73}" type="presParOf" srcId="{3ECA4190-CC6C-46F1-A599-EA2C5DC12FB7}" destId="{BA33FF3B-14AB-43FC-9FF9-E3D602F0F6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BF814E-02CA-4527-9129-6E1E18592AA6}">
      <dsp:nvSpPr>
        <dsp:cNvPr id="0" name=""/>
        <dsp:cNvSpPr/>
      </dsp:nvSpPr>
      <dsp:spPr>
        <a:xfrm>
          <a:off x="4430" y="0"/>
          <a:ext cx="4532073" cy="5112568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Условия возникновения  и становления:</a:t>
          </a:r>
          <a:endParaRPr lang="ru-RU" sz="1800" kern="1200" dirty="0">
            <a:solidFill>
              <a:schemeClr val="accent4">
                <a:lumMod val="40000"/>
                <a:lumOff val="60000"/>
              </a:schemeClr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Любовь к Слову;</a:t>
          </a:r>
          <a:endParaRPr lang="ru-RU" sz="1400" kern="1200" dirty="0">
            <a:solidFill>
              <a:schemeClr val="accent4">
                <a:lumMod val="40000"/>
                <a:lumOff val="60000"/>
              </a:schemeClr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Наставники,</a:t>
          </a:r>
          <a:r>
            <a:rPr lang="ru-RU" sz="1400" b="1" i="1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коллеги</a:t>
          </a:r>
          <a:r>
            <a:rPr lang="ru-RU" sz="1400" b="1" i="1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, учащиеся:                                   </a:t>
          </a:r>
          <a:r>
            <a:rPr lang="ru-RU" sz="1400" kern="1200" dirty="0" err="1" smtClean="0"/>
            <a:t>Тукодян</a:t>
          </a:r>
          <a:r>
            <a:rPr lang="ru-RU" sz="1400" i="1" kern="1200" dirty="0" smtClean="0"/>
            <a:t> </a:t>
          </a:r>
          <a:r>
            <a:rPr lang="ru-RU" sz="1400" kern="1200" dirty="0" err="1" smtClean="0"/>
            <a:t>Нварт</a:t>
          </a:r>
          <a:r>
            <a:rPr lang="ru-RU" sz="1400" kern="1200" dirty="0" smtClean="0"/>
            <a:t> Хазаросовна, кандидат филологических наук, доцент кафедры литературы и методики преподавания ЮФУ ПИ</a:t>
          </a:r>
          <a:r>
            <a:rPr lang="ru-RU" sz="1400" i="1" kern="1200" dirty="0" smtClean="0"/>
            <a:t>;                                        </a:t>
          </a:r>
          <a:r>
            <a:rPr lang="ru-RU" sz="1400" i="1" kern="1200" dirty="0" err="1" smtClean="0"/>
            <a:t>Арсанукаева</a:t>
          </a:r>
          <a:r>
            <a:rPr lang="ru-RU" sz="1400" i="1" kern="1200" dirty="0" smtClean="0"/>
            <a:t> </a:t>
          </a:r>
          <a:r>
            <a:rPr lang="ru-RU" sz="1400" i="1" kern="1200" dirty="0" err="1" smtClean="0"/>
            <a:t>Таиса</a:t>
          </a:r>
          <a:r>
            <a:rPr lang="ru-RU" sz="1400" i="1" kern="1200" dirty="0" smtClean="0"/>
            <a:t> </a:t>
          </a:r>
          <a:r>
            <a:rPr lang="ru-RU" sz="1400" i="1" kern="1200" dirty="0" err="1" smtClean="0"/>
            <a:t>Шайхиевна</a:t>
          </a:r>
          <a:r>
            <a:rPr lang="ru-RU" sz="1400" i="1" kern="1200" dirty="0" smtClean="0"/>
            <a:t>, учитель русского языка и литературы, заслуженный учитель ЧР;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Погружение в Гуманную педагогику:</a:t>
          </a:r>
          <a:r>
            <a:rPr lang="ru-RU" sz="1400" b="1" i="1" kern="1200" dirty="0" smtClean="0"/>
            <a:t>                          (3 и 5 кавказские педагогические чтения);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Изучение методической литературы:                     </a:t>
          </a:r>
          <a:r>
            <a:rPr lang="ru-RU" sz="1400" b="1" i="1" kern="1200" dirty="0" err="1" smtClean="0">
              <a:solidFill>
                <a:schemeClr val="bg1"/>
              </a:solidFill>
            </a:rPr>
            <a:t>Дьюи</a:t>
          </a:r>
          <a:r>
            <a:rPr lang="ru-RU" sz="1400" b="1" i="1" kern="1200" dirty="0" smtClean="0">
              <a:solidFill>
                <a:schemeClr val="bg1"/>
              </a:solidFill>
            </a:rPr>
            <a:t> Д.  Демократия и образование. – М., 2000., </a:t>
          </a:r>
          <a:r>
            <a:rPr lang="ru-RU" sz="1400" b="1" i="1" kern="1200" dirty="0" err="1" smtClean="0">
              <a:solidFill>
                <a:schemeClr val="bg1"/>
              </a:solidFill>
            </a:rPr>
            <a:t>Загашев</a:t>
          </a:r>
          <a:r>
            <a:rPr lang="ru-RU" sz="1400" b="1" i="1" kern="1200" dirty="0" smtClean="0">
              <a:solidFill>
                <a:schemeClr val="bg1"/>
              </a:solidFill>
            </a:rPr>
            <a:t> И. О., Заир-Бек С. И. Критическое мышление. Технология развития. – СПб.,  2003., </a:t>
          </a:r>
          <a:r>
            <a:rPr lang="ru-RU" sz="1400" b="1" i="1" kern="1200" dirty="0" err="1" smtClean="0">
              <a:solidFill>
                <a:schemeClr val="bg1"/>
              </a:solidFill>
            </a:rPr>
            <a:t>Халперн</a:t>
          </a:r>
          <a:r>
            <a:rPr lang="ru-RU" sz="1400" b="1" i="1" kern="1200" dirty="0" smtClean="0">
              <a:solidFill>
                <a:schemeClr val="bg1"/>
              </a:solidFill>
            </a:rPr>
            <a:t> Д. Психология критического мышления. -  СПб., 2005.;</a:t>
          </a:r>
          <a:endParaRPr lang="ru-RU" sz="1400" b="1" i="1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Курсовая подготовка</a:t>
          </a:r>
          <a:r>
            <a:rPr lang="ru-RU" sz="1400" b="1" i="1" kern="1200" dirty="0" smtClean="0"/>
            <a:t> </a:t>
          </a:r>
          <a:r>
            <a:rPr lang="ru-RU" sz="1400" b="1" i="1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:  </a:t>
          </a:r>
          <a:r>
            <a:rPr lang="ru-RU" sz="1400" b="1" i="1" kern="1200" dirty="0" smtClean="0"/>
            <a:t>                      </a:t>
          </a:r>
          <a:r>
            <a:rPr lang="ru-RU" sz="1400" i="1" kern="1200" dirty="0" smtClean="0"/>
            <a:t>подготовительные семинары республиканских конкурсов «Молодой педагог (2013 г.), «Учитель года» (2014 г.).</a:t>
          </a:r>
          <a:endParaRPr lang="ru-RU" sz="1400" b="1" i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4430" y="0"/>
        <a:ext cx="4532073" cy="51125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0DEA21-C581-47F4-8708-3ABD8550FCB7}">
      <dsp:nvSpPr>
        <dsp:cNvPr id="0" name=""/>
        <dsp:cNvSpPr/>
      </dsp:nvSpPr>
      <dsp:spPr>
        <a:xfrm>
          <a:off x="1397422" y="2987876"/>
          <a:ext cx="1410870" cy="1481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435" y="0"/>
              </a:lnTo>
              <a:lnTo>
                <a:pt x="705435" y="1481347"/>
              </a:lnTo>
              <a:lnTo>
                <a:pt x="1410870" y="1481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051715" y="3677407"/>
        <a:ext cx="102285" cy="102285"/>
      </dsp:txXfrm>
    </dsp:sp>
    <dsp:sp modelId="{258DB639-7D7D-4327-AB80-B0AA370EA287}">
      <dsp:nvSpPr>
        <dsp:cNvPr id="0" name=""/>
        <dsp:cNvSpPr/>
      </dsp:nvSpPr>
      <dsp:spPr>
        <a:xfrm>
          <a:off x="1397422" y="2911328"/>
          <a:ext cx="1410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6547"/>
              </a:moveTo>
              <a:lnTo>
                <a:pt x="705435" y="76547"/>
              </a:lnTo>
              <a:lnTo>
                <a:pt x="705435" y="45720"/>
              </a:lnTo>
              <a:lnTo>
                <a:pt x="141087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67577" y="2921768"/>
        <a:ext cx="70560" cy="70560"/>
      </dsp:txXfrm>
    </dsp:sp>
    <dsp:sp modelId="{35F732CE-6165-4C54-876F-1020478E9BA2}">
      <dsp:nvSpPr>
        <dsp:cNvPr id="0" name=""/>
        <dsp:cNvSpPr/>
      </dsp:nvSpPr>
      <dsp:spPr>
        <a:xfrm>
          <a:off x="1397422" y="1588904"/>
          <a:ext cx="1410870" cy="1398971"/>
        </a:xfrm>
        <a:custGeom>
          <a:avLst/>
          <a:gdLst/>
          <a:ahLst/>
          <a:cxnLst/>
          <a:rect l="0" t="0" r="0" b="0"/>
          <a:pathLst>
            <a:path>
              <a:moveTo>
                <a:pt x="0" y="1398971"/>
              </a:moveTo>
              <a:lnTo>
                <a:pt x="705435" y="1398971"/>
              </a:lnTo>
              <a:lnTo>
                <a:pt x="705435" y="0"/>
              </a:lnTo>
              <a:lnTo>
                <a:pt x="14108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053186" y="2238718"/>
        <a:ext cx="99343" cy="99343"/>
      </dsp:txXfrm>
    </dsp:sp>
    <dsp:sp modelId="{78B29A74-7B27-437A-BDE6-076EF1CD231F}">
      <dsp:nvSpPr>
        <dsp:cNvPr id="0" name=""/>
        <dsp:cNvSpPr/>
      </dsp:nvSpPr>
      <dsp:spPr>
        <a:xfrm rot="16200000">
          <a:off x="-1713708" y="2649203"/>
          <a:ext cx="5544917" cy="677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Гуманистическая педагогика</a:t>
          </a:r>
          <a:endParaRPr lang="ru-RU" sz="28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-1713708" y="2649203"/>
        <a:ext cx="5544917" cy="677345"/>
      </dsp:txXfrm>
    </dsp:sp>
    <dsp:sp modelId="{BF74B69C-4D97-4B98-9771-B1A8BF62BD0C}">
      <dsp:nvSpPr>
        <dsp:cNvPr id="0" name=""/>
        <dsp:cNvSpPr/>
      </dsp:nvSpPr>
      <dsp:spPr>
        <a:xfrm>
          <a:off x="2808293" y="1007522"/>
          <a:ext cx="3093771" cy="1162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Личностно ориентированный подход</a:t>
          </a:r>
          <a:endParaRPr lang="ru-RU" sz="28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8293" y="1007522"/>
        <a:ext cx="3093771" cy="1162764"/>
      </dsp:txXfrm>
    </dsp:sp>
    <dsp:sp modelId="{AC0E0928-CAE4-4440-8BAE-FA536674B327}">
      <dsp:nvSpPr>
        <dsp:cNvPr id="0" name=""/>
        <dsp:cNvSpPr/>
      </dsp:nvSpPr>
      <dsp:spPr>
        <a:xfrm>
          <a:off x="2808293" y="2375666"/>
          <a:ext cx="2954946" cy="1162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 подход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8293" y="2375666"/>
        <a:ext cx="2954946" cy="1162764"/>
      </dsp:txXfrm>
    </dsp:sp>
    <dsp:sp modelId="{3B74C9BA-A601-4720-A962-64F12DAC8BE8}">
      <dsp:nvSpPr>
        <dsp:cNvPr id="0" name=""/>
        <dsp:cNvSpPr/>
      </dsp:nvSpPr>
      <dsp:spPr>
        <a:xfrm>
          <a:off x="2808293" y="3887841"/>
          <a:ext cx="3013527" cy="1162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Конструктивизм</a:t>
          </a:r>
          <a:endParaRPr lang="ru-RU" sz="28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8293" y="3887841"/>
        <a:ext cx="3013527" cy="116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14671-0007-4C27-B4C3-DBB3D52364C6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07EA7-172C-4B8A-94B4-12C973049F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97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7EA7-172C-4B8A-94B4-12C973049FD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88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07EA7-172C-4B8A-94B4-12C973049FD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2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l="-1000" t="-1000" r="-1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eisezi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0"/>
            <a:ext cx="2483768" cy="18566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Рисунок 1" descr="C:\Users\Дмитрий\Desktop\шапка.png"/>
          <p:cNvPicPr>
            <a:picLocks noChangeAspect="1" noChangeArrowheads="1"/>
          </p:cNvPicPr>
          <p:nvPr/>
        </p:nvPicPr>
        <p:blipFill>
          <a:blip r:embed="rId3" cstate="print"/>
          <a:srcRect l="11974" r="64078"/>
          <a:stretch>
            <a:fillRect/>
          </a:stretch>
        </p:blipFill>
        <p:spPr bwMode="auto">
          <a:xfrm>
            <a:off x="0" y="0"/>
            <a:ext cx="2395240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26642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666633"/>
                </a:solidFill>
                <a:latin typeface="+mn-lt"/>
              </a:rPr>
              <a:t>Всероссийский </a:t>
            </a:r>
            <a:r>
              <a:rPr lang="ru-RU" sz="2400" b="1" dirty="0" smtClean="0">
                <a:solidFill>
                  <a:srgbClr val="666633"/>
                </a:solidFill>
                <a:latin typeface="+mn-lt"/>
              </a:rPr>
              <a:t>конкурс </a:t>
            </a:r>
            <a:br>
              <a:rPr lang="ru-RU" sz="2400" b="1" dirty="0" smtClean="0">
                <a:solidFill>
                  <a:srgbClr val="666633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33"/>
                </a:solidFill>
                <a:latin typeface="+mn-lt"/>
              </a:rPr>
              <a:t>«Учитель года России — 2014» </a:t>
            </a:r>
            <a:r>
              <a:rPr lang="ru-RU" sz="2400" b="1" dirty="0" smtClean="0">
                <a:solidFill>
                  <a:srgbClr val="666633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666633"/>
                </a:solidFill>
                <a:latin typeface="+mn-lt"/>
              </a:rPr>
            </a:br>
            <a:r>
              <a:rPr lang="ru-RU" sz="2400" dirty="0" smtClean="0">
                <a:solidFill>
                  <a:srgbClr val="666633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666633"/>
                </a:solidFill>
                <a:latin typeface="+mn-lt"/>
              </a:rPr>
            </a:br>
            <a:r>
              <a:rPr lang="ru-RU" sz="2400" dirty="0" smtClean="0">
                <a:solidFill>
                  <a:srgbClr val="666633"/>
                </a:solidFill>
                <a:latin typeface="+mn-lt"/>
              </a:rPr>
              <a:t>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666633"/>
                </a:solidFill>
                <a:latin typeface="+mn-lt"/>
                <a:ea typeface="Verdana" pitchFamily="34" charset="0"/>
                <a:cs typeface="Verdana" pitchFamily="34" charset="0"/>
              </a:rPr>
              <a:t>Тепсуркаева З.В.,</a:t>
            </a:r>
            <a:br>
              <a:rPr lang="ru-RU" sz="2000" b="1" dirty="0" smtClean="0">
                <a:solidFill>
                  <a:srgbClr val="666633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rgbClr val="666633"/>
                </a:solidFill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Чеченская Республика</a:t>
            </a:r>
            <a:r>
              <a:rPr lang="ru-RU" sz="2000" dirty="0" smtClean="0">
                <a:solidFill>
                  <a:srgbClr val="666633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solidFill>
                  <a:srgbClr val="666633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endParaRPr lang="ru-RU" sz="2000" dirty="0">
              <a:solidFill>
                <a:srgbClr val="666633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7632848" cy="2492896"/>
          </a:xfrm>
        </p:spPr>
        <p:txBody>
          <a:bodyPr>
            <a:normAutofit/>
          </a:bodyPr>
          <a:lstStyle/>
          <a:p>
            <a:pPr algn="l"/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l">
              <a:lnSpc>
                <a:spcPts val="2500"/>
              </a:lnSpc>
            </a:pPr>
            <a:r>
              <a:rPr lang="ru-RU" sz="2400" b="1" dirty="0" smtClean="0">
                <a:solidFill>
                  <a:srgbClr val="666633"/>
                </a:solidFill>
                <a:latin typeface="+mj-lt"/>
              </a:rPr>
              <a:t>	«</a:t>
            </a:r>
            <a:r>
              <a:rPr lang="ru-RU" sz="2400" b="1" dirty="0" smtClean="0">
                <a:solidFill>
                  <a:srgbClr val="666633"/>
                </a:solidFill>
                <a:latin typeface="+mj-lt"/>
              </a:rPr>
              <a:t>Глаголом жечь сердца людей</a:t>
            </a:r>
            <a:r>
              <a:rPr lang="ru-RU" sz="2400" b="1" dirty="0" smtClean="0">
                <a:solidFill>
                  <a:srgbClr val="666633"/>
                </a:solidFill>
                <a:latin typeface="+mj-lt"/>
              </a:rPr>
              <a:t>»: критический                            анализ </a:t>
            </a:r>
            <a:r>
              <a:rPr lang="ru-RU" sz="2400" b="1" dirty="0" smtClean="0">
                <a:solidFill>
                  <a:srgbClr val="666633"/>
                </a:solidFill>
                <a:latin typeface="+mj-lt"/>
              </a:rPr>
              <a:t>художественных текстов на уроках литературы для развития рефлекторного и творческого мышления учащихся.</a:t>
            </a:r>
            <a:endParaRPr lang="ru-RU" sz="2400" b="1" dirty="0">
              <a:solidFill>
                <a:srgbClr val="666633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24944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Методический семинар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62068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Технология педагогического опыта</a:t>
            </a:r>
            <a:endParaRPr lang="ru-RU" sz="36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8733480"/>
              </p:ext>
            </p:extLst>
          </p:nvPr>
        </p:nvGraphicFramePr>
        <p:xfrm>
          <a:off x="395537" y="549275"/>
          <a:ext cx="8136903" cy="611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4788024" y="4149080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788024" y="2708920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804248" y="1412776"/>
            <a:ext cx="1391671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Формирование критического  и творческого  мышления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6156176" y="3573016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907704" y="5949280"/>
            <a:ext cx="47525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71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Характеристика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деятельностного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аспекта опыта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i="1" dirty="0" smtClean="0">
                <a:solidFill>
                  <a:srgbClr val="FF0000"/>
                </a:solidFill>
              </a:rPr>
              <a:t>Формирование критического мышления посредством: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b="1" i="1" dirty="0"/>
              <a:t>с</a:t>
            </a:r>
            <a:r>
              <a:rPr lang="ru-RU" sz="1400" b="1" i="1" dirty="0" smtClean="0"/>
              <a:t>оставление </a:t>
            </a:r>
            <a:r>
              <a:rPr lang="ru-RU" sz="1400" b="1" i="1" dirty="0" smtClean="0">
                <a:solidFill>
                  <a:srgbClr val="7030A0"/>
                </a:solidFill>
              </a:rPr>
              <a:t>кластера</a:t>
            </a:r>
            <a:r>
              <a:rPr lang="ru-RU" sz="1400" b="1" i="1" dirty="0" smtClean="0"/>
              <a:t> – попытка систематизировать, графически организовать материал так, чтобы показать смысловые поля того или иного понятия. Кластер может быть использован на самых разных стадиях урока, но мне он кажется более «успешным» и эффективным на стадии рефлексии – при подведении итогов того, что учащиеся изучили. </a:t>
            </a:r>
            <a:r>
              <a:rPr lang="ru-RU" sz="1400" b="1" i="1" dirty="0" smtClean="0">
                <a:solidFill>
                  <a:srgbClr val="7030A0"/>
                </a:solidFill>
              </a:rPr>
              <a:t>Результат: </a:t>
            </a:r>
            <a:r>
              <a:rPr lang="ru-RU" sz="1400" b="1" i="1" dirty="0" smtClean="0"/>
              <a:t>учащиеся свободно и открыто думают по поводу какой-либо темы </a:t>
            </a:r>
            <a:r>
              <a:rPr lang="ru-RU" sz="1400" b="1" i="1" dirty="0" smtClean="0"/>
              <a:t>(</a:t>
            </a:r>
            <a:r>
              <a:rPr lang="en-US" sz="1400" b="1" i="1" dirty="0" err="1" smtClean="0"/>
              <a:t>tepsurkaeva</a:t>
            </a:r>
            <a:r>
              <a:rPr lang="ru-RU" sz="1400" b="1" i="1" dirty="0" smtClean="0"/>
              <a:t>.</a:t>
            </a:r>
            <a:r>
              <a:rPr lang="en-US" sz="1400" b="1" i="1" dirty="0" smtClean="0"/>
              <a:t>ru</a:t>
            </a:r>
            <a:r>
              <a:rPr lang="ru-RU" sz="1400" b="1" i="1" dirty="0" smtClean="0"/>
              <a:t>, </a:t>
            </a:r>
            <a:r>
              <a:rPr lang="ru-RU" sz="1400" b="1" i="1" dirty="0" smtClean="0"/>
              <a:t>Методическая </a:t>
            </a:r>
            <a:r>
              <a:rPr lang="ru-RU" sz="1400" b="1" i="1" dirty="0" err="1" smtClean="0"/>
              <a:t>копилка,Урок</a:t>
            </a:r>
            <a:r>
              <a:rPr lang="ru-RU" sz="1400" b="1" i="1" dirty="0" smtClean="0"/>
              <a:t> русского языка в 11 классе на тему «Стили речи»);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b="1" i="1" dirty="0"/>
              <a:t>н</a:t>
            </a:r>
            <a:r>
              <a:rPr lang="ru-RU" sz="1400" b="1" i="1" dirty="0" smtClean="0"/>
              <a:t>аписание </a:t>
            </a:r>
            <a:r>
              <a:rPr lang="ru-RU" sz="1400" b="1" i="1" dirty="0" err="1" smtClean="0">
                <a:solidFill>
                  <a:srgbClr val="7030A0"/>
                </a:solidFill>
              </a:rPr>
              <a:t>синквейна</a:t>
            </a:r>
            <a:r>
              <a:rPr lang="ru-RU" sz="1400" b="1" i="1" dirty="0" smtClean="0"/>
              <a:t> (стихотворение из 5-ти строк, которое пишется по определенным правилам). Дети всех возрастов с удовольствием  сочиняют </a:t>
            </a:r>
            <a:r>
              <a:rPr lang="ru-RU" sz="1400" b="1" i="1" dirty="0" err="1" smtClean="0"/>
              <a:t>синквейны</a:t>
            </a:r>
            <a:r>
              <a:rPr lang="ru-RU" sz="1400" b="1" i="1" dirty="0" smtClean="0"/>
              <a:t>, которые не </a:t>
            </a:r>
            <a:r>
              <a:rPr lang="ru-RU" sz="1400" b="1" i="1" dirty="0" err="1" smtClean="0"/>
              <a:t>ограничиваютучащихся</a:t>
            </a:r>
            <a:r>
              <a:rPr lang="ru-RU" sz="1400" b="1" i="1" dirty="0" smtClean="0"/>
              <a:t>  в «показе знаний», а предоставляют широкий формат для работы воображения и ассоциативного  мышления. Например:                    </a:t>
            </a:r>
          </a:p>
          <a:p>
            <a:pPr marL="0" indent="0" algn="just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                                               Звуки</a:t>
            </a:r>
          </a:p>
          <a:p>
            <a:pPr marL="0" indent="0" algn="just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                                              Гласные и согласные</a:t>
            </a:r>
          </a:p>
          <a:p>
            <a:pPr marL="0" indent="0" algn="just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                                              Льются, звенят, гремят</a:t>
            </a:r>
          </a:p>
          <a:p>
            <a:pPr marL="0" indent="0" algn="just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                                              Используются в устной речи</a:t>
            </a:r>
          </a:p>
          <a:p>
            <a:pPr marL="0" indent="0" algn="just">
              <a:buNone/>
            </a:pP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                                              Фонетика            </a:t>
            </a:r>
            <a:r>
              <a:rPr lang="ru-RU" sz="1400" b="1" i="1" dirty="0" smtClean="0"/>
              <a:t> </a:t>
            </a:r>
            <a:endParaRPr lang="ru-RU" sz="1400" b="1" i="1" dirty="0" smtClean="0"/>
          </a:p>
          <a:p>
            <a:pPr marL="0" indent="0" algn="just">
              <a:buNone/>
            </a:pPr>
            <a:r>
              <a:rPr lang="ru-RU" sz="1400" b="1" i="1" dirty="0" smtClean="0"/>
              <a:t> </a:t>
            </a:r>
            <a:r>
              <a:rPr lang="ru-RU" sz="1400" b="1" i="1" dirty="0" smtClean="0"/>
              <a:t>(</a:t>
            </a:r>
            <a:r>
              <a:rPr lang="ru-RU" sz="1400" b="1" i="1" dirty="0" err="1" smtClean="0"/>
              <a:t>Синквейн</a:t>
            </a:r>
            <a:r>
              <a:rPr lang="ru-RU" sz="1400" b="1" i="1" dirty="0" smtClean="0"/>
              <a:t>, составленный   </a:t>
            </a:r>
            <a:r>
              <a:rPr lang="ru-RU" sz="1400" b="1" i="1" dirty="0" smtClean="0"/>
              <a:t>ученицей </a:t>
            </a:r>
            <a:r>
              <a:rPr lang="ru-RU" sz="1400" b="1" i="1" dirty="0" smtClean="0"/>
              <a:t>5 А класса </a:t>
            </a:r>
            <a:r>
              <a:rPr lang="ru-RU" sz="1400" b="1" i="1" dirty="0" err="1" smtClean="0"/>
              <a:t>Берсанукаевой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Марет);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b="1" i="1" dirty="0"/>
              <a:t>п</a:t>
            </a:r>
            <a:r>
              <a:rPr lang="ru-RU" sz="1400" b="1" i="1" dirty="0" smtClean="0"/>
              <a:t>рием «Нарисуйте счастье» (</a:t>
            </a:r>
            <a:r>
              <a:rPr lang="ru-RU" sz="1400" b="1" i="1" dirty="0" err="1" smtClean="0">
                <a:solidFill>
                  <a:srgbClr val="7030A0"/>
                </a:solidFill>
              </a:rPr>
              <a:t>психорисунок</a:t>
            </a:r>
            <a:r>
              <a:rPr lang="ru-RU" sz="1400" b="1" i="1" dirty="0" smtClean="0"/>
              <a:t>) дает возможность моим ученикам выразить  понимание абстрактных понятий. Например, мои ученики 5 класса после изучения произведений А. П. Платонова «Теплый хлеб» и «Заячьи лапы» рисовали Добро, показывая этим свой внутренний мир через зрительные образы. Можно дать задание нарисовать совесть, одиночество, зло в зависимости от тематики  изучаемых произведений (</a:t>
            </a:r>
            <a:r>
              <a:rPr lang="en-US" sz="1400" b="1" i="1" dirty="0" err="1" smtClean="0"/>
              <a:t>tepsurkaeva</a:t>
            </a:r>
            <a:r>
              <a:rPr lang="ru-RU" sz="1400" b="1" i="1" dirty="0"/>
              <a:t>.</a:t>
            </a:r>
            <a:r>
              <a:rPr lang="en-US" sz="1400" b="1" i="1" dirty="0" smtClean="0"/>
              <a:t>ru</a:t>
            </a:r>
            <a:r>
              <a:rPr lang="ru-RU" sz="1400" b="1" i="1" dirty="0" smtClean="0"/>
              <a:t>, Работы учеников</a:t>
            </a:r>
            <a:r>
              <a:rPr lang="ru-RU" sz="1400" b="1" i="1" dirty="0" smtClean="0"/>
              <a:t>); 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xmlns="" val="2731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76672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i="1" dirty="0">
                <a:solidFill>
                  <a:prstClr val="black"/>
                </a:solidFill>
              </a:rPr>
              <a:t>п</a:t>
            </a:r>
            <a:r>
              <a:rPr lang="ru-RU" sz="1600" b="1" i="1" dirty="0" smtClean="0">
                <a:solidFill>
                  <a:prstClr val="black"/>
                </a:solidFill>
              </a:rPr>
              <a:t>рием «Пометки на полях» (</a:t>
            </a:r>
            <a:r>
              <a:rPr lang="en-US" sz="1600" b="1" i="1" dirty="0" smtClean="0">
                <a:solidFill>
                  <a:srgbClr val="7030A0"/>
                </a:solidFill>
              </a:rPr>
              <a:t>INSERT</a:t>
            </a:r>
            <a:r>
              <a:rPr lang="ru-RU" sz="1600" b="1" i="1" dirty="0" smtClean="0">
                <a:solidFill>
                  <a:srgbClr val="7030A0"/>
                </a:solidFill>
              </a:rPr>
              <a:t> –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самоактивизирующая</a:t>
            </a:r>
            <a:r>
              <a:rPr lang="ru-RU" sz="1600" b="1" i="1" dirty="0" smtClean="0">
                <a:solidFill>
                  <a:srgbClr val="7030A0"/>
                </a:solidFill>
              </a:rPr>
              <a:t> разметка в системе для эффективного чтения и размышления</a:t>
            </a:r>
            <a:r>
              <a:rPr lang="en-US" sz="1600" b="1" i="1" dirty="0" smtClean="0">
                <a:solidFill>
                  <a:prstClr val="black"/>
                </a:solidFill>
              </a:rPr>
              <a:t>)</a:t>
            </a:r>
            <a:r>
              <a:rPr lang="ru-RU" sz="1600" b="1" i="1" dirty="0" smtClean="0">
                <a:solidFill>
                  <a:prstClr val="black"/>
                </a:solidFill>
              </a:rPr>
              <a:t> работает на стадии осмысления. Во время чтения учебного текста  дается целевая установка: по ходу чтения статьи  делать в тексте пометки. Прием маркировочного чтения применяется мной очень часто, но особенно он «показал» свою эффективность в курсе по подготовке выпускников к  сдаче  ЕГЭ по русскому языку (часть В и С) (</a:t>
            </a:r>
            <a:r>
              <a:rPr lang="en-US" sz="1600" b="1" i="1" dirty="0" err="1" smtClean="0"/>
              <a:t>tepsurkaeva</a:t>
            </a:r>
            <a:r>
              <a:rPr lang="ru-RU" sz="1600" b="1" i="1" dirty="0"/>
              <a:t>.</a:t>
            </a:r>
            <a:r>
              <a:rPr lang="en-US" sz="1600" b="1" i="1" dirty="0" smtClean="0"/>
              <a:t>ru</a:t>
            </a:r>
            <a:r>
              <a:rPr lang="ru-RU" sz="1600" b="1" i="1" dirty="0" smtClean="0"/>
              <a:t>, Работы учащихся</a:t>
            </a:r>
            <a:r>
              <a:rPr lang="ru-RU" sz="1600" b="1" i="1" dirty="0" smtClean="0"/>
              <a:t>);</a:t>
            </a:r>
          </a:p>
          <a:p>
            <a:pPr marL="342900" indent="-342900"/>
            <a:endParaRPr lang="ru-RU" sz="16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i="1" dirty="0" smtClean="0"/>
              <a:t>прием «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Фишбоун</a:t>
            </a:r>
            <a:r>
              <a:rPr lang="ru-RU" sz="1600" b="1" i="1" dirty="0" smtClean="0"/>
              <a:t>» (рыбный скелет) – постановка проблемы, которая изучается на уроке, определение ее аспектов и нахождение  аргументов, фактов в подтверждение  той или иной точки зрения на эту проблему (Е. А. Козырь. Характеристика приемов технологии РКМЧП. Газета «Русский язык», 2009, № 7). Мною этот прием используется на уроках по подготовке к написанию сочинения после изучения произведения. Например: Для чего М. М. Пришвин ввел в сказку-быль образы ели и сосны, растущих вместе? Какую смысловую нагрузку они несут? («Кладовая солнца», 6 класс). Этот вопрос дается детям в качестве домашнего задания. Решение проблемы, заключенной в вопросе, поможет при раскрытии темы сочинения по прочитанному произведению</a:t>
            </a:r>
            <a:r>
              <a:rPr lang="ru-RU" sz="1600" b="1" i="1" dirty="0" smtClean="0"/>
              <a:t>;</a:t>
            </a:r>
          </a:p>
          <a:p>
            <a:pPr marL="342900" indent="-342900"/>
            <a:endParaRPr lang="ru-RU" sz="16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i="1" dirty="0" smtClean="0"/>
              <a:t> прием «</a:t>
            </a:r>
            <a:r>
              <a:rPr lang="ru-RU" sz="1600" b="1" i="1" dirty="0" smtClean="0">
                <a:solidFill>
                  <a:srgbClr val="7030A0"/>
                </a:solidFill>
              </a:rPr>
              <a:t>Написание эссе</a:t>
            </a:r>
            <a:r>
              <a:rPr lang="ru-RU" sz="1600" b="1" i="1" dirty="0" smtClean="0"/>
              <a:t>» - очень эффективная художественная форма письменной рефлексии.  Эссе развивает конкретную тему и имеет подчеркнуто субъективную трактовку. Дает  хорошие  результаты при обучении  учащихся выполнению </a:t>
            </a:r>
            <a:r>
              <a:rPr lang="ru-RU" sz="1600" b="1" i="1" dirty="0"/>
              <a:t> </a:t>
            </a:r>
            <a:r>
              <a:rPr lang="ru-RU" sz="1600" b="1" i="1" dirty="0" smtClean="0"/>
              <a:t>задания  части С ЕГЭ по русскому языку и по литературе (Салтыкова Т. Ю.  Технология РКМЧП при обучении русскому языку, литературе, искусству).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9006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47667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опыта и степень его новизны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5616624" cy="568863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Реализовывать анализ художественных текстов  для развития критического и творческого мышления учащихся считаю адекватнее и целесообразнее  в целой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уроков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что, в принципе, и осуществляется мной в моей практической деятельности. Так соблюдается  систематичность и результаты более качественные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опыта: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построенные по такой системе уроки позволяют мне создавать на уроках литературы условия для столкновения противоположных точек зрения, раскрытия противоречий в процессе обсуждения  с помощью постановки нестандартных вопросов, «выдерживаний» пауз для осмысления учащимися прозвучавшего вопроса, условия для построения аналогий, условия для поиска авторских  метафор и «языковых новообразований».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6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Blagodarstvennoe pismo - Tepsurkaeva Zalina Vahae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48680"/>
            <a:ext cx="6048672" cy="37161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Результативность опыта и достигнутые эффекты</a:t>
            </a:r>
            <a:endParaRPr lang="ru-RU" sz="3200" b="1" i="1" dirty="0"/>
          </a:p>
        </p:txBody>
      </p:sp>
      <p:pic>
        <p:nvPicPr>
          <p:cNvPr id="1026" name="Picture 2" descr="C:\Users\Зулихан\Desktop\IMG_4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21969"/>
            <a:ext cx="1361220" cy="19442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улихан\Desktop\Юсупов Ахме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12" y="1155922"/>
            <a:ext cx="1392651" cy="18906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Зулихан\Desktop\img-28194217-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1340768"/>
            <a:ext cx="1069595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Зулихан\Desktop\img-28194217-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1081166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Зулихан\Desktop\IMG_01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37956"/>
            <a:ext cx="2160239" cy="278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Зулихан\Desktop\IMG_01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2160240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" name="Picture 2" descr="C:\Users\Зулихан\Desktop\img-28180021-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00"/>
          <a:stretch>
            <a:fillRect/>
          </a:stretch>
        </p:blipFill>
        <p:spPr bwMode="auto">
          <a:xfrm>
            <a:off x="3851920" y="1340768"/>
            <a:ext cx="109378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Зулихан\Desktop\IMG_77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223224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Зулихан\Desktop\DSC0024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2088232" cy="273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Dagaeva Milana Blokad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35696" y="2276872"/>
            <a:ext cx="1935272" cy="1368151"/>
          </a:xfrm>
          <a:prstGeom prst="rect">
            <a:avLst/>
          </a:prstGeom>
        </p:spPr>
      </p:pic>
      <p:pic>
        <p:nvPicPr>
          <p:cNvPr id="25" name="Рисунок 24" descr="Digieva Zulfija Blokad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35696" y="908720"/>
            <a:ext cx="1872208" cy="12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0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учащихся, занявших призовые места в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040188" cy="28803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О</a:t>
            </a:r>
            <a:r>
              <a:rPr lang="ru-RU" sz="1800" dirty="0"/>
              <a:t>, война – страшное слово…</a:t>
            </a:r>
          </a:p>
          <a:p>
            <a:r>
              <a:rPr lang="ru-RU" sz="1800" dirty="0"/>
              <a:t>Ты разрушила все и смела.</a:t>
            </a:r>
          </a:p>
          <a:p>
            <a:r>
              <a:rPr lang="ru-RU" sz="1800" dirty="0"/>
              <a:t>О, война – заковала в оковы, </a:t>
            </a:r>
          </a:p>
          <a:p>
            <a:r>
              <a:rPr lang="ru-RU" sz="1800" dirty="0"/>
              <a:t>Болью сердце мое обожгла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дорогие Люди Войны, клянемся Сердцем чтить и Памятью помнить о Вас и Вашем подвиге! Спасибо Вам за спокойную жизнь и счастливое детство!       С  великим уважением и преданной любовью,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5 А класса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Дагаева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Милана.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9544" y="980728"/>
            <a:ext cx="4104456" cy="28803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Нынешнее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людей к героям Великой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меня поражает. Они забыли, что  радуются, дышат и живут благодаря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подвигам этих людей.  Если не любить, то хотя бы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нужно,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уважать ветеранов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войны». </a:t>
            </a:r>
          </a:p>
          <a:p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Дигиева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 Б класс.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933055"/>
            <a:ext cx="4041775" cy="17281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улихан\Desktop\Дагаева Милана (Блокада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05064"/>
            <a:ext cx="3600400" cy="2465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Зулихан\Desktop\Дигиева Зульфия (Блокад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779912" cy="2465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2" name="Picture 4" descr="C:\Users\Зулихан\Desktop\Благодарственное письмо - Тепсуркаева Залина Вахаев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8168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Зулихан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274" y="5582206"/>
            <a:ext cx="2622411" cy="1447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96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поэтов «Проба пера».</a:t>
            </a:r>
            <a:b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3816424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Твоя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Родина»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любишь родину свою, свои края.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песню я спою,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правды не тая.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стенки, потолок,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Диван и красный стол –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сердца моего большущий клок.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мой любимый пол.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ты люби леса, поля,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 сижу в  кресле.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родина твоя одна,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 на теплом месте.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Цамаев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Рахман,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В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32040" y="980728"/>
            <a:ext cx="3960440" cy="5688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в прозе </a:t>
            </a:r>
            <a:endParaRPr lang="ru-RU" sz="3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«Мое  счастье»</a:t>
            </a:r>
            <a:endParaRPr lang="ru-RU" sz="3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Я долго был одиноким – целых 9 лет. Конечно, рядом были мама, папа, родственники, друзья. Но было что-то внутри меня, которое постоянно грустило. Даже я не знал, что это.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Но однажды наступил день, когда наш дом «зашумел». Впервые в нем для меня прозвучал крик ребенка – у меня появилась сестра. Я не боялся, я ее ждал. (…)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вот когда я взял это маленькое наглое существо на руки, я почувствовал в тот момент, что многолетняя боль уходит – мое Одиночество, что самая ужасная крепость рушится – моя Обида. Теперь я не один, со мной была моя семья и моя сестренка.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Медиев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Саид, 5 А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2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5624" cy="43204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Работы учащихся (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синквейны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7776864" cy="554461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Маяковский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Гениальный, индивидуальный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Философствует, размышляет, доказывает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Лучший человек родился</a:t>
            </a:r>
          </a:p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Гений</a:t>
            </a:r>
          </a:p>
          <a:p>
            <a:pPr>
              <a:buNone/>
            </a:pPr>
            <a:r>
              <a:rPr lang="ru-RU" sz="2800" b="1" i="1" dirty="0">
                <a:solidFill>
                  <a:srgbClr val="B00000"/>
                </a:solidFill>
              </a:rPr>
              <a:t> </a:t>
            </a:r>
            <a:r>
              <a:rPr lang="ru-RU" sz="2800" b="1" i="1" dirty="0" smtClean="0">
                <a:solidFill>
                  <a:srgbClr val="B00000"/>
                </a:solidFill>
              </a:rPr>
              <a:t>                            </a:t>
            </a:r>
            <a:r>
              <a:rPr lang="ru-RU" sz="2800" b="1" i="1" dirty="0" err="1" smtClean="0">
                <a:solidFill>
                  <a:srgbClr val="B00000"/>
                </a:solidFill>
              </a:rPr>
              <a:t>Дигиева</a:t>
            </a:r>
            <a:r>
              <a:rPr lang="ru-RU" sz="2800" b="1" i="1" dirty="0" smtClean="0">
                <a:solidFill>
                  <a:srgbClr val="B00000"/>
                </a:solidFill>
              </a:rPr>
              <a:t> </a:t>
            </a:r>
            <a:r>
              <a:rPr lang="ru-RU" sz="2800" b="1" i="1" dirty="0" err="1" smtClean="0">
                <a:solidFill>
                  <a:srgbClr val="B00000"/>
                </a:solidFill>
              </a:rPr>
              <a:t>Зульфия</a:t>
            </a:r>
            <a:r>
              <a:rPr lang="ru-RU" sz="2800" b="1" i="1" dirty="0" smtClean="0">
                <a:solidFill>
                  <a:srgbClr val="B00000"/>
                </a:solidFill>
              </a:rPr>
              <a:t>, 11 Б класс</a:t>
            </a:r>
            <a:r>
              <a:rPr lang="ru-RU" sz="2800" b="1" i="1" dirty="0" smtClean="0">
                <a:solidFill>
                  <a:srgbClr val="B00000"/>
                </a:solidFill>
              </a:rPr>
              <a:t>.</a:t>
            </a:r>
          </a:p>
          <a:p>
            <a:pPr>
              <a:buNone/>
            </a:pPr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sz="2800" b="1" i="1" dirty="0" smtClean="0"/>
              <a:t>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Маяковский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Спонтанный, необычный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Чувствовал, страдал, творил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Многие его мысли я не понимаю</a:t>
            </a:r>
          </a:p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Футурист</a:t>
            </a:r>
          </a:p>
          <a:p>
            <a:pPr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                </a:t>
            </a:r>
            <a:r>
              <a:rPr lang="ru-RU" sz="2800" b="1" i="1" dirty="0" smtClean="0">
                <a:solidFill>
                  <a:srgbClr val="7030A0"/>
                </a:solidFill>
              </a:rPr>
              <a:t>           </a:t>
            </a:r>
            <a:r>
              <a:rPr lang="ru-RU" sz="2800" b="1" i="1" dirty="0" err="1">
                <a:solidFill>
                  <a:srgbClr val="B00000"/>
                </a:solidFill>
              </a:rPr>
              <a:t>Нажаева</a:t>
            </a:r>
            <a:r>
              <a:rPr lang="ru-RU" sz="2800" b="1" i="1" dirty="0">
                <a:solidFill>
                  <a:srgbClr val="B00000"/>
                </a:solidFill>
              </a:rPr>
              <a:t> Милана, 7 В </a:t>
            </a:r>
            <a:r>
              <a:rPr lang="ru-RU" sz="2800" b="1" i="1" dirty="0" smtClean="0">
                <a:solidFill>
                  <a:srgbClr val="B00000"/>
                </a:solidFill>
              </a:rPr>
              <a:t>класс.</a:t>
            </a:r>
            <a:endParaRPr lang="ru-RU" sz="2800" b="1" i="1" dirty="0">
              <a:solidFill>
                <a:srgbClr val="B00000"/>
              </a:solidFill>
            </a:endParaRPr>
          </a:p>
          <a:p>
            <a:endParaRPr lang="ru-RU" sz="2800" b="1" i="1" dirty="0"/>
          </a:p>
          <a:p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1465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2120" y="4149080"/>
            <a:ext cx="1953768" cy="20726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52082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B00000"/>
                </a:solidFill>
              </a:rPr>
              <a:t>Прогностический   аспект  педагогического  опыта</a:t>
            </a:r>
            <a:endParaRPr lang="ru-RU" sz="2400" b="1" i="1" dirty="0">
              <a:solidFill>
                <a:srgbClr val="B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8496944" cy="648072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</a:rPr>
              <a:t>      Правильно обучать юношество- это не значит вбивать в головы собранную из авторов смесь слов, фраз, изречений, мнений, а это значит- раскрывать способность понимать вещи, чтобы именно  из этой способности, точно из живого  источника, текли ручейки».  </a:t>
            </a:r>
            <a:r>
              <a:rPr lang="ru-RU" sz="1400" i="1" dirty="0" smtClean="0">
                <a:solidFill>
                  <a:srgbClr val="FF0000"/>
                </a:solidFill>
              </a:rPr>
              <a:t>Я</a:t>
            </a:r>
            <a:r>
              <a:rPr lang="ru-RU" sz="1400" i="1" dirty="0" smtClean="0">
                <a:solidFill>
                  <a:srgbClr val="FF0000"/>
                </a:solidFill>
              </a:rPr>
              <a:t>. А. Коменский.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395536" y="1700808"/>
            <a:ext cx="7992888" cy="5157193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None/>
            </a:pPr>
            <a:r>
              <a:rPr lang="ru-RU" sz="1600" b="1" i="1" dirty="0" smtClean="0">
                <a:solidFill>
                  <a:srgbClr val="7030A0"/>
                </a:solidFill>
              </a:rPr>
              <a:t>		</a:t>
            </a:r>
            <a:r>
              <a:rPr lang="ru-RU" sz="1800" b="1" i="1" dirty="0" smtClean="0">
                <a:solidFill>
                  <a:srgbClr val="B00000"/>
                </a:solidFill>
              </a:rPr>
              <a:t>	</a:t>
            </a:r>
            <a:r>
              <a:rPr lang="ru-RU" b="1" i="1" dirty="0" smtClean="0">
                <a:solidFill>
                  <a:srgbClr val="B00000"/>
                </a:solidFill>
              </a:rPr>
              <a:t>Ожидаемые </a:t>
            </a:r>
            <a:r>
              <a:rPr lang="ru-RU" b="1" i="1" dirty="0" smtClean="0">
                <a:solidFill>
                  <a:srgbClr val="B00000"/>
                </a:solidFill>
              </a:rPr>
              <a:t>результаты педагогической </a:t>
            </a:r>
            <a:r>
              <a:rPr lang="ru-RU" b="1" i="1" dirty="0" smtClean="0">
                <a:solidFill>
                  <a:srgbClr val="B00000"/>
                </a:solidFill>
              </a:rPr>
              <a:t>деятельности</a:t>
            </a:r>
          </a:p>
          <a:p>
            <a:pPr marL="342900" lvl="1" indent="-342900">
              <a:buNone/>
            </a:pPr>
            <a:endParaRPr lang="ru-RU" sz="900" b="1" i="1" dirty="0" smtClean="0">
              <a:solidFill>
                <a:srgbClr val="7030A0"/>
              </a:solidFill>
            </a:endParaRP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rgbClr val="B00000"/>
                </a:solidFill>
              </a:rPr>
              <a:t> </a:t>
            </a:r>
            <a:r>
              <a:rPr lang="ru-RU" sz="1800" b="1" i="1" dirty="0" smtClean="0">
                <a:solidFill>
                  <a:srgbClr val="B00000"/>
                </a:solidFill>
              </a:rPr>
              <a:t>Качества ученика:  </a:t>
            </a:r>
            <a:r>
              <a:rPr lang="ru-RU" sz="1800" b="1" i="1" dirty="0" smtClean="0"/>
              <a:t>гибкость </a:t>
            </a:r>
            <a:r>
              <a:rPr lang="ru-RU" sz="1800" b="1" i="1" dirty="0" smtClean="0"/>
              <a:t>мышления, </a:t>
            </a:r>
            <a:r>
              <a:rPr lang="ru-RU" sz="1800" b="1" i="1" dirty="0" smtClean="0"/>
              <a:t>осознание процесса познания (в психологии это называется «</a:t>
            </a:r>
            <a:r>
              <a:rPr lang="ru-RU" sz="1800" b="1" i="1" dirty="0" err="1" smtClean="0"/>
              <a:t>метапознание</a:t>
            </a:r>
            <a:r>
              <a:rPr lang="ru-RU" sz="1800" b="1" i="1" dirty="0" smtClean="0"/>
              <a:t>» - </a:t>
            </a:r>
            <a:r>
              <a:rPr lang="ru-RU" sz="1800" b="1" i="1" dirty="0" smtClean="0"/>
              <a:t>знание о том, что я знаю), умение устанавливать причинно-следственные связи, креативность и </a:t>
            </a:r>
            <a:r>
              <a:rPr lang="ru-RU" sz="1800" b="1" i="1" dirty="0" smtClean="0"/>
              <a:t>нестандартность </a:t>
            </a:r>
            <a:r>
              <a:rPr lang="ru-RU" sz="1800" b="1" i="1" dirty="0" smtClean="0"/>
              <a:t>принимаемых решений. </a:t>
            </a:r>
            <a:endParaRPr lang="ru-RU" sz="1800" b="1" i="1" dirty="0" smtClean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i="1" dirty="0" smtClean="0"/>
              <a:t>Развитие </a:t>
            </a:r>
            <a:r>
              <a:rPr lang="ru-RU" sz="1800" b="1" i="1" dirty="0" smtClean="0"/>
              <a:t>информационной компетентности </a:t>
            </a:r>
            <a:r>
              <a:rPr lang="ru-RU" sz="1800" b="1" i="1" dirty="0" smtClean="0"/>
              <a:t>обучающихся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i="1" dirty="0" smtClean="0"/>
              <a:t>Развитие </a:t>
            </a:r>
            <a:r>
              <a:rPr lang="ru-RU" sz="1800" b="1" i="1" dirty="0" smtClean="0"/>
              <a:t>коммуникативной компетентности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i="1" dirty="0" smtClean="0"/>
              <a:t>Повышение познавательного интереса к предмету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800" b="1" i="1" dirty="0" smtClean="0"/>
              <a:t>Повышение </a:t>
            </a:r>
            <a:r>
              <a:rPr lang="ru-RU" sz="1800" b="1" i="1" dirty="0" smtClean="0"/>
              <a:t>качества </a:t>
            </a:r>
            <a:r>
              <a:rPr lang="ru-RU" sz="1800" b="1" i="1" dirty="0" smtClean="0"/>
              <a:t>обучения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ru-RU" sz="900" b="1" i="1" dirty="0" smtClean="0"/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B00000"/>
                </a:solidFill>
              </a:rPr>
              <a:t>         Интеллектуальные </a:t>
            </a:r>
            <a:r>
              <a:rPr lang="ru-RU" sz="1800" b="1" i="1" dirty="0" smtClean="0">
                <a:solidFill>
                  <a:srgbClr val="B00000"/>
                </a:solidFill>
              </a:rPr>
              <a:t>умения: </a:t>
            </a:r>
            <a:endParaRPr lang="ru-RU" sz="1800" b="1" i="1" dirty="0" smtClean="0">
              <a:solidFill>
                <a:srgbClr val="B00000"/>
              </a:solidFill>
            </a:endParaRPr>
          </a:p>
          <a:p>
            <a:pPr marL="0" indent="0">
              <a:buNone/>
            </a:pPr>
            <a:endParaRPr lang="ru-RU" sz="900" b="1" i="1" dirty="0" smtClean="0">
              <a:solidFill>
                <a:srgbClr val="B0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</a:t>
            </a: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выводы.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Выдвижение, формулировка, разработка гипотез.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Установление и создание, поиск аналогий, метафор.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Активизация ранее приобретенных знаний.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Активизация причинно-следственных отношений.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значимости.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Сравнение- сопоставление-противопоставление.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Применение в реальных условиях.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Контраргументация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 и ее достоверность</a:t>
            </a: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ru-RU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валидность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Обобщение идей.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Изучение других точек зрения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Установление проблемы в тексте  информации  (по Д. </a:t>
            </a:r>
            <a:r>
              <a:rPr lang="ru-RU" sz="1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Халперну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ru-RU" sz="1800" b="1" i="1" dirty="0" smtClean="0"/>
          </a:p>
          <a:p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xmlns="" val="21839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nsky_watercan-girl-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66750"/>
            <a:ext cx="6804248" cy="61912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50405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Диссеминация опыта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99288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Адресная направленность. 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Воспроизводимость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Считаю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, что данный опыт может быть применен широким кругом  педагогов, пусть  он  и не является только что открытым. Но все же начинающим учителям он будет более полезен и интересен. Хотя свою работу на уроках литературы и сегодня, и завтра  я  вообще не мыслю без использования критического подхода к анализу текстов. Уверена, что учителя истории, обществознания, английского языка, МХК также свободно смогут применять данный опыт и реализовывать его на своих уроках с некоторой долей корректировки и адаптации «на себя».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2" cstate="print"/>
          <a:srcRect r="5267" b="10336"/>
          <a:stretch>
            <a:fillRect/>
          </a:stretch>
        </p:blipFill>
        <p:spPr>
          <a:xfrm>
            <a:off x="0" y="0"/>
            <a:ext cx="8954894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_DSC7147.jpg"/>
          <p:cNvPicPr>
            <a:picLocks noChangeAspect="1"/>
          </p:cNvPicPr>
          <p:nvPr/>
        </p:nvPicPr>
        <p:blipFill>
          <a:blip r:embed="rId3" cstate="print"/>
          <a:srcRect r="30718" b="26471"/>
          <a:stretch>
            <a:fillRect/>
          </a:stretch>
        </p:blipFill>
        <p:spPr>
          <a:xfrm>
            <a:off x="251520" y="332657"/>
            <a:ext cx="1532329" cy="20162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907704" y="548680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Тепсуркаева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Залина Вахаевна, учитель русского языка и литературы МБОУ «СОШ № 60»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г. Грозного.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2" descr="C:\Users\Зулихан\Desktop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672408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49289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Соседство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храмов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: Храма Души и Храма Науки. Здесь тихий свет  добрых дел и начал согревает своей теплотой и дарит радость.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 descr="KMO_109069_00286_1_t210.jpg"/>
          <p:cNvPicPr>
            <a:picLocks noChangeAspect="1"/>
          </p:cNvPicPr>
          <p:nvPr/>
        </p:nvPicPr>
        <p:blipFill>
          <a:blip r:embed="rId5" cstate="print"/>
          <a:srcRect l="27570" t="5311" r="3478" b="346"/>
          <a:stretch>
            <a:fillRect/>
          </a:stretch>
        </p:blipFill>
        <p:spPr>
          <a:xfrm>
            <a:off x="179512" y="3573016"/>
            <a:ext cx="4067944" cy="302433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427984" y="548681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B00000"/>
                </a:solidFill>
              </a:rPr>
              <a:t>Искренность и правдивость, ибо «слово, идущее от сердца, проникает в сердце</a:t>
            </a:r>
            <a:r>
              <a:rPr lang="ru-RU" sz="1400" i="1" dirty="0" smtClean="0">
                <a:solidFill>
                  <a:srgbClr val="B00000"/>
                </a:solidFill>
              </a:rPr>
              <a:t>».</a:t>
            </a:r>
          </a:p>
          <a:p>
            <a:r>
              <a:rPr lang="ru-RU" sz="1400" i="1" dirty="0" smtClean="0">
                <a:solidFill>
                  <a:srgbClr val="B00000"/>
                </a:solidFill>
              </a:rPr>
              <a:t>- - - - - - - - - - - - - - - - - - - - - - - - - - - - - - - - - - - - - -</a:t>
            </a:r>
          </a:p>
          <a:p>
            <a:r>
              <a:rPr lang="ru-RU" sz="1400" i="1" dirty="0" smtClean="0">
                <a:solidFill>
                  <a:srgbClr val="B00000"/>
                </a:solidFill>
              </a:rPr>
              <a:t>«Без заинтересованности мышление становится бесплодным и бессодержательным… </a:t>
            </a:r>
            <a:r>
              <a:rPr lang="ru-RU" sz="1400" i="1" dirty="0" smtClean="0">
                <a:solidFill>
                  <a:srgbClr val="B00000"/>
                </a:solidFill>
              </a:rPr>
              <a:t>Всякое </a:t>
            </a:r>
            <a:r>
              <a:rPr lang="ru-RU" sz="1400" i="1" dirty="0" smtClean="0">
                <a:solidFill>
                  <a:srgbClr val="B00000"/>
                </a:solidFill>
              </a:rPr>
              <a:t>плодотворное мышление стимулируется интересом  изучающего…».  Эрих Фромм</a:t>
            </a:r>
            <a:r>
              <a:rPr lang="ru-RU" sz="1400" i="1" dirty="0" smtClean="0">
                <a:solidFill>
                  <a:srgbClr val="B00000"/>
                </a:solidFill>
              </a:rPr>
              <a:t>.</a:t>
            </a:r>
          </a:p>
          <a:p>
            <a:r>
              <a:rPr lang="ru-RU" sz="1400" i="1" dirty="0" smtClean="0">
                <a:solidFill>
                  <a:srgbClr val="B00000"/>
                </a:solidFill>
              </a:rPr>
              <a:t>- - - - - - - - - - - - - - - - - - - - - - - - - - - - - - - - - - - - - - -</a:t>
            </a:r>
            <a:r>
              <a:rPr lang="ru-RU" sz="1400" i="1" dirty="0" smtClean="0">
                <a:solidFill>
                  <a:srgbClr val="B00000"/>
                </a:solidFill>
              </a:rPr>
              <a:t/>
            </a:r>
            <a:br>
              <a:rPr lang="ru-RU" sz="1400" i="1" dirty="0" smtClean="0">
                <a:solidFill>
                  <a:srgbClr val="B00000"/>
                </a:solidFill>
              </a:rPr>
            </a:br>
            <a:endParaRPr lang="ru-RU" sz="1400" dirty="0">
              <a:solidFill>
                <a:srgbClr val="B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105835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B00000"/>
                </a:solidFill>
              </a:rPr>
              <a:t>Инновации и </a:t>
            </a:r>
            <a:r>
              <a:rPr lang="ru-RU" sz="1400" i="1" dirty="0" smtClean="0">
                <a:solidFill>
                  <a:srgbClr val="B00000"/>
                </a:solidFill>
              </a:rPr>
              <a:t>традиции - </a:t>
            </a:r>
            <a:r>
              <a:rPr lang="ru-RU" sz="1400" i="1" dirty="0" smtClean="0">
                <a:solidFill>
                  <a:srgbClr val="B00000"/>
                </a:solidFill>
              </a:rPr>
              <a:t>принцип работы нашей школы.</a:t>
            </a:r>
            <a:endParaRPr lang="ru-RU" sz="1400" i="1" dirty="0" smtClean="0">
              <a:solidFill>
                <a:srgbClr val="B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3105835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B00000"/>
                </a:solidFill>
              </a:rPr>
              <a:t>Процветающее будущее города и республики.</a:t>
            </a:r>
            <a:endParaRPr lang="ru-RU" sz="1400" i="1" dirty="0" smtClean="0">
              <a:solidFill>
                <a:srgbClr val="B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9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_5_20140815_14524314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571500"/>
            <a:ext cx="7620000" cy="56658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54868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Трудоемкость опыта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484784"/>
            <a:ext cx="7920880" cy="4248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3400" b="1" dirty="0" smtClean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Из-за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чего могут возникнуть трудности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9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роблема технического оснащения кабинетов;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небогатый фонд школьной библиотеки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нехватка времени, ограниченность в  нем (издержки классно-урочной системы)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Тратить значительно больше времени на подготовку; нет никаких готовых методических разработок;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lvl="2" indent="-3429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Применение каких-то отдельных приемов к результату не приводит;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02128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сильно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не заставит себя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ждать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Грин.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4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2" cstate="print"/>
          <a:srcRect r="5279" b="7157"/>
          <a:stretch>
            <a:fillRect/>
          </a:stretch>
        </p:blipFill>
        <p:spPr>
          <a:xfrm>
            <a:off x="1367136" y="690233"/>
            <a:ext cx="7776864" cy="6167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Использованная литература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68760"/>
            <a:ext cx="6480720" cy="5400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i="1" dirty="0" err="1" smtClean="0">
                <a:solidFill>
                  <a:srgbClr val="7030A0"/>
                </a:solidFill>
              </a:rPr>
              <a:t>Дьюи</a:t>
            </a:r>
            <a:r>
              <a:rPr lang="ru-RU" sz="2000" b="1" i="1" dirty="0" smtClean="0">
                <a:solidFill>
                  <a:srgbClr val="7030A0"/>
                </a:solidFill>
              </a:rPr>
              <a:t> Д.  Демократия и образование. – М., 2000.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i="1" dirty="0" err="1" smtClean="0">
                <a:solidFill>
                  <a:srgbClr val="7030A0"/>
                </a:solidFill>
              </a:rPr>
              <a:t>Загашев</a:t>
            </a:r>
            <a:r>
              <a:rPr lang="ru-RU" sz="2000" b="1" i="1" dirty="0" smtClean="0">
                <a:solidFill>
                  <a:srgbClr val="7030A0"/>
                </a:solidFill>
              </a:rPr>
              <a:t> И. О., Заир-Бек С. И. Критическое мышление. Технология развития. – СПб.,  2003.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i="1" dirty="0" err="1" smtClean="0">
                <a:solidFill>
                  <a:srgbClr val="7030A0"/>
                </a:solidFill>
              </a:rPr>
              <a:t>Полат</a:t>
            </a:r>
            <a:r>
              <a:rPr lang="ru-RU" sz="2000" b="1" i="1" dirty="0" smtClean="0">
                <a:solidFill>
                  <a:srgbClr val="7030A0"/>
                </a:solidFill>
              </a:rPr>
              <a:t> Е. С.,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Бухаркина</a:t>
            </a:r>
            <a:r>
              <a:rPr lang="ru-RU" sz="2000" b="1" i="1" dirty="0" smtClean="0">
                <a:solidFill>
                  <a:srgbClr val="7030A0"/>
                </a:solidFill>
              </a:rPr>
              <a:t> М. Ю. Современные педагогические и информационные технологии в системе образования. – М., 2008.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7030A0"/>
                </a:solidFill>
              </a:rPr>
              <a:t>Леонтьев А. А. Психология общения. – М., 1997.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7030A0"/>
                </a:solidFill>
              </a:rPr>
              <a:t>Новый взгляд на грамотность. По материалам международного исследования </a:t>
            </a:r>
            <a:r>
              <a:rPr lang="en-US" sz="2000" b="1" i="1" dirty="0" smtClean="0">
                <a:solidFill>
                  <a:srgbClr val="7030A0"/>
                </a:solidFill>
              </a:rPr>
              <a:t>PISA</a:t>
            </a:r>
            <a:r>
              <a:rPr lang="ru-RU" sz="2000" b="1" i="1" dirty="0" smtClean="0">
                <a:solidFill>
                  <a:srgbClr val="7030A0"/>
                </a:solidFill>
              </a:rPr>
              <a:t>. – 2012, 2013.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i="1" dirty="0" err="1" smtClean="0">
                <a:solidFill>
                  <a:srgbClr val="7030A0"/>
                </a:solidFill>
              </a:rPr>
              <a:t>Роджерс</a:t>
            </a:r>
            <a:r>
              <a:rPr lang="ru-RU" sz="2000" b="1" i="1" dirty="0" smtClean="0">
                <a:solidFill>
                  <a:srgbClr val="7030A0"/>
                </a:solidFill>
              </a:rPr>
              <a:t> К.,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Фрейбрег</a:t>
            </a:r>
            <a:r>
              <a:rPr lang="ru-RU" sz="2000" b="1" i="1" dirty="0" smtClean="0">
                <a:solidFill>
                  <a:srgbClr val="7030A0"/>
                </a:solidFill>
              </a:rPr>
              <a:t> Дж. Свобода учиться. – М., 2009.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i="1" dirty="0" err="1" smtClean="0">
                <a:solidFill>
                  <a:srgbClr val="7030A0"/>
                </a:solidFill>
              </a:rPr>
              <a:t>Халперн</a:t>
            </a:r>
            <a:r>
              <a:rPr lang="ru-RU" sz="2000" b="1" i="1" dirty="0" smtClean="0">
                <a:solidFill>
                  <a:srgbClr val="7030A0"/>
                </a:solidFill>
              </a:rPr>
              <a:t> Д. Психология критического мышления. -  СПб., 2005.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i="1" dirty="0" smtClean="0">
                <a:solidFill>
                  <a:srgbClr val="7030A0"/>
                </a:solidFill>
              </a:rPr>
              <a:t>www</a:t>
            </a:r>
            <a:r>
              <a:rPr lang="ru-RU" sz="2000" b="1" i="1" dirty="0" smtClean="0">
                <a:solidFill>
                  <a:srgbClr val="7030A0"/>
                </a:solidFill>
              </a:rPr>
              <a:t>.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Criticalthinking</a:t>
            </a:r>
            <a:r>
              <a:rPr lang="ru-RU" sz="2000" b="1" i="1" dirty="0" smtClean="0">
                <a:solidFill>
                  <a:srgbClr val="7030A0"/>
                </a:solidFill>
              </a:rPr>
              <a:t>.</a:t>
            </a:r>
            <a:r>
              <a:rPr lang="en-US" sz="2000" b="1" i="1" dirty="0" smtClean="0">
                <a:solidFill>
                  <a:srgbClr val="7030A0"/>
                </a:solidFill>
              </a:rPr>
              <a:t> org/</a:t>
            </a:r>
            <a:r>
              <a:rPr lang="en-US" sz="2000" b="1" i="1" dirty="0" err="1" smtClean="0">
                <a:solidFill>
                  <a:srgbClr val="7030A0"/>
                </a:solidFill>
              </a:rPr>
              <a:t>icat</a:t>
            </a:r>
            <a:r>
              <a:rPr lang="ru-RU" sz="2000" b="1" i="1" dirty="0" smtClean="0">
                <a:solidFill>
                  <a:srgbClr val="7030A0"/>
                </a:solidFill>
              </a:rPr>
              <a:t>.</a:t>
            </a: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 smtClean="0">
                <a:solidFill>
                  <a:srgbClr val="7030A0"/>
                </a:solidFill>
              </a:rPr>
              <a:t>html</a:t>
            </a:r>
            <a:r>
              <a:rPr lang="ru-RU" sz="2000" b="1" i="1" dirty="0" smtClean="0">
                <a:solidFill>
                  <a:srgbClr val="7030A0"/>
                </a:solidFill>
              </a:rPr>
              <a:t>.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i="1" dirty="0" err="1" smtClean="0">
                <a:solidFill>
                  <a:srgbClr val="7030A0"/>
                </a:solidFill>
              </a:rPr>
              <a:t>Селевко</a:t>
            </a:r>
            <a:r>
              <a:rPr lang="ru-RU" sz="2000" b="1" i="1" dirty="0" smtClean="0">
                <a:solidFill>
                  <a:srgbClr val="7030A0"/>
                </a:solidFill>
              </a:rPr>
              <a:t> Г. К.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 Современные образовательные технологии. </a:t>
            </a:r>
            <a:r>
              <a:rPr lang="en-US" sz="2000" b="1" i="1" dirty="0" smtClean="0">
                <a:solidFill>
                  <a:srgbClr val="7030A0"/>
                </a:solidFill>
              </a:rPr>
              <a:t>- </a:t>
            </a:r>
            <a:r>
              <a:rPr lang="ru-RU" sz="2000" b="1" i="1" dirty="0" smtClean="0">
                <a:solidFill>
                  <a:srgbClr val="7030A0"/>
                </a:solidFill>
              </a:rPr>
              <a:t> М., 1998</a:t>
            </a:r>
            <a:r>
              <a:rPr lang="ru-RU" sz="2000" b="1" i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942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IMG_0994.JPG"/>
          <p:cNvPicPr>
            <a:picLocks noChangeAspect="1"/>
          </p:cNvPicPr>
          <p:nvPr/>
        </p:nvPicPr>
        <p:blipFill>
          <a:blip r:embed="rId2" cstate="print"/>
          <a:srcRect t="15351" r="24800"/>
          <a:stretch>
            <a:fillRect/>
          </a:stretch>
        </p:blipFill>
        <p:spPr>
          <a:xfrm>
            <a:off x="4644008" y="1052736"/>
            <a:ext cx="3438128" cy="58052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                                                    </a:t>
            </a:r>
            <a:endParaRPr lang="ru-RU" sz="32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2656"/>
            <a:ext cx="85689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00000"/>
                </a:solidFill>
              </a:rPr>
              <a:t>«Глаголом жечь сердца людей»: </a:t>
            </a:r>
            <a:endParaRPr lang="ru-RU" b="1" dirty="0" smtClean="0">
              <a:solidFill>
                <a:srgbClr val="B00000"/>
              </a:solidFill>
            </a:endParaRPr>
          </a:p>
          <a:p>
            <a:pPr algn="ctr"/>
            <a:r>
              <a:rPr lang="ru-RU" b="1" dirty="0" smtClean="0">
                <a:solidFill>
                  <a:srgbClr val="B00000"/>
                </a:solidFill>
              </a:rPr>
              <a:t>критический анализ </a:t>
            </a:r>
            <a:r>
              <a:rPr lang="ru-RU" b="1" dirty="0" smtClean="0">
                <a:solidFill>
                  <a:srgbClr val="B00000"/>
                </a:solidFill>
              </a:rPr>
              <a:t>художественных текстов на уроках литературы для развития рефлекторного и творческого мышления учащихся.</a:t>
            </a:r>
            <a:endParaRPr lang="ru-RU" dirty="0">
              <a:solidFill>
                <a:srgbClr val="B00000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79512" y="1412776"/>
          <a:ext cx="45365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 descr="ТУКАДЯ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1412776"/>
            <a:ext cx="1475600" cy="2067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 descr="IMG_0973.JPG"/>
          <p:cNvPicPr>
            <a:picLocks noChangeAspect="1"/>
          </p:cNvPicPr>
          <p:nvPr/>
        </p:nvPicPr>
        <p:blipFill>
          <a:blip r:embed="rId9" cstate="print"/>
          <a:srcRect l="34250" t="22700" r="23225" b="38450"/>
          <a:stretch>
            <a:fillRect/>
          </a:stretch>
        </p:blipFill>
        <p:spPr>
          <a:xfrm>
            <a:off x="7236296" y="4581128"/>
            <a:ext cx="1523846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3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_1055.JPG"/>
          <p:cNvPicPr>
            <a:picLocks noChangeAspect="1"/>
          </p:cNvPicPr>
          <p:nvPr/>
        </p:nvPicPr>
        <p:blipFill>
          <a:blip r:embed="rId2" cstate="print"/>
          <a:srcRect l="19288" t="5466" r="9051" b="30768"/>
          <a:stretch>
            <a:fillRect/>
          </a:stretch>
        </p:blipFill>
        <p:spPr>
          <a:xfrm rot="20298662">
            <a:off x="-81234" y="1460541"/>
            <a:ext cx="4248472" cy="25202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3573017"/>
            <a:ext cx="4032448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Самой  </a:t>
            </a:r>
            <a:r>
              <a:rPr lang="ru-RU" b="1" i="1" dirty="0" smtClean="0">
                <a:solidFill>
                  <a:srgbClr val="7030A0"/>
                </a:solidFill>
              </a:rPr>
              <a:t>благодатной  почвой для  взращивания, развития и </a:t>
            </a:r>
            <a:r>
              <a:rPr lang="ru-RU" b="1" i="1" dirty="0" smtClean="0">
                <a:solidFill>
                  <a:srgbClr val="7030A0"/>
                </a:solidFill>
              </a:rPr>
              <a:t>жизни </a:t>
            </a:r>
            <a:r>
              <a:rPr lang="ru-RU" b="1" i="1" dirty="0" smtClean="0">
                <a:solidFill>
                  <a:srgbClr val="7030A0"/>
                </a:solidFill>
              </a:rPr>
              <a:t>мыслительной  деятельности учеников, для  развития их  коммуникативных  способностей, для  свободного  выражения  своих  точек  зрения  является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текст</a:t>
            </a:r>
            <a:r>
              <a:rPr lang="ru-RU" b="1" i="1" dirty="0" smtClean="0">
                <a:solidFill>
                  <a:srgbClr val="7030A0"/>
                </a:solidFill>
              </a:rPr>
              <a:t> художественных  произведений, на  который  и  проецируется имеющийся  опыт ученика – творца </a:t>
            </a:r>
            <a:r>
              <a:rPr lang="ru-RU" b="1" i="1" dirty="0" smtClean="0">
                <a:solidFill>
                  <a:srgbClr val="7030A0"/>
                </a:solidFill>
              </a:rPr>
              <a:t>его </a:t>
            </a:r>
            <a:r>
              <a:rPr lang="ru-RU" b="1" i="1" dirty="0" smtClean="0">
                <a:solidFill>
                  <a:srgbClr val="7030A0"/>
                </a:solidFill>
              </a:rPr>
              <a:t>мысли, чувства  и </a:t>
            </a:r>
            <a:r>
              <a:rPr lang="ru-RU" b="1" i="1" dirty="0" smtClean="0">
                <a:solidFill>
                  <a:srgbClr val="7030A0"/>
                </a:solidFill>
              </a:rPr>
              <a:t>переживания</a:t>
            </a:r>
            <a:r>
              <a:rPr lang="ru-RU" b="1" i="1" dirty="0" smtClean="0">
                <a:solidFill>
                  <a:srgbClr val="7030A0"/>
                </a:solidFill>
              </a:rPr>
              <a:t>. 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32656"/>
            <a:ext cx="85689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00000"/>
                </a:solidFill>
              </a:rPr>
              <a:t>«Глаголом жечь сердца людей»: </a:t>
            </a:r>
            <a:endParaRPr lang="ru-RU" b="1" dirty="0" smtClean="0">
              <a:solidFill>
                <a:srgbClr val="B00000"/>
              </a:solidFill>
            </a:endParaRPr>
          </a:p>
          <a:p>
            <a:pPr algn="ctr"/>
            <a:r>
              <a:rPr lang="ru-RU" b="1" dirty="0" smtClean="0">
                <a:solidFill>
                  <a:srgbClr val="B00000"/>
                </a:solidFill>
              </a:rPr>
              <a:t>критический анализ </a:t>
            </a:r>
            <a:r>
              <a:rPr lang="ru-RU" b="1" dirty="0" smtClean="0">
                <a:solidFill>
                  <a:srgbClr val="B00000"/>
                </a:solidFill>
              </a:rPr>
              <a:t>художественных текстов на уроках литературы для развития рефлекторного и творческого мышления учащихся.</a:t>
            </a:r>
            <a:endParaRPr lang="ru-RU" dirty="0">
              <a:solidFill>
                <a:srgbClr val="B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1412776"/>
            <a:ext cx="489654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Ведущей причиной  избрания темы было убеждение: что  развитие  критического  мышления у учащихся есть  основополагающий  фактор для  того, чтобы  предоставлять  им окрыленно-возвышенную  возможность  проявлять  свои личные способности, качества, черты. </a:t>
            </a:r>
            <a:endParaRPr lang="ru-RU" dirty="0"/>
          </a:p>
        </p:txBody>
      </p:sp>
      <p:pic>
        <p:nvPicPr>
          <p:cNvPr id="12" name="Рисунок 11" descr="IMG_1707.JPG"/>
          <p:cNvPicPr>
            <a:picLocks noChangeAspect="1"/>
          </p:cNvPicPr>
          <p:nvPr/>
        </p:nvPicPr>
        <p:blipFill>
          <a:blip r:embed="rId3" cstate="print"/>
          <a:srcRect t="12061"/>
          <a:stretch>
            <a:fillRect/>
          </a:stretch>
        </p:blipFill>
        <p:spPr>
          <a:xfrm rot="1915192">
            <a:off x="4697011" y="2981349"/>
            <a:ext cx="3449782" cy="455054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1116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052736"/>
            <a:ext cx="82809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«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На мышление людей влияют именно слова, в которых формулируются те или иные взгляды».    Д.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Халперн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       </a:t>
            </a:r>
            <a:r>
              <a:rPr lang="ru-RU" b="1" i="1" dirty="0" smtClean="0"/>
              <a:t>Очень </a:t>
            </a:r>
            <a:r>
              <a:rPr lang="ru-RU" b="1" i="1" dirty="0" smtClean="0"/>
              <a:t>важно уметь  анализировать предлагаемую </a:t>
            </a:r>
            <a:r>
              <a:rPr lang="ru-RU" b="1" i="1" dirty="0" smtClean="0"/>
              <a:t>информацию</a:t>
            </a:r>
            <a:r>
              <a:rPr lang="ru-RU" b="1" i="1" dirty="0" smtClean="0"/>
              <a:t>, отделять факты от мнений, уметь </a:t>
            </a:r>
            <a:r>
              <a:rPr lang="ru-RU" b="1" i="1" dirty="0" smtClean="0"/>
              <a:t>анализировать  </a:t>
            </a:r>
            <a:r>
              <a:rPr lang="ru-RU" b="1" i="1" dirty="0" smtClean="0"/>
              <a:t>факты  с точки зрения их </a:t>
            </a:r>
            <a:r>
              <a:rPr lang="ru-RU" b="1" i="1" dirty="0" smtClean="0"/>
              <a:t>соответствия морали</a:t>
            </a:r>
            <a:r>
              <a:rPr lang="ru-RU" b="1" i="1" dirty="0" smtClean="0"/>
              <a:t>, нравственным </a:t>
            </a:r>
            <a:r>
              <a:rPr lang="ru-RU" b="1" i="1" dirty="0" smtClean="0">
                <a:solidFill>
                  <a:schemeClr val="tx1"/>
                </a:solidFill>
              </a:rPr>
              <a:t>ценностям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- это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требует  владения интеллектуальными умениями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критического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мышления.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7606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Актуальность опыта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IMG_4964.JPG"/>
          <p:cNvPicPr>
            <a:picLocks noChangeAspect="1"/>
          </p:cNvPicPr>
          <p:nvPr/>
        </p:nvPicPr>
        <p:blipFill>
          <a:blip r:embed="rId2" cstate="print"/>
          <a:srcRect l="18101" r="18900" b="12395"/>
          <a:stretch>
            <a:fillRect/>
          </a:stretch>
        </p:blipFill>
        <p:spPr>
          <a:xfrm rot="16200000">
            <a:off x="4997653" y="2818916"/>
            <a:ext cx="4288886" cy="35560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4365104"/>
            <a:ext cx="49685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«… мы лишаем учащихся самого важного компонента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образования -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мы не воспитываем в них способность мыслить, находить нужную информацию в текстах, упорядочивать ее и правильно истолковывать»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400" b="1" i="1" dirty="0" smtClean="0"/>
              <a:t>(</a:t>
            </a:r>
            <a:r>
              <a:rPr lang="ru-RU" sz="1400" b="1" i="1" dirty="0" smtClean="0"/>
              <a:t>Д. </a:t>
            </a:r>
            <a:r>
              <a:rPr lang="ru-RU" sz="1400" b="1" i="1" dirty="0" err="1" smtClean="0"/>
              <a:t>Халперн</a:t>
            </a:r>
            <a:r>
              <a:rPr lang="ru-RU" sz="1400" b="1" i="1" dirty="0" smtClean="0"/>
              <a:t>, Психология </a:t>
            </a:r>
            <a:r>
              <a:rPr lang="ru-RU" sz="1400" b="1" i="1" dirty="0" smtClean="0"/>
              <a:t>критического мышления.- СПб., 2004. – С. 19-20).</a:t>
            </a:r>
            <a:endParaRPr lang="ru-RU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381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_1_20140815_1797030496.jpg"/>
          <p:cNvPicPr>
            <a:picLocks noChangeAspect="1"/>
          </p:cNvPicPr>
          <p:nvPr/>
        </p:nvPicPr>
        <p:blipFill>
          <a:blip r:embed="rId2" cstate="print"/>
          <a:srcRect t="18500" r="-8673" b="22280"/>
          <a:stretch>
            <a:fillRect/>
          </a:stretch>
        </p:blipFill>
        <p:spPr>
          <a:xfrm>
            <a:off x="611560" y="2708920"/>
            <a:ext cx="8280920" cy="31683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301208"/>
            <a:ext cx="8280920" cy="14401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Типы </a:t>
            </a: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заданий в задачах 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</a:rPr>
              <a:t>PISA</a:t>
            </a:r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</a:rPr>
              <a:t> (работа с текстом):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ахождение в тексте информации, заданной в явном или неявном виде;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нтерпретация текста;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sz="1800" b="1" i="1" dirty="0" smtClean="0">
                <a:solidFill>
                  <a:schemeClr val="bg2">
                    <a:lumMod val="25000"/>
                  </a:schemeClr>
                </a:solidFill>
              </a:rPr>
              <a:t>ефлексия и оценка текста.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/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Противоречия, проблемы: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828092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По результатам международных исследований </a:t>
            </a:r>
            <a:r>
              <a:rPr lang="en-US" b="1" dirty="0" smtClean="0">
                <a:solidFill>
                  <a:srgbClr val="666633"/>
                </a:solidFill>
              </a:rPr>
              <a:t>PISA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, свыше 10% российских школьников функционально неграмотны. Российские 15-летние подростки  по грамотности чтения и понимания текста занимают уже 37-40-е места( 2010-2013 гг.), что хуже, чем в предыдущие годы. В исследовании участвуют 56 стран. Проводятся такие исследования каждые три года.  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2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Зулихан\Desktop\i (6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8" t="2941" r="4082"/>
          <a:stretch>
            <a:fillRect/>
          </a:stretch>
        </p:blipFill>
        <p:spPr bwMode="auto">
          <a:xfrm>
            <a:off x="0" y="764704"/>
            <a:ext cx="274503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11326_html_m60f9f0e9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3238952"/>
            <a:ext cx="4839376" cy="36190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1www.jpg"/>
          <p:cNvPicPr>
            <a:picLocks noChangeAspect="1"/>
          </p:cNvPicPr>
          <p:nvPr/>
        </p:nvPicPr>
        <p:blipFill>
          <a:blip r:embed="rId4" cstate="print"/>
          <a:srcRect l="1806" t="2445" r="1806" b="2445"/>
          <a:stretch>
            <a:fillRect/>
          </a:stretch>
        </p:blipFill>
        <p:spPr>
          <a:xfrm>
            <a:off x="5868144" y="2420888"/>
            <a:ext cx="3024336" cy="23127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5653136" cy="16561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	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Интернет - демократическая среда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!!! </a:t>
            </a:r>
            <a:r>
              <a:rPr lang="ru-RU" sz="1800" b="1" i="1" dirty="0" smtClean="0"/>
              <a:t>Готовые </a:t>
            </a:r>
            <a:r>
              <a:rPr lang="ru-RU" sz="1800" b="1" i="1" dirty="0" smtClean="0"/>
              <a:t>рефераты, выполненные </a:t>
            </a:r>
            <a:r>
              <a:rPr lang="ru-RU" sz="1800" b="1" i="1" dirty="0" smtClean="0"/>
              <a:t>образцы домашних </a:t>
            </a:r>
            <a:r>
              <a:rPr lang="ru-RU" sz="1800" b="1" i="1" dirty="0" smtClean="0"/>
              <a:t>заданий, всевозможные </a:t>
            </a:r>
            <a:r>
              <a:rPr lang="ru-RU" sz="1800" b="1" i="1" dirty="0" smtClean="0"/>
              <a:t>«</a:t>
            </a:r>
            <a:r>
              <a:rPr lang="ru-RU" sz="1800" b="1" i="1" dirty="0" err="1" smtClean="0"/>
              <a:t>решебники</a:t>
            </a:r>
            <a:r>
              <a:rPr lang="ru-RU" sz="1800" b="1" i="1" dirty="0" smtClean="0"/>
              <a:t>», готовые решения тестов ЕГЭ. </a:t>
            </a:r>
            <a:endParaRPr lang="ru-RU" sz="1800" b="1" i="1" dirty="0" smtClean="0"/>
          </a:p>
          <a:p>
            <a:pPr marL="0" indent="0">
              <a:buNone/>
            </a:pPr>
            <a:r>
              <a:rPr lang="ru-RU" sz="1800" b="1" i="1" dirty="0" smtClean="0"/>
              <a:t>Зачем думать</a:t>
            </a:r>
            <a:r>
              <a:rPr lang="ru-RU" sz="1800" b="1" i="1" dirty="0" smtClean="0"/>
              <a:t>, напрягаться, когда можно просто «скачать»? </a:t>
            </a:r>
            <a:r>
              <a:rPr lang="ru-RU" sz="2000" b="1" i="1" dirty="0" smtClean="0"/>
              <a:t>	</a:t>
            </a:r>
            <a:endParaRPr lang="ru-RU" sz="2000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4572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Реалии сегодняшнего дня: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i="1" dirty="0" smtClean="0"/>
              <a:t>Сокращение доли  читающих детей, «засыпающих» </a:t>
            </a:r>
            <a:endParaRPr lang="ru-RU" b="1" i="1" dirty="0" smtClean="0"/>
          </a:p>
          <a:p>
            <a:pPr marL="342900" indent="-342900"/>
            <a:r>
              <a:rPr lang="ru-RU" b="1" i="1" dirty="0" smtClean="0"/>
              <a:t>над </a:t>
            </a:r>
            <a:r>
              <a:rPr lang="ru-RU" b="1" i="1" dirty="0" smtClean="0"/>
              <a:t>книгой, не наученных видеть и чувствовать </a:t>
            </a:r>
            <a:endParaRPr lang="ru-RU" b="1" i="1" dirty="0" smtClean="0"/>
          </a:p>
          <a:p>
            <a:pPr marL="342900" indent="-342900"/>
            <a:r>
              <a:rPr lang="ru-RU" b="1" i="1" dirty="0" smtClean="0"/>
              <a:t>прекрасный </a:t>
            </a:r>
            <a:r>
              <a:rPr lang="ru-RU" b="1" i="1" dirty="0" smtClean="0"/>
              <a:t>мир художественных произведений.</a:t>
            </a:r>
            <a:endParaRPr lang="ru-RU" b="1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93096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Бороться с этим 	можно только одним способом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формированием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	самостоятельного критического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мышления посредством изучения литературы с её прекрасными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текстами, позволяющими учиться жить по принципам гуманности, милосердия и человеколюбия.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		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8052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«</a:t>
            </a:r>
            <a:r>
              <a:rPr lang="ru-RU" b="1" i="1" dirty="0" smtClean="0">
                <a:solidFill>
                  <a:srgbClr val="C00000"/>
                </a:solidFill>
              </a:rPr>
              <a:t>Самые надежные покровители </a:t>
            </a:r>
            <a:r>
              <a:rPr lang="ru-RU" b="1" i="1" dirty="0" smtClean="0">
                <a:solidFill>
                  <a:srgbClr val="C00000"/>
                </a:solidFill>
              </a:rPr>
              <a:t>– </a:t>
            </a:r>
            <a:r>
              <a:rPr lang="ru-RU" b="1" i="1" dirty="0" smtClean="0">
                <a:solidFill>
                  <a:srgbClr val="C00000"/>
                </a:solidFill>
              </a:rPr>
              <a:t>собственные </a:t>
            </a:r>
            <a:r>
              <a:rPr lang="ru-RU" b="1" i="1" dirty="0" smtClean="0">
                <a:solidFill>
                  <a:srgbClr val="C00000"/>
                </a:solidFill>
              </a:rPr>
              <a:t>способности</a:t>
            </a:r>
            <a:r>
              <a:rPr lang="ru-RU" b="1" i="1" dirty="0" smtClean="0">
                <a:solidFill>
                  <a:srgbClr val="C00000"/>
                </a:solidFill>
              </a:rPr>
              <a:t>».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Л. </a:t>
            </a:r>
            <a:r>
              <a:rPr lang="ru-RU" b="1" i="1" dirty="0" err="1" smtClean="0">
                <a:solidFill>
                  <a:srgbClr val="C00000"/>
                </a:solidFill>
              </a:rPr>
              <a:t>Вовенарг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772816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Рост детской преступности, агрессивности, жестокости. </a:t>
            </a:r>
            <a:endParaRPr lang="ru-RU" i="1" dirty="0"/>
          </a:p>
        </p:txBody>
      </p:sp>
      <p:pic>
        <p:nvPicPr>
          <p:cNvPr id="11" name="Рисунок 10" descr="p15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88640"/>
            <a:ext cx="2121024" cy="15907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578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4248" y="5013176"/>
            <a:ext cx="188255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i="1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Теоретическое обоснование педагогического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опыта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8" y="836712"/>
            <a:ext cx="864096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>
              <a:spcBef>
                <a:spcPct val="2000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Гуманистическая педагогика: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работать с ситуацией(проблемной), подбирая относительно нее соответствующие предметные знания, умения, навыки, </a:t>
            </a:r>
            <a:r>
              <a:rPr lang="ru-RU" sz="2400" b="1" dirty="0" smtClean="0"/>
              <a:t>привлекая </a:t>
            </a:r>
            <a:r>
              <a:rPr lang="ru-RU" sz="2400" b="1" dirty="0" smtClean="0"/>
              <a:t>также и </a:t>
            </a:r>
            <a:r>
              <a:rPr lang="ru-RU" sz="2400" b="1" dirty="0" smtClean="0"/>
              <a:t>дополнительную </a:t>
            </a:r>
            <a:r>
              <a:rPr lang="ru-RU" sz="2400" b="1" dirty="0" smtClean="0"/>
              <a:t>информацию.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Личностно ориентированное обучение 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предоставляет ученику возможность личностного роста, развития, раскрытия его потенциальных возможностей и способностей, его индивидуальности.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02128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ВСЕМУ ЭТОМУ  И ПОДОБНОМУ «НЕТ!» ГОВОРИТ ГУМАНИСТИЧЕСКАЯ ПЕДАГОГИКА И  ЧЕЛОВЕКОЦЕНТРИРОВАННЫЙ ТИП ОБУЧЕНИЯ.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581128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 образовательной системе нет места целостному человеку, есть место лишь его интеллекту. Рвущаяся наружу  любознательность  нормального младшего школьника и избыток физической энергии подростка становятся  объектами сдерживания, а то и подавления.  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9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620688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Цели и задачи опыта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8208912" cy="612068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критическое и творческое мышление у 	учащихся, формировать одну из составляющих 	функциональной грамотности, а именно способность к 	осмыслению письменных текстов и рефлексии на них 	(грамотная речь), способствовать интеллектуальному и 	нравственному развитию личности, развивать  	коммуникативную компетенцию.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 личностно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ориетированный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 к 	условиям своей практической  деятельности (при 	критическом анализе и разборе художественных текстов на 	уроках литературы),  создавать на своих уроках  условия для 	работы творческих мастерских, что  будет способствовать 	развитию языковой компетенции учащихся, повышению 	«грамотности чтения» и, самое важное, побуждению 	учащихся  к размышлению над нравственными  и 	философскими вопросами , ведущему к успешному духовному 	развитию личности.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0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2072</Words>
  <Application>Microsoft Office PowerPoint</Application>
  <PresentationFormat>Экран (4:3)</PresentationFormat>
  <Paragraphs>189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Всероссийский конкурс  «Учитель года России — 2014»                                                                                                      Тепсуркаева З.В.,                                                                                                             Чеченская Республика </vt:lpstr>
      <vt:lpstr>Слайд 2</vt:lpstr>
      <vt:lpstr>                                                    </vt:lpstr>
      <vt:lpstr>Слайд 4</vt:lpstr>
      <vt:lpstr>Актуальность опыта</vt:lpstr>
      <vt:lpstr> Противоречия, проблемы:</vt:lpstr>
      <vt:lpstr>Слайд 7</vt:lpstr>
      <vt:lpstr>Теоретическое обоснование педагогического опыта</vt:lpstr>
      <vt:lpstr>Цели и задачи опыта</vt:lpstr>
      <vt:lpstr>Технология педагогического опыта</vt:lpstr>
      <vt:lpstr>Характеристика деятельностного аспекта опыта</vt:lpstr>
      <vt:lpstr>Слайд 12</vt:lpstr>
      <vt:lpstr>Диапазон опыта и степень его новизны</vt:lpstr>
      <vt:lpstr>Результативность опыта и достигнутые эффекты</vt:lpstr>
      <vt:lpstr> Творческие работы учащихся, занявших призовые места в конкурсах </vt:lpstr>
      <vt:lpstr> Кружок поэтов «Проба пера».        </vt:lpstr>
      <vt:lpstr>Работы учащихся (синквейны)</vt:lpstr>
      <vt:lpstr>Прогностический   аспект  педагогического  опыта</vt:lpstr>
      <vt:lpstr>Диссеминация опыта</vt:lpstr>
      <vt:lpstr>Трудоемкость опыта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STOIK</cp:lastModifiedBy>
  <cp:revision>212</cp:revision>
  <dcterms:created xsi:type="dcterms:W3CDTF">2012-08-01T10:59:38Z</dcterms:created>
  <dcterms:modified xsi:type="dcterms:W3CDTF">2014-08-15T20:57:05Z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601040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