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7" r:id="rId2"/>
    <p:sldId id="258" r:id="rId3"/>
    <p:sldId id="260" r:id="rId4"/>
    <p:sldId id="283" r:id="rId5"/>
    <p:sldId id="266" r:id="rId6"/>
    <p:sldId id="285" r:id="rId7"/>
    <p:sldId id="282" r:id="rId8"/>
    <p:sldId id="267" r:id="rId9"/>
    <p:sldId id="268" r:id="rId10"/>
    <p:sldId id="262" r:id="rId11"/>
    <p:sldId id="263" r:id="rId12"/>
    <p:sldId id="264" r:id="rId13"/>
    <p:sldId id="269" r:id="rId14"/>
    <p:sldId id="270" r:id="rId15"/>
    <p:sldId id="288" r:id="rId16"/>
    <p:sldId id="276" r:id="rId17"/>
    <p:sldId id="265" r:id="rId18"/>
    <p:sldId id="277" r:id="rId19"/>
    <p:sldId id="271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1109"/>
    <a:srgbClr val="000066"/>
    <a:srgbClr val="89190D"/>
    <a:srgbClr val="3C0B06"/>
    <a:srgbClr val="660033"/>
    <a:srgbClr val="000099"/>
    <a:srgbClr val="003399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>
        <p:scale>
          <a:sx n="66" d="100"/>
          <a:sy n="66" d="100"/>
        </p:scale>
        <p:origin x="-128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C91A70-6382-4DC7-96E6-11C793D4D49B}" type="datetimeFigureOut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BFAFB49-3861-4AE4-B763-E519DB9F5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C8A9D8-A1EF-4F7B-B1C6-3593792CCCBE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D7F80-68C3-4CB9-B11B-951172E7366A}" type="datetime1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3949-4139-4ABC-BE5D-CD470AD26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F23D-EF74-4601-814D-C3D5DF5C55E7}" type="datetime1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1951E-D7E9-4020-91FE-C8F61984B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5C39-2357-4944-A9FD-F55FD30FB60F}" type="datetime1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CECB-AEF8-4592-8997-856A07157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F8BD-A59E-4904-B989-0532E00358A1}" type="datetime1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2733-2F79-42F7-B9CD-D5287CC37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AF802-82F4-4BF9-80D4-A7FECA65348E}" type="datetime1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9BF0A-0E24-4F44-8B1C-5106283F8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B8F32-418F-4C30-92F4-C95D9FD78F26}" type="datetime1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2E19-2A78-43A8-AE0D-694FA138E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0388-173A-41C8-97BD-E149C3617AF1}" type="datetime1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7A9C-6CDA-4DB7-BB02-833ADA503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0087-ADF0-4CA3-9BBD-0F52BC98294D}" type="datetime1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F843-4453-4A32-9DC7-30C0DEB68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577A-1609-4AD6-A12F-F45B50C8B38E}" type="datetime1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B02D-A71F-4DAB-91CC-4217D6067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4F8B-D69E-453D-A0DC-23B663DA62A8}" type="datetime1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3785-2620-41C4-8DF6-1435AF44F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EEDE-E2EE-4738-B57C-55422D5856D9}" type="datetime1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021D3-3130-49BD-BD02-FBE25AD25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78680D-B4C3-44B9-BE0B-C2F22FB6B8FF}" type="datetime1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5DA2BC-0320-4288-AE06-019C114AC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8919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9190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9190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9190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9190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hyperlink" Target="http://www.stihi.ru/" TargetMode="External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nanie.org/jornal/n3/st_tehnol_grup_rab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257FA-75B3-47AA-B732-3F4602073DF8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/>
          <a:srcRect t="5275" r="-217" b="12970"/>
          <a:stretch>
            <a:fillRect/>
          </a:stretch>
        </p:blipFill>
        <p:spPr bwMode="auto">
          <a:xfrm>
            <a:off x="285750" y="3000375"/>
            <a:ext cx="3017838" cy="19700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052" name="Прямоугольник 8"/>
          <p:cNvSpPr>
            <a:spLocks noChangeArrowheads="1"/>
          </p:cNvSpPr>
          <p:nvPr/>
        </p:nvSpPr>
        <p:spPr bwMode="auto">
          <a:xfrm>
            <a:off x="1285875" y="428625"/>
            <a:ext cx="664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5F1109"/>
              </a:solidFill>
              <a:latin typeface="Calibri" pitchFamily="34" charset="0"/>
            </a:endParaRPr>
          </a:p>
        </p:txBody>
      </p:sp>
      <p:sp>
        <p:nvSpPr>
          <p:cNvPr id="2053" name="Прямоугольник 9"/>
          <p:cNvSpPr>
            <a:spLocks noChangeArrowheads="1"/>
          </p:cNvSpPr>
          <p:nvPr/>
        </p:nvSpPr>
        <p:spPr bwMode="auto">
          <a:xfrm>
            <a:off x="2857500" y="2071688"/>
            <a:ext cx="3786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2054" name="Picture 2" descr="http://newteacher.ru/wp-content/uploads/2011/11/%CD%AE%E2%BB%A9-%E0%A8%B1%E3%AD%AE%EA%AE%AAp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8" y="642938"/>
            <a:ext cx="22113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Прямоугольник 12"/>
          <p:cNvSpPr>
            <a:spLocks noChangeArrowheads="1"/>
          </p:cNvSpPr>
          <p:nvPr/>
        </p:nvSpPr>
        <p:spPr bwMode="auto">
          <a:xfrm>
            <a:off x="1928813" y="500063"/>
            <a:ext cx="7000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Всероссийский конкурс «Учитель  года России –2014»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00313" y="1143000"/>
            <a:ext cx="6429375" cy="157003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5F1109"/>
                </a:solidFill>
                <a:cs typeface="Arial" charset="0"/>
              </a:rPr>
              <a:t>«Вместе всегда эффективнее!» </a:t>
            </a:r>
            <a:br>
              <a:rPr lang="ru-RU" sz="2400" b="1" dirty="0">
                <a:solidFill>
                  <a:srgbClr val="5F1109"/>
                </a:solidFill>
                <a:cs typeface="Arial" charset="0"/>
              </a:rPr>
            </a:br>
            <a:r>
              <a:rPr lang="ru-RU" sz="2400" b="1" dirty="0">
                <a:solidFill>
                  <a:srgbClr val="5F1109"/>
                </a:solidFill>
                <a:cs typeface="Arial" charset="0"/>
              </a:rPr>
              <a:t>Организация совместной деятельности на уроках словесности и во внеурочное </a:t>
            </a:r>
            <a:r>
              <a:rPr lang="ru-RU" sz="2400" b="1" dirty="0" smtClean="0">
                <a:solidFill>
                  <a:srgbClr val="5F1109"/>
                </a:solidFill>
                <a:cs typeface="Arial" charset="0"/>
              </a:rPr>
              <a:t>время</a:t>
            </a:r>
            <a:r>
              <a:rPr lang="en-US" sz="2400" b="1" dirty="0" smtClean="0">
                <a:solidFill>
                  <a:srgbClr val="5F1109"/>
                </a:solidFill>
                <a:cs typeface="Arial" charset="0"/>
              </a:rPr>
              <a:t>.</a:t>
            </a:r>
            <a:r>
              <a:rPr lang="ru-RU" sz="2400" b="1" dirty="0" smtClean="0">
                <a:solidFill>
                  <a:srgbClr val="5F1109"/>
                </a:solidFill>
                <a:cs typeface="Arial" charset="0"/>
              </a:rPr>
              <a:t> </a:t>
            </a:r>
            <a:r>
              <a:rPr lang="ru-RU" sz="2400" b="1" dirty="0">
                <a:solidFill>
                  <a:srgbClr val="5F1109"/>
                </a:solidFill>
                <a:cs typeface="Arial" charset="0"/>
              </a:rPr>
              <a:t>(Из опыта работы)</a:t>
            </a:r>
            <a:endParaRPr lang="ru-RU" sz="2400" b="1" dirty="0"/>
          </a:p>
        </p:txBody>
      </p:sp>
      <p:sp>
        <p:nvSpPr>
          <p:cNvPr id="2057" name="Прямоугольник 14"/>
          <p:cNvSpPr>
            <a:spLocks noChangeArrowheads="1"/>
          </p:cNvSpPr>
          <p:nvPr/>
        </p:nvSpPr>
        <p:spPr bwMode="auto">
          <a:xfrm>
            <a:off x="3857625" y="3357563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Сафарханова Елена Николаевна,</a:t>
            </a:r>
          </a:p>
          <a:p>
            <a:pPr algn="ctr"/>
            <a:r>
              <a:rPr lang="ru-RU" b="1"/>
              <a:t>учитель русского языка и литературы</a:t>
            </a:r>
          </a:p>
          <a:p>
            <a:pPr algn="ctr"/>
            <a:r>
              <a:rPr lang="ru-RU" b="1"/>
              <a:t>МОУ </a:t>
            </a:r>
            <a:r>
              <a:rPr lang="ru-RU" b="1">
                <a:latin typeface="Calibri" pitchFamily="34" charset="0"/>
              </a:rPr>
              <a:t> «Лицей №11</a:t>
            </a:r>
            <a:r>
              <a:rPr lang="ru-RU" b="1"/>
              <a:t> </a:t>
            </a:r>
            <a:r>
              <a:rPr lang="ru-RU" b="1">
                <a:latin typeface="Calibri" pitchFamily="34" charset="0"/>
              </a:rPr>
              <a:t>им.Т.И.Александровой г.Йошкар-Олы»</a:t>
            </a:r>
          </a:p>
          <a:p>
            <a:pPr algn="ctr"/>
            <a:r>
              <a:rPr lang="ru-RU" b="1">
                <a:latin typeface="Calibri" pitchFamily="34" charset="0"/>
              </a:rPr>
              <a:t>Республика Марий Эл</a:t>
            </a:r>
          </a:p>
        </p:txBody>
      </p:sp>
      <p:sp>
        <p:nvSpPr>
          <p:cNvPr id="2058" name="Прямоугольник 12"/>
          <p:cNvSpPr>
            <a:spLocks noChangeArrowheads="1"/>
          </p:cNvSpPr>
          <p:nvPr/>
        </p:nvSpPr>
        <p:spPr bwMode="auto">
          <a:xfrm>
            <a:off x="285750" y="5214938"/>
            <a:ext cx="8358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5F1109"/>
                </a:solidFill>
              </a:rPr>
              <a:t>Нет больше радости в жизни, чем радость человеческого общения.</a:t>
            </a:r>
          </a:p>
          <a:p>
            <a:pPr algn="r"/>
            <a:r>
              <a:rPr lang="ru-RU" sz="2400" b="1">
                <a:solidFill>
                  <a:srgbClr val="5F1109"/>
                </a:solidFill>
              </a:rPr>
              <a:t>Антуан де Сент - Экзюпери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673B8-C788-42D7-912B-CE8B296B149A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/>
          <a:srcRect l="24789" t="21326" r="24570" b="31404"/>
          <a:stretch>
            <a:fillRect/>
          </a:stretch>
        </p:blipFill>
        <p:spPr bwMode="auto">
          <a:xfrm>
            <a:off x="395288" y="1773238"/>
            <a:ext cx="5689600" cy="42481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6443663" y="2060575"/>
            <a:ext cx="27003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5F1109"/>
                </a:solidFill>
              </a:rPr>
              <a:t>«Каждый лауреат </a:t>
            </a:r>
          </a:p>
          <a:p>
            <a:r>
              <a:rPr lang="ru-RU">
                <a:solidFill>
                  <a:srgbClr val="5F1109"/>
                </a:solidFill>
              </a:rPr>
              <a:t>Нобелевской премии</a:t>
            </a:r>
          </a:p>
          <a:p>
            <a:r>
              <a:rPr lang="ru-RU">
                <a:solidFill>
                  <a:srgbClr val="5F1109"/>
                </a:solidFill>
              </a:rPr>
              <a:t>должен уметь грамотно </a:t>
            </a:r>
          </a:p>
          <a:p>
            <a:r>
              <a:rPr lang="ru-RU">
                <a:solidFill>
                  <a:srgbClr val="5F1109"/>
                </a:solidFill>
              </a:rPr>
              <a:t>произносить речь!»</a:t>
            </a:r>
            <a:endParaRPr lang="en-US">
              <a:solidFill>
                <a:srgbClr val="5F1109"/>
              </a:solidFill>
            </a:endParaRPr>
          </a:p>
          <a:p>
            <a:endParaRPr lang="ru-RU">
              <a:solidFill>
                <a:srgbClr val="660033"/>
              </a:solidFill>
            </a:endParaRPr>
          </a:p>
          <a:p>
            <a:r>
              <a:rPr lang="ru-RU">
                <a:solidFill>
                  <a:srgbClr val="5F1109"/>
                </a:solidFill>
              </a:rPr>
              <a:t>Десятиклассники учатся в научном стиле представлять лабораторную работу по физике (работа в группах)</a:t>
            </a:r>
            <a:r>
              <a:rPr lang="ru-RU" b="1">
                <a:solidFill>
                  <a:srgbClr val="5F1109"/>
                </a:solidFill>
              </a:rPr>
              <a:t> </a:t>
            </a:r>
            <a:endParaRPr lang="en-US" b="1">
              <a:solidFill>
                <a:srgbClr val="5F1109"/>
              </a:solidFill>
            </a:endParaRPr>
          </a:p>
          <a:p>
            <a:endParaRPr lang="ru-RU" b="1">
              <a:solidFill>
                <a:srgbClr val="660033"/>
              </a:solidFill>
            </a:endParaRPr>
          </a:p>
        </p:txBody>
      </p:sp>
      <p:sp>
        <p:nvSpPr>
          <p:cNvPr id="11269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5F1109"/>
                </a:solidFill>
                <a:latin typeface="Arial" charset="0"/>
              </a:rPr>
              <a:t>Совместная деятельность на интегрированном уроке русского языка и физики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5DA47-B6E7-4D66-A931-72ACC49813D0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/>
          <a:srcRect t="6615" r="3427" b="10703"/>
          <a:stretch>
            <a:fillRect/>
          </a:stretch>
        </p:blipFill>
        <p:spPr bwMode="auto">
          <a:xfrm>
            <a:off x="3635375" y="1571625"/>
            <a:ext cx="52149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3" descr="_MG_1860"/>
          <p:cNvPicPr>
            <a:picLocks noChangeAspect="1" noChangeArrowheads="1"/>
          </p:cNvPicPr>
          <p:nvPr/>
        </p:nvPicPr>
        <p:blipFill>
          <a:blip r:embed="rId3"/>
          <a:srcRect l="30867" t="2325" r="26541" b="1917"/>
          <a:stretch>
            <a:fillRect/>
          </a:stretch>
        </p:blipFill>
        <p:spPr bwMode="auto">
          <a:xfrm>
            <a:off x="192088" y="1528763"/>
            <a:ext cx="3236912" cy="485775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779838" y="5380038"/>
            <a:ext cx="50006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660033"/>
                </a:solidFill>
              </a:rPr>
              <a:t>Результат в этот день не имел особого значения! Главное - все участники получили массу положительных эмоций! </a:t>
            </a:r>
          </a:p>
          <a:p>
            <a:r>
              <a:rPr lang="ru-RU">
                <a:solidFill>
                  <a:srgbClr val="660033"/>
                </a:solidFill>
              </a:rPr>
              <a:t>                              (Из сочинения школьника)</a:t>
            </a:r>
          </a:p>
          <a:p>
            <a:endParaRPr lang="ru-RU"/>
          </a:p>
        </p:txBody>
      </p:sp>
      <p:sp>
        <p:nvSpPr>
          <p:cNvPr id="12294" name="Rectangle 7"/>
          <p:cNvSpPr>
            <a:spLocks noGrp="1"/>
          </p:cNvSpPr>
          <p:nvPr>
            <p:ph type="title" idx="4294967295"/>
          </p:nvPr>
        </p:nvSpPr>
        <p:spPr>
          <a:xfrm>
            <a:off x="468313" y="114300"/>
            <a:ext cx="8229600" cy="1143000"/>
          </a:xfrm>
        </p:spPr>
        <p:txBody>
          <a:bodyPr/>
          <a:lstStyle/>
          <a:p>
            <a:r>
              <a:rPr lang="ru-RU" sz="3200" smtClean="0">
                <a:solidFill>
                  <a:srgbClr val="5F1109"/>
                </a:solidFill>
                <a:latin typeface="Arial" charset="0"/>
              </a:rPr>
              <a:t>«Театральная педагогика» и совместная деятельность – понятия неразделимые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CB368-747B-43FD-8DE3-165EBF7CBCB8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3315" name="Rectangle 4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ru-RU" sz="3200" smtClean="0">
                <a:solidFill>
                  <a:srgbClr val="5F1109"/>
                </a:solidFill>
                <a:latin typeface="Arial" charset="0"/>
              </a:rPr>
              <a:t>Почему возникает потребность в использовании сервисов совместной работы в сети Интернет?</a:t>
            </a:r>
          </a:p>
        </p:txBody>
      </p:sp>
      <p:sp>
        <p:nvSpPr>
          <p:cNvPr id="13316" name="Rectangle 5"/>
          <p:cNvSpPr>
            <a:spLocks noGrp="1"/>
          </p:cNvSpPr>
          <p:nvPr>
            <p:ph type="body" idx="4294967295"/>
          </p:nvPr>
        </p:nvSpPr>
        <p:spPr>
          <a:xfrm>
            <a:off x="5148263" y="1700213"/>
            <a:ext cx="3714750" cy="3571875"/>
          </a:xfrm>
          <a:ln>
            <a:solidFill>
              <a:srgbClr val="000066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5F1109"/>
                </a:solidFill>
                <a:latin typeface="Arial" charset="0"/>
              </a:rPr>
              <a:t>дефицит времени на уроке;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5F1109"/>
                </a:solidFill>
                <a:latin typeface="Arial" charset="0"/>
              </a:rPr>
              <a:t>занятость учащихся во внеурочное время;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5F1109"/>
                </a:solidFill>
                <a:latin typeface="Arial" charset="0"/>
              </a:rPr>
              <a:t>перегрузка учеников;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5F1109"/>
                </a:solidFill>
                <a:latin typeface="Arial" charset="0"/>
              </a:rPr>
              <a:t>географическая удаленность учащихся друг от друга;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5F1109"/>
                </a:solidFill>
                <a:latin typeface="Arial" charset="0"/>
              </a:rPr>
              <a:t>необходимость использования форм работы, близких ученикам.</a:t>
            </a:r>
          </a:p>
          <a:p>
            <a:pPr>
              <a:lnSpc>
                <a:spcPct val="80000"/>
              </a:lnSpc>
            </a:pPr>
            <a:endParaRPr lang="ru-RU" sz="2000" smtClean="0">
              <a:solidFill>
                <a:srgbClr val="5F1109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00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00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000" smtClean="0">
              <a:latin typeface="Arial" charset="0"/>
            </a:endParaRPr>
          </a:p>
        </p:txBody>
      </p:sp>
      <p:pic>
        <p:nvPicPr>
          <p:cNvPr id="13317" name="Рисунок 3" descr="IMG_5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4141788" cy="29305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23850" y="5589588"/>
            <a:ext cx="1511300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Подготовка</a:t>
            </a:r>
          </a:p>
          <a:p>
            <a:pPr algn="ctr"/>
            <a:r>
              <a:rPr lang="ru-RU" sz="1600"/>
              <a:t> задания</a:t>
            </a:r>
          </a:p>
          <a:p>
            <a:pPr algn="ctr"/>
            <a:r>
              <a:rPr lang="ru-RU" sz="1600"/>
              <a:t>учителем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908175" y="6311900"/>
            <a:ext cx="1728788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Размещение</a:t>
            </a:r>
          </a:p>
          <a:p>
            <a:pPr algn="ctr"/>
            <a:r>
              <a:rPr lang="ru-RU" sz="1600"/>
              <a:t> задания в сети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132138" y="5589588"/>
            <a:ext cx="1873250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Организация</a:t>
            </a:r>
          </a:p>
          <a:p>
            <a:pPr algn="ctr"/>
            <a:r>
              <a:rPr lang="ru-RU" sz="1600"/>
              <a:t> доступа к ресурсу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003800" y="6165850"/>
            <a:ext cx="2160588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Совместная работа</a:t>
            </a:r>
          </a:p>
          <a:p>
            <a:pPr algn="ctr"/>
            <a:r>
              <a:rPr lang="ru-RU" sz="1600"/>
              <a:t> учащихся и учителя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7235825" y="5661025"/>
            <a:ext cx="1512888" cy="5032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Результат</a:t>
            </a:r>
          </a:p>
        </p:txBody>
      </p:sp>
      <p:cxnSp>
        <p:nvCxnSpPr>
          <p:cNvPr id="13326" name="AutoShape 14"/>
          <p:cNvCxnSpPr>
            <a:cxnSpLocks noChangeShapeType="1"/>
            <a:stCxn id="13319" idx="2"/>
            <a:endCxn id="13320" idx="1"/>
          </p:cNvCxnSpPr>
          <p:nvPr/>
        </p:nvCxnSpPr>
        <p:spPr bwMode="auto">
          <a:xfrm rot="16200000" flipH="1">
            <a:off x="1366044" y="6022181"/>
            <a:ext cx="255588" cy="8286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327" name="AutoShape 15"/>
          <p:cNvCxnSpPr>
            <a:cxnSpLocks noChangeShapeType="1"/>
            <a:stCxn id="13320" idx="0"/>
            <a:endCxn id="13321" idx="1"/>
          </p:cNvCxnSpPr>
          <p:nvPr/>
        </p:nvCxnSpPr>
        <p:spPr bwMode="auto">
          <a:xfrm rot="16200000">
            <a:off x="2717801" y="5897562"/>
            <a:ext cx="469900" cy="3587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328" name="AutoShape 16"/>
          <p:cNvCxnSpPr>
            <a:cxnSpLocks noChangeShapeType="1"/>
            <a:stCxn id="13321" idx="3"/>
            <a:endCxn id="13322" idx="0"/>
          </p:cNvCxnSpPr>
          <p:nvPr/>
        </p:nvCxnSpPr>
        <p:spPr bwMode="auto">
          <a:xfrm>
            <a:off x="5005388" y="5842000"/>
            <a:ext cx="1079500" cy="3238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329" name="AutoShape 17"/>
          <p:cNvCxnSpPr>
            <a:cxnSpLocks noChangeShapeType="1"/>
            <a:stCxn id="13322" idx="3"/>
            <a:endCxn id="13325" idx="2"/>
          </p:cNvCxnSpPr>
          <p:nvPr/>
        </p:nvCxnSpPr>
        <p:spPr bwMode="auto">
          <a:xfrm flipV="1">
            <a:off x="7164388" y="6164263"/>
            <a:ext cx="828675" cy="254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11188" y="4724400"/>
            <a:ext cx="4103687" cy="65087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5F1109"/>
                </a:solidFill>
              </a:rPr>
              <a:t>Алгоритм организации совместной деятельности в сети </a:t>
            </a: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2484438" y="5373688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99F64-45CE-4610-88AC-42D8B0C68846}" type="slidenum">
              <a:rPr lang="ru-RU"/>
              <a:pPr>
                <a:defRPr/>
              </a:pPr>
              <a:t>13</a:t>
            </a:fld>
            <a:endParaRPr lang="ru-RU"/>
          </a:p>
        </p:txBody>
      </p:sp>
      <p:cxnSp>
        <p:nvCxnSpPr>
          <p:cNvPr id="13" name="Скругленная соединительная линия 12"/>
          <p:cNvCxnSpPr>
            <a:stCxn id="12" idx="6"/>
          </p:cNvCxnSpPr>
          <p:nvPr/>
        </p:nvCxnSpPr>
        <p:spPr>
          <a:xfrm flipV="1">
            <a:off x="2441575" y="5680075"/>
            <a:ext cx="441325" cy="106363"/>
          </a:xfrm>
          <a:prstGeom prst="curvedConnector3">
            <a:avLst>
              <a:gd name="adj1" fmla="val 50000"/>
            </a:avLst>
          </a:prstGeom>
          <a:ln w="1905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stCxn id="14" idx="2"/>
          </p:cNvCxnSpPr>
          <p:nvPr/>
        </p:nvCxnSpPr>
        <p:spPr>
          <a:xfrm rot="10800000">
            <a:off x="6003925" y="4164013"/>
            <a:ext cx="655638" cy="71437"/>
          </a:xfrm>
          <a:prstGeom prst="curvedConnector3">
            <a:avLst>
              <a:gd name="adj1" fmla="val 50000"/>
            </a:avLst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5"/>
          <p:cNvCxnSpPr>
            <a:stCxn id="14" idx="0"/>
          </p:cNvCxnSpPr>
          <p:nvPr/>
        </p:nvCxnSpPr>
        <p:spPr>
          <a:xfrm rot="16200000" flipV="1">
            <a:off x="6871493" y="2564607"/>
            <a:ext cx="798513" cy="946150"/>
          </a:xfrm>
          <a:prstGeom prst="curvedConnector2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15"/>
          <p:cNvCxnSpPr>
            <a:stCxn id="14" idx="4"/>
          </p:cNvCxnSpPr>
          <p:nvPr/>
        </p:nvCxnSpPr>
        <p:spPr>
          <a:xfrm rot="5400000">
            <a:off x="6877844" y="4939506"/>
            <a:ext cx="941388" cy="1089025"/>
          </a:xfrm>
          <a:prstGeom prst="curvedConnector2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Rectangle 16"/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5F1109"/>
                </a:solidFill>
                <a:latin typeface="Arial" charset="0"/>
              </a:rPr>
              <a:t>Учимся писать сочинение вместе!</a:t>
            </a:r>
          </a:p>
        </p:txBody>
      </p:sp>
      <p:grpSp>
        <p:nvGrpSpPr>
          <p:cNvPr id="14345" name="Group 17"/>
          <p:cNvGrpSpPr>
            <a:grpSpLocks/>
          </p:cNvGrpSpPr>
          <p:nvPr/>
        </p:nvGrpSpPr>
        <p:grpSpPr bwMode="auto">
          <a:xfrm>
            <a:off x="428625" y="928688"/>
            <a:ext cx="8386763" cy="5634037"/>
            <a:chOff x="477" y="663"/>
            <a:chExt cx="5283" cy="3549"/>
          </a:xfrm>
        </p:grpSpPr>
        <p:pic>
          <p:nvPicPr>
            <p:cNvPr id="14347" name="Picture 4"/>
            <p:cNvPicPr>
              <a:picLocks noChangeAspect="1" noChangeArrowheads="1"/>
            </p:cNvPicPr>
            <p:nvPr/>
          </p:nvPicPr>
          <p:blipFill>
            <a:blip r:embed="rId2"/>
            <a:srcRect l="4282" t="2676" r="26370" b="6645"/>
            <a:stretch>
              <a:fillRect/>
            </a:stretch>
          </p:blipFill>
          <p:spPr bwMode="auto">
            <a:xfrm>
              <a:off x="1066" y="663"/>
              <a:ext cx="3393" cy="3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48" name="Группа 6"/>
            <p:cNvGrpSpPr>
              <a:grpSpLocks/>
            </p:cNvGrpSpPr>
            <p:nvPr/>
          </p:nvGrpSpPr>
          <p:grpSpPr bwMode="auto">
            <a:xfrm>
              <a:off x="477" y="1661"/>
              <a:ext cx="1530" cy="675"/>
              <a:chOff x="500032" y="1571612"/>
              <a:chExt cx="2428894" cy="1071570"/>
            </a:xfrm>
          </p:grpSpPr>
          <p:sp>
            <p:nvSpPr>
              <p:cNvPr id="3" name="Овал 2"/>
              <p:cNvSpPr/>
              <p:nvPr/>
            </p:nvSpPr>
            <p:spPr>
              <a:xfrm>
                <a:off x="500032" y="1571612"/>
                <a:ext cx="2000266" cy="107157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>
                    <a:solidFill>
                      <a:schemeClr val="tx2">
                        <a:lumMod val="75000"/>
                      </a:schemeClr>
                    </a:solidFill>
                  </a:rPr>
                  <a:t>Работа 1-ой группы</a:t>
                </a:r>
              </a:p>
            </p:txBody>
          </p:sp>
          <p:cxnSp>
            <p:nvCxnSpPr>
              <p:cNvPr id="5" name="Скругленная соединительная линия 4"/>
              <p:cNvCxnSpPr>
                <a:stCxn id="3" idx="6"/>
              </p:cNvCxnSpPr>
              <p:nvPr/>
            </p:nvCxnSpPr>
            <p:spPr>
              <a:xfrm flipV="1">
                <a:off x="2500298" y="2000240"/>
                <a:ext cx="428628" cy="107951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chemeClr val="tx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49" name="Группа 7"/>
            <p:cNvGrpSpPr>
              <a:grpSpLocks/>
            </p:cNvGrpSpPr>
            <p:nvPr/>
          </p:nvGrpSpPr>
          <p:grpSpPr bwMode="auto">
            <a:xfrm>
              <a:off x="477" y="2497"/>
              <a:ext cx="1485" cy="675"/>
              <a:chOff x="571470" y="1571612"/>
              <a:chExt cx="2357455" cy="107157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571470" y="1571612"/>
                <a:ext cx="1928827" cy="107157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>
                    <a:solidFill>
                      <a:schemeClr val="tx2">
                        <a:lumMod val="75000"/>
                      </a:schemeClr>
                    </a:solidFill>
                  </a:rPr>
                  <a:t>Работа 2-ой группы</a:t>
                </a:r>
              </a:p>
            </p:txBody>
          </p:sp>
          <p:cxnSp>
            <p:nvCxnSpPr>
              <p:cNvPr id="10" name="Скругленная соединительная линия 9"/>
              <p:cNvCxnSpPr>
                <a:stCxn id="9" idx="6"/>
              </p:cNvCxnSpPr>
              <p:nvPr/>
            </p:nvCxnSpPr>
            <p:spPr>
              <a:xfrm flipV="1">
                <a:off x="2500297" y="2000240"/>
                <a:ext cx="428628" cy="107951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chemeClr val="tx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Овал 11"/>
            <p:cNvSpPr/>
            <p:nvPr/>
          </p:nvSpPr>
          <p:spPr>
            <a:xfrm>
              <a:off x="522" y="3385"/>
              <a:ext cx="1215" cy="6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Работа 3-ей группы</a:t>
              </a:r>
            </a:p>
          </p:txBody>
        </p:sp>
        <p:sp>
          <p:nvSpPr>
            <p:cNvPr id="14" name="Овал 13"/>
            <p:cNvSpPr/>
            <p:nvPr/>
          </p:nvSpPr>
          <p:spPr>
            <a:xfrm>
              <a:off x="4410" y="2251"/>
              <a:ext cx="1350" cy="99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Работа групп корректоров и экспертов</a:t>
              </a:r>
            </a:p>
          </p:txBody>
        </p:sp>
      </p:grpSp>
      <p:cxnSp>
        <p:nvCxnSpPr>
          <p:cNvPr id="19" name="Скругленная соединительная линия 18"/>
          <p:cNvCxnSpPr/>
          <p:nvPr/>
        </p:nvCxnSpPr>
        <p:spPr>
          <a:xfrm flipV="1">
            <a:off x="2457450" y="5662613"/>
            <a:ext cx="357188" cy="142875"/>
          </a:xfrm>
          <a:prstGeom prst="curvedConnector3">
            <a:avLst>
              <a:gd name="adj1" fmla="val 50000"/>
            </a:avLst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E115A-F4D5-4A92-B531-B5EE26D3541A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rot="2106689">
            <a:off x="5503863" y="4926013"/>
            <a:ext cx="427037" cy="13874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 rot="19321422">
            <a:off x="2940050" y="5048250"/>
            <a:ext cx="357188" cy="12287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3357563" y="2857500"/>
            <a:ext cx="2143125" cy="1714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Таблица – шаблон «Анализ лирического произведения»</a:t>
            </a:r>
          </a:p>
        </p:txBody>
      </p:sp>
      <p:grpSp>
        <p:nvGrpSpPr>
          <p:cNvPr id="15366" name="Группа 6"/>
          <p:cNvGrpSpPr>
            <a:grpSpLocks/>
          </p:cNvGrpSpPr>
          <p:nvPr/>
        </p:nvGrpSpPr>
        <p:grpSpPr bwMode="auto">
          <a:xfrm>
            <a:off x="785813" y="2000250"/>
            <a:ext cx="2571750" cy="1714500"/>
            <a:chOff x="785786" y="2000240"/>
            <a:chExt cx="2571768" cy="1714512"/>
          </a:xfrm>
        </p:grpSpPr>
        <p:sp>
          <p:nvSpPr>
            <p:cNvPr id="4" name="Овал 3"/>
            <p:cNvSpPr/>
            <p:nvPr/>
          </p:nvSpPr>
          <p:spPr>
            <a:xfrm>
              <a:off x="785786" y="2000240"/>
              <a:ext cx="1785949" cy="12144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Первая группа</a:t>
              </a:r>
            </a:p>
          </p:txBody>
        </p:sp>
        <p:cxnSp>
          <p:nvCxnSpPr>
            <p:cNvPr id="6" name="Скругленная соединительная линия 5"/>
            <p:cNvCxnSpPr>
              <a:stCxn id="4" idx="6"/>
              <a:endCxn id="3" idx="2"/>
            </p:cNvCxnSpPr>
            <p:nvPr/>
          </p:nvCxnSpPr>
          <p:spPr>
            <a:xfrm>
              <a:off x="2571735" y="2608257"/>
              <a:ext cx="785819" cy="110649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Овал 11"/>
          <p:cNvSpPr/>
          <p:nvPr/>
        </p:nvSpPr>
        <p:spPr>
          <a:xfrm>
            <a:off x="785813" y="3429000"/>
            <a:ext cx="1785937" cy="12144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Вторая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группа</a:t>
            </a:r>
          </a:p>
        </p:txBody>
      </p:sp>
      <p:cxnSp>
        <p:nvCxnSpPr>
          <p:cNvPr id="13" name="Скругленная соединительная линия 12"/>
          <p:cNvCxnSpPr>
            <a:endCxn id="3" idx="2"/>
          </p:cNvCxnSpPr>
          <p:nvPr/>
        </p:nvCxnSpPr>
        <p:spPr>
          <a:xfrm flipV="1">
            <a:off x="2571750" y="3714750"/>
            <a:ext cx="785813" cy="357188"/>
          </a:xfrm>
          <a:prstGeom prst="curvedConnector3">
            <a:avLst>
              <a:gd name="adj1" fmla="val 50000"/>
            </a:avLst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42938" y="4857750"/>
            <a:ext cx="1785937" cy="12144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Третья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группа</a:t>
            </a:r>
          </a:p>
        </p:txBody>
      </p:sp>
      <p:cxnSp>
        <p:nvCxnSpPr>
          <p:cNvPr id="16" name="Скругленная соединительная линия 15"/>
          <p:cNvCxnSpPr>
            <a:stCxn id="15" idx="6"/>
            <a:endCxn id="3" idx="2"/>
          </p:cNvCxnSpPr>
          <p:nvPr/>
        </p:nvCxnSpPr>
        <p:spPr>
          <a:xfrm flipV="1">
            <a:off x="2428875" y="3714750"/>
            <a:ext cx="928688" cy="1751013"/>
          </a:xfrm>
          <a:prstGeom prst="curvedConnector3">
            <a:avLst>
              <a:gd name="adj1" fmla="val 50000"/>
            </a:avLst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429000" y="5500688"/>
            <a:ext cx="2000250" cy="9286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Учитель – консультант, корректор</a:t>
            </a:r>
          </a:p>
        </p:txBody>
      </p:sp>
      <p:sp>
        <p:nvSpPr>
          <p:cNvPr id="23" name="Правильный пятиугольник 22"/>
          <p:cNvSpPr/>
          <p:nvPr/>
        </p:nvSpPr>
        <p:spPr>
          <a:xfrm>
            <a:off x="5786438" y="1357313"/>
            <a:ext cx="2143125" cy="1857375"/>
          </a:xfrm>
          <a:prstGeom prst="pent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Творческая работа первой группы</a:t>
            </a:r>
          </a:p>
        </p:txBody>
      </p:sp>
      <p:sp>
        <p:nvSpPr>
          <p:cNvPr id="24" name="Шестиугольник 23"/>
          <p:cNvSpPr/>
          <p:nvPr/>
        </p:nvSpPr>
        <p:spPr>
          <a:xfrm>
            <a:off x="5929313" y="3357563"/>
            <a:ext cx="2714625" cy="150018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Творческая работа второй группы</a:t>
            </a:r>
          </a:p>
        </p:txBody>
      </p:sp>
      <p:sp>
        <p:nvSpPr>
          <p:cNvPr id="25" name="Трапеция 24"/>
          <p:cNvSpPr/>
          <p:nvPr/>
        </p:nvSpPr>
        <p:spPr>
          <a:xfrm>
            <a:off x="6000750" y="5143500"/>
            <a:ext cx="2071688" cy="1357313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Творческая работа третьей группы</a:t>
            </a:r>
          </a:p>
        </p:txBody>
      </p:sp>
      <p:cxnSp>
        <p:nvCxnSpPr>
          <p:cNvPr id="27" name="Shape 26"/>
          <p:cNvCxnSpPr>
            <a:endCxn id="23" idx="1"/>
          </p:cNvCxnSpPr>
          <p:nvPr/>
        </p:nvCxnSpPr>
        <p:spPr>
          <a:xfrm rot="5400000" flipH="1" flipV="1">
            <a:off x="4710113" y="2857500"/>
            <a:ext cx="1866900" cy="285750"/>
          </a:xfrm>
          <a:prstGeom prst="curvedConnector2">
            <a:avLst/>
          </a:prstGeom>
          <a:ln w="1905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27"/>
          <p:cNvCxnSpPr>
            <a:endCxn id="24" idx="2"/>
          </p:cNvCxnSpPr>
          <p:nvPr/>
        </p:nvCxnSpPr>
        <p:spPr>
          <a:xfrm flipV="1">
            <a:off x="5500688" y="3357563"/>
            <a:ext cx="803275" cy="504825"/>
          </a:xfrm>
          <a:prstGeom prst="curvedConnector4">
            <a:avLst>
              <a:gd name="adj1" fmla="val 26667"/>
              <a:gd name="adj2" fmla="val 145268"/>
            </a:avLst>
          </a:prstGeom>
          <a:ln w="1905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/>
          <p:nvPr/>
        </p:nvCxnSpPr>
        <p:spPr>
          <a:xfrm rot="16200000" flipH="1">
            <a:off x="4924425" y="4433888"/>
            <a:ext cx="1893888" cy="741362"/>
          </a:xfrm>
          <a:prstGeom prst="curvedConnector3">
            <a:avLst>
              <a:gd name="adj1" fmla="val 50000"/>
            </a:avLst>
          </a:prstGeom>
          <a:ln w="1905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трелка вверх 36"/>
          <p:cNvSpPr/>
          <p:nvPr/>
        </p:nvSpPr>
        <p:spPr>
          <a:xfrm>
            <a:off x="4214813" y="4625975"/>
            <a:ext cx="357187" cy="8572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9" name="Rectangle 22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r>
              <a:rPr lang="ru-RU" sz="3200" smtClean="0">
                <a:solidFill>
                  <a:srgbClr val="5F1109"/>
                </a:solidFill>
                <a:latin typeface="Arial" charset="0"/>
              </a:rPr>
              <a:t>Коллективный анализ стихотворения</a:t>
            </a:r>
            <a:br>
              <a:rPr lang="ru-RU" sz="3200" smtClean="0">
                <a:solidFill>
                  <a:srgbClr val="5F1109"/>
                </a:solidFill>
                <a:latin typeface="Arial" charset="0"/>
              </a:rPr>
            </a:br>
            <a:r>
              <a:rPr lang="ru-RU" sz="3200" smtClean="0">
                <a:solidFill>
                  <a:srgbClr val="5F1109"/>
                </a:solidFill>
                <a:latin typeface="Arial" charset="0"/>
              </a:rPr>
              <a:t>на основе совместной работы в сетевом сервисе</a:t>
            </a:r>
            <a:r>
              <a:rPr lang="ru-RU" sz="3200" smtClean="0">
                <a:solidFill>
                  <a:srgbClr val="5F1109"/>
                </a:solidFill>
              </a:rPr>
              <a:t> 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F39DA-7E88-4E68-A2DB-410EFC530A87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16387" name="Picture 3" descr="D:\Мои документы\лена\Классное руководство\вешки 6 класс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412875"/>
            <a:ext cx="1720850" cy="24574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6388" name="Picture 4" descr="D:\Мои документы\лена\Классное руководство\вешки 2010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125538"/>
            <a:ext cx="1274763" cy="18208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5" name="Rectang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>
                <a:solidFill>
                  <a:srgbClr val="5F1109"/>
                </a:solidFill>
                <a:ea typeface="+mj-ea"/>
                <a:cs typeface="+mj-cs"/>
              </a:rPr>
              <a:t>Литературное творчество в жизни моих учеников</a:t>
            </a:r>
            <a:endParaRPr lang="ru-RU" sz="3200" b="1" dirty="0">
              <a:solidFill>
                <a:srgbClr val="5F1109"/>
              </a:solidFill>
              <a:ea typeface="+mj-ea"/>
              <a:cs typeface="+mj-cs"/>
            </a:endParaRP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2427288" y="3141663"/>
            <a:ext cx="3816350" cy="6508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Активно  и успешно публикуются на сайте </a:t>
            </a:r>
            <a:r>
              <a:rPr lang="en-US">
                <a:hlinkClick r:id="rId4"/>
              </a:rPr>
              <a:t>http://www.stihi.ru/</a:t>
            </a:r>
            <a:endParaRPr lang="ru-RU"/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1763713" y="1844675"/>
            <a:ext cx="4105275" cy="9255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Дихаминджия Нана - студентка литературного</a:t>
            </a:r>
          </a:p>
          <a:p>
            <a:r>
              <a:rPr lang="ru-RU"/>
              <a:t> института им. Горького 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5076825" y="5229225"/>
            <a:ext cx="3532188" cy="6508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Копцева Екатерина</a:t>
            </a:r>
            <a:r>
              <a:rPr lang="en-US"/>
              <a:t>-</a:t>
            </a:r>
            <a:r>
              <a:rPr lang="ru-RU"/>
              <a:t>студентка Щукинского училища.</a:t>
            </a:r>
            <a:endParaRPr lang="en-US"/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1476375" y="5929313"/>
            <a:ext cx="6953250" cy="6508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Наумова Юлия, ученица 10 класса, работает корреспондентом в местной газете «про ГОРОД», публикуется на сайте </a:t>
            </a:r>
            <a:r>
              <a:rPr lang="en-US"/>
              <a:t>stihi.ru</a:t>
            </a:r>
            <a:endParaRPr lang="ru-RU"/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395288" y="1268413"/>
            <a:ext cx="5608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5F1109"/>
                </a:solidFill>
              </a:rPr>
              <a:t>Это ученики физико-математического класса!</a:t>
            </a:r>
          </a:p>
        </p:txBody>
      </p:sp>
      <p:sp>
        <p:nvSpPr>
          <p:cNvPr id="16395" name="AutoShape 12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AutoShape 1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97" name="Picture 1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773238"/>
            <a:ext cx="11525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TextBox 7"/>
          <p:cNvSpPr txBox="1">
            <a:spLocks noChangeArrowheads="1"/>
          </p:cNvSpPr>
          <p:nvPr/>
        </p:nvSpPr>
        <p:spPr bwMode="auto">
          <a:xfrm>
            <a:off x="6300788" y="3933825"/>
            <a:ext cx="2546350" cy="6508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Литературная газета лицея «Вешки»</a:t>
            </a:r>
            <a:endParaRPr lang="en-US"/>
          </a:p>
        </p:txBody>
      </p:sp>
      <p:pic>
        <p:nvPicPr>
          <p:cNvPr id="16399" name="Picture 17" descr="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005263"/>
            <a:ext cx="1033462" cy="143986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6400" name="Rectangle 19"/>
          <p:cNvSpPr>
            <a:spLocks noChangeArrowheads="1"/>
          </p:cNvSpPr>
          <p:nvPr/>
        </p:nvSpPr>
        <p:spPr bwMode="auto">
          <a:xfrm>
            <a:off x="2771775" y="4652963"/>
            <a:ext cx="20875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Пыркова Елена, студентка физического факультета МГУ</a:t>
            </a:r>
          </a:p>
        </p:txBody>
      </p:sp>
      <p:sp>
        <p:nvSpPr>
          <p:cNvPr id="16401" name="Rectangle 20"/>
          <p:cNvSpPr>
            <a:spLocks noChangeArrowheads="1"/>
          </p:cNvSpPr>
          <p:nvPr/>
        </p:nvSpPr>
        <p:spPr bwMode="auto">
          <a:xfrm>
            <a:off x="2771775" y="4005263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Быданов Антон, студент МарГУ</a:t>
            </a:r>
          </a:p>
        </p:txBody>
      </p:sp>
      <p:pic>
        <p:nvPicPr>
          <p:cNvPr id="16402" name="Picture 21" descr="11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284538"/>
            <a:ext cx="2028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22" descr="imgr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4005263"/>
            <a:ext cx="1079500" cy="1439862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6405" name="Picture 21" descr="11"/>
          <p:cNvPicPr>
            <a:picLocks noChangeAspect="1" noChangeArrowheads="1"/>
          </p:cNvPicPr>
          <p:nvPr/>
        </p:nvPicPr>
        <p:blipFill>
          <a:blip r:embed="rId9" cstate="print"/>
          <a:srcRect r="9654" b="14117"/>
          <a:stretch>
            <a:fillRect/>
          </a:stretch>
        </p:blipFill>
        <p:spPr bwMode="auto">
          <a:xfrm>
            <a:off x="5062538" y="3817938"/>
            <a:ext cx="1082675" cy="136842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6406" name="Picture 22" descr="1"/>
          <p:cNvPicPr>
            <a:picLocks noChangeAspect="1" noChangeArrowheads="1"/>
          </p:cNvPicPr>
          <p:nvPr/>
        </p:nvPicPr>
        <p:blipFill>
          <a:blip r:embed="rId10"/>
          <a:srcRect t="11223" r="1833"/>
          <a:stretch>
            <a:fillRect/>
          </a:stretch>
        </p:blipFill>
        <p:spPr bwMode="auto">
          <a:xfrm>
            <a:off x="395288" y="5546725"/>
            <a:ext cx="935037" cy="126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80C46-39AD-4E5E-A48B-24C01DC14B44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17411" name="Picture 5" descr="yoshkar-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8135937" cy="52070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2178050" y="3687763"/>
            <a:ext cx="331788" cy="398462"/>
            <a:chOff x="1610" y="2069"/>
            <a:chExt cx="272" cy="388"/>
          </a:xfrm>
        </p:grpSpPr>
        <p:sp>
          <p:nvSpPr>
            <p:cNvPr id="17448" name="AutoShape 7"/>
            <p:cNvSpPr>
              <a:spLocks noChangeArrowheads="1"/>
            </p:cNvSpPr>
            <p:nvPr/>
          </p:nvSpPr>
          <p:spPr bwMode="auto">
            <a:xfrm rot="10800000">
              <a:off x="1610" y="2230"/>
              <a:ext cx="272" cy="22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7449" name="Oval 6"/>
            <p:cNvSpPr>
              <a:spLocks noChangeArrowheads="1"/>
            </p:cNvSpPr>
            <p:nvPr/>
          </p:nvSpPr>
          <p:spPr bwMode="auto">
            <a:xfrm>
              <a:off x="1610" y="2069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13" name="Group 9"/>
          <p:cNvGrpSpPr>
            <a:grpSpLocks/>
          </p:cNvGrpSpPr>
          <p:nvPr/>
        </p:nvGrpSpPr>
        <p:grpSpPr bwMode="auto">
          <a:xfrm>
            <a:off x="6224588" y="3870325"/>
            <a:ext cx="331787" cy="396875"/>
            <a:chOff x="1610" y="2069"/>
            <a:chExt cx="272" cy="388"/>
          </a:xfrm>
        </p:grpSpPr>
        <p:sp>
          <p:nvSpPr>
            <p:cNvPr id="17446" name="AutoShape 10"/>
            <p:cNvSpPr>
              <a:spLocks noChangeArrowheads="1"/>
            </p:cNvSpPr>
            <p:nvPr/>
          </p:nvSpPr>
          <p:spPr bwMode="auto">
            <a:xfrm rot="10800000">
              <a:off x="1610" y="2230"/>
              <a:ext cx="272" cy="22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7447" name="Oval 11"/>
            <p:cNvSpPr>
              <a:spLocks noChangeArrowheads="1"/>
            </p:cNvSpPr>
            <p:nvPr/>
          </p:nvSpPr>
          <p:spPr bwMode="auto">
            <a:xfrm>
              <a:off x="1610" y="2069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14" name="Group 12"/>
          <p:cNvGrpSpPr>
            <a:grpSpLocks/>
          </p:cNvGrpSpPr>
          <p:nvPr/>
        </p:nvGrpSpPr>
        <p:grpSpPr bwMode="auto">
          <a:xfrm>
            <a:off x="4367213" y="4051300"/>
            <a:ext cx="331787" cy="398463"/>
            <a:chOff x="1610" y="2069"/>
            <a:chExt cx="272" cy="388"/>
          </a:xfrm>
        </p:grpSpPr>
        <p:sp>
          <p:nvSpPr>
            <p:cNvPr id="17444" name="AutoShape 13"/>
            <p:cNvSpPr>
              <a:spLocks noChangeArrowheads="1"/>
            </p:cNvSpPr>
            <p:nvPr/>
          </p:nvSpPr>
          <p:spPr bwMode="auto">
            <a:xfrm rot="10800000">
              <a:off x="1610" y="2230"/>
              <a:ext cx="272" cy="22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7445" name="Oval 14"/>
            <p:cNvSpPr>
              <a:spLocks noChangeArrowheads="1"/>
            </p:cNvSpPr>
            <p:nvPr/>
          </p:nvSpPr>
          <p:spPr bwMode="auto">
            <a:xfrm>
              <a:off x="1610" y="2069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15" name="Group 18"/>
          <p:cNvGrpSpPr>
            <a:grpSpLocks/>
          </p:cNvGrpSpPr>
          <p:nvPr/>
        </p:nvGrpSpPr>
        <p:grpSpPr bwMode="auto">
          <a:xfrm>
            <a:off x="8316913" y="1341438"/>
            <a:ext cx="333375" cy="396875"/>
            <a:chOff x="1610" y="2069"/>
            <a:chExt cx="272" cy="388"/>
          </a:xfrm>
        </p:grpSpPr>
        <p:sp>
          <p:nvSpPr>
            <p:cNvPr id="17442" name="AutoShape 19"/>
            <p:cNvSpPr>
              <a:spLocks noChangeArrowheads="1"/>
            </p:cNvSpPr>
            <p:nvPr/>
          </p:nvSpPr>
          <p:spPr bwMode="auto">
            <a:xfrm rot="10800000">
              <a:off x="1610" y="2230"/>
              <a:ext cx="272" cy="22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7443" name="Oval 20"/>
            <p:cNvSpPr>
              <a:spLocks noChangeArrowheads="1"/>
            </p:cNvSpPr>
            <p:nvPr/>
          </p:nvSpPr>
          <p:spPr bwMode="auto">
            <a:xfrm>
              <a:off x="1610" y="2069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16" name="Group 21"/>
          <p:cNvGrpSpPr>
            <a:grpSpLocks/>
          </p:cNvGrpSpPr>
          <p:nvPr/>
        </p:nvGrpSpPr>
        <p:grpSpPr bwMode="auto">
          <a:xfrm>
            <a:off x="900113" y="3644900"/>
            <a:ext cx="331787" cy="396875"/>
            <a:chOff x="1610" y="2069"/>
            <a:chExt cx="272" cy="388"/>
          </a:xfrm>
        </p:grpSpPr>
        <p:sp>
          <p:nvSpPr>
            <p:cNvPr id="17440" name="AutoShape 22"/>
            <p:cNvSpPr>
              <a:spLocks noChangeArrowheads="1"/>
            </p:cNvSpPr>
            <p:nvPr/>
          </p:nvSpPr>
          <p:spPr bwMode="auto">
            <a:xfrm rot="10800000">
              <a:off x="1610" y="2230"/>
              <a:ext cx="272" cy="22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7441" name="Oval 23"/>
            <p:cNvSpPr>
              <a:spLocks noChangeArrowheads="1"/>
            </p:cNvSpPr>
            <p:nvPr/>
          </p:nvSpPr>
          <p:spPr bwMode="auto">
            <a:xfrm>
              <a:off x="1610" y="2069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17" name="Group 24"/>
          <p:cNvGrpSpPr>
            <a:grpSpLocks/>
          </p:cNvGrpSpPr>
          <p:nvPr/>
        </p:nvGrpSpPr>
        <p:grpSpPr bwMode="auto">
          <a:xfrm>
            <a:off x="1049338" y="2293938"/>
            <a:ext cx="331787" cy="396875"/>
            <a:chOff x="1610" y="2069"/>
            <a:chExt cx="272" cy="388"/>
          </a:xfrm>
        </p:grpSpPr>
        <p:sp>
          <p:nvSpPr>
            <p:cNvPr id="17438" name="AutoShape 25"/>
            <p:cNvSpPr>
              <a:spLocks noChangeArrowheads="1"/>
            </p:cNvSpPr>
            <p:nvPr/>
          </p:nvSpPr>
          <p:spPr bwMode="auto">
            <a:xfrm rot="10800000">
              <a:off x="1610" y="2230"/>
              <a:ext cx="272" cy="22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7439" name="Oval 26"/>
            <p:cNvSpPr>
              <a:spLocks noChangeArrowheads="1"/>
            </p:cNvSpPr>
            <p:nvPr/>
          </p:nvSpPr>
          <p:spPr bwMode="auto">
            <a:xfrm>
              <a:off x="1610" y="2069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18" name="Group 27"/>
          <p:cNvGrpSpPr>
            <a:grpSpLocks/>
          </p:cNvGrpSpPr>
          <p:nvPr/>
        </p:nvGrpSpPr>
        <p:grpSpPr bwMode="auto">
          <a:xfrm>
            <a:off x="900113" y="5157788"/>
            <a:ext cx="333375" cy="396875"/>
            <a:chOff x="1610" y="2069"/>
            <a:chExt cx="272" cy="388"/>
          </a:xfrm>
        </p:grpSpPr>
        <p:sp>
          <p:nvSpPr>
            <p:cNvPr id="17436" name="AutoShape 28"/>
            <p:cNvSpPr>
              <a:spLocks noChangeArrowheads="1"/>
            </p:cNvSpPr>
            <p:nvPr/>
          </p:nvSpPr>
          <p:spPr bwMode="auto">
            <a:xfrm rot="10800000">
              <a:off x="1610" y="2230"/>
              <a:ext cx="272" cy="22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7437" name="Oval 29"/>
            <p:cNvSpPr>
              <a:spLocks noChangeArrowheads="1"/>
            </p:cNvSpPr>
            <p:nvPr/>
          </p:nvSpPr>
          <p:spPr bwMode="auto">
            <a:xfrm>
              <a:off x="1610" y="2069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19" name="Group 30"/>
          <p:cNvGrpSpPr>
            <a:grpSpLocks/>
          </p:cNvGrpSpPr>
          <p:nvPr/>
        </p:nvGrpSpPr>
        <p:grpSpPr bwMode="auto">
          <a:xfrm>
            <a:off x="7451725" y="3933825"/>
            <a:ext cx="331788" cy="396875"/>
            <a:chOff x="1610" y="2069"/>
            <a:chExt cx="272" cy="388"/>
          </a:xfrm>
        </p:grpSpPr>
        <p:sp>
          <p:nvSpPr>
            <p:cNvPr id="17434" name="AutoShape 31"/>
            <p:cNvSpPr>
              <a:spLocks noChangeArrowheads="1"/>
            </p:cNvSpPr>
            <p:nvPr/>
          </p:nvSpPr>
          <p:spPr bwMode="auto">
            <a:xfrm rot="10800000">
              <a:off x="1610" y="2230"/>
              <a:ext cx="272" cy="22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7435" name="Oval 32"/>
            <p:cNvSpPr>
              <a:spLocks noChangeArrowheads="1"/>
            </p:cNvSpPr>
            <p:nvPr/>
          </p:nvSpPr>
          <p:spPr bwMode="auto">
            <a:xfrm>
              <a:off x="1610" y="2069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20" name="Group 33"/>
          <p:cNvGrpSpPr>
            <a:grpSpLocks/>
          </p:cNvGrpSpPr>
          <p:nvPr/>
        </p:nvGrpSpPr>
        <p:grpSpPr bwMode="auto">
          <a:xfrm>
            <a:off x="3636963" y="2657475"/>
            <a:ext cx="331787" cy="396875"/>
            <a:chOff x="1610" y="2069"/>
            <a:chExt cx="272" cy="388"/>
          </a:xfrm>
        </p:grpSpPr>
        <p:sp>
          <p:nvSpPr>
            <p:cNvPr id="17432" name="AutoShape 34"/>
            <p:cNvSpPr>
              <a:spLocks noChangeArrowheads="1"/>
            </p:cNvSpPr>
            <p:nvPr/>
          </p:nvSpPr>
          <p:spPr bwMode="auto">
            <a:xfrm rot="10800000">
              <a:off x="1610" y="2230"/>
              <a:ext cx="272" cy="22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7433" name="Oval 35"/>
            <p:cNvSpPr>
              <a:spLocks noChangeArrowheads="1"/>
            </p:cNvSpPr>
            <p:nvPr/>
          </p:nvSpPr>
          <p:spPr bwMode="auto">
            <a:xfrm>
              <a:off x="1610" y="2069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21" name="Группа 38"/>
          <p:cNvGrpSpPr>
            <a:grpSpLocks/>
          </p:cNvGrpSpPr>
          <p:nvPr/>
        </p:nvGrpSpPr>
        <p:grpSpPr bwMode="auto">
          <a:xfrm>
            <a:off x="4678363" y="3259138"/>
            <a:ext cx="460375" cy="481012"/>
            <a:chOff x="4572000" y="2643182"/>
            <a:chExt cx="500066" cy="571504"/>
          </a:xfrm>
        </p:grpSpPr>
        <p:sp>
          <p:nvSpPr>
            <p:cNvPr id="34" name="Блок-схема: перфолента 33"/>
            <p:cNvSpPr/>
            <p:nvPr/>
          </p:nvSpPr>
          <p:spPr>
            <a:xfrm>
              <a:off x="4572000" y="2643182"/>
              <a:ext cx="500066" cy="356482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4288053" y="2929015"/>
              <a:ext cx="569618" cy="1724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Прямоугольник 39"/>
          <p:cNvSpPr/>
          <p:nvPr/>
        </p:nvSpPr>
        <p:spPr>
          <a:xfrm>
            <a:off x="4413250" y="3744913"/>
            <a:ext cx="855663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>
                <a:solidFill>
                  <a:srgbClr val="10253F"/>
                </a:solidFill>
              </a:rPr>
              <a:t>Лицей №11</a:t>
            </a:r>
          </a:p>
        </p:txBody>
      </p:sp>
      <p:sp>
        <p:nvSpPr>
          <p:cNvPr id="17423" name="TextBox 37"/>
          <p:cNvSpPr txBox="1">
            <a:spLocks noChangeArrowheads="1"/>
          </p:cNvSpPr>
          <p:nvPr/>
        </p:nvSpPr>
        <p:spPr bwMode="auto">
          <a:xfrm>
            <a:off x="730250" y="0"/>
            <a:ext cx="7334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5F1109"/>
                </a:solidFill>
              </a:rPr>
              <a:t>Расстояние не помеха:</a:t>
            </a:r>
          </a:p>
          <a:p>
            <a:pPr algn="ctr"/>
            <a:r>
              <a:rPr lang="ru-RU" sz="3200" b="1">
                <a:solidFill>
                  <a:srgbClr val="5F1109"/>
                </a:solidFill>
              </a:rPr>
              <a:t> помогает сетевое взаимодействие</a:t>
            </a:r>
          </a:p>
        </p:txBody>
      </p:sp>
      <p:grpSp>
        <p:nvGrpSpPr>
          <p:cNvPr id="17424" name="Group 18"/>
          <p:cNvGrpSpPr>
            <a:grpSpLocks/>
          </p:cNvGrpSpPr>
          <p:nvPr/>
        </p:nvGrpSpPr>
        <p:grpSpPr bwMode="auto">
          <a:xfrm>
            <a:off x="4859338" y="2420938"/>
            <a:ext cx="333375" cy="396875"/>
            <a:chOff x="1610" y="2069"/>
            <a:chExt cx="272" cy="388"/>
          </a:xfrm>
        </p:grpSpPr>
        <p:sp>
          <p:nvSpPr>
            <p:cNvPr id="17428" name="AutoShape 19"/>
            <p:cNvSpPr>
              <a:spLocks noChangeArrowheads="1"/>
            </p:cNvSpPr>
            <p:nvPr/>
          </p:nvSpPr>
          <p:spPr bwMode="auto">
            <a:xfrm rot="10800000">
              <a:off x="1610" y="2230"/>
              <a:ext cx="272" cy="22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7429" name="Oval 20"/>
            <p:cNvSpPr>
              <a:spLocks noChangeArrowheads="1"/>
            </p:cNvSpPr>
            <p:nvPr/>
          </p:nvSpPr>
          <p:spPr bwMode="auto">
            <a:xfrm>
              <a:off x="1610" y="2069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25" name="Group 18"/>
          <p:cNvGrpSpPr>
            <a:grpSpLocks/>
          </p:cNvGrpSpPr>
          <p:nvPr/>
        </p:nvGrpSpPr>
        <p:grpSpPr bwMode="auto">
          <a:xfrm>
            <a:off x="4500563" y="2060575"/>
            <a:ext cx="333375" cy="396875"/>
            <a:chOff x="1610" y="2069"/>
            <a:chExt cx="272" cy="388"/>
          </a:xfrm>
        </p:grpSpPr>
        <p:sp>
          <p:nvSpPr>
            <p:cNvPr id="17426" name="AutoShape 19"/>
            <p:cNvSpPr>
              <a:spLocks noChangeArrowheads="1"/>
            </p:cNvSpPr>
            <p:nvPr/>
          </p:nvSpPr>
          <p:spPr bwMode="auto">
            <a:xfrm rot="10800000">
              <a:off x="1610" y="2230"/>
              <a:ext cx="272" cy="22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7427" name="Oval 20"/>
            <p:cNvSpPr>
              <a:spLocks noChangeArrowheads="1"/>
            </p:cNvSpPr>
            <p:nvPr/>
          </p:nvSpPr>
          <p:spPr bwMode="auto">
            <a:xfrm>
              <a:off x="1610" y="2069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31DE9-8BE6-48D0-9571-E70BFBBE7798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2"/>
          <a:srcRect l="226" t="5292" r="12158" b="16023"/>
          <a:stretch>
            <a:fillRect/>
          </a:stretch>
        </p:blipFill>
        <p:spPr bwMode="auto">
          <a:xfrm>
            <a:off x="684213" y="1557338"/>
            <a:ext cx="3311525" cy="244792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 l="3777" t="12787" r="9648" b="19557"/>
          <a:stretch>
            <a:fillRect/>
          </a:stretch>
        </p:blipFill>
        <p:spPr bwMode="auto">
          <a:xfrm>
            <a:off x="684213" y="4149725"/>
            <a:ext cx="3311525" cy="23749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4716463" y="1557338"/>
            <a:ext cx="4183062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5F1109"/>
                </a:solidFill>
              </a:rPr>
              <a:t>Темы исследовательских работ учащихся 5-6-ых классов (реализация требований ФГОС):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rgbClr val="5F1109"/>
                </a:solidFill>
              </a:rPr>
              <a:t>  Отражение истории и национальной культуры в марийских народных сказках;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rgbClr val="5F1109"/>
                </a:solidFill>
              </a:rPr>
              <a:t>  Азы стихосложения;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rgbClr val="5F1109"/>
                </a:solidFill>
              </a:rPr>
              <a:t>  Роль фразеологизмов в современной речи;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rgbClr val="5F1109"/>
                </a:solidFill>
              </a:rPr>
              <a:t>  Образ Русалки в русской и зарубежной литературе;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rgbClr val="5F1109"/>
                </a:solidFill>
              </a:rPr>
              <a:t>  Разделительные и выделительные знаки препинания;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rgbClr val="5F1109"/>
                </a:solidFill>
              </a:rPr>
              <a:t>  Особенности инсценировки  прозаического произведения. Постановка фрагментов из повести А.С.Пушкина «Барышня-крестьянка». </a:t>
            </a:r>
          </a:p>
        </p:txBody>
      </p:sp>
      <p:sp>
        <p:nvSpPr>
          <p:cNvPr id="18438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5F1109"/>
                </a:solidFill>
                <a:latin typeface="Arial" charset="0"/>
              </a:rPr>
              <a:t>Внеурочная деятельность: </a:t>
            </a:r>
            <a:br>
              <a:rPr lang="ru-RU" sz="3200" smtClean="0">
                <a:solidFill>
                  <a:srgbClr val="5F1109"/>
                </a:solidFill>
                <a:latin typeface="Arial" charset="0"/>
              </a:rPr>
            </a:br>
            <a:r>
              <a:rPr lang="ru-RU" sz="3200" smtClean="0">
                <a:solidFill>
                  <a:srgbClr val="5F1109"/>
                </a:solidFill>
                <a:latin typeface="Arial" charset="0"/>
              </a:rPr>
              <a:t>защита проектов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69729-D105-44F9-B1B3-88A5D5D90C52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19459" name="Picture 28" descr="https://encrypted-tbn0.gstatic.com/images?q=tbn:ANd9GcRg_6OdVMQHn1X5wmUKeC43Bl8SCcacsXRQ8RS2f_p5mm0a1zI1d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981075"/>
            <a:ext cx="14446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8" descr="https://encrypted-tbn0.gstatic.com/images?q=tbn:ANd9GcTfvtx3uIHoCOZI7LwZCfRkPK3Q5fPrP8eMpoco8hjI-fhH5b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9713" y="3716338"/>
            <a:ext cx="17589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1" name="Group 14"/>
          <p:cNvGrpSpPr>
            <a:grpSpLocks/>
          </p:cNvGrpSpPr>
          <p:nvPr/>
        </p:nvGrpSpPr>
        <p:grpSpPr bwMode="auto">
          <a:xfrm>
            <a:off x="1763713" y="1196975"/>
            <a:ext cx="4492625" cy="5027613"/>
            <a:chOff x="1093" y="527"/>
            <a:chExt cx="2830" cy="3167"/>
          </a:xfrm>
        </p:grpSpPr>
        <p:sp>
          <p:nvSpPr>
            <p:cNvPr id="8" name="Выноска со стрелкой влево 7"/>
            <p:cNvSpPr/>
            <p:nvPr/>
          </p:nvSpPr>
          <p:spPr>
            <a:xfrm>
              <a:off x="2146" y="1647"/>
              <a:ext cx="1755" cy="945"/>
            </a:xfrm>
            <a:prstGeom prst="leftArrow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>
                  <a:solidFill>
                    <a:srgbClr val="002060"/>
                  </a:solidFill>
                  <a:latin typeface="Arial" charset="0"/>
                </a:rPr>
                <a:t>ЕГЭ 2012 г.</a:t>
              </a:r>
            </a:p>
            <a:p>
              <a:pPr algn="ctr">
                <a:defRPr/>
              </a:pPr>
              <a:r>
                <a:rPr lang="ru-RU" sz="1600">
                  <a:solidFill>
                    <a:srgbClr val="002060"/>
                  </a:solidFill>
                </a:rPr>
                <a:t>СРЕДНИЙ</a:t>
              </a:r>
            </a:p>
            <a:p>
              <a:pPr algn="ctr">
                <a:defRPr/>
              </a:pPr>
              <a:r>
                <a:rPr lang="ru-RU" sz="1600">
                  <a:solidFill>
                    <a:srgbClr val="002060"/>
                  </a:solidFill>
                </a:rPr>
                <a:t> БАЛЛ</a:t>
              </a:r>
            </a:p>
            <a:p>
              <a:pPr algn="ctr">
                <a:defRPr/>
              </a:pPr>
              <a:r>
                <a:rPr lang="ru-RU" sz="4400" b="1">
                  <a:solidFill>
                    <a:srgbClr val="002060"/>
                  </a:solidFill>
                </a:rPr>
                <a:t>79</a:t>
              </a:r>
            </a:p>
          </p:txBody>
        </p:sp>
        <p:sp>
          <p:nvSpPr>
            <p:cNvPr id="10" name="Выноска со стрелкой влево 9"/>
            <p:cNvSpPr/>
            <p:nvPr/>
          </p:nvSpPr>
          <p:spPr>
            <a:xfrm>
              <a:off x="2154" y="572"/>
              <a:ext cx="1755" cy="945"/>
            </a:xfrm>
            <a:prstGeom prst="leftArrowCallou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>
                  <a:solidFill>
                    <a:srgbClr val="C00000"/>
                  </a:solidFill>
                  <a:latin typeface="Arial" charset="0"/>
                </a:rPr>
                <a:t>ГИА 2013 г.</a:t>
              </a:r>
            </a:p>
            <a:p>
              <a:pPr algn="ctr">
                <a:defRPr/>
              </a:pPr>
              <a:r>
                <a:rPr lang="ru-RU" sz="1600">
                  <a:solidFill>
                    <a:srgbClr val="C00000"/>
                  </a:solidFill>
                </a:rPr>
                <a:t>СРЕДНИЙ</a:t>
              </a:r>
            </a:p>
            <a:p>
              <a:pPr algn="ctr">
                <a:defRPr/>
              </a:pPr>
              <a:r>
                <a:rPr lang="ru-RU" sz="1600">
                  <a:solidFill>
                    <a:srgbClr val="C00000"/>
                  </a:solidFill>
                </a:rPr>
                <a:t> БАЛЛ</a:t>
              </a:r>
            </a:p>
            <a:p>
              <a:pPr algn="ctr">
                <a:defRPr/>
              </a:pPr>
              <a:r>
                <a:rPr lang="ru-RU" sz="4400" b="1">
                  <a:solidFill>
                    <a:srgbClr val="C00000"/>
                  </a:solidFill>
                </a:rPr>
                <a:t>4,6</a:t>
              </a:r>
            </a:p>
          </p:txBody>
        </p:sp>
        <p:sp>
          <p:nvSpPr>
            <p:cNvPr id="13" name="Выноска со стрелкой влево 12"/>
            <p:cNvSpPr/>
            <p:nvPr/>
          </p:nvSpPr>
          <p:spPr>
            <a:xfrm>
              <a:off x="2168" y="2712"/>
              <a:ext cx="1755" cy="945"/>
            </a:xfrm>
            <a:prstGeom prst="leftArrow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ЕГЭ 201</a:t>
              </a:r>
              <a:r>
                <a:rPr lang="en-US" sz="1600" b="1" dirty="0">
                  <a:solidFill>
                    <a:srgbClr val="002060"/>
                  </a:solidFill>
                  <a:latin typeface="Arial" charset="0"/>
                </a:rPr>
                <a:t>3</a:t>
              </a: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 г.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rgbClr val="002060"/>
                  </a:solidFill>
                </a:rPr>
                <a:t>СРЕДНИЙ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rgbClr val="002060"/>
                  </a:solidFill>
                </a:rPr>
                <a:t> БАЛЛ</a:t>
              </a:r>
            </a:p>
            <a:p>
              <a:pPr algn="ctr">
                <a:defRPr/>
              </a:pPr>
              <a:r>
                <a:rPr lang="ru-RU" sz="4400" b="1" dirty="0">
                  <a:solidFill>
                    <a:srgbClr val="002060"/>
                  </a:solidFill>
                </a:rPr>
                <a:t>78,4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093" y="527"/>
              <a:ext cx="990" cy="99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4000" b="1">
                  <a:solidFill>
                    <a:srgbClr val="C00000"/>
                  </a:solidFill>
                </a:rPr>
                <a:t>50</a:t>
              </a:r>
              <a:r>
                <a:rPr lang="ru-RU" sz="2000" b="1">
                  <a:solidFill>
                    <a:srgbClr val="C00000"/>
                  </a:solidFill>
                </a:rPr>
                <a:t> </a:t>
              </a:r>
              <a:r>
                <a:rPr lang="ru-RU" sz="1600" b="1">
                  <a:solidFill>
                    <a:srgbClr val="C00000"/>
                  </a:solidFill>
                </a:rPr>
                <a:t>учеников</a:t>
              </a:r>
              <a:endParaRPr lang="ru-RU" sz="2400" b="1">
                <a:solidFill>
                  <a:srgbClr val="C00000"/>
                </a:solidFill>
              </a:endParaRPr>
            </a:p>
          </p:txBody>
        </p:sp>
        <p:sp>
          <p:nvSpPr>
            <p:cNvPr id="19468" name="Овал 16"/>
            <p:cNvSpPr>
              <a:spLocks noChangeArrowheads="1"/>
            </p:cNvSpPr>
            <p:nvPr/>
          </p:nvSpPr>
          <p:spPr bwMode="auto">
            <a:xfrm>
              <a:off x="1111" y="1607"/>
              <a:ext cx="990" cy="990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 b="1">
                  <a:solidFill>
                    <a:schemeClr val="tx2"/>
                  </a:solidFill>
                  <a:latin typeface="Calibri" pitchFamily="34" charset="0"/>
                </a:rPr>
                <a:t>24</a:t>
              </a:r>
              <a:r>
                <a:rPr lang="ru-RU" sz="2000" b="1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ru-RU" sz="1400" b="1">
                  <a:solidFill>
                    <a:schemeClr val="tx2"/>
                  </a:solidFill>
                  <a:latin typeface="Calibri" pitchFamily="34" charset="0"/>
                </a:rPr>
                <a:t>ученика</a:t>
              </a:r>
              <a:endParaRPr lang="ru-RU" sz="2000" b="1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9469" name="Овал 19"/>
            <p:cNvSpPr>
              <a:spLocks noChangeArrowheads="1"/>
            </p:cNvSpPr>
            <p:nvPr/>
          </p:nvSpPr>
          <p:spPr bwMode="auto">
            <a:xfrm>
              <a:off x="1130" y="2704"/>
              <a:ext cx="990" cy="990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 b="1">
                  <a:solidFill>
                    <a:schemeClr val="tx2"/>
                  </a:solidFill>
                  <a:latin typeface="Calibri" pitchFamily="34" charset="0"/>
                </a:rPr>
                <a:t>47</a:t>
              </a:r>
              <a:r>
                <a:rPr lang="ru-RU" sz="2000" b="1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ru-RU" sz="1400" b="1">
                  <a:solidFill>
                    <a:schemeClr val="tx2"/>
                  </a:solidFill>
                  <a:latin typeface="Calibri" pitchFamily="34" charset="0"/>
                </a:rPr>
                <a:t>учеников</a:t>
              </a:r>
              <a:endParaRPr lang="ru-RU" sz="2000" b="1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9462" name="Text Box 14"/>
          <p:cNvSpPr txBox="1">
            <a:spLocks noChangeArrowheads="1"/>
          </p:cNvSpPr>
          <p:nvPr/>
        </p:nvSpPr>
        <p:spPr bwMode="auto">
          <a:xfrm rot="-5400000">
            <a:off x="-2093118" y="3325019"/>
            <a:ext cx="6049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accent2"/>
                </a:solidFill>
              </a:rPr>
              <a:t>РЕЗУЛЬТАТИВНОСТЬ</a:t>
            </a:r>
          </a:p>
        </p:txBody>
      </p:sp>
      <p:sp>
        <p:nvSpPr>
          <p:cNvPr id="19463" name="Rectangle 13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5F1109"/>
                </a:solidFill>
                <a:latin typeface="Arial" charset="0"/>
              </a:rPr>
              <a:t>Предметные результаты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5E16C-16A4-4415-B75E-8BA97BF52F05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20483" name="TextBox 34"/>
          <p:cNvSpPr txBox="1">
            <a:spLocks noChangeArrowheads="1"/>
          </p:cNvSpPr>
          <p:nvPr/>
        </p:nvSpPr>
        <p:spPr bwMode="auto">
          <a:xfrm>
            <a:off x="1071563" y="214313"/>
            <a:ext cx="7627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5F1109"/>
                </a:solidFill>
              </a:rPr>
              <a:t>Личностные и метапредметные </a:t>
            </a:r>
          </a:p>
          <a:p>
            <a:r>
              <a:rPr lang="ru-RU" sz="3600" b="1">
                <a:solidFill>
                  <a:srgbClr val="5F1109"/>
                </a:solidFill>
              </a:rPr>
              <a:t>                  результаты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 l="2370" t="2962" r="1669" b="6705"/>
          <a:stretch>
            <a:fillRect/>
          </a:stretch>
        </p:blipFill>
        <p:spPr bwMode="auto">
          <a:xfrm>
            <a:off x="395288" y="1844675"/>
            <a:ext cx="4572000" cy="344328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5003800" y="2354263"/>
            <a:ext cx="38893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1600">
                <a:cs typeface="Arial" charset="0"/>
              </a:rPr>
              <a:t> умение самостоятельно определять цели обучения, планировать пути их достижения;</a:t>
            </a:r>
          </a:p>
          <a:p>
            <a:pPr>
              <a:buFontTx/>
              <a:buChar char="•"/>
            </a:pPr>
            <a:r>
              <a:rPr lang="ru-RU" sz="1600">
                <a:cs typeface="Arial" charset="0"/>
              </a:rPr>
              <a:t>  умение самостоятельно организовывать работу в группе;</a:t>
            </a:r>
          </a:p>
          <a:p>
            <a:pPr>
              <a:buFontTx/>
              <a:buChar char="•"/>
            </a:pPr>
            <a:r>
              <a:rPr lang="ru-RU" sz="1600">
                <a:cs typeface="Arial" charset="0"/>
              </a:rPr>
              <a:t>  умение активно использовать речевые средства и средства ИКТ для решения коммуникативных и познавательных задач;</a:t>
            </a:r>
          </a:p>
        </p:txBody>
      </p:sp>
      <p:sp>
        <p:nvSpPr>
          <p:cNvPr id="20486" name="TextBox 38"/>
          <p:cNvSpPr txBox="1">
            <a:spLocks noChangeArrowheads="1"/>
          </p:cNvSpPr>
          <p:nvPr/>
        </p:nvSpPr>
        <p:spPr bwMode="auto">
          <a:xfrm>
            <a:off x="571500" y="5643563"/>
            <a:ext cx="7877175" cy="8350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600" dirty="0">
                <a:solidFill>
                  <a:srgbClr val="5F1109"/>
                </a:solidFill>
              </a:rPr>
              <a:t>  сформировавшаяся в совместной работе  система ценностных отношений  обучающихся </a:t>
            </a:r>
            <a:r>
              <a:rPr lang="ru-RU" sz="1600" dirty="0" smtClean="0">
                <a:solidFill>
                  <a:srgbClr val="5F1109"/>
                </a:solidFill>
              </a:rPr>
              <a:t> </a:t>
            </a:r>
            <a:r>
              <a:rPr lang="ru-RU" sz="1600" dirty="0">
                <a:solidFill>
                  <a:srgbClr val="5F1109"/>
                </a:solidFill>
              </a:rPr>
              <a:t>к себе, другим, самому образовательному процессу  и его результатам.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85645-345A-43A7-8C4E-5D6E8D2F16DB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3075" name="TextBox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285750"/>
            <a:ext cx="8229600" cy="1500188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5F1109"/>
                </a:solidFill>
              </a:rPr>
              <a:t>Умение организовывать сотрудничество и совместную деятельность-</a:t>
            </a:r>
            <a:br>
              <a:rPr lang="ru-RU" sz="3200" smtClean="0">
                <a:solidFill>
                  <a:srgbClr val="5F1109"/>
                </a:solidFill>
              </a:rPr>
            </a:br>
            <a:r>
              <a:rPr lang="ru-RU" sz="3200" smtClean="0">
                <a:solidFill>
                  <a:srgbClr val="5F1109"/>
                </a:solidFill>
              </a:rPr>
              <a:t>требования ФГОС и современной  жизни</a:t>
            </a:r>
            <a:r>
              <a:rPr lang="ru-RU" sz="3200" b="0" smtClean="0">
                <a:solidFill>
                  <a:srgbClr val="5F1109"/>
                </a:solidFill>
                <a:latin typeface="Arial" charset="0"/>
                <a:cs typeface="Arial" charset="0"/>
              </a:rPr>
              <a:t/>
            </a:r>
            <a:br>
              <a:rPr lang="ru-RU" sz="3200" b="0" smtClean="0">
                <a:solidFill>
                  <a:srgbClr val="5F1109"/>
                </a:solidFill>
                <a:latin typeface="Arial" charset="0"/>
                <a:cs typeface="Arial" charset="0"/>
              </a:rPr>
            </a:br>
            <a:r>
              <a:rPr lang="ru-RU" sz="3200" smtClean="0">
                <a:solidFill>
                  <a:srgbClr val="5F1109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642938" y="5357813"/>
            <a:ext cx="7964487" cy="12922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5F1109"/>
                </a:solidFill>
              </a:rPr>
              <a:t>Возникает </a:t>
            </a:r>
            <a:r>
              <a:rPr lang="ru-RU" sz="2000" b="1">
                <a:solidFill>
                  <a:srgbClr val="5F1109"/>
                </a:solidFill>
              </a:rPr>
              <a:t>противоречие</a:t>
            </a:r>
            <a:r>
              <a:rPr lang="ru-RU" sz="2000">
                <a:solidFill>
                  <a:srgbClr val="5F1109"/>
                </a:solidFill>
              </a:rPr>
              <a:t> между необходимостью воспитать человека,  готового к сотрудничеству,  и неумением современных школьников организовывать совместную работу. </a:t>
            </a:r>
          </a:p>
          <a:p>
            <a:endParaRPr lang="ru-RU">
              <a:solidFill>
                <a:srgbClr val="3C0B06"/>
              </a:solidFill>
            </a:endParaRPr>
          </a:p>
        </p:txBody>
      </p:sp>
      <p:pic>
        <p:nvPicPr>
          <p:cNvPr id="3077" name="Picture 4" descr="F:\P1140868.JPG"/>
          <p:cNvPicPr>
            <a:picLocks noChangeAspect="1" noChangeArrowheads="1"/>
          </p:cNvPicPr>
          <p:nvPr/>
        </p:nvPicPr>
        <p:blipFill>
          <a:blip r:embed="rId2"/>
          <a:srcRect l="10500" t="2000"/>
          <a:stretch>
            <a:fillRect/>
          </a:stretch>
        </p:blipFill>
        <p:spPr bwMode="auto">
          <a:xfrm>
            <a:off x="428625" y="1643063"/>
            <a:ext cx="4262438" cy="3500437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775200" y="1714500"/>
            <a:ext cx="4368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Современный мир требует </a:t>
            </a:r>
          </a:p>
          <a:p>
            <a:r>
              <a:rPr lang="ru-RU" sz="2400" dirty="0"/>
              <a:t>от людей постоянного </a:t>
            </a:r>
          </a:p>
          <a:p>
            <a:r>
              <a:rPr lang="ru-RU" sz="2400" dirty="0"/>
              <a:t>взаимодействия. В своей </a:t>
            </a:r>
          </a:p>
          <a:p>
            <a:r>
              <a:rPr lang="ru-RU" sz="2400" dirty="0"/>
              <a:t>педагогической работе </a:t>
            </a:r>
            <a:r>
              <a:rPr lang="ru-RU" sz="2400" dirty="0" smtClean="0"/>
              <a:t>мы</a:t>
            </a:r>
            <a:endParaRPr lang="ru-RU" sz="2400" dirty="0"/>
          </a:p>
          <a:p>
            <a:r>
              <a:rPr lang="ru-RU" sz="2400" dirty="0"/>
              <a:t>постоянно сталкиваемся </a:t>
            </a:r>
          </a:p>
          <a:p>
            <a:r>
              <a:rPr lang="ru-RU" sz="2400" dirty="0"/>
              <a:t>с крайним индивидуализмом </a:t>
            </a:r>
          </a:p>
          <a:p>
            <a:r>
              <a:rPr lang="ru-RU" sz="2400" dirty="0"/>
              <a:t>детей, эгоизмом, неумением</a:t>
            </a:r>
          </a:p>
          <a:p>
            <a:r>
              <a:rPr lang="ru-RU" sz="2400" dirty="0"/>
              <a:t>идти на компромисс, </a:t>
            </a:r>
          </a:p>
          <a:p>
            <a:r>
              <a:rPr lang="ru-RU" sz="2400" dirty="0"/>
              <a:t>работать в команде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3614-5CDD-40BF-B94E-5D68E5E549E1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21507" name="Picture 23"/>
          <p:cNvPicPr>
            <a:picLocks noChangeAspect="1" noChangeArrowheads="1"/>
          </p:cNvPicPr>
          <p:nvPr/>
        </p:nvPicPr>
        <p:blipFill>
          <a:blip r:embed="rId2"/>
          <a:srcRect t="19057" r="-96" b="7262"/>
          <a:stretch>
            <a:fillRect/>
          </a:stretch>
        </p:blipFill>
        <p:spPr bwMode="auto">
          <a:xfrm>
            <a:off x="0" y="1579563"/>
            <a:ext cx="8820150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5F1109"/>
                </a:solidFill>
                <a:latin typeface="Arial" charset="0"/>
              </a:rPr>
              <a:t>Всегда открыта к сотрудничеству</a:t>
            </a:r>
            <a:br>
              <a:rPr lang="ru-RU" sz="3200" smtClean="0">
                <a:solidFill>
                  <a:srgbClr val="5F1109"/>
                </a:solidFill>
                <a:latin typeface="Arial" charset="0"/>
              </a:rPr>
            </a:br>
            <a:r>
              <a:rPr lang="ru-RU" sz="3200" smtClean="0">
                <a:solidFill>
                  <a:srgbClr val="5F1109"/>
                </a:solidFill>
                <a:latin typeface="Arial" charset="0"/>
              </a:rPr>
              <a:t>(Распространение опыта)</a:t>
            </a:r>
            <a:r>
              <a:rPr lang="ru-RU" sz="3200" smtClean="0">
                <a:latin typeface="Arial" charset="0"/>
              </a:rPr>
              <a:t/>
            </a:r>
            <a:br>
              <a:rPr lang="ru-RU" sz="3200" smtClean="0">
                <a:latin typeface="Arial" charset="0"/>
              </a:rPr>
            </a:br>
            <a:endParaRPr lang="ru-RU" sz="3200" smtClean="0">
              <a:latin typeface="Arial" charset="0"/>
            </a:endParaRPr>
          </a:p>
        </p:txBody>
      </p:sp>
      <p:pic>
        <p:nvPicPr>
          <p:cNvPr id="21509" name="Picture 4" descr="F:\Изображение 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8313" y="21717000"/>
            <a:ext cx="286385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9A1A1-E5D2-4E8B-AA36-7F054ADDA89D}" type="slidenum">
              <a:rPr lang="ru-RU"/>
              <a:pPr>
                <a:defRPr/>
              </a:pPr>
              <a:t>21</a:t>
            </a:fld>
            <a:endParaRPr lang="ru-RU"/>
          </a:p>
        </p:txBody>
      </p:sp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2"/>
          <a:srcRect l="14111" t="8820" r="16216" b="26137"/>
          <a:stretch>
            <a:fillRect/>
          </a:stretch>
        </p:blipFill>
        <p:spPr bwMode="auto">
          <a:xfrm>
            <a:off x="1201738" y="333375"/>
            <a:ext cx="6738937" cy="503396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1785938" y="5572125"/>
            <a:ext cx="6648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5F1109"/>
                </a:solidFill>
              </a:rPr>
              <a:t>«Если вы не верите в сотрудничество, посмотрите,</a:t>
            </a:r>
          </a:p>
          <a:p>
            <a:r>
              <a:rPr lang="ru-RU" b="1">
                <a:solidFill>
                  <a:srgbClr val="5F1109"/>
                </a:solidFill>
              </a:rPr>
              <a:t> что происходит с повозкой, потерявшей одно колесо!» </a:t>
            </a:r>
          </a:p>
          <a:p>
            <a:r>
              <a:rPr lang="ru-RU" b="1">
                <a:solidFill>
                  <a:srgbClr val="5F1109"/>
                </a:solidFill>
              </a:rPr>
              <a:t>                                                                              Н.Хилл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5933A-A0AF-43A8-9BD8-F737EBFEC848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285875" y="428625"/>
            <a:ext cx="6800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5F1109"/>
                </a:solidFill>
              </a:rPr>
              <a:t>Использованные источники:</a:t>
            </a: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357188" y="1317625"/>
            <a:ext cx="7929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23557" name="Прямоугольник 3"/>
          <p:cNvSpPr>
            <a:spLocks noChangeArrowheads="1"/>
          </p:cNvSpPr>
          <p:nvPr/>
        </p:nvSpPr>
        <p:spPr bwMode="auto">
          <a:xfrm>
            <a:off x="357188" y="1714500"/>
            <a:ext cx="814387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5F1109"/>
                </a:solidFill>
              </a:rPr>
              <a:t>1.Амонашвили Ш.А.</a:t>
            </a:r>
            <a:r>
              <a:rPr lang="ru-RU" i="1">
                <a:solidFill>
                  <a:srgbClr val="5F1109"/>
                </a:solidFill>
              </a:rPr>
              <a:t> </a:t>
            </a:r>
            <a:r>
              <a:rPr lang="ru-RU">
                <a:solidFill>
                  <a:srgbClr val="5F1109"/>
                </a:solidFill>
              </a:rPr>
              <a:t>Здравствуйте, дети! - М.: Просвещение, 1990.</a:t>
            </a:r>
          </a:p>
          <a:p>
            <a:r>
              <a:rPr lang="ru-RU">
                <a:solidFill>
                  <a:srgbClr val="5F1109"/>
                </a:solidFill>
              </a:rPr>
              <a:t>2.Ильин Е.Н.</a:t>
            </a:r>
            <a:r>
              <a:rPr lang="ru-RU" i="1">
                <a:solidFill>
                  <a:srgbClr val="5F1109"/>
                </a:solidFill>
              </a:rPr>
              <a:t> </a:t>
            </a:r>
            <a:r>
              <a:rPr lang="ru-RU">
                <a:solidFill>
                  <a:srgbClr val="5F1109"/>
                </a:solidFill>
              </a:rPr>
              <a:t>Путь к ученику. - М.: Просвещение, 1988.</a:t>
            </a:r>
          </a:p>
          <a:p>
            <a:r>
              <a:rPr lang="ru-RU">
                <a:solidFill>
                  <a:srgbClr val="5F1109"/>
                </a:solidFill>
              </a:rPr>
              <a:t>3.Лысенкова С.Н</a:t>
            </a:r>
            <a:r>
              <a:rPr lang="ru-RU" i="1">
                <a:solidFill>
                  <a:srgbClr val="5F1109"/>
                </a:solidFill>
              </a:rPr>
              <a:t>. </a:t>
            </a:r>
            <a:r>
              <a:rPr lang="ru-RU">
                <a:solidFill>
                  <a:srgbClr val="5F1109"/>
                </a:solidFill>
              </a:rPr>
              <a:t>Когда легко учиться. - М.: Просвещение, 1989.</a:t>
            </a:r>
          </a:p>
          <a:p>
            <a:r>
              <a:rPr lang="ru-RU">
                <a:solidFill>
                  <a:srgbClr val="5F1109"/>
                </a:solidFill>
              </a:rPr>
              <a:t>4.Новик М.Технология групповой работы// </a:t>
            </a:r>
            <a:r>
              <a:rPr lang="ru-RU" u="sng">
                <a:solidFill>
                  <a:srgbClr val="5F1109"/>
                </a:solidFill>
                <a:hlinkClick r:id="rId2"/>
              </a:rPr>
              <a:t>http://www.znanie.org/jornal/n3/st_tehnol_grup_rab.html</a:t>
            </a:r>
            <a:endParaRPr lang="ru-RU">
              <a:solidFill>
                <a:srgbClr val="5F1109"/>
              </a:solidFill>
            </a:endParaRPr>
          </a:p>
          <a:p>
            <a:r>
              <a:rPr lang="ru-RU">
                <a:solidFill>
                  <a:srgbClr val="5F1109"/>
                </a:solidFill>
              </a:rPr>
              <a:t>5.Полат Е.С., Моисеева М.В. Дистанционное обучение/ Е.С.Полат, М.В.Моисеева. – М.: Владос , 1998.</a:t>
            </a:r>
          </a:p>
          <a:p>
            <a:r>
              <a:rPr lang="ru-RU">
                <a:solidFill>
                  <a:srgbClr val="5F1109"/>
                </a:solidFill>
              </a:rPr>
              <a:t>6.Селевко Г.К, Тихомирова Н.К</a:t>
            </a:r>
            <a:r>
              <a:rPr lang="ru-RU" i="1">
                <a:solidFill>
                  <a:srgbClr val="5F1109"/>
                </a:solidFill>
              </a:rPr>
              <a:t>. </a:t>
            </a:r>
            <a:r>
              <a:rPr lang="ru-RU">
                <a:solidFill>
                  <a:srgbClr val="5F1109"/>
                </a:solidFill>
              </a:rPr>
              <a:t>Педагогика сотрудничества и перестройка школы. -Ярославль, 1990.</a:t>
            </a:r>
          </a:p>
          <a:p>
            <a:r>
              <a:rPr lang="ru-RU">
                <a:solidFill>
                  <a:srgbClr val="5F1109"/>
                </a:solidFill>
              </a:rPr>
              <a:t>7.Учебное пособие для студ. пед. вузов и системы повыш. квалиф. пед. кадров / Е. С. Полат, М. Ю. Бухаркина, М. В. Моисеева, А. Е. Петров; Под ред. Е. С. Полат. — М.: Издательский центр «Академия», 2002. — 272 с.</a:t>
            </a:r>
          </a:p>
          <a:p>
            <a:r>
              <a:rPr lang="ru-RU">
                <a:solidFill>
                  <a:srgbClr val="5F1109"/>
                </a:solidFill>
              </a:rPr>
              <a:t>8.Федеральный государственный образовательный стандарт основного общего образования.- М.: Просвещение, 2014.</a:t>
            </a:r>
          </a:p>
          <a:p>
            <a:r>
              <a:rPr lang="ru-RU">
                <a:solidFill>
                  <a:srgbClr val="5F1109"/>
                </a:solidFill>
              </a:rPr>
              <a:t>9.Шаталов В. Ф.</a:t>
            </a:r>
            <a:r>
              <a:rPr lang="ru-RU" i="1">
                <a:solidFill>
                  <a:srgbClr val="5F1109"/>
                </a:solidFill>
              </a:rPr>
              <a:t> </a:t>
            </a:r>
            <a:r>
              <a:rPr lang="ru-RU">
                <a:solidFill>
                  <a:srgbClr val="5F1109"/>
                </a:solidFill>
              </a:rPr>
              <a:t>Куда и как исчезли тройки. - М.: Просвещение, 1990.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D8019-7BCB-4D55-9EEC-75A2BB049DFD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536575" y="4303713"/>
            <a:ext cx="86074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600" dirty="0">
                <a:solidFill>
                  <a:srgbClr val="5F1109"/>
                </a:solidFill>
              </a:rPr>
              <a:t>  </a:t>
            </a:r>
            <a:r>
              <a:rPr lang="ru-RU" sz="1600" dirty="0" smtClean="0">
                <a:solidFill>
                  <a:srgbClr val="5F1109"/>
                </a:solidFill>
              </a:rPr>
              <a:t>на </a:t>
            </a:r>
            <a:r>
              <a:rPr lang="ru-RU" sz="1600" dirty="0">
                <a:solidFill>
                  <a:srgbClr val="5F1109"/>
                </a:solidFill>
              </a:rPr>
              <a:t>основе анализа научной, научно-методической, психолого-педагогической и учебной литературы изучить состояние проблемы организации совместной </a:t>
            </a:r>
            <a:r>
              <a:rPr lang="ru-RU" sz="1600" dirty="0" smtClean="0">
                <a:solidFill>
                  <a:srgbClr val="5F1109"/>
                </a:solidFill>
              </a:rPr>
              <a:t>деятельности;</a:t>
            </a:r>
            <a:endParaRPr lang="ru-RU" sz="1600" dirty="0">
              <a:solidFill>
                <a:srgbClr val="5F1109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1600" dirty="0">
                <a:solidFill>
                  <a:srgbClr val="5F1109"/>
                </a:solidFill>
              </a:rPr>
              <a:t>  </a:t>
            </a:r>
            <a:r>
              <a:rPr lang="ru-RU" sz="1600" dirty="0" smtClean="0">
                <a:solidFill>
                  <a:srgbClr val="5F1109"/>
                </a:solidFill>
              </a:rPr>
              <a:t>реализовать </a:t>
            </a:r>
            <a:r>
              <a:rPr lang="ru-RU" sz="1600" dirty="0">
                <a:solidFill>
                  <a:srgbClr val="5F1109"/>
                </a:solidFill>
              </a:rPr>
              <a:t>на практике технологию организации совместной деятельности на уроках разных </a:t>
            </a:r>
            <a:r>
              <a:rPr lang="ru-RU" sz="1600" dirty="0" smtClean="0">
                <a:solidFill>
                  <a:srgbClr val="5F1109"/>
                </a:solidFill>
              </a:rPr>
              <a:t>типов;  </a:t>
            </a:r>
            <a:endParaRPr lang="ru-RU" sz="1600" dirty="0">
              <a:solidFill>
                <a:srgbClr val="5F1109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1600" dirty="0">
                <a:solidFill>
                  <a:srgbClr val="5F1109"/>
                </a:solidFill>
              </a:rPr>
              <a:t>  </a:t>
            </a:r>
            <a:r>
              <a:rPr lang="ru-RU" sz="1600" dirty="0" smtClean="0">
                <a:solidFill>
                  <a:srgbClr val="5F1109"/>
                </a:solidFill>
              </a:rPr>
              <a:t>определить </a:t>
            </a:r>
            <a:r>
              <a:rPr lang="ru-RU" sz="1600" dirty="0">
                <a:solidFill>
                  <a:srgbClr val="5F1109"/>
                </a:solidFill>
              </a:rPr>
              <a:t>наиболее оптимальную систему оценивания при организации совместной деятельности на уроках и во внеурочное </a:t>
            </a:r>
            <a:r>
              <a:rPr lang="ru-RU" sz="1600" dirty="0" smtClean="0">
                <a:solidFill>
                  <a:srgbClr val="5F1109"/>
                </a:solidFill>
              </a:rPr>
              <a:t>время;</a:t>
            </a:r>
            <a:endParaRPr lang="ru-RU" sz="1600" dirty="0">
              <a:solidFill>
                <a:srgbClr val="5F1109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1600" dirty="0">
                <a:solidFill>
                  <a:srgbClr val="5F1109"/>
                </a:solidFill>
              </a:rPr>
              <a:t>  </a:t>
            </a:r>
            <a:r>
              <a:rPr lang="ru-RU" sz="1600" dirty="0" smtClean="0">
                <a:solidFill>
                  <a:srgbClr val="5F1109"/>
                </a:solidFill>
              </a:rPr>
              <a:t>определить </a:t>
            </a:r>
            <a:r>
              <a:rPr lang="ru-RU" sz="1600" dirty="0">
                <a:solidFill>
                  <a:srgbClr val="5F1109"/>
                </a:solidFill>
              </a:rPr>
              <a:t>эффективность использования технологии организации совместной деятельности на уроках, в основе которых лежит любая другая педагогическая технология.</a:t>
            </a:r>
          </a:p>
        </p:txBody>
      </p:sp>
      <p:pic>
        <p:nvPicPr>
          <p:cNvPr id="4100" name="Picture 2" descr="_MG_5634"/>
          <p:cNvPicPr>
            <a:picLocks noChangeAspect="1" noChangeArrowheads="1"/>
          </p:cNvPicPr>
          <p:nvPr/>
        </p:nvPicPr>
        <p:blipFill>
          <a:blip r:embed="rId2"/>
          <a:srcRect l="14085" r="28168" b="-166"/>
          <a:stretch>
            <a:fillRect/>
          </a:stretch>
        </p:blipFill>
        <p:spPr bwMode="auto">
          <a:xfrm>
            <a:off x="285750" y="1500188"/>
            <a:ext cx="2071688" cy="2728912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4101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5F1109"/>
                </a:solidFill>
                <a:latin typeface="Arial" charset="0"/>
              </a:rPr>
              <a:t>Цель моей работы: научить детей работать совместно</a:t>
            </a:r>
          </a:p>
        </p:txBody>
      </p:sp>
      <p:pic>
        <p:nvPicPr>
          <p:cNvPr id="4102" name="Picture 5" descr="F:\6_Сафарханова\IMG_0343.JPG"/>
          <p:cNvPicPr>
            <a:picLocks noChangeAspect="1" noChangeArrowheads="1"/>
          </p:cNvPicPr>
          <p:nvPr/>
        </p:nvPicPr>
        <p:blipFill>
          <a:blip r:embed="rId3"/>
          <a:srcRect r="17226"/>
          <a:stretch>
            <a:fillRect/>
          </a:stretch>
        </p:blipFill>
        <p:spPr bwMode="auto">
          <a:xfrm>
            <a:off x="5429250" y="1571625"/>
            <a:ext cx="31083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7" descr="data:image/jpeg;base64,/9j/4AAQSkZJRgABAQAAAQABAAD/2wCEAAkGBxAQDxASEBIQDxUQEBYVEBYQEg8QEBUUFBQWFhUUFBQYHCggGBolHxUUITIhJSktLjAuGB80ODMsNygtLisBCgoKDg0OGxAQGywlICQsLCwsLSwsLCwsLCwsLCwsLCwsLCwsLCwsLCwsLCwsLCwsLCwsLCwsLCwsLCwsLCwsLP/AABEIAOEA4QMBEQACEQEDEQH/xAAcAAEAAQUBAQAAAAAAAAAAAAAAAQIDBQYHBAj/xABDEAABAwIDBAcEBwYEBwAAAAABAAIDBBEFITEGEkFRBxMiYXGBkRRCUqEjMoKSscHRFTNyc7LwYmOi4UNTg7PS4vH/xAAbAQEAAgMBAQAAAAAAAAAAAAAABAUBAgMGB//EADARAQACAQMDAgQFAwUAAAAAAAABAgMEESEFEjETQSJRYYEycZGhsQYUQhXB0eHx/9oADAMBAAIRAxEAPwDuKAgICAgICAgIIug8OJYzTUwvPNFDfTfe0E+A1K1tetfMu2LTZcs7Y6zP5Ncqek3DGX3ZJZbfBFJb1cAuM6rHHusadD1lo37dvzl529KmHcRUD/pt/wDJY/u8bp/oGs+Ufq99J0i4XIbdf1Z/zY5GD7xFvmto1GOfdwydG1lOZpv+XLYaHEoJ270Msco5xva8fJdYtE+JV+TDkxztesw9N1s5pQEBAQEBAQEBAQEBAQEBAQEBAQEBB4cXxaGkidLO8RsbxOpPJo1J7gtbXisby7YNPkz3imON5ci2m6S6mcllLelj+LIzuH8WjPAZ96r8urtPFXrtD0DFj2tm+Kfl7NGlkc9xc4lzjqXEucfEnMqJMzPl6ClK0jasbQpTdsXWAQVwyuY4OY5zHDRzHFrh4EZraLTHhzyY65I2tETH1bdgXSPXU9hI4VbBwlNpLd0gF/W6kY9VevnlTaroOny80+Gfp4dT2Z2ypK8ARu3JLdqKSzZO8t4OHeFOx5q5PDyus6bn0s/HHHzjw2EFdkBKAgICAgICAgICAgICAgICAgIMXtFjkNDTvmmOQya0fWe46NaOa0yXikbykaXS31OSMdP/ABwPaTaGevmMkxyH7tg+owch38zxVTlyzeeX0DQ6HHpKdtPPvPzYlck4RgujIgICAgqjkc0hzSWuabtLSWuBGhBGhWYmY5hpelbx22jh1vYDpC64spq0gSHKKXINkPBr+T+/Q+Otjg1Pd8NvLx3VejTh3y4ea+8fL/p0gKY86lAQEBAQEBAQEBAQEBAQEBB5cSr46eJ8srtxjBdx/IcydLLW1orG8umLFfLeKUjeZcC2y2lkxCcuddrGXETL3DRzPAu5n8rKqzZpyS9/03p9dJj28zPmWAXBZCAgICAgICAjIU3Ynny7N0ZbYGqZ7NUOJmib2HHWVgyz5uHHnkeatNPm742ny8P1npv9vf1Mf4Z/aXQFKUQgICAgICAgICAgICAgIIJQcT6SNqDVTGOJ30MDiG20fILgv8BmB68VV6nN327Y8PddE6bGnxerePit+0NFUZdpQFgFknhjqvEw3JmZ5nRSaaffmVNquqxSe3H+rHPxCU+8R4ZLvGGkeyov1DPb/JLMRlHvX8bFJw0lmnUNRWfxMnRYk19g87h5n6h8+H4eC4X0/vC003V4mdskfd73C2qjTG3lc1tFo3hCw2EHow+tkgljliO6+Jwcw944HuIuD3FbUtNZ3cdRhrmxzjt4l9GbPYsyspYp2aSNuR8Lhk5p7wQR5K5paLV3fN9Tgtgy2x29mSW7gICAgICAgICAgICAgINW6Rcb9loXbhtJOeqjtqLg77h4Nv5kLhqMnZRa9H0n9zqYifEcy4NUOzA5Koh9BtK0SstS6G4g2jZzo8qsTi6wSspYXEgPc10kj902O4wEDdvcXLhopunwbx3S8z1jqvp29Gn3bQzoLobdqprCebfZ2j0LD+Km9kPMzqbyxWLdBLgCaSsBNsmVEdrn+Yw5fdSaNq6qfeHNdpNlK3D5AyqhdGHGzHjtwv8A4XjK/cc+5c7RMJeLJW/hj4ILrSUqsMzS3DLHMDTu8O7uUfLj35Wuh1M452nwvXUR6CJEC6DqHQvi3aqKRxyI66Lys2QD/QfVT9HfzV5P+o9PzXNH5T/s6sFOeXSgICAgICAgICAgICCCg4r0zY0Pa2xk9mniFhfWSTtH5BnzUDURN7xWHq+jWppdLbNbzaePs5a3FnX7QBvyyKxOCrrXqeaLbzy9cVfG7ju/xZfNcbYLR4T8XU8VuLcPUFxmJjysaZKXj4ZevCMPfU1EMDPrTSBo7gfrO8gCfJbY6d1ohx1eojBhtkn2j930rQUbIIo4oxusiYGsA4BosFcxG0bPm+S83tNreZehZaiDy4lh0NTE+KeNksbxZzXi4P6Hv1CxMbsxMxO8Pn7bfY84ZU7rbuhlu6BxzNhrG4/EL+YIPO3C8dsrrS5vVrz5hrUs9lylOrC5TPu1QskfE9Dpbd2ON1xaJIg2DYCu6jE6R17B0vVu7xKNwD1LV209trwrOr4vU0l/pz+j6HCt3z9KAgICAgICAgICAgICDlO3vRRLW1EtVT1Q35TcxztIYCABZr26DIatPiuc4+d4TcestWsVnxDlOPbD4lRXM9NJui/0kQ66Kw4lzL7v2rLSaSk01NLNcutXfdcjmczNpLfD81iYiW1clqc1nZ3Pof2QqYyK6sHVksIp43NtIA615Xj3SRcAa2Jut8eGKz3Qi63qWTNT0pnh1hd1UICAg1jpGwcVeG1DQLviYZYdL78YLrDxG837S0vG9UjS5Zx5Yl80gFxAAJJIAABJJOgAUJ6faI5nw6rsh0VyyMa+ueadpzETLGa3+NxuGeFic+C6Rpu6d7ImTrfpV7MMb/WXQKPYTC4hYUzH98u9KT94rtXBSPZVZOqarJO83n7cFZsJhcosaZjO+IuiP+krM4KT7GPqmrpO8Xn78tMxbo2kpp4Z6N7pmRzRvdG8DrWhrwSWkZPAtpa+XFRraXttE1W+LrkZcVseaOZiefs60FOeZSgICAgICAgICAgICAgIIIQa3j+wmGVtzPTR75/4kX0Mt+Zcy299q6xMRLeuS1fEte2e6IqKkrPaC+SpayxhjmDCGPBvvuIA37ZWBAtrnlbWKxEul9Ra9dpdGW7gICAgILU4Ba6+m6b+ixPhmPLjfQ7sywj26Vt7EtpQbEAjJ8vj7o5Wd3Lhhp/lK56nqPGKv3dZ65SFKdagdcgkTIPRTzXy9EF9AQEBAQEBAQEBAQEBAQEBAQEBAQEBBg9tcTFLh9VLexETmx98jxusHqQtMltqpGlxTlzVr9WNwWBtPTQQt0iia3xIGZ8SbnzWaRtENM9+/Ja31e32hbOR7Qgj2hBPXoLsFTZwPegziAgICAgICAgICAgICAgICAgICAgILVTOyNjnvc1jWC7nOIa0AcSTosTO0cs1rNp2r5cN6RdsvbpBHFcQQuuwHIyPGW+4cBrZveSeQr82funaPD2HTOmehSb5PxTH6N/ZVBwBByIuPAqwr4eRyxMXmPqn2hZaJ69A69BUJ0FbJbkDmQg3FAQEBAQEBAQEBAQEBAQEBAQEBAQYvHsdp6KIyTvDRnujV7yPda3iVpe8UjeUjTabJqL9uOHD9sttZ8Rdu/uoWm7IwdbaOkPvH5D5quy5pv8Ak9joOmY9LG/m3z/4auVwWbo+yWKdbSsaT2oRuO52H1D923mCrTT37qfk8R1fTTi1EzHieWY9oXdVL9Ix8pIjaXEDOxA+ZNkFVTHJF+8Y5nIkdn7wyQWhU96DKbPsMs7bZhnbceGWg9bfNBuqAgICAgICAgICAgICAgICAgIIJQaftpt1DQh0ce7NPbNt+xHfQyEceTdTloM1Hy54pxHla9P6Xk1M91uK/P5/k4ljGLTVcplne6Rx+LQDk0aNHcFX2vNp3l7HBp8eCvZjjaP5eFauyEHuwnEnU8ge3MHJ7b23m/ryXTFkmlt0PXaSupx9k+fZvFLiDJWBzHbwPqDyI4FWlLxeN4eG1GnvgvNbwux174zdptzWzg2bCNog9u7JZwOTg6x8iDqEGdoHwNbaMNYDwGnog9AnbDvPDQAc37oFzbw1KDLoCAgICAgICAgICAgICAgICAg0LpD209lvTUzvp3DtuyIiadPF54DhqeF4uoz9vEeV70jpP9xPq5fw/wAuLVU5c45k5kkkklzjq4k6n++Kr3ruI+GPELCAmxuJsbiG7Zth9nKutmvATFG0gTSuF4wNSwD33d3DjZScFLTO8KXq2qwUx9l43n2+jesS2Z6uVzGuLwLbuQvYgHPvVi8cxQpTDJ2g4XFv0IQemhxJzX7t78kG74TK5zWucLWIPog2FpBAIzB0QSgICAgICAgICAgICAgICAgwO2ePihpHy5F7uxCDxkdp5AXce4Llmydld03p+knVZoxx49/yfP1bUucXvc4ufISXOdm4udmSVU+Z3l9AilcVIpXiIeBbOe4huIIRiZiPLoOw3RzJVbs9XvwwGxazNs0o582M79TwtqpeHT782ef6h1iKb48Pn5uy0tLFBEGRNbHHG3staAGgDkFNiIiOHmbWm07ywElUHOc46uN/0H4LLVDmxyCzwCO9BYGBx3vE7dzB3Tm3I38kGcpWbosRa395c0FnD6vq5HRO03uz3XzHkgzSAgICAgICAgICAgICAgICDi3S7i5lrWwA9mmYLjh1knad6N3B5lV2qvvbb5PY/wBP6fswzlnzP8Q59O7NRoXd53WllzEBDd1Toy2CDhHW1bQb2dTROGVtRLIOPNo8+Vp2DBt8UvLdU6nN5nFinj3l1oNUtQLNc0mKQDUxuA8d0oOdur89UFbMRHNBfbifIoK24s74kFYxIPeM8wLH1QbThNZvtDTqNEGSQEBAQEBAQEBAQEBAQEFLnWFzwWJIjednzNi9eaionmNz10r3i/JziWjyFh5KovO9pl9G0uP0sNafKIY15zKxDa08qUYQgzuxGECtxCnhcLsLt+XiNyMbxB7jYN+0uuGvdeFf1LP6OntMefEfd9JNbYK0eISgIOd4phDGzStscnm2ZGRzHyIQY52Ck5t3gOZJsgt/sl4ObnIPdRYUy4L953cTl8kGdjEIdvFjL2AvYaDQDuQettc3IMABuLW53QbGgICAgICAgICAgICAgIMTtXUmGgq5BqynkI8dw2+a0yTtWZd9LTvzVr85h81hVL6JuslHOfIjAg6V0HUYdVVUxH7qFrBy+kdc/wDbHqpmljmZef69f4a0dmU15kQEGqYo9vtD3GxzsL6XADfyKDzOkugtOsglrwAgtwtdPI1kZDd4kbxBLRYE+eiDPYVs71Tw+SQylubQG7jAeZFySgzyAgICAgICAgICAgICAg1jpJbI7C6lsMckrnhjQ2JrnvIMjd4hrRc2FyueWJmkxCZoL0pqK2vPEcvmzFZ5ojuuilp+H0rHxvPgHDJRaafb8S8z9Wm/GOdo/dj2V0g96/jYrecVfk4V12aPErzcTdxAPhcLScEeyRXqd4/FC63Em8QR6FaehKRXqlP8od46FMOkipJ5JY5IuumG51rXMc5jWCzg052u52ak4KTWOVF1bU0z5Imk8RDo6kKsQWqqXcY93wtJQahVM3wUGKlM7cg0O772+VkFveqD7rR9r/ZBehpiM5Hb3cMm/wC6DJ4PLeoiA+L8kG6ICAgICAgICAgICAgICAgghBTLE1wIcA4HUOAI9CgwGIbEYXPcyUNKS76zmxNjee8vZY381jZmLTDW6/oZwmS/Viopyf8AlSlw9JA5Y7YdIz3j3ZXZTo3w7Dy17I+vlGYlqLSPB5sFt1niBfvWYiIYvktby3FZcxAQWauLfje34mkDxIyQanFpmgPsgsSOQY2uqrZIPdsmC+pYfhDnH7pH4kIN9QEBAQEBAQEBAQEBAQEBBRJKGglxDQMySQABzJTwREzO0NF2j6T6WAOFOPanDLeB3Yb8t/3vsi3eo19TWOI5XWm6JmvEWy/DH7/o5djG3WI1LiXVD4hwZATE0eYzPmSots15915h6dpsUcV3+s8vPQ7YYjCQWVc5twkeZWnxD7rEZbx7tsmg0945pH24dY2A6QmVzhBUBsVRbs7uUcoAud2+jhru+nG03Fni/E+XnOodNtp/jpzX+G+gruqkoCAg1KpFpJP5j/6ig87yg8k7kGABMjy7h7vgg3HYuHtyHkwD1P8A6oNuQEBAQEBAQEBAQEBAQEEEoOI9JG1rqqofBG4iCF5bYHKR7cnOdzaDcAaZX5WrdRlm09seHtOi6CmHHGa8fFPj6Q0GokufDRcIjZaZbd0rSy5IWRdp6h8b2SRuLHscHMcNQ5puCFmJ2ndpkxxes1nxL6d2dxEVVJTzjLromuI5EjtDyNwrSk71iXhM+P08lqfKWRWzkICDUqs/SSfzH/1FB5XlBi8Ulsx3fkPPX5XQeGkYg3bY1nZlPMtHpvfqg2NAQEBAQEBAQEBAQEBAQeXFJSyCZ41ZE9w8Q0kfgsT4bUje0PlrrSeN1VRV9AnLtG0KCsbbETvyIIQLoPozozhczCKIOvnGXC/J73Pb8nBWeKNqQ8T1C0W1N5j5tnXRDEBBqFSfpJP43f1FB5JSgwmKOu5o5Zn8B+aCaduSDeNkm2heecn4NagziAgICAgICAgICAgICAgokaCCDmCLHwKMxw+YNpMMdQ1c1O8W6t/YJv2ozmx453FvMEcFBtTaXqcGq9XHEsbDKHnduAfdvkD3X58lpanvCVh1ERO0qiuKdvvCEYZzY7ZmXEalsTA4RtINRIBkxnEX+M6AeegK64sc2lA12trp6Tt+L2fSVPC2NjWMAa1jQ1oGgAFgPkrGHjpmZneV26ywILVRMGNLjwH/AMCDUZz2ieZJ9UHimlCDDVRu8lB6YEG9bMNtTg/E5x+dvyQZZAQEBAQEBBTvIG8gFyCN5BG+gF6CC9A6xBq23Ox1PikQDz1U0YPUzNFy2/uuHvM7vQha2rFnbDmtjneHE8X6L8WgcQ2AVLeD6d7HAjh2HWcD5Ln6abGsrPlewjo3xqY2dEynb8VTIwZfwt3nfJazhifLpXqV8fFZdBwXolpmWNXPJUni2MdRF4XF3nyIWY09IaZOr6i0bRw6DhtHBTRtigjZCxujWCwvxJ5nvOa7RG3EK297Xne07y9XXLLVPWoHWoMTjtVk1o8T+A/NBrFXMgt4RSOqJ2sz3RnIeTR+Z080HhxH99J/Mdb7xQX6cIOg4UN2CIf5bT6i5/FB6t5BO8gneQN5Augm6BdBZJQQXIKS5BBegp6xBQZUFJmQUOqEFl9aBxCCy7E2DVw9UFv9rM+IeqCf2oz4ggqbiLeaCsVoPFBWKlBWJ0GHxKQlzj6eSDBVL0G1YBSCCIXyc/tSd3JvkPmSg06rzkeebifU3Qemnbkg3hlSxjWNLgDutsNToBoEHojlDtDdBcDkEgoJugm6CboF0FBCCLIKS1BSWIKSxBQYggodCEFBpgUFp9Aw8EFp2GRnggoOFR/D+KCP2bGPdHzQSKJg4BBWKdo4IKtwBBZqZNwA8L9o8vHuQUkRubmRmgtMpKUatDj/AIiT8tEDFKy8T902sLnvA1/vuQa0KphOoQe2KqYBYEIL8VU0aEIPbT4j2mAHVwAHO5QZ8SoKt9BUJEFQegkOQTvILlkEEIFkEWQQWoILUEFqCktQUliCCxBBYgoMaCkxIKDEUFDoCg8k9LL7pt4i6DBVGD1oN43RW5ZsHpoEFn2HER/wmnwkZ+ZQXIcPrnG0kTWtIs7ttdccrAoLjdlY+MQHgXD8CguDZKH4HDwfJ+qC43ZGDlJ5SSfqg9dHs7DE7eYHg8y95PzKDKsgIQXRGUFQYUFQaUFYCCbIPSgIIQCghBBQEFLkEIBQQghBCCkoIKClACAUAIJQQgqQEFSCpBIQEEoC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AutoShape 9" descr="data:image/jpeg;base64,/9j/4AAQSkZJRgABAQAAAQABAAD/2wCEAAkGBxAQDxASEBIQDxUQEBYVEBYQEg8QEBUUFBQWFhUUFBQYHCggGBolHxUUITIhJSktLjAuGB80ODMsNygtLisBCgoKDg0OGxAQGywlICQsLCwsLSwsLCwsLCwsLCwsLCwsLCwsLCwsLCwsLCwsLCwsLCwsLCwsLCwsLCwsLCwsLP/AABEIAOEA4QMBEQACEQEDEQH/xAAcAAEAAQUBAQAAAAAAAAAAAAAAAQIDBQYHBAj/xABDEAABAwIDBAcEBwYEBwAAAAABAAIDBBEFITEGEkFRBxMiYXGBkRRCUqEjMoKSscHRFTNyc7LwYmOi4UNTg7PS4vH/xAAbAQEAAgMBAQAAAAAAAAAAAAAABAUBAgMGB//EADARAQACAQMDAgQFAwUAAAAAAAABAgMEESEFEjETQSJRYYEycZGhsQYUQhXB0eHx/9oADAMBAAIRAxEAPwDuKAgICAgICAgIIug8OJYzTUwvPNFDfTfe0E+A1K1tetfMu2LTZcs7Y6zP5Ncqek3DGX3ZJZbfBFJb1cAuM6rHHusadD1lo37dvzl529KmHcRUD/pt/wDJY/u8bp/oGs+Ufq99J0i4XIbdf1Z/zY5GD7xFvmto1GOfdwydG1lOZpv+XLYaHEoJ270Msco5xva8fJdYtE+JV+TDkxztesw9N1s5pQEBAQEBAQEBAQEBAQEBAQEBAQEBB4cXxaGkidLO8RsbxOpPJo1J7gtbXisby7YNPkz3imON5ci2m6S6mcllLelj+LIzuH8WjPAZ96r8urtPFXrtD0DFj2tm+Kfl7NGlkc9xc4lzjqXEucfEnMqJMzPl6ClK0jasbQpTdsXWAQVwyuY4OY5zHDRzHFrh4EZraLTHhzyY65I2tETH1bdgXSPXU9hI4VbBwlNpLd0gF/W6kY9VevnlTaroOny80+Gfp4dT2Z2ypK8ARu3JLdqKSzZO8t4OHeFOx5q5PDyus6bn0s/HHHzjw2EFdkBKAgICAgICAgICAgICAgICAgIMXtFjkNDTvmmOQya0fWe46NaOa0yXikbykaXS31OSMdP/ABwPaTaGevmMkxyH7tg+owch38zxVTlyzeeX0DQ6HHpKdtPPvPzYlck4RgujIgICAgqjkc0hzSWuabtLSWuBGhBGhWYmY5hpelbx22jh1vYDpC64spq0gSHKKXINkPBr+T+/Q+Otjg1Pd8NvLx3VejTh3y4ea+8fL/p0gKY86lAQEBAQEBAQEBAQEBAQEBB5cSr46eJ8srtxjBdx/IcydLLW1orG8umLFfLeKUjeZcC2y2lkxCcuddrGXETL3DRzPAu5n8rKqzZpyS9/03p9dJj28zPmWAXBZCAgICAgICAjIU3Ynny7N0ZbYGqZ7NUOJmib2HHWVgyz5uHHnkeatNPm742ny8P1npv9vf1Mf4Z/aXQFKUQgICAgICAgICAgICAgIIJQcT6SNqDVTGOJ30MDiG20fILgv8BmB68VV6nN327Y8PddE6bGnxerePit+0NFUZdpQFgFknhjqvEw3JmZ5nRSaaffmVNquqxSe3H+rHPxCU+8R4ZLvGGkeyov1DPb/JLMRlHvX8bFJw0lmnUNRWfxMnRYk19g87h5n6h8+H4eC4X0/vC003V4mdskfd73C2qjTG3lc1tFo3hCw2EHow+tkgljliO6+Jwcw944HuIuD3FbUtNZ3cdRhrmxzjt4l9GbPYsyspYp2aSNuR8Lhk5p7wQR5K5paLV3fN9Tgtgy2x29mSW7gICAgICAgICAgICAgINW6Rcb9loXbhtJOeqjtqLg77h4Nv5kLhqMnZRa9H0n9zqYifEcy4NUOzA5Koh9BtK0SstS6G4g2jZzo8qsTi6wSspYXEgPc10kj902O4wEDdvcXLhopunwbx3S8z1jqvp29Gn3bQzoLobdqprCebfZ2j0LD+Km9kPMzqbyxWLdBLgCaSsBNsmVEdrn+Yw5fdSaNq6qfeHNdpNlK3D5AyqhdGHGzHjtwv8A4XjK/cc+5c7RMJeLJW/hj4ILrSUqsMzS3DLHMDTu8O7uUfLj35Wuh1M452nwvXUR6CJEC6DqHQvi3aqKRxyI66Lys2QD/QfVT9HfzV5P+o9PzXNH5T/s6sFOeXSgICAgICAgICAgICCCg4r0zY0Pa2xk9mniFhfWSTtH5BnzUDURN7xWHq+jWppdLbNbzaePs5a3FnX7QBvyyKxOCrrXqeaLbzy9cVfG7ju/xZfNcbYLR4T8XU8VuLcPUFxmJjysaZKXj4ZevCMPfU1EMDPrTSBo7gfrO8gCfJbY6d1ohx1eojBhtkn2j930rQUbIIo4oxusiYGsA4BosFcxG0bPm+S83tNreZehZaiDy4lh0NTE+KeNksbxZzXi4P6Hv1CxMbsxMxO8Pn7bfY84ZU7rbuhlu6BxzNhrG4/EL+YIPO3C8dsrrS5vVrz5hrUs9lylOrC5TPu1QskfE9Dpbd2ON1xaJIg2DYCu6jE6R17B0vVu7xKNwD1LV209trwrOr4vU0l/pz+j6HCt3z9KAgICAgICAgICAgICDlO3vRRLW1EtVT1Q35TcxztIYCABZr26DIatPiuc4+d4TcestWsVnxDlOPbD4lRXM9NJui/0kQ66Kw4lzL7v2rLSaSk01NLNcutXfdcjmczNpLfD81iYiW1clqc1nZ3Pof2QqYyK6sHVksIp43NtIA615Xj3SRcAa2Jut8eGKz3Qi63qWTNT0pnh1hd1UICAg1jpGwcVeG1DQLviYZYdL78YLrDxG837S0vG9UjS5Zx5Yl80gFxAAJJIAABJJOgAUJ6faI5nw6rsh0VyyMa+ueadpzETLGa3+NxuGeFic+C6Rpu6d7ImTrfpV7MMb/WXQKPYTC4hYUzH98u9KT94rtXBSPZVZOqarJO83n7cFZsJhcosaZjO+IuiP+krM4KT7GPqmrpO8Xn78tMxbo2kpp4Z6N7pmRzRvdG8DrWhrwSWkZPAtpa+XFRraXttE1W+LrkZcVseaOZiefs60FOeZSgICAgICAgICAgICAgIIIQa3j+wmGVtzPTR75/4kX0Mt+Zcy299q6xMRLeuS1fEte2e6IqKkrPaC+SpayxhjmDCGPBvvuIA37ZWBAtrnlbWKxEul9Ra9dpdGW7gICAgILU4Ba6+m6b+ixPhmPLjfQ7sywj26Vt7EtpQbEAjJ8vj7o5Wd3Lhhp/lK56nqPGKv3dZ65SFKdagdcgkTIPRTzXy9EF9AQEBAQEBAQEBAQEBAQEBAQEBAQEBBg9tcTFLh9VLexETmx98jxusHqQtMltqpGlxTlzVr9WNwWBtPTQQt0iia3xIGZ8SbnzWaRtENM9+/Ja31e32hbOR7Qgj2hBPXoLsFTZwPegziAgICAgICAgICAgICAgICAgICAgILVTOyNjnvc1jWC7nOIa0AcSTosTO0cs1rNp2r5cN6RdsvbpBHFcQQuuwHIyPGW+4cBrZveSeQr82funaPD2HTOmehSb5PxTH6N/ZVBwBByIuPAqwr4eRyxMXmPqn2hZaJ69A69BUJ0FbJbkDmQg3FAQEBAQEBAQEBAQEBAQEBAQEBAQYvHsdp6KIyTvDRnujV7yPda3iVpe8UjeUjTabJqL9uOHD9sttZ8Rdu/uoWm7IwdbaOkPvH5D5quy5pv8Ak9joOmY9LG/m3z/4auVwWbo+yWKdbSsaT2oRuO52H1D923mCrTT37qfk8R1fTTi1EzHieWY9oXdVL9Ix8pIjaXEDOxA+ZNkFVTHJF+8Y5nIkdn7wyQWhU96DKbPsMs7bZhnbceGWg9bfNBuqAgICAgICAgICAgICAgICAgIIJQaftpt1DQh0ce7NPbNt+xHfQyEceTdTloM1Hy54pxHla9P6Xk1M91uK/P5/k4ljGLTVcplne6Rx+LQDk0aNHcFX2vNp3l7HBp8eCvZjjaP5eFauyEHuwnEnU8ge3MHJ7b23m/ryXTFkmlt0PXaSupx9k+fZvFLiDJWBzHbwPqDyI4FWlLxeN4eG1GnvgvNbwux174zdptzWzg2bCNog9u7JZwOTg6x8iDqEGdoHwNbaMNYDwGnog9AnbDvPDQAc37oFzbw1KDLoCAgICAgICAgICAgICAgICAg0LpD209lvTUzvp3DtuyIiadPF54DhqeF4uoz9vEeV70jpP9xPq5fw/wAuLVU5c45k5kkkklzjq4k6n++Kr3ruI+GPELCAmxuJsbiG7Zth9nKutmvATFG0gTSuF4wNSwD33d3DjZScFLTO8KXq2qwUx9l43n2+jesS2Z6uVzGuLwLbuQvYgHPvVi8cxQpTDJ2g4XFv0IQemhxJzX7t78kG74TK5zWucLWIPog2FpBAIzB0QSgICAgICAgICAgICAgICAgwO2ePihpHy5F7uxCDxkdp5AXce4Llmydld03p+knVZoxx49/yfP1bUucXvc4ufISXOdm4udmSVU+Z3l9AilcVIpXiIeBbOe4huIIRiZiPLoOw3RzJVbs9XvwwGxazNs0o582M79TwtqpeHT782ef6h1iKb48Pn5uy0tLFBEGRNbHHG3staAGgDkFNiIiOHmbWm07ywElUHOc46uN/0H4LLVDmxyCzwCO9BYGBx3vE7dzB3Tm3I38kGcpWbosRa395c0FnD6vq5HRO03uz3XzHkgzSAgICAgICAgICAgICAgICDi3S7i5lrWwA9mmYLjh1knad6N3B5lV2qvvbb5PY/wBP6fswzlnzP8Q59O7NRoXd53WllzEBDd1Toy2CDhHW1bQb2dTROGVtRLIOPNo8+Vp2DBt8UvLdU6nN5nFinj3l1oNUtQLNc0mKQDUxuA8d0oOdur89UFbMRHNBfbifIoK24s74kFYxIPeM8wLH1QbThNZvtDTqNEGSQEBAQEBAQEBAQEBAQEFLnWFzwWJIjednzNi9eaionmNz10r3i/JziWjyFh5KovO9pl9G0uP0sNafKIY15zKxDa08qUYQgzuxGECtxCnhcLsLt+XiNyMbxB7jYN+0uuGvdeFf1LP6OntMefEfd9JNbYK0eISgIOd4phDGzStscnm2ZGRzHyIQY52Ck5t3gOZJsgt/sl4ObnIPdRYUy4L953cTl8kGdjEIdvFjL2AvYaDQDuQettc3IMABuLW53QbGgICAgICAgICAgICAgIMTtXUmGgq5BqynkI8dw2+a0yTtWZd9LTvzVr85h81hVL6JuslHOfIjAg6V0HUYdVVUxH7qFrBy+kdc/wDbHqpmljmZef69f4a0dmU15kQEGqYo9vtD3GxzsL6XADfyKDzOkugtOsglrwAgtwtdPI1kZDd4kbxBLRYE+eiDPYVs71Tw+SQylubQG7jAeZFySgzyAgICAgICAgICAgICAg1jpJbI7C6lsMckrnhjQ2JrnvIMjd4hrRc2FyueWJmkxCZoL0pqK2vPEcvmzFZ5ojuuilp+H0rHxvPgHDJRaafb8S8z9Wm/GOdo/dj2V0g96/jYrecVfk4V12aPErzcTdxAPhcLScEeyRXqd4/FC63Em8QR6FaehKRXqlP8od46FMOkipJ5JY5IuumG51rXMc5jWCzg052u52ak4KTWOVF1bU0z5Imk8RDo6kKsQWqqXcY93wtJQahVM3wUGKlM7cg0O772+VkFveqD7rR9r/ZBehpiM5Hb3cMm/wC6DJ4PLeoiA+L8kG6ICAgICAgICAgICAgICAgghBTLE1wIcA4HUOAI9CgwGIbEYXPcyUNKS76zmxNjee8vZY381jZmLTDW6/oZwmS/Viopyf8AlSlw9JA5Y7YdIz3j3ZXZTo3w7Dy17I+vlGYlqLSPB5sFt1niBfvWYiIYvktby3FZcxAQWauLfje34mkDxIyQanFpmgPsgsSOQY2uqrZIPdsmC+pYfhDnH7pH4kIN9QEBAQEBAQEBAQEBAQEBBRJKGglxDQMySQABzJTwREzO0NF2j6T6WAOFOPanDLeB3Yb8t/3vsi3eo19TWOI5XWm6JmvEWy/DH7/o5djG3WI1LiXVD4hwZATE0eYzPmSots15915h6dpsUcV3+s8vPQ7YYjCQWVc5twkeZWnxD7rEZbx7tsmg0945pH24dY2A6QmVzhBUBsVRbs7uUcoAud2+jhru+nG03Fni/E+XnOodNtp/jpzX+G+gruqkoCAg1KpFpJP5j/6ig87yg8k7kGABMjy7h7vgg3HYuHtyHkwD1P8A6oNuQEBAQEBAQEBAQEBAQEEEoOI9JG1rqqofBG4iCF5bYHKR7cnOdzaDcAaZX5WrdRlm09seHtOi6CmHHGa8fFPj6Q0GokufDRcIjZaZbd0rSy5IWRdp6h8b2SRuLHscHMcNQ5puCFmJ2ndpkxxes1nxL6d2dxEVVJTzjLromuI5EjtDyNwrSk71iXhM+P08lqfKWRWzkICDUqs/SSfzH/1FB5XlBi8Ulsx3fkPPX5XQeGkYg3bY1nZlPMtHpvfqg2NAQEBAQEBAQEBAQEBAQeXFJSyCZ41ZE9w8Q0kfgsT4bUje0PlrrSeN1VRV9AnLtG0KCsbbETvyIIQLoPozozhczCKIOvnGXC/J73Pb8nBWeKNqQ8T1C0W1N5j5tnXRDEBBqFSfpJP43f1FB5JSgwmKOu5o5Zn8B+aCaduSDeNkm2heecn4NagziAgICAgICAgICAgICAgokaCCDmCLHwKMxw+YNpMMdQ1c1O8W6t/YJv2ozmx453FvMEcFBtTaXqcGq9XHEsbDKHnduAfdvkD3X58lpanvCVh1ERO0qiuKdvvCEYZzY7ZmXEalsTA4RtINRIBkxnEX+M6AeegK64sc2lA12trp6Tt+L2fSVPC2NjWMAa1jQ1oGgAFgPkrGHjpmZneV26ywILVRMGNLjwH/AMCDUZz2ieZJ9UHimlCDDVRu8lB6YEG9bMNtTg/E5x+dvyQZZAQEBAQEBBTvIG8gFyCN5BG+gF6CC9A6xBq23Ox1PikQDz1U0YPUzNFy2/uuHvM7vQha2rFnbDmtjneHE8X6L8WgcQ2AVLeD6d7HAjh2HWcD5Ln6abGsrPlewjo3xqY2dEynb8VTIwZfwt3nfJazhifLpXqV8fFZdBwXolpmWNXPJUni2MdRF4XF3nyIWY09IaZOr6i0bRw6DhtHBTRtigjZCxujWCwvxJ5nvOa7RG3EK297Xne07y9XXLLVPWoHWoMTjtVk1o8T+A/NBrFXMgt4RSOqJ2sz3RnIeTR+Z080HhxH99J/Mdb7xQX6cIOg4UN2CIf5bT6i5/FB6t5BO8gneQN5Augm6BdBZJQQXIKS5BBegp6xBQZUFJmQUOqEFl9aBxCCy7E2DVw9UFv9rM+IeqCf2oz4ggqbiLeaCsVoPFBWKlBWJ0GHxKQlzj6eSDBVL0G1YBSCCIXyc/tSd3JvkPmSg06rzkeebifU3Qemnbkg3hlSxjWNLgDutsNToBoEHojlDtDdBcDkEgoJugm6CboF0FBCCLIKS1BSWIKSxBQYggodCEFBpgUFp9Aw8EFp2GRnggoOFR/D+KCP2bGPdHzQSKJg4BBWKdo4IKtwBBZqZNwA8L9o8vHuQUkRubmRmgtMpKUatDj/AIiT8tEDFKy8T902sLnvA1/vuQa0KphOoQe2KqYBYEIL8VU0aEIPbT4j2mAHVwAHO5QZ8SoKt9BUJEFQegkOQTvILlkEEIFkEWQQWoILUEFqCktQUliCCxBBYgoMaCkxIKDEUFDoCg8k9LL7pt4i6DBVGD1oN43RW5ZsHpoEFn2HER/wmnwkZ+ZQXIcPrnG0kTWtIs7ttdccrAoLjdlY+MQHgXD8CguDZKH4HDwfJ+qC43ZGDlJ5SSfqg9dHs7DE7eYHg8y95PzKDKsgIQXRGUFQYUFQaUFYCCbIPSgIIQCghBBQEFLkEIBQQghBCCkoIKClACAUAIJQQgqQEFSCpBIQEEoC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1357313"/>
            <a:ext cx="2214563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Box 8"/>
          <p:cNvSpPr txBox="1">
            <a:spLocks noChangeArrowheads="1"/>
          </p:cNvSpPr>
          <p:nvPr/>
        </p:nvSpPr>
        <p:spPr bwMode="auto">
          <a:xfrm>
            <a:off x="3429000" y="3929063"/>
            <a:ext cx="1677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5F1109"/>
                </a:solidFill>
              </a:rPr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EB585-FD91-489C-A51D-75C77A02218E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2"/>
          <a:srcRect l="19128" t="20917" r="18384" b="11218"/>
          <a:stretch>
            <a:fillRect/>
          </a:stretch>
        </p:blipFill>
        <p:spPr bwMode="auto">
          <a:xfrm>
            <a:off x="0" y="333375"/>
            <a:ext cx="176371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5F1109"/>
                </a:solidFill>
                <a:latin typeface="Arial" charset="0"/>
              </a:rPr>
              <a:t>Теоретическая основа опыта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3929063" y="2786063"/>
            <a:ext cx="3857625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1700" b="1" smtClean="0">
                <a:solidFill>
                  <a:srgbClr val="5F1109"/>
                </a:solidFill>
              </a:rPr>
              <a:t>Проблема сотрудничества и педагогического общения</a:t>
            </a:r>
          </a:p>
        </p:txBody>
      </p:sp>
      <p:sp>
        <p:nvSpPr>
          <p:cNvPr id="5126" name="TextBox 12"/>
          <p:cNvSpPr txBox="1">
            <a:spLocks noChangeArrowheads="1"/>
          </p:cNvSpPr>
          <p:nvPr/>
        </p:nvSpPr>
        <p:spPr bwMode="auto">
          <a:xfrm>
            <a:off x="6215063" y="1285875"/>
            <a:ext cx="2643187" cy="9239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5F1109"/>
                </a:solidFill>
                <a:latin typeface="Calibri" pitchFamily="34" charset="0"/>
              </a:rPr>
              <a:t>Ш.А.Амонашвили, </a:t>
            </a:r>
          </a:p>
          <a:p>
            <a:r>
              <a:rPr lang="ru-RU">
                <a:solidFill>
                  <a:srgbClr val="5F1109"/>
                </a:solidFill>
                <a:latin typeface="Calibri" pitchFamily="34" charset="0"/>
              </a:rPr>
              <a:t>В.Ф.Шаталов,</a:t>
            </a:r>
          </a:p>
          <a:p>
            <a:r>
              <a:rPr lang="ru-RU">
                <a:solidFill>
                  <a:srgbClr val="5F1109"/>
                </a:solidFill>
                <a:latin typeface="Calibri" pitchFamily="34" charset="0"/>
              </a:rPr>
              <a:t>С.Н.Лысенкова</a:t>
            </a:r>
          </a:p>
        </p:txBody>
      </p:sp>
      <p:sp>
        <p:nvSpPr>
          <p:cNvPr id="5127" name="TextBox 24"/>
          <p:cNvSpPr txBox="1">
            <a:spLocks noChangeArrowheads="1"/>
          </p:cNvSpPr>
          <p:nvPr/>
        </p:nvSpPr>
        <p:spPr bwMode="auto">
          <a:xfrm>
            <a:off x="2714625" y="1285875"/>
            <a:ext cx="2214563" cy="9239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5F1109"/>
                </a:solidFill>
                <a:latin typeface="Calibri" pitchFamily="34" charset="0"/>
              </a:rPr>
              <a:t>И.Л. Бим, </a:t>
            </a:r>
          </a:p>
          <a:p>
            <a:r>
              <a:rPr lang="ru-RU">
                <a:solidFill>
                  <a:srgbClr val="5F1109"/>
                </a:solidFill>
                <a:latin typeface="Calibri" pitchFamily="34" charset="0"/>
              </a:rPr>
              <a:t>В.А. Бухвалов, </a:t>
            </a:r>
          </a:p>
          <a:p>
            <a:r>
              <a:rPr lang="ru-RU">
                <a:solidFill>
                  <a:srgbClr val="5F1109"/>
                </a:solidFill>
                <a:latin typeface="Calibri" pitchFamily="34" charset="0"/>
              </a:rPr>
              <a:t>Е.И. Пассов</a:t>
            </a:r>
          </a:p>
        </p:txBody>
      </p:sp>
      <p:sp>
        <p:nvSpPr>
          <p:cNvPr id="5128" name="TextBox 30"/>
          <p:cNvSpPr txBox="1">
            <a:spLocks noChangeArrowheads="1"/>
          </p:cNvSpPr>
          <p:nvPr/>
        </p:nvSpPr>
        <p:spPr bwMode="auto">
          <a:xfrm>
            <a:off x="571500" y="3429000"/>
            <a:ext cx="2111375" cy="9239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5F1109"/>
                </a:solidFill>
                <a:latin typeface="Calibri" pitchFamily="34" charset="0"/>
              </a:rPr>
              <a:t>Е. С. Полат, </a:t>
            </a:r>
          </a:p>
          <a:p>
            <a:r>
              <a:rPr lang="ru-RU">
                <a:solidFill>
                  <a:srgbClr val="5F1109"/>
                </a:solidFill>
                <a:latin typeface="Calibri" pitchFamily="34" charset="0"/>
              </a:rPr>
              <a:t>М. Ю. Бухаркина, </a:t>
            </a:r>
          </a:p>
          <a:p>
            <a:r>
              <a:rPr lang="ru-RU">
                <a:solidFill>
                  <a:srgbClr val="5F1109"/>
                </a:solidFill>
                <a:latin typeface="Calibri" pitchFamily="34" charset="0"/>
              </a:rPr>
              <a:t>М. В. Моисеева</a:t>
            </a:r>
          </a:p>
        </p:txBody>
      </p:sp>
      <p:sp>
        <p:nvSpPr>
          <p:cNvPr id="5129" name="Прямоугольник 32"/>
          <p:cNvSpPr>
            <a:spLocks noChangeArrowheads="1"/>
          </p:cNvSpPr>
          <p:nvPr/>
        </p:nvSpPr>
        <p:spPr bwMode="auto">
          <a:xfrm>
            <a:off x="3203575" y="4292600"/>
            <a:ext cx="4572000" cy="650875"/>
          </a:xfrm>
          <a:prstGeom prst="rect">
            <a:avLst/>
          </a:prstGeom>
          <a:solidFill>
            <a:srgbClr val="CCFF99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F1109"/>
                </a:solidFill>
                <a:latin typeface="Calibri" pitchFamily="34" charset="0"/>
              </a:rPr>
              <a:t>«Технология организации групповой работы» </a:t>
            </a:r>
          </a:p>
        </p:txBody>
      </p:sp>
      <p:sp>
        <p:nvSpPr>
          <p:cNvPr id="5130" name="TextBox 34"/>
          <p:cNvSpPr txBox="1">
            <a:spLocks noChangeArrowheads="1"/>
          </p:cNvSpPr>
          <p:nvPr/>
        </p:nvSpPr>
        <p:spPr bwMode="auto">
          <a:xfrm>
            <a:off x="323850" y="2420938"/>
            <a:ext cx="2947988" cy="376237"/>
          </a:xfrm>
          <a:prstGeom prst="rect">
            <a:avLst/>
          </a:prstGeom>
          <a:solidFill>
            <a:srgbClr val="B0C7E2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5F1109"/>
                </a:solidFill>
                <a:latin typeface="Calibri" pitchFamily="34" charset="0"/>
              </a:rPr>
              <a:t>Технология сотрудничества</a:t>
            </a:r>
          </a:p>
        </p:txBody>
      </p:sp>
      <p:sp>
        <p:nvSpPr>
          <p:cNvPr id="5131" name="Прямоугольник 51"/>
          <p:cNvSpPr>
            <a:spLocks noChangeArrowheads="1"/>
          </p:cNvSpPr>
          <p:nvPr/>
        </p:nvSpPr>
        <p:spPr bwMode="auto">
          <a:xfrm>
            <a:off x="1258888" y="5661025"/>
            <a:ext cx="4643437" cy="9255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5F1109"/>
                </a:solidFill>
                <a:latin typeface="Calibri" pitchFamily="34" charset="0"/>
              </a:rPr>
              <a:t>Американские учёные:Р. Славин,Роджер Джонсон и Дэвид Джонсон, группа Дж. Аронсона</a:t>
            </a:r>
          </a:p>
        </p:txBody>
      </p:sp>
      <p:cxnSp>
        <p:nvCxnSpPr>
          <p:cNvPr id="5132" name="AutoShape 16"/>
          <p:cNvCxnSpPr>
            <a:cxnSpLocks noChangeShapeType="1"/>
            <a:stCxn id="5130" idx="2"/>
            <a:endCxn id="5128" idx="0"/>
          </p:cNvCxnSpPr>
          <p:nvPr/>
        </p:nvCxnSpPr>
        <p:spPr bwMode="auto">
          <a:xfrm rot="5400000">
            <a:off x="1397000" y="3027363"/>
            <a:ext cx="631825" cy="171450"/>
          </a:xfrm>
          <a:prstGeom prst="curvedConnector3">
            <a:avLst>
              <a:gd name="adj1" fmla="val 49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3" name="AutoShape 17"/>
          <p:cNvCxnSpPr>
            <a:cxnSpLocks noChangeShapeType="1"/>
            <a:stCxn id="7" idx="1"/>
            <a:endCxn id="5127" idx="2"/>
          </p:cNvCxnSpPr>
          <p:nvPr/>
        </p:nvCxnSpPr>
        <p:spPr bwMode="auto">
          <a:xfrm rot="5400000" flipH="1">
            <a:off x="3793332" y="2239168"/>
            <a:ext cx="730250" cy="671513"/>
          </a:xfrm>
          <a:prstGeom prst="curvedConnector3">
            <a:avLst>
              <a:gd name="adj1" fmla="val 6043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34" name="AutoShape 18"/>
          <p:cNvCxnSpPr>
            <a:cxnSpLocks noChangeShapeType="1"/>
            <a:stCxn id="7" idx="7"/>
            <a:endCxn id="5126" idx="2"/>
          </p:cNvCxnSpPr>
          <p:nvPr/>
        </p:nvCxnSpPr>
        <p:spPr bwMode="auto">
          <a:xfrm rot="-5400000">
            <a:off x="7014369" y="2416969"/>
            <a:ext cx="730250" cy="315912"/>
          </a:xfrm>
          <a:prstGeom prst="curvedConnector3">
            <a:avLst>
              <a:gd name="adj1" fmla="val 6043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35" name="Rectangle 19"/>
          <p:cNvSpPr>
            <a:spLocks noChangeArrowheads="1"/>
          </p:cNvSpPr>
          <p:nvPr/>
        </p:nvSpPr>
        <p:spPr bwMode="auto">
          <a:xfrm>
            <a:off x="6372225" y="5589588"/>
            <a:ext cx="2160588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М. Новик</a:t>
            </a:r>
          </a:p>
        </p:txBody>
      </p:sp>
      <p:cxnSp>
        <p:nvCxnSpPr>
          <p:cNvPr id="5136" name="AutoShape 21"/>
          <p:cNvCxnSpPr>
            <a:cxnSpLocks noChangeShapeType="1"/>
            <a:stCxn id="5135" idx="0"/>
            <a:endCxn id="5129" idx="3"/>
          </p:cNvCxnSpPr>
          <p:nvPr/>
        </p:nvCxnSpPr>
        <p:spPr bwMode="auto">
          <a:xfrm rot="-5400000">
            <a:off x="7128669" y="4942682"/>
            <a:ext cx="971550" cy="322262"/>
          </a:xfrm>
          <a:prstGeom prst="curvedConnector4">
            <a:avLst>
              <a:gd name="adj1" fmla="val 33171"/>
              <a:gd name="adj2" fmla="val 17093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37" name="Rectangle 22"/>
          <p:cNvSpPr>
            <a:spLocks noChangeArrowheads="1"/>
          </p:cNvSpPr>
          <p:nvPr/>
        </p:nvSpPr>
        <p:spPr bwMode="auto">
          <a:xfrm>
            <a:off x="323850" y="4652963"/>
            <a:ext cx="2520950" cy="6477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Идеология обучения</a:t>
            </a:r>
          </a:p>
          <a:p>
            <a:pPr algn="ctr"/>
            <a:r>
              <a:rPr lang="ru-RU"/>
              <a:t> в сотрудничестве</a:t>
            </a:r>
          </a:p>
        </p:txBody>
      </p:sp>
      <p:cxnSp>
        <p:nvCxnSpPr>
          <p:cNvPr id="5138" name="AutoShape 23"/>
          <p:cNvCxnSpPr>
            <a:cxnSpLocks noChangeShapeType="1"/>
            <a:stCxn id="5131" idx="0"/>
            <a:endCxn id="5137" idx="3"/>
          </p:cNvCxnSpPr>
          <p:nvPr/>
        </p:nvCxnSpPr>
        <p:spPr bwMode="auto">
          <a:xfrm rot="5400000" flipH="1">
            <a:off x="2870994" y="4950619"/>
            <a:ext cx="684212" cy="736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89BDB-AFFD-4506-9551-6FB5DBDF34DE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6147" name="Picture 22" descr="https://encrypted-tbn1.gstatic.com/images?q=tbn:ANd9GcSB0qpAuDk_H5FAMhAai95XojX8ScI3Q8WBxu-twffVMl2U6Vfy"/>
          <p:cNvPicPr>
            <a:picLocks noChangeAspect="1" noChangeArrowheads="1"/>
          </p:cNvPicPr>
          <p:nvPr/>
        </p:nvPicPr>
        <p:blipFill>
          <a:blip r:embed="rId2"/>
          <a:srcRect l="14656" r="16135" b="-3468"/>
          <a:stretch>
            <a:fillRect/>
          </a:stretch>
        </p:blipFill>
        <p:spPr bwMode="auto">
          <a:xfrm>
            <a:off x="250825" y="1700213"/>
            <a:ext cx="13684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https://encrypted-tbn1.gstatic.com/images?q=tbn:ANd9GcQPFLQYl5z6uZvCZ_b_3zjfTRvY1emsc9iAVuV10hVcxGgNHO2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2838" y="5354638"/>
            <a:ext cx="16811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Выноска со стрелкой влево 9"/>
          <p:cNvSpPr>
            <a:spLocks noChangeArrowheads="1"/>
          </p:cNvSpPr>
          <p:nvPr/>
        </p:nvSpPr>
        <p:spPr bwMode="auto">
          <a:xfrm>
            <a:off x="1692275" y="1628775"/>
            <a:ext cx="3744913" cy="1311275"/>
          </a:xfrm>
          <a:prstGeom prst="leftArrowCallout">
            <a:avLst>
              <a:gd name="adj1" fmla="val 25000"/>
              <a:gd name="adj2" fmla="val 25000"/>
              <a:gd name="adj3" fmla="val 38449"/>
              <a:gd name="adj4" fmla="val 64977"/>
            </a:avLst>
          </a:prstGeom>
          <a:solidFill>
            <a:srgbClr val="DDDDD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Распределение учащихся  по группам</a:t>
            </a:r>
            <a:endParaRPr lang="ru-RU" sz="5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150" name="Выноска со стрелкой влево 9"/>
          <p:cNvSpPr>
            <a:spLocks noChangeArrowheads="1"/>
          </p:cNvSpPr>
          <p:nvPr/>
        </p:nvSpPr>
        <p:spPr bwMode="auto">
          <a:xfrm>
            <a:off x="3708400" y="2636838"/>
            <a:ext cx="3600450" cy="1284287"/>
          </a:xfrm>
          <a:prstGeom prst="leftArrowCallout">
            <a:avLst>
              <a:gd name="adj1" fmla="val 25000"/>
              <a:gd name="adj2" fmla="val 25000"/>
              <a:gd name="adj3" fmla="val 37743"/>
              <a:gd name="adj4" fmla="val 64977"/>
            </a:avLst>
          </a:prstGeom>
          <a:solidFill>
            <a:srgbClr val="DDDDD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Выделение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 лидера</a:t>
            </a:r>
            <a:endParaRPr lang="ru-RU" sz="5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151" name="Выноска со стрелкой влево 9"/>
          <p:cNvSpPr>
            <a:spLocks noChangeArrowheads="1"/>
          </p:cNvSpPr>
          <p:nvPr/>
        </p:nvSpPr>
        <p:spPr bwMode="auto">
          <a:xfrm>
            <a:off x="5651500" y="3429000"/>
            <a:ext cx="3313113" cy="1284288"/>
          </a:xfrm>
          <a:prstGeom prst="leftArrowCallout">
            <a:avLst>
              <a:gd name="adj1" fmla="val 25000"/>
              <a:gd name="adj2" fmla="val 25000"/>
              <a:gd name="adj3" fmla="val 34731"/>
              <a:gd name="adj4" fmla="val 64977"/>
            </a:avLst>
          </a:prstGeom>
          <a:solidFill>
            <a:srgbClr val="DDDDD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Распределение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ролей</a:t>
            </a:r>
            <a:endParaRPr lang="ru-RU" sz="5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152" name="Выноска со стрелкой влево 9"/>
          <p:cNvSpPr>
            <a:spLocks noChangeArrowheads="1"/>
          </p:cNvSpPr>
          <p:nvPr/>
        </p:nvSpPr>
        <p:spPr bwMode="auto">
          <a:xfrm flipH="1">
            <a:off x="4211638" y="5445125"/>
            <a:ext cx="3313112" cy="1212850"/>
          </a:xfrm>
          <a:prstGeom prst="leftArrowCallout">
            <a:avLst>
              <a:gd name="adj1" fmla="val 25000"/>
              <a:gd name="adj2" fmla="val 25000"/>
              <a:gd name="adj3" fmla="val 36776"/>
              <a:gd name="adj4" fmla="val 64977"/>
            </a:avLst>
          </a:prstGeom>
          <a:solidFill>
            <a:srgbClr val="DDDDD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Представление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и анализ работы</a:t>
            </a:r>
            <a:endParaRPr lang="ru-RU" sz="5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153" name="Rectangle 13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ru-RU" sz="3200" smtClean="0">
                <a:solidFill>
                  <a:srgbClr val="5F1109"/>
                </a:solidFill>
                <a:latin typeface="Arial" charset="0"/>
              </a:rPr>
              <a:t>Алгоритм организации совместной деятельности (этапы)</a:t>
            </a:r>
          </a:p>
        </p:txBody>
      </p:sp>
      <p:pic>
        <p:nvPicPr>
          <p:cNvPr id="6154" name="Picture 18" descr="https://encrypted-tbn0.gstatic.com/images?q=tbn:ANd9GcTfvtx3uIHoCOZI7LwZCfRkPK3Q5fPrP8eMpoco8hjI-fhH5b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565400"/>
            <a:ext cx="11096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0" descr="https://encrypted-tbn1.gstatic.com/images?q=tbn:ANd9GcQdV_YJdYs2lQXepKwiQOX1nb1AtBvLG9clLzuEjxKkZ5OjWXKwn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813" b="50766"/>
          <a:stretch>
            <a:fillRect/>
          </a:stretch>
        </p:blipFill>
        <p:spPr bwMode="auto">
          <a:xfrm>
            <a:off x="3929063" y="3786188"/>
            <a:ext cx="22320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4" descr="https://encrypted-tbn0.gstatic.com/images?q=tbn:ANd9GcQF4v-SyXwWKvFi3hHanq2n0FVIOXsHP0DNL0XggrwKpKSnMcfGEg"/>
          <p:cNvPicPr>
            <a:picLocks noChangeAspect="1" noChangeArrowheads="1"/>
          </p:cNvPicPr>
          <p:nvPr/>
        </p:nvPicPr>
        <p:blipFill>
          <a:blip r:embed="rId6"/>
          <a:srcRect l="41420" t="69899"/>
          <a:stretch>
            <a:fillRect/>
          </a:stretch>
        </p:blipFill>
        <p:spPr bwMode="auto">
          <a:xfrm>
            <a:off x="2500313" y="5143500"/>
            <a:ext cx="15843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Выноска со стрелкой влево 9"/>
          <p:cNvSpPr>
            <a:spLocks noChangeArrowheads="1"/>
          </p:cNvSpPr>
          <p:nvPr/>
        </p:nvSpPr>
        <p:spPr bwMode="auto">
          <a:xfrm flipH="1">
            <a:off x="214313" y="4429125"/>
            <a:ext cx="3529012" cy="1284288"/>
          </a:xfrm>
          <a:prstGeom prst="leftArrowCallout">
            <a:avLst>
              <a:gd name="adj1" fmla="val 25000"/>
              <a:gd name="adj2" fmla="val 25000"/>
              <a:gd name="adj3" fmla="val 36994"/>
              <a:gd name="adj4" fmla="val 64977"/>
            </a:avLst>
          </a:prstGeom>
          <a:solidFill>
            <a:srgbClr val="DDDDDD"/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Совместное выполнение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задания</a:t>
            </a:r>
            <a:endParaRPr lang="ru-RU" sz="54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4630-406F-46BA-AF83-4B008C525E07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717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5F1109"/>
                </a:solidFill>
                <a:latin typeface="Arial" charset="0"/>
              </a:rPr>
              <a:t>Алгоритм организации совместной деятельности</a:t>
            </a:r>
            <a:r>
              <a:rPr lang="en-US" sz="3200" smtClean="0">
                <a:solidFill>
                  <a:srgbClr val="5F1109"/>
                </a:solidFill>
                <a:latin typeface="Arial" charset="0"/>
              </a:rPr>
              <a:t> </a:t>
            </a:r>
            <a:r>
              <a:rPr lang="ru-RU" sz="3200" smtClean="0">
                <a:solidFill>
                  <a:srgbClr val="5F1109"/>
                </a:solidFill>
                <a:latin typeface="Arial" charset="0"/>
              </a:rPr>
              <a:t>старшеклассников (особенности)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268413"/>
            <a:ext cx="2214562" cy="857250"/>
          </a:xfrm>
          <a:solidFill>
            <a:srgbClr val="DDDDDD"/>
          </a:solidFill>
          <a:ln>
            <a:solidFill>
              <a:schemeClr val="tx1"/>
            </a:solidFill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ru-RU" b="1" smtClean="0"/>
              <a:t>Задание</a:t>
            </a:r>
          </a:p>
        </p:txBody>
      </p:sp>
      <p:pic>
        <p:nvPicPr>
          <p:cNvPr id="7173" name="Picture 14" descr="https://encrypted-tbn0.gstatic.com/images?q=tbn:ANd9GcQF4v-SyXwWKvFi3hHanq2n0FVIOXsHP0DNL0XggrwKpKSnMcfGEg"/>
          <p:cNvPicPr>
            <a:picLocks noChangeAspect="1" noChangeArrowheads="1"/>
          </p:cNvPicPr>
          <p:nvPr/>
        </p:nvPicPr>
        <p:blipFill>
          <a:blip r:embed="rId2"/>
          <a:srcRect r="-2959" b="62096"/>
          <a:stretch>
            <a:fillRect/>
          </a:stretch>
        </p:blipFill>
        <p:spPr bwMode="auto">
          <a:xfrm>
            <a:off x="755650" y="4206875"/>
            <a:ext cx="2449513" cy="1595438"/>
          </a:xfrm>
          <a:prstGeom prst="rect">
            <a:avLst/>
          </a:prstGeom>
          <a:solidFill>
            <a:srgbClr val="C0C0C0"/>
          </a:solidFill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3563938" y="2492375"/>
            <a:ext cx="1906587" cy="6508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Анализ задания группой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941763" y="3357563"/>
            <a:ext cx="3576637" cy="6508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Определение ролей</a:t>
            </a:r>
          </a:p>
          <a:p>
            <a:pPr algn="ctr"/>
            <a:r>
              <a:rPr lang="ru-RU">
                <a:latin typeface="Calibri" pitchFamily="34" charset="0"/>
              </a:rPr>
              <a:t> в группе для выполнения задания</a:t>
            </a: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5508625" y="5229225"/>
            <a:ext cx="2271713" cy="3762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Выполнение задания</a:t>
            </a:r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6011863" y="5805488"/>
            <a:ext cx="2317750" cy="65087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Представление</a:t>
            </a:r>
          </a:p>
          <a:p>
            <a:pPr algn="ctr"/>
            <a:r>
              <a:rPr lang="ru-RU" b="1">
                <a:latin typeface="Calibri" pitchFamily="34" charset="0"/>
              </a:rPr>
              <a:t> работы</a:t>
            </a:r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3317875" y="5876925"/>
            <a:ext cx="2425700" cy="6508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Анализ</a:t>
            </a:r>
          </a:p>
          <a:p>
            <a:pPr algn="ctr"/>
            <a:r>
              <a:rPr lang="ru-RU">
                <a:latin typeface="Calibri" pitchFamily="34" charset="0"/>
              </a:rPr>
              <a:t>и оценивание работы  </a:t>
            </a:r>
          </a:p>
        </p:txBody>
      </p:sp>
      <p:sp>
        <p:nvSpPr>
          <p:cNvPr id="7179" name="TextBox 7"/>
          <p:cNvSpPr txBox="1">
            <a:spLocks noChangeArrowheads="1"/>
          </p:cNvSpPr>
          <p:nvPr/>
        </p:nvSpPr>
        <p:spPr bwMode="auto">
          <a:xfrm>
            <a:off x="3919538" y="4221163"/>
            <a:ext cx="3576637" cy="6508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Распределение ролей</a:t>
            </a:r>
          </a:p>
          <a:p>
            <a:pPr algn="ctr"/>
            <a:r>
              <a:rPr lang="ru-RU">
                <a:latin typeface="Calibri" pitchFamily="34" charset="0"/>
              </a:rPr>
              <a:t> в группе для выполнения задания</a:t>
            </a:r>
          </a:p>
        </p:txBody>
      </p:sp>
      <p:cxnSp>
        <p:nvCxnSpPr>
          <p:cNvPr id="7181" name="AutoShape 12"/>
          <p:cNvCxnSpPr>
            <a:cxnSpLocks noChangeShapeType="1"/>
            <a:stCxn id="7174" idx="3"/>
            <a:endCxn id="7175" idx="0"/>
          </p:cNvCxnSpPr>
          <p:nvPr/>
        </p:nvCxnSpPr>
        <p:spPr bwMode="auto">
          <a:xfrm>
            <a:off x="5470525" y="2817813"/>
            <a:ext cx="260350" cy="5397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182" name="AutoShape 13"/>
          <p:cNvCxnSpPr>
            <a:cxnSpLocks noChangeShapeType="1"/>
            <a:stCxn id="7175" idx="3"/>
            <a:endCxn id="7179" idx="3"/>
          </p:cNvCxnSpPr>
          <p:nvPr/>
        </p:nvCxnSpPr>
        <p:spPr bwMode="auto">
          <a:xfrm flipH="1">
            <a:off x="7496175" y="3683000"/>
            <a:ext cx="22225" cy="863600"/>
          </a:xfrm>
          <a:prstGeom prst="curvedConnector3">
            <a:avLst>
              <a:gd name="adj1" fmla="val -10214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183" name="AutoShape 14"/>
          <p:cNvCxnSpPr>
            <a:cxnSpLocks noChangeShapeType="1"/>
            <a:stCxn id="7179" idx="2"/>
            <a:endCxn id="7176" idx="1"/>
          </p:cNvCxnSpPr>
          <p:nvPr/>
        </p:nvCxnSpPr>
        <p:spPr bwMode="auto">
          <a:xfrm rot="5400000">
            <a:off x="5335588" y="5045075"/>
            <a:ext cx="546100" cy="200025"/>
          </a:xfrm>
          <a:prstGeom prst="curvedConnector4">
            <a:avLst>
              <a:gd name="adj1" fmla="val 32560"/>
              <a:gd name="adj2" fmla="val 21428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184" name="AutoShape 15"/>
          <p:cNvCxnSpPr>
            <a:cxnSpLocks noChangeShapeType="1"/>
            <a:stCxn id="7176" idx="3"/>
            <a:endCxn id="7177" idx="3"/>
          </p:cNvCxnSpPr>
          <p:nvPr/>
        </p:nvCxnSpPr>
        <p:spPr bwMode="auto">
          <a:xfrm>
            <a:off x="7780338" y="5418138"/>
            <a:ext cx="549275" cy="712787"/>
          </a:xfrm>
          <a:prstGeom prst="curvedConnector3">
            <a:avLst>
              <a:gd name="adj1" fmla="val 14162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185" name="AutoShape 16"/>
          <p:cNvCxnSpPr>
            <a:cxnSpLocks noChangeShapeType="1"/>
            <a:stCxn id="7177" idx="1"/>
            <a:endCxn id="7178" idx="3"/>
          </p:cNvCxnSpPr>
          <p:nvPr/>
        </p:nvCxnSpPr>
        <p:spPr bwMode="auto">
          <a:xfrm rot="10800000" flipV="1">
            <a:off x="5743575" y="6130925"/>
            <a:ext cx="268288" cy="71438"/>
          </a:xfrm>
          <a:prstGeom prst="curvedConnector3">
            <a:avLst>
              <a:gd name="adj1" fmla="val 4970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86" name="TextBox 5"/>
          <p:cNvSpPr txBox="1">
            <a:spLocks noChangeArrowheads="1"/>
          </p:cNvSpPr>
          <p:nvPr/>
        </p:nvSpPr>
        <p:spPr bwMode="auto">
          <a:xfrm>
            <a:off x="395288" y="2420938"/>
            <a:ext cx="2305050" cy="3762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Выявление лидера</a:t>
            </a:r>
          </a:p>
        </p:txBody>
      </p:sp>
      <p:cxnSp>
        <p:nvCxnSpPr>
          <p:cNvPr id="19" name="Скругленная соединительная линия 18"/>
          <p:cNvCxnSpPr>
            <a:cxnSpLocks noChangeShapeType="1"/>
            <a:stCxn id="7172" idx="2"/>
            <a:endCxn id="7186" idx="0"/>
          </p:cNvCxnSpPr>
          <p:nvPr/>
        </p:nvCxnSpPr>
        <p:spPr bwMode="auto">
          <a:xfrm rot="16200000" flipH="1">
            <a:off x="1377950" y="2251076"/>
            <a:ext cx="295275" cy="4445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rgbClr val="000066"/>
            </a:solidFill>
            <a:round/>
            <a:headEnd/>
            <a:tailEnd type="arrow" w="med" len="med"/>
          </a:ln>
        </p:spPr>
      </p:cxnSp>
      <p:sp>
        <p:nvSpPr>
          <p:cNvPr id="7189" name="TextBox 5"/>
          <p:cNvSpPr txBox="1">
            <a:spLocks noChangeArrowheads="1"/>
          </p:cNvSpPr>
          <p:nvPr/>
        </p:nvSpPr>
        <p:spPr bwMode="auto">
          <a:xfrm>
            <a:off x="827088" y="3141663"/>
            <a:ext cx="2305050" cy="92551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Самостоятельная организация группы лидером</a:t>
            </a:r>
          </a:p>
        </p:txBody>
      </p:sp>
      <p:cxnSp>
        <p:nvCxnSpPr>
          <p:cNvPr id="7190" name="AutoShape 22"/>
          <p:cNvCxnSpPr>
            <a:cxnSpLocks noChangeShapeType="1"/>
            <a:stCxn id="7186" idx="2"/>
            <a:endCxn id="7189" idx="0"/>
          </p:cNvCxnSpPr>
          <p:nvPr/>
        </p:nvCxnSpPr>
        <p:spPr bwMode="auto">
          <a:xfrm rot="16200000" flipH="1">
            <a:off x="1591469" y="2753519"/>
            <a:ext cx="344488" cy="431800"/>
          </a:xfrm>
          <a:prstGeom prst="curvedConnector3">
            <a:avLst>
              <a:gd name="adj1" fmla="val 497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91" name="AutoShape 23"/>
          <p:cNvCxnSpPr>
            <a:cxnSpLocks noChangeShapeType="1"/>
            <a:stCxn id="7189" idx="3"/>
            <a:endCxn id="7174" idx="1"/>
          </p:cNvCxnSpPr>
          <p:nvPr/>
        </p:nvCxnSpPr>
        <p:spPr bwMode="auto">
          <a:xfrm flipV="1">
            <a:off x="3132138" y="2817813"/>
            <a:ext cx="431800" cy="787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37A40-7B7E-4FA8-9613-28902A1F417B}" type="slidenum">
              <a:rPr lang="ru-RU"/>
              <a:pPr>
                <a:defRPr/>
              </a:pPr>
              <a:t>7</a:t>
            </a:fld>
            <a:endParaRPr lang="ru-RU"/>
          </a:p>
        </p:txBody>
      </p:sp>
      <p:grpSp>
        <p:nvGrpSpPr>
          <p:cNvPr id="8195" name="Group 28"/>
          <p:cNvGrpSpPr>
            <a:grpSpLocks/>
          </p:cNvGrpSpPr>
          <p:nvPr/>
        </p:nvGrpSpPr>
        <p:grpSpPr bwMode="auto">
          <a:xfrm>
            <a:off x="7210425" y="5280025"/>
            <a:ext cx="1800225" cy="1366838"/>
            <a:chOff x="3878" y="2568"/>
            <a:chExt cx="363" cy="635"/>
          </a:xfrm>
        </p:grpSpPr>
        <p:sp>
          <p:nvSpPr>
            <p:cNvPr id="8217" name="AutoShape 29"/>
            <p:cNvSpPr>
              <a:spLocks noChangeArrowheads="1"/>
            </p:cNvSpPr>
            <p:nvPr/>
          </p:nvSpPr>
          <p:spPr bwMode="auto">
            <a:xfrm>
              <a:off x="3878" y="2568"/>
              <a:ext cx="363" cy="40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alibri" pitchFamily="34" charset="0"/>
                </a:rPr>
                <a:t>Окончательная</a:t>
              </a:r>
            </a:p>
            <a:p>
              <a:pPr algn="ctr"/>
              <a:r>
                <a:rPr lang="ru-RU">
                  <a:solidFill>
                    <a:schemeClr val="bg1"/>
                  </a:solidFill>
                  <a:latin typeface="Calibri" pitchFamily="34" charset="0"/>
                </a:rPr>
                <a:t> оценка</a:t>
              </a:r>
            </a:p>
          </p:txBody>
        </p:sp>
        <p:sp>
          <p:nvSpPr>
            <p:cNvPr id="8218" name="Line 30"/>
            <p:cNvSpPr>
              <a:spLocks noChangeShapeType="1"/>
            </p:cNvSpPr>
            <p:nvPr/>
          </p:nvSpPr>
          <p:spPr bwMode="auto">
            <a:xfrm>
              <a:off x="3878" y="2614"/>
              <a:ext cx="0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6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5F1109"/>
                </a:solidFill>
                <a:latin typeface="Arial" charset="0"/>
              </a:rPr>
              <a:t>Алгоритм организации совместной деятельности (оценка)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619250" y="3068638"/>
            <a:ext cx="1547813" cy="576262"/>
          </a:xfrm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ru-RU" sz="1800" smtClean="0"/>
              <a:t>«Внешняя»</a:t>
            </a:r>
            <a:endParaRPr lang="ru-RU" sz="18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sz="1800" smtClean="0"/>
              <a:t> оценка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287713" y="1628775"/>
            <a:ext cx="2744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Коллективное</a:t>
            </a:r>
            <a:endParaRPr lang="ru-RU"/>
          </a:p>
          <a:p>
            <a:pPr algn="ctr"/>
            <a:r>
              <a:rPr lang="ru-RU">
                <a:latin typeface="Calibri" pitchFamily="34" charset="0"/>
              </a:rPr>
              <a:t> оценивание</a:t>
            </a:r>
            <a:endParaRPr lang="ru-RU"/>
          </a:p>
          <a:p>
            <a:pPr algn="ctr"/>
            <a:r>
              <a:rPr lang="ru-RU">
                <a:latin typeface="Calibri" pitchFamily="34" charset="0"/>
              </a:rPr>
              <a:t> группой</a:t>
            </a:r>
          </a:p>
          <a:p>
            <a:pPr algn="ctr"/>
            <a:r>
              <a:rPr lang="ru-RU">
                <a:latin typeface="Calibri" pitchFamily="34" charset="0"/>
              </a:rPr>
              <a:t>участников других групп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2700338" y="2924175"/>
            <a:ext cx="2736850" cy="25209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группа</a:t>
            </a:r>
          </a:p>
          <a:p>
            <a:pPr algn="ctr"/>
            <a:r>
              <a:rPr lang="ru-RU">
                <a:latin typeface="Calibri" pitchFamily="34" charset="0"/>
              </a:rPr>
              <a:t>Взаимооценивание </a:t>
            </a:r>
          </a:p>
          <a:p>
            <a:pPr algn="ctr"/>
            <a:r>
              <a:rPr lang="ru-RU">
                <a:latin typeface="Calibri" pitchFamily="34" charset="0"/>
              </a:rPr>
              <a:t>в группе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500063" y="4941888"/>
            <a:ext cx="1624012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 группа</a:t>
            </a:r>
          </a:p>
          <a:p>
            <a:pPr algn="ctr"/>
            <a:r>
              <a:rPr lang="ru-RU" sz="1200"/>
              <a:t>Взаимооценивание</a:t>
            </a:r>
          </a:p>
          <a:p>
            <a:pPr algn="ctr"/>
            <a:r>
              <a:rPr lang="ru-RU" sz="1200"/>
              <a:t>в группе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214313" y="1700213"/>
            <a:ext cx="1477962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 группа</a:t>
            </a:r>
          </a:p>
          <a:p>
            <a:pPr algn="ctr"/>
            <a:r>
              <a:rPr lang="ru-RU" sz="1200"/>
              <a:t>Взаимооценивание</a:t>
            </a:r>
          </a:p>
          <a:p>
            <a:pPr algn="ctr"/>
            <a:r>
              <a:rPr lang="ru-RU" sz="1200"/>
              <a:t> в группе</a:t>
            </a:r>
          </a:p>
        </p:txBody>
      </p:sp>
      <p:cxnSp>
        <p:nvCxnSpPr>
          <p:cNvPr id="8202" name="AutoShape 10"/>
          <p:cNvCxnSpPr>
            <a:cxnSpLocks noChangeShapeType="1"/>
            <a:stCxn id="8199" idx="0"/>
            <a:endCxn id="8201" idx="0"/>
          </p:cNvCxnSpPr>
          <p:nvPr/>
        </p:nvCxnSpPr>
        <p:spPr bwMode="auto">
          <a:xfrm rot="16200000" flipV="1">
            <a:off x="1898651" y="754062"/>
            <a:ext cx="1223962" cy="3116263"/>
          </a:xfrm>
          <a:prstGeom prst="curvedConnector3">
            <a:avLst>
              <a:gd name="adj1" fmla="val 118676"/>
            </a:avLst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8203" name="AutoShape 11"/>
          <p:cNvCxnSpPr>
            <a:cxnSpLocks noChangeShapeType="1"/>
            <a:stCxn id="8201" idx="6"/>
            <a:endCxn id="8199" idx="1"/>
          </p:cNvCxnSpPr>
          <p:nvPr/>
        </p:nvCxnSpPr>
        <p:spPr bwMode="auto">
          <a:xfrm>
            <a:off x="1692275" y="2384425"/>
            <a:ext cx="1408113" cy="909638"/>
          </a:xfrm>
          <a:prstGeom prst="curvedConnector2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8204" name="AutoShape 12"/>
          <p:cNvCxnSpPr>
            <a:cxnSpLocks noChangeShapeType="1"/>
            <a:stCxn id="8199" idx="4"/>
            <a:endCxn id="8200" idx="4"/>
          </p:cNvCxnSpPr>
          <p:nvPr/>
        </p:nvCxnSpPr>
        <p:spPr bwMode="auto">
          <a:xfrm rot="5400000">
            <a:off x="2257425" y="4498975"/>
            <a:ext cx="865188" cy="2757488"/>
          </a:xfrm>
          <a:prstGeom prst="curvedConnector3">
            <a:avLst>
              <a:gd name="adj1" fmla="val 126421"/>
            </a:avLst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8205" name="AutoShape 13"/>
          <p:cNvCxnSpPr>
            <a:cxnSpLocks noChangeShapeType="1"/>
            <a:stCxn id="8200" idx="6"/>
            <a:endCxn id="8199" idx="3"/>
          </p:cNvCxnSpPr>
          <p:nvPr/>
        </p:nvCxnSpPr>
        <p:spPr bwMode="auto">
          <a:xfrm flipV="1">
            <a:off x="2124075" y="5075238"/>
            <a:ext cx="976313" cy="550862"/>
          </a:xfrm>
          <a:prstGeom prst="curvedConnector2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</p:cxnSp>
      <p:sp>
        <p:nvSpPr>
          <p:cNvPr id="8206" name="TextBox 5"/>
          <p:cNvSpPr txBox="1">
            <a:spLocks noChangeArrowheads="1"/>
          </p:cNvSpPr>
          <p:nvPr/>
        </p:nvSpPr>
        <p:spPr bwMode="auto">
          <a:xfrm>
            <a:off x="3073400" y="5524500"/>
            <a:ext cx="2571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Коллективное</a:t>
            </a:r>
            <a:endParaRPr lang="ru-RU"/>
          </a:p>
          <a:p>
            <a:pPr algn="ctr"/>
            <a:r>
              <a:rPr lang="ru-RU">
                <a:latin typeface="Calibri" pitchFamily="34" charset="0"/>
              </a:rPr>
              <a:t> оценивание</a:t>
            </a:r>
            <a:endParaRPr lang="ru-RU"/>
          </a:p>
          <a:p>
            <a:pPr algn="ctr"/>
            <a:r>
              <a:rPr lang="ru-RU">
                <a:latin typeface="Calibri" pitchFamily="34" charset="0"/>
              </a:rPr>
              <a:t> группой</a:t>
            </a:r>
          </a:p>
          <a:p>
            <a:pPr algn="ctr"/>
            <a:r>
              <a:rPr lang="ru-RU">
                <a:latin typeface="Calibri" pitchFamily="34" charset="0"/>
              </a:rPr>
              <a:t>участников других групп</a:t>
            </a:r>
          </a:p>
        </p:txBody>
      </p:sp>
      <p:sp>
        <p:nvSpPr>
          <p:cNvPr id="8207" name="Rectangle 5"/>
          <p:cNvSpPr>
            <a:spLocks noChangeArrowheads="1"/>
          </p:cNvSpPr>
          <p:nvPr/>
        </p:nvSpPr>
        <p:spPr bwMode="auto">
          <a:xfrm>
            <a:off x="0" y="4149725"/>
            <a:ext cx="15478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«Внешняя»</a:t>
            </a:r>
            <a:endParaRPr lang="ru-RU"/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 оценка</a:t>
            </a:r>
          </a:p>
        </p:txBody>
      </p:sp>
      <p:cxnSp>
        <p:nvCxnSpPr>
          <p:cNvPr id="8208" name="AutoShape 16"/>
          <p:cNvCxnSpPr>
            <a:cxnSpLocks noChangeShapeType="1"/>
            <a:stCxn id="8200" idx="7"/>
            <a:endCxn id="8201" idx="5"/>
          </p:cNvCxnSpPr>
          <p:nvPr/>
        </p:nvCxnSpPr>
        <p:spPr bwMode="auto">
          <a:xfrm rot="16200000" flipV="1">
            <a:off x="544513" y="3800475"/>
            <a:ext cx="2273300" cy="4095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8209" name="AutoShape 17"/>
          <p:cNvCxnSpPr>
            <a:cxnSpLocks noChangeShapeType="1"/>
            <a:stCxn id="8201" idx="4"/>
            <a:endCxn id="8200" idx="0"/>
          </p:cNvCxnSpPr>
          <p:nvPr/>
        </p:nvCxnSpPr>
        <p:spPr bwMode="auto">
          <a:xfrm rot="16200000" flipH="1">
            <a:off x="195263" y="3825875"/>
            <a:ext cx="1873250" cy="3587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</p:cxnSp>
      <p:sp>
        <p:nvSpPr>
          <p:cNvPr id="8210" name="AutoShape 18"/>
          <p:cNvSpPr>
            <a:spLocks noChangeArrowheads="1"/>
          </p:cNvSpPr>
          <p:nvPr/>
        </p:nvSpPr>
        <p:spPr bwMode="auto">
          <a:xfrm rot="18650240" flipH="1">
            <a:off x="5507831" y="2709070"/>
            <a:ext cx="2447925" cy="1439862"/>
          </a:xfrm>
          <a:prstGeom prst="homePlate">
            <a:avLst>
              <a:gd name="adj" fmla="val 42503"/>
            </a:avLst>
          </a:prstGeom>
          <a:solidFill>
            <a:srgbClr val="FF99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Анализ «внешней»</a:t>
            </a:r>
          </a:p>
          <a:p>
            <a:pPr algn="ctr"/>
            <a:r>
              <a:rPr lang="ru-RU">
                <a:latin typeface="Calibri" pitchFamily="34" charset="0"/>
              </a:rPr>
              <a:t> оценки учителем</a:t>
            </a:r>
          </a:p>
        </p:txBody>
      </p:sp>
      <p:grpSp>
        <p:nvGrpSpPr>
          <p:cNvPr id="8211" name="Group 23"/>
          <p:cNvGrpSpPr>
            <a:grpSpLocks/>
          </p:cNvGrpSpPr>
          <p:nvPr/>
        </p:nvGrpSpPr>
        <p:grpSpPr bwMode="auto">
          <a:xfrm>
            <a:off x="5724525" y="4437063"/>
            <a:ext cx="935038" cy="1008062"/>
            <a:chOff x="3878" y="2568"/>
            <a:chExt cx="363" cy="635"/>
          </a:xfrm>
        </p:grpSpPr>
        <p:sp>
          <p:nvSpPr>
            <p:cNvPr id="8215" name="AutoShape 20"/>
            <p:cNvSpPr>
              <a:spLocks noChangeArrowheads="1"/>
            </p:cNvSpPr>
            <p:nvPr/>
          </p:nvSpPr>
          <p:spPr bwMode="auto">
            <a:xfrm>
              <a:off x="3878" y="2568"/>
              <a:ext cx="363" cy="408"/>
            </a:xfrm>
            <a:prstGeom prst="wave">
              <a:avLst>
                <a:gd name="adj1" fmla="val 13005"/>
                <a:gd name="adj2" fmla="val 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Calibri" pitchFamily="34" charset="0"/>
                </a:rPr>
                <a:t>оценка</a:t>
              </a:r>
            </a:p>
          </p:txBody>
        </p:sp>
        <p:sp>
          <p:nvSpPr>
            <p:cNvPr id="8216" name="Line 22"/>
            <p:cNvSpPr>
              <a:spLocks noChangeShapeType="1"/>
            </p:cNvSpPr>
            <p:nvPr/>
          </p:nvSpPr>
          <p:spPr bwMode="auto">
            <a:xfrm>
              <a:off x="3878" y="2614"/>
              <a:ext cx="0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8212" name="AutoShape 25"/>
          <p:cNvCxnSpPr>
            <a:cxnSpLocks noChangeShapeType="1"/>
            <a:stCxn id="8199" idx="5"/>
            <a:endCxn id="8216" idx="0"/>
          </p:cNvCxnSpPr>
          <p:nvPr/>
        </p:nvCxnSpPr>
        <p:spPr bwMode="auto">
          <a:xfrm rot="5400000" flipH="1" flipV="1">
            <a:off x="5088732" y="4439444"/>
            <a:ext cx="584200" cy="687387"/>
          </a:xfrm>
          <a:prstGeom prst="curvedConnector5">
            <a:avLst>
              <a:gd name="adj1" fmla="val -102444"/>
              <a:gd name="adj2" fmla="val 79213"/>
              <a:gd name="adj3" fmla="val 135870"/>
            </a:avLst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</p:cxnSp>
      <p:sp>
        <p:nvSpPr>
          <p:cNvPr id="8213" name="AutoShape 27"/>
          <p:cNvSpPr>
            <a:spLocks noChangeArrowheads="1"/>
          </p:cNvSpPr>
          <p:nvPr/>
        </p:nvSpPr>
        <p:spPr bwMode="auto">
          <a:xfrm rot="18619450" flipH="1">
            <a:off x="6480969" y="3393281"/>
            <a:ext cx="2592388" cy="1368425"/>
          </a:xfrm>
          <a:prstGeom prst="homePlate">
            <a:avLst>
              <a:gd name="adj" fmla="val 47361"/>
            </a:avLst>
          </a:prstGeom>
          <a:solidFill>
            <a:srgbClr val="DDDDDD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Возможность </a:t>
            </a:r>
          </a:p>
          <a:p>
            <a:pPr algn="ctr"/>
            <a:r>
              <a:rPr lang="ru-RU">
                <a:latin typeface="Calibri" pitchFamily="34" charset="0"/>
              </a:rPr>
              <a:t>апелляции </a:t>
            </a:r>
          </a:p>
          <a:p>
            <a:pPr algn="ctr"/>
            <a:r>
              <a:rPr lang="ru-RU">
                <a:latin typeface="Calibri" pitchFamily="34" charset="0"/>
              </a:rPr>
              <a:t>и повышения балла</a:t>
            </a:r>
          </a:p>
        </p:txBody>
      </p:sp>
      <p:cxnSp>
        <p:nvCxnSpPr>
          <p:cNvPr id="8214" name="AutoShape 31"/>
          <p:cNvCxnSpPr>
            <a:cxnSpLocks noChangeShapeType="1"/>
            <a:stCxn id="8215" idx="3"/>
            <a:endCxn id="8217" idx="2"/>
          </p:cNvCxnSpPr>
          <p:nvPr/>
        </p:nvCxnSpPr>
        <p:spPr bwMode="auto">
          <a:xfrm>
            <a:off x="6659563" y="4760913"/>
            <a:ext cx="1450975" cy="1282700"/>
          </a:xfrm>
          <a:prstGeom prst="curvedConnector4">
            <a:avLst>
              <a:gd name="adj1" fmla="val 18926"/>
              <a:gd name="adj2" fmla="val 126611"/>
            </a:avLst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FC6F4-1642-4ED7-9927-9A1DC1E47DC3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92500" y="3429000"/>
            <a:ext cx="2865450" cy="157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Организация совместной деятельности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2060575"/>
            <a:ext cx="2678112" cy="1644650"/>
          </a:xfrm>
          <a:prstGeom prst="rect">
            <a:avLst/>
          </a:prstGeom>
          <a:solidFill>
            <a:schemeClr val="bg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+mn-lt"/>
              </a:rPr>
              <a:t>Технология развития критического мышления</a:t>
            </a:r>
            <a:endParaRPr lang="ru-RU" sz="24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132138" y="1628775"/>
            <a:ext cx="2857500" cy="1571625"/>
          </a:xfrm>
          <a:prstGeom prst="rect">
            <a:avLst/>
          </a:prstGeom>
          <a:solidFill>
            <a:schemeClr val="bg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+mn-lt"/>
              </a:rPr>
              <a:t>Технология проведения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+mn-lt"/>
              </a:rPr>
              <a:t>интегрированного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+mn-lt"/>
              </a:rPr>
              <a:t>урока</a:t>
            </a:r>
            <a:endParaRPr lang="ru-RU" sz="24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300788" y="2060575"/>
            <a:ext cx="2641600" cy="1512888"/>
          </a:xfrm>
          <a:prstGeom prst="rect">
            <a:avLst/>
          </a:prstGeom>
          <a:solidFill>
            <a:schemeClr val="bg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+mn-lt"/>
              </a:rPr>
              <a:t>Театральная педагогика</a:t>
            </a:r>
            <a:endParaRPr lang="ru-RU" sz="2400" b="1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9223" name="Скругленная соединительная линия 8"/>
          <p:cNvCxnSpPr>
            <a:cxnSpLocks noChangeShapeType="1"/>
            <a:stCxn id="6" idx="2"/>
            <a:endCxn id="4" idx="1"/>
          </p:cNvCxnSpPr>
          <p:nvPr/>
        </p:nvCxnSpPr>
        <p:spPr bwMode="auto">
          <a:xfrm rot="5400000">
            <a:off x="4006900" y="3105636"/>
            <a:ext cx="459224" cy="648752"/>
          </a:xfrm>
          <a:prstGeom prst="curvedConnector3">
            <a:avLst>
              <a:gd name="adj1" fmla="val 50000"/>
            </a:avLst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9224" name="Shape 10"/>
          <p:cNvCxnSpPr>
            <a:cxnSpLocks noChangeShapeType="1"/>
            <a:stCxn id="5" idx="2"/>
            <a:endCxn id="4" idx="2"/>
          </p:cNvCxnSpPr>
          <p:nvPr/>
        </p:nvCxnSpPr>
        <p:spPr bwMode="auto">
          <a:xfrm rot="16200000" flipH="1">
            <a:off x="2249885" y="2973784"/>
            <a:ext cx="511175" cy="1974056"/>
          </a:xfrm>
          <a:prstGeom prst="curvedConnector2">
            <a:avLst/>
          </a:prstGeom>
          <a:noFill/>
          <a:ln w="28575" algn="ctr">
            <a:solidFill>
              <a:srgbClr val="17375E"/>
            </a:solidFill>
            <a:round/>
            <a:headEnd/>
            <a:tailEnd type="arrow" w="med" len="med"/>
          </a:ln>
        </p:spPr>
      </p:cxnSp>
      <p:cxnSp>
        <p:nvCxnSpPr>
          <p:cNvPr id="9225" name="Shape 12"/>
          <p:cNvCxnSpPr>
            <a:cxnSpLocks noChangeShapeType="1"/>
            <a:stCxn id="7" idx="2"/>
            <a:endCxn id="4" idx="6"/>
          </p:cNvCxnSpPr>
          <p:nvPr/>
        </p:nvCxnSpPr>
        <p:spPr bwMode="auto">
          <a:xfrm rot="5400000">
            <a:off x="6668301" y="3263112"/>
            <a:ext cx="642937" cy="1263638"/>
          </a:xfrm>
          <a:prstGeom prst="curvedConnector2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</p:spPr>
      </p:cxnSp>
      <p:sp>
        <p:nvSpPr>
          <p:cNvPr id="15" name="Прямоугольник с одним скругленным углом 14"/>
          <p:cNvSpPr/>
          <p:nvPr/>
        </p:nvSpPr>
        <p:spPr>
          <a:xfrm>
            <a:off x="3348038" y="5286375"/>
            <a:ext cx="2571750" cy="1500188"/>
          </a:xfrm>
          <a:prstGeom prst="round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Обязательные результаты обучения</a:t>
            </a:r>
          </a:p>
        </p:txBody>
      </p:sp>
      <p:cxnSp>
        <p:nvCxnSpPr>
          <p:cNvPr id="9227" name="Скругленная соединительная линия 16"/>
          <p:cNvCxnSpPr>
            <a:cxnSpLocks noChangeShapeType="1"/>
            <a:stCxn id="4" idx="4"/>
            <a:endCxn id="15" idx="0"/>
          </p:cNvCxnSpPr>
          <p:nvPr/>
        </p:nvCxnSpPr>
        <p:spPr bwMode="auto">
          <a:xfrm rot="5400000">
            <a:off x="4638282" y="4999431"/>
            <a:ext cx="282575" cy="291312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9228" name="Rectangle 1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5F1109"/>
                </a:solidFill>
                <a:latin typeface="Arial" charset="0"/>
              </a:rPr>
              <a:t>Интеграция совместной деятельности и современных педагогических технологий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66C22-020F-4B29-8918-DF7925FDB29D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/>
          <a:srcRect l="18137" t="8754" r="1143" b="22720"/>
          <a:stretch>
            <a:fillRect/>
          </a:stretch>
        </p:blipFill>
        <p:spPr bwMode="auto">
          <a:xfrm>
            <a:off x="755650" y="1557338"/>
            <a:ext cx="7559675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5F1109"/>
                </a:solidFill>
                <a:latin typeface="Arial" charset="0"/>
              </a:rPr>
              <a:t>Пример совместно составленного опорного конспекта в сервисе </a:t>
            </a:r>
            <a:r>
              <a:rPr lang="en-US" sz="3200" smtClean="0">
                <a:solidFill>
                  <a:srgbClr val="5F1109"/>
                </a:solidFill>
                <a:latin typeface="Arial" charset="0"/>
              </a:rPr>
              <a:t>Google </a:t>
            </a:r>
            <a:r>
              <a:rPr lang="ru-RU" sz="2400" smtClean="0">
                <a:solidFill>
                  <a:srgbClr val="5F1109"/>
                </a:solidFill>
                <a:latin typeface="Arial" charset="0"/>
              </a:rPr>
              <a:t>(урок русского языка, 6 класс)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1100</Words>
  <Application>Microsoft Office PowerPoint</Application>
  <PresentationFormat>Экран (4:3)</PresentationFormat>
  <Paragraphs>232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Умение организовывать сотрудничество и совместную деятельность- требования ФГОС и современной  жизни  </vt:lpstr>
      <vt:lpstr>Цель моей работы: научить детей работать совместно</vt:lpstr>
      <vt:lpstr>Теоретическая основа опыта</vt:lpstr>
      <vt:lpstr>Алгоритм организации совместной деятельности (этапы)</vt:lpstr>
      <vt:lpstr>Алгоритм организации совместной деятельности старшеклассников (особенности)</vt:lpstr>
      <vt:lpstr>Алгоритм организации совместной деятельности (оценка)</vt:lpstr>
      <vt:lpstr>Интеграция совместной деятельности и современных педагогических технологий </vt:lpstr>
      <vt:lpstr>Пример совместно составленного опорного конспекта в сервисе Google (урок русского языка, 6 класс)</vt:lpstr>
      <vt:lpstr>Совместная деятельность на интегрированном уроке русского языка и физики</vt:lpstr>
      <vt:lpstr>«Театральная педагогика» и совместная деятельность – понятия неразделимые </vt:lpstr>
      <vt:lpstr>Почему возникает потребность в использовании сервисов совместной работы в сети Интернет?</vt:lpstr>
      <vt:lpstr>Учимся писать сочинение вместе!</vt:lpstr>
      <vt:lpstr>Коллективный анализ стихотворения на основе совместной работы в сетевом сервисе  </vt:lpstr>
      <vt:lpstr>Слайд 15</vt:lpstr>
      <vt:lpstr>Слайд 16</vt:lpstr>
      <vt:lpstr>Внеурочная деятельность:  защита проектов</vt:lpstr>
      <vt:lpstr>Предметные результаты</vt:lpstr>
      <vt:lpstr>Слайд 19</vt:lpstr>
      <vt:lpstr>Всегда открыта к сотрудничеству (Распространение опыта) </vt:lpstr>
      <vt:lpstr>Слайд 21</vt:lpstr>
      <vt:lpstr>Слайд 22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www.PHILka.RU</cp:lastModifiedBy>
  <cp:revision>96</cp:revision>
  <dcterms:created xsi:type="dcterms:W3CDTF">2014-07-21T17:34:08Z</dcterms:created>
  <dcterms:modified xsi:type="dcterms:W3CDTF">2014-08-13T19:48:42Z</dcterms:modified>
</cp:coreProperties>
</file>