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09" r:id="rId2"/>
    <p:sldId id="311" r:id="rId3"/>
    <p:sldId id="292" r:id="rId4"/>
    <p:sldId id="291" r:id="rId5"/>
    <p:sldId id="293" r:id="rId6"/>
    <p:sldId id="295" r:id="rId7"/>
    <p:sldId id="296" r:id="rId8"/>
    <p:sldId id="298" r:id="rId9"/>
    <p:sldId id="294" r:id="rId10"/>
    <p:sldId id="301" r:id="rId11"/>
    <p:sldId id="302" r:id="rId12"/>
    <p:sldId id="303" r:id="rId13"/>
    <p:sldId id="304" r:id="rId14"/>
    <p:sldId id="305" r:id="rId15"/>
    <p:sldId id="306" r:id="rId16"/>
    <p:sldId id="310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B78B0-8B47-4D12-A4D3-A5030B673DD3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3F97B-C23D-4CC7-A979-42E6E9B25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131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3F97B-C23D-4CC7-A979-42E6E9B2565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643050"/>
            <a:ext cx="5952202" cy="352839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Как учить в эпоху перемен ?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или 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В поисках универсального метода…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5214950"/>
            <a:ext cx="5400600" cy="1340768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Ирина Геннадьевна Рубцова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Учитель </a:t>
            </a:r>
            <a:r>
              <a:rPr lang="ru-RU" b="1" dirty="0" smtClean="0">
                <a:solidFill>
                  <a:srgbClr val="C00000"/>
                </a:solidFill>
              </a:rPr>
              <a:t>математики МАОУ лицея №</a:t>
            </a:r>
            <a:r>
              <a:rPr lang="ru-RU" b="1" dirty="0" smtClean="0">
                <a:solidFill>
                  <a:srgbClr val="C00000"/>
                </a:solidFill>
              </a:rPr>
              <a:t>18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г. </a:t>
            </a:r>
            <a:r>
              <a:rPr lang="ru-RU" b="1" dirty="0" smtClean="0">
                <a:solidFill>
                  <a:srgbClr val="C00000"/>
                </a:solidFill>
              </a:rPr>
              <a:t>Калининград</a:t>
            </a:r>
            <a:endParaRPr lang="ru-RU" dirty="0"/>
          </a:p>
        </p:txBody>
      </p:sp>
      <p:pic>
        <p:nvPicPr>
          <p:cNvPr id="4" name="Picture 2" descr="C:\Documents and Settings\геннадий\Рабочий стол\wed 2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214282" y="1071546"/>
            <a:ext cx="1571636" cy="2396744"/>
          </a:xfrm>
          <a:prstGeom prst="rect">
            <a:avLst/>
          </a:prstGeom>
          <a:noFill/>
        </p:spPr>
      </p:pic>
      <p:pic>
        <p:nvPicPr>
          <p:cNvPr id="5" name="Picture 2" descr="C:\Documents and Settings\Рубцова Ирина\Рабочий стол\УГ область\ФОТОГРАФИИ\эмблема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0"/>
            <a:ext cx="2524711" cy="17366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28794" y="214290"/>
            <a:ext cx="4857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Всероссийский конкурс «Учитель года России — 2014</a:t>
            </a:r>
            <a:r>
              <a:rPr lang="ru-RU" sz="2400" i="1" dirty="0" smtClean="0"/>
              <a:t>»</a:t>
            </a:r>
            <a:endParaRPr lang="ru-RU" sz="2400" i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053150" cy="8382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Метод постановки и решения учебной задачи (Метод содержательного обобщения)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1643050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АКТУАЛИЗАЦИЯ ЗНАНИЙ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2500306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ПОСТАНОВКА УЧЕБНОЙ ЗАДАЧИ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14546" y="3357562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РЕШЕНИЕ УЧЕБНОЙ ЗАДАЧИ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3240" y="4214818"/>
            <a:ext cx="335758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КОНКРЕТИЗАЦИЯ ПОНЯТИЯ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6248" y="5072074"/>
            <a:ext cx="335758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ОЦЕНКА УРОВНЯ УСВОЕНИЯ НОВОГО ЗНАНИЯ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 rot="21424819">
            <a:off x="4877348" y="1944667"/>
            <a:ext cx="642942" cy="785818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21424819">
            <a:off x="5591728" y="2873361"/>
            <a:ext cx="642942" cy="785818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 rot="21424819">
            <a:off x="6520422" y="3873492"/>
            <a:ext cx="642942" cy="785818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21424819">
            <a:off x="7663430" y="4802187"/>
            <a:ext cx="642942" cy="785818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Picture 2" descr="C:\Documents and Settings\геннадий\Мои документы\ИРИНА\школа\открытые уроки\25112011fotovideo\Рубцова_ФОТО_урок_Множества\Рубцова_фото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4571984"/>
            <a:ext cx="3047711" cy="2286016"/>
          </a:xfrm>
          <a:prstGeom prst="rect">
            <a:avLst/>
          </a:prstGeom>
          <a:noFill/>
        </p:spPr>
      </p:pic>
      <p:pic>
        <p:nvPicPr>
          <p:cNvPr id="17" name="Picture 2" descr="C:\Documents and Settings\геннадий\Мои документы\ИРИНА\школа\КЛАСС\ФОТО03022012\DSCN4305.JPG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6518702" y="0"/>
            <a:ext cx="2411015" cy="3214686"/>
          </a:xfrm>
          <a:prstGeom prst="rect">
            <a:avLst/>
          </a:prstGeom>
          <a:noFill/>
        </p:spPr>
      </p:pic>
      <p:sp>
        <p:nvSpPr>
          <p:cNvPr id="18" name="Содержимое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4698876" cy="14287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АКТУАЛИЗАЦИЯ ЗНАНИЙ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596" y="1600200"/>
            <a:ext cx="4857784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Подготовка мышления к открытию нового знания;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Ситуация успеха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Позитивный настрой и уверенность;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Полезные учебные ритуалы</a:t>
            </a:r>
            <a:endParaRPr lang="ru-RU" sz="3200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572132" y="4357694"/>
            <a:ext cx="3357586" cy="2071702"/>
          </a:xfrm>
          <a:prstGeom prst="wedgeRoundRectCallout">
            <a:avLst>
              <a:gd name="adj1" fmla="val 24419"/>
              <a:gd name="adj2" fmla="val -8997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Этап актуализации с использованием электронных учебников </a:t>
            </a:r>
            <a:r>
              <a:rPr lang="en-US" sz="2400" dirty="0" smtClean="0">
                <a:solidFill>
                  <a:schemeClr val="tx1"/>
                </a:solidFill>
              </a:rPr>
              <a:t>Plastic Logic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4" descr="C:\Documents and Settings\геннадий\Мои документы\ИРИНА\школа\КЛАСС\ФОТО03022012\DSCN43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4956" y="516754"/>
            <a:ext cx="3979044" cy="298368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5056066" cy="97153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ПОСТАНОВКА УЧЕБНОЙ ЗАДАЧИ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596" y="1600200"/>
            <a:ext cx="464347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Проблемная ситуация;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Граница между знанием и незнанием;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Учебный диалог;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Совместная формулировка цели.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5500702"/>
            <a:ext cx="4191000" cy="8238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429256" y="4000504"/>
            <a:ext cx="3000396" cy="2143140"/>
          </a:xfrm>
          <a:prstGeom prst="wedgeRoundRectCallout">
            <a:avLst>
              <a:gd name="adj1" fmla="val 65"/>
              <a:gd name="adj2" fmla="val -9780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Групповая работа на этапе постановки учебной задачи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9217" name="Picture 1" descr="C:\Users\Ирина\Desktop\УГ Москва\ФОТО УЧИТЕЛЬ ГОДА МОСКВА\Рубцова НА УРОКЕ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42" y="214290"/>
            <a:ext cx="4117542" cy="274637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5770446" cy="161447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Решение учебной задачи – «открытие» нового знания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596" y="2285992"/>
            <a:ext cx="5357850" cy="4038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Выдвижение гипотез;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Мозговой штурм;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Изучение нового объекта и образование понятия (</a:t>
            </a:r>
            <a:r>
              <a:rPr lang="ru-RU" sz="3200" dirty="0" err="1" smtClean="0">
                <a:solidFill>
                  <a:schemeClr val="tx1"/>
                </a:solidFill>
              </a:rPr>
              <a:t>квазииследование</a:t>
            </a:r>
            <a:r>
              <a:rPr lang="ru-RU" sz="3200" dirty="0" smtClean="0">
                <a:solidFill>
                  <a:schemeClr val="tx1"/>
                </a:solidFill>
              </a:rPr>
              <a:t>);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Фиксация нового способа в </a:t>
            </a:r>
            <a:r>
              <a:rPr lang="ru-RU" sz="3200" dirty="0" err="1" smtClean="0">
                <a:solidFill>
                  <a:schemeClr val="tx1"/>
                </a:solidFill>
              </a:rPr>
              <a:t>знако-буквенной</a:t>
            </a:r>
            <a:r>
              <a:rPr lang="ru-RU" sz="3200" dirty="0" smtClean="0">
                <a:solidFill>
                  <a:schemeClr val="tx1"/>
                </a:solidFill>
              </a:rPr>
              <a:t> модели.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Documents and Settings\геннадий\Мои документы\ИРИНА\школа\открытые уроки\25112011fotovideo\Рубцова_ФОТО_урок_Множества\Рубцова_фото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86380" y="255970"/>
            <a:ext cx="3857620" cy="2893214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6072198" y="3643314"/>
            <a:ext cx="2643206" cy="2143140"/>
          </a:xfrm>
          <a:prstGeom prst="wedgeRoundRectCallout">
            <a:avLst>
              <a:gd name="adj1" fmla="val -37397"/>
              <a:gd name="adj2" fmla="val -7260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Представители учебных групп  участвуют в дискуссии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5699008" cy="190023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Конкретизация понятия – проверка открытого способа действия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2571744"/>
            <a:ext cx="5500726" cy="37528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Решение типовых задач;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Включение нового знания в систему знаний ученика;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Составление </a:t>
            </a:r>
            <a:r>
              <a:rPr lang="ru-RU" sz="3200" dirty="0" err="1" smtClean="0">
                <a:solidFill>
                  <a:schemeClr val="tx1"/>
                </a:solidFill>
              </a:rPr>
              <a:t>частно-практических</a:t>
            </a:r>
            <a:r>
              <a:rPr lang="ru-RU" sz="3200" dirty="0" smtClean="0">
                <a:solidFill>
                  <a:schemeClr val="tx1"/>
                </a:solidFill>
              </a:rPr>
              <a:t> задач на основе нового способа;</a:t>
            </a:r>
          </a:p>
        </p:txBody>
      </p:sp>
      <p:pic>
        <p:nvPicPr>
          <p:cNvPr id="6146" name="Picture 2" descr="C:\Documents and Settings\геннадий\Мои документы\ИРИНА\школа\открытые уроки\25112011fotovideo\Рубцова_ФОТО_урок_Множества\Рубцова_фото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72066" y="214290"/>
            <a:ext cx="3913191" cy="2934893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6429388" y="3714752"/>
            <a:ext cx="2500330" cy="1857388"/>
          </a:xfrm>
          <a:prstGeom prst="wedgeRoundRectCallout">
            <a:avLst>
              <a:gd name="adj1" fmla="val -36380"/>
              <a:gd name="adj2" fmla="val -8110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Парная работа по решению  типовых задач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5341818" cy="132872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Оценка уровня усвоения нового знания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596" y="2000240"/>
            <a:ext cx="4714908" cy="4324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Определение критериев освоения открытого способа;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Различные виды КОД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Приоритет самооценки;</a:t>
            </a:r>
          </a:p>
        </p:txBody>
      </p:sp>
      <p:pic>
        <p:nvPicPr>
          <p:cNvPr id="7170" name="Picture 2" descr="C:\Documents and Settings\геннадий\Мои документы\ИРИНА\школа\КЛАСС\2013-2014\IMG_53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423" y="571480"/>
            <a:ext cx="4281295" cy="2857382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оценочные процедуры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16" y="1500174"/>
            <a:ext cx="257176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Формы промежуточной аттестации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3143248"/>
            <a:ext cx="2500330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Формирующее оценивание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86446" y="3143248"/>
            <a:ext cx="2857520" cy="12144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Констатирующее оценивание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143512"/>
            <a:ext cx="1714512" cy="15716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Диагности-ческие</a:t>
            </a:r>
            <a:r>
              <a:rPr lang="ru-RU" sz="2000" dirty="0" smtClean="0">
                <a:solidFill>
                  <a:srgbClr val="002060"/>
                </a:solidFill>
              </a:rPr>
              <a:t> работы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85918" y="5143512"/>
            <a:ext cx="1714512" cy="15716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Домашняя </a:t>
            </a:r>
            <a:r>
              <a:rPr lang="ru-RU" sz="2000" dirty="0" err="1" smtClean="0">
                <a:solidFill>
                  <a:srgbClr val="002060"/>
                </a:solidFill>
              </a:rPr>
              <a:t>самостоя-тельная</a:t>
            </a:r>
            <a:r>
              <a:rPr lang="ru-RU" sz="2000" dirty="0" smtClean="0">
                <a:solidFill>
                  <a:srgbClr val="002060"/>
                </a:solidFill>
              </a:rPr>
              <a:t> работа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14744" y="5143512"/>
            <a:ext cx="1714512" cy="15716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Провероч-ные</a:t>
            </a:r>
            <a:r>
              <a:rPr lang="ru-RU" sz="2000" dirty="0" smtClean="0">
                <a:solidFill>
                  <a:srgbClr val="002060"/>
                </a:solidFill>
              </a:rPr>
              <a:t> работы, зачеты (1-2 уровня)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94" y="5143512"/>
            <a:ext cx="1714512" cy="15716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Контроль-ные</a:t>
            </a:r>
            <a:r>
              <a:rPr lang="ru-RU" sz="2000" dirty="0" smtClean="0">
                <a:solidFill>
                  <a:srgbClr val="002060"/>
                </a:solidFill>
              </a:rPr>
              <a:t> работы (3уровня)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86644" y="5124326"/>
            <a:ext cx="1714512" cy="15716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Публичная презентация результатов проектной работы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7" idx="1"/>
            <a:endCxn id="8" idx="0"/>
          </p:cNvCxnSpPr>
          <p:nvPr/>
        </p:nvCxnSpPr>
        <p:spPr>
          <a:xfrm rot="10800000" flipV="1">
            <a:off x="1893076" y="2107396"/>
            <a:ext cx="1393041" cy="1035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3"/>
            <a:endCxn id="9" idx="0"/>
          </p:cNvCxnSpPr>
          <p:nvPr/>
        </p:nvCxnSpPr>
        <p:spPr>
          <a:xfrm>
            <a:off x="5857884" y="2107397"/>
            <a:ext cx="1357322" cy="1035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8" idx="2"/>
            <a:endCxn id="11" idx="0"/>
          </p:cNvCxnSpPr>
          <p:nvPr/>
        </p:nvCxnSpPr>
        <p:spPr>
          <a:xfrm rot="16200000" flipH="1">
            <a:off x="1910934" y="4411272"/>
            <a:ext cx="714380" cy="7500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8" idx="2"/>
            <a:endCxn id="10" idx="0"/>
          </p:cNvCxnSpPr>
          <p:nvPr/>
        </p:nvCxnSpPr>
        <p:spPr>
          <a:xfrm rot="5400000">
            <a:off x="1017976" y="4268413"/>
            <a:ext cx="714380" cy="10358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9" idx="2"/>
            <a:endCxn id="12" idx="0"/>
          </p:cNvCxnSpPr>
          <p:nvPr/>
        </p:nvCxnSpPr>
        <p:spPr>
          <a:xfrm rot="5400000">
            <a:off x="5500694" y="3429000"/>
            <a:ext cx="785818" cy="26432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9" idx="2"/>
            <a:endCxn id="13" idx="0"/>
          </p:cNvCxnSpPr>
          <p:nvPr/>
        </p:nvCxnSpPr>
        <p:spPr>
          <a:xfrm rot="5400000">
            <a:off x="6393669" y="4321975"/>
            <a:ext cx="785818" cy="8572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9" idx="2"/>
            <a:endCxn id="14" idx="0"/>
          </p:cNvCxnSpPr>
          <p:nvPr/>
        </p:nvCxnSpPr>
        <p:spPr>
          <a:xfrm rot="16200000" flipH="1">
            <a:off x="7296237" y="4276663"/>
            <a:ext cx="766632" cy="928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236227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Даниил Борисович  </a:t>
            </a:r>
            <a:r>
              <a:rPr lang="ru-RU" b="1" dirty="0" err="1" smtClean="0">
                <a:solidFill>
                  <a:srgbClr val="C00000"/>
                </a:solidFill>
              </a:rPr>
              <a:t>Эльконин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81000" y="3500438"/>
            <a:ext cx="8382000" cy="27368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Основным результатом учебной деятельности должно стать изменение личности самого ученика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0"/>
            <a:ext cx="3283670" cy="357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5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сотворили школу ….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Ребенок любит природу, поэтому его замкнули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четырех стенах.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Ребенку нравится сознавать, что его работа имеет какой-то смысл,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поэтому все устроили так, чтобы его активность  не приносила никакой пользы.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не может оставаться без движения — его принудили к неподвижности.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любит говорить — ему приказали молчать.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стремится понять — ему велели учить наизусть.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хотел бы сам искать знания — ему они даются в готовом виде.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тогда дети научились тому, чему они никогда бы не научились в других условиях.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Они научились лгать и притворяться…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891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0163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Ферьера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Кризис - опасное время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/>
              <a:t>разрушение связей между поколениями;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/>
              <a:t>информационные и эмоциональные перегрузки;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/>
              <a:t>уход в виртуальную реальность;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 smtClean="0"/>
              <a:t>взаимное отчуждение  детей и взрослых. </a:t>
            </a:r>
            <a:endParaRPr lang="ru-RU" sz="3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228600"/>
            <a:ext cx="8610600" cy="6629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/>
          </a:p>
          <a:p>
            <a:pPr>
              <a:lnSpc>
                <a:spcPct val="90000"/>
              </a:lnSpc>
            </a:pPr>
            <a:endParaRPr lang="ru-RU" b="1" dirty="0" smtClean="0"/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>
              <a:lnSpc>
                <a:spcPct val="75000"/>
              </a:lnSpc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 китайском языке слово «кризис» состоит из двух иероглифов: один обозначает «опасное время», второй – «время возможностей, шанс»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412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6600"/>
                </a:solidFill>
              </a:rPr>
              <a:t>КРИЗИС - ВРЕМЯ ВОЗМОЖНОСТЕЙ</a:t>
            </a:r>
            <a:br>
              <a:rPr lang="ru-RU" dirty="0" smtClean="0">
                <a:solidFill>
                  <a:srgbClr val="006600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Превратить минусы в плюсы!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1026" name="Picture 2" descr="C:\Documents and Settings\геннадий\Мои документы\ИРИНА\школа\открытые уроки\25112011fotovideo\Рубцова_ФОТО_урок_Множества\Рубцова_фото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1500174"/>
            <a:ext cx="5934552" cy="4451367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Сделать интернет своим помощником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Системы дистанционного обучения и тестирования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StatGrad.org, uztest.ru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videouroki.ru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Сетевое взаимодействие с учениками и их родителями (портал </a:t>
            </a:r>
            <a:r>
              <a:rPr lang="en-US" dirty="0" smtClean="0">
                <a:solidFill>
                  <a:schemeClr val="tx1"/>
                </a:solidFill>
              </a:rPr>
              <a:t>dnevnik.ru)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Дистанционные олимпиады и конкурсы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ru-RU" dirty="0" smtClean="0">
                <a:solidFill>
                  <a:schemeClr val="tx1"/>
                </a:solidFill>
              </a:rPr>
              <a:t>заочные туры олимпиад МФТИ, </a:t>
            </a:r>
            <a:r>
              <a:rPr lang="ru-RU" dirty="0" err="1" smtClean="0">
                <a:solidFill>
                  <a:schemeClr val="tx1"/>
                </a:solidFill>
              </a:rPr>
              <a:t>Ефтш</a:t>
            </a:r>
            <a:r>
              <a:rPr lang="ru-RU" dirty="0" smtClean="0">
                <a:solidFill>
                  <a:schemeClr val="tx1"/>
                </a:solidFill>
              </a:rPr>
              <a:t>, БФУ, «Звезды Балтики» и др.)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Материалы для проектов и внеурочных занятий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Снять напряжение перед экзаменом!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Подготовка к итоговой аттестации (</a:t>
            </a:r>
            <a:r>
              <a:rPr lang="ru-RU" dirty="0" err="1" smtClean="0">
                <a:solidFill>
                  <a:schemeClr val="tx1"/>
                </a:solidFill>
              </a:rPr>
              <a:t>СтатГрад</a:t>
            </a:r>
            <a:r>
              <a:rPr lang="ru-RU" dirty="0" smtClean="0">
                <a:solidFill>
                  <a:schemeClr val="tx1"/>
                </a:solidFill>
              </a:rPr>
              <a:t>, сайты </a:t>
            </a:r>
            <a:r>
              <a:rPr lang="ru-RU" dirty="0" err="1" smtClean="0">
                <a:solidFill>
                  <a:schemeClr val="tx1"/>
                </a:solidFill>
              </a:rPr>
              <a:t>решуегэ.рф</a:t>
            </a:r>
            <a:r>
              <a:rPr lang="ru-RU" dirty="0" smtClean="0">
                <a:solidFill>
                  <a:schemeClr val="tx1"/>
                </a:solidFill>
              </a:rPr>
              <a:t> , </a:t>
            </a:r>
            <a:r>
              <a:rPr lang="ru-RU" dirty="0" err="1" smtClean="0">
                <a:solidFill>
                  <a:schemeClr val="tx1"/>
                </a:solidFill>
              </a:rPr>
              <a:t>сдамгиа.рф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mathege.ru, mathgia.ru</a:t>
            </a:r>
            <a:r>
              <a:rPr lang="ru-RU" dirty="0" smtClean="0">
                <a:solidFill>
                  <a:schemeClr val="tx1"/>
                </a:solidFill>
              </a:rPr>
              <a:t> и др.)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Серия уроков – «проверочных» работ («Сам себе эксперт») и консультаций «Апелляция: советы и правила»;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Психологические практикумы с использованием </a:t>
            </a:r>
            <a:r>
              <a:rPr lang="ru-RU" dirty="0" err="1" smtClean="0">
                <a:solidFill>
                  <a:schemeClr val="tx1"/>
                </a:solidFill>
              </a:rPr>
              <a:t>кинесиологических</a:t>
            </a:r>
            <a:r>
              <a:rPr lang="ru-RU" dirty="0" smtClean="0">
                <a:solidFill>
                  <a:schemeClr val="tx1"/>
                </a:solidFill>
              </a:rPr>
              <a:t> приемов («Гимнастика мозга»).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0" y="2428868"/>
            <a:ext cx="8991600" cy="44291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400" b="1" dirty="0" smtClean="0">
                <a:latin typeface="Times New Roman" pitchFamily="18" charset="0"/>
              </a:rPr>
              <a:t>   Очевидно, процесс усвоения знаний надо организовать так, как организует его жизнь. А именно: чтобы ребенок постоянно был вынужден тренировать не столько память, сколько способность решать задачи, требующие самостоятельности суждения .</a:t>
            </a:r>
            <a:endParaRPr lang="en-US" sz="2800" b="1" dirty="0" smtClean="0">
              <a:latin typeface="Times New Roman" pitchFamily="18" charset="0"/>
            </a:endParaRPr>
          </a:p>
        </p:txBody>
      </p:sp>
      <p:pic>
        <p:nvPicPr>
          <p:cNvPr id="2050" name="Picture 2" descr="C:\Documents and Settings\геннадий\Мои документы\ИРИНА\УЧИТЕЛЬ ГОДА\РУБЦОВА\Evald_Ilyen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86175" cy="30575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29058" y="642918"/>
            <a:ext cx="52149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</a:rPr>
              <a:t>Эвальд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 Васильевич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</a:rPr>
              <a:t>Ильенков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 «Школа должна учить мыслить»: </a:t>
            </a:r>
            <a:endParaRPr lang="ru-RU" sz="28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 постановки и решения учебной задачи ( Метод содержательного обобщения) – мой главный метод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151323"/>
          </a:xfrm>
        </p:spPr>
        <p:txBody>
          <a:bodyPr/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геннадий\Мои документы\ИРИНА\школа\открытые уроки\25112011fotovideo\Рубцова_ФОТО_урок_Множества\Рубцова_фото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57818" y="3857628"/>
            <a:ext cx="3583141" cy="2687629"/>
          </a:xfrm>
          <a:prstGeom prst="rect">
            <a:avLst/>
          </a:prstGeom>
          <a:noFill/>
        </p:spPr>
      </p:pic>
      <p:pic>
        <p:nvPicPr>
          <p:cNvPr id="2051" name="Picture 3" descr="C:\Documents and Settings\геннадий\Мои документы\ИРИНА\школа\открытые уроки\25112011fotovideo\Рубцова_ФОТО_урок_Множества\Рубцова_фото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5785" y="3857628"/>
            <a:ext cx="3530577" cy="2648202"/>
          </a:xfrm>
          <a:prstGeom prst="rect">
            <a:avLst/>
          </a:prstGeom>
          <a:noFill/>
        </p:spPr>
      </p:pic>
      <p:pic>
        <p:nvPicPr>
          <p:cNvPr id="2052" name="Picture 4" descr="C:\Documents and Settings\геннадий\Мои документы\ИРИНА\школа\КЛАСС\ФОТО03022012\DSCN430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71802" y="1785926"/>
            <a:ext cx="3451221" cy="2587896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1283</TotalTime>
  <Words>579</Words>
  <Application>Microsoft Office PowerPoint</Application>
  <PresentationFormat>Экран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Как учить в эпоху перемен ?  или   В поисках универсального метода…</vt:lpstr>
      <vt:lpstr>Слайд 2</vt:lpstr>
      <vt:lpstr>Кризис - опасное время</vt:lpstr>
      <vt:lpstr>Слайд 4</vt:lpstr>
      <vt:lpstr>КРИЗИС - ВРЕМЯ ВОЗМОЖНОСТЕЙ Превратить минусы в плюсы!</vt:lpstr>
      <vt:lpstr>Сделать интернет своим помощником!</vt:lpstr>
      <vt:lpstr>Снять напряжение перед экзаменом!</vt:lpstr>
      <vt:lpstr>Слайд 8</vt:lpstr>
      <vt:lpstr>Метод постановки и решения учебной задачи ( Метод содержательного обобщения) – мой главный метод</vt:lpstr>
      <vt:lpstr>Метод постановки и решения учебной задачи (Метод содержательного обобщения)</vt:lpstr>
      <vt:lpstr>АКТУАЛИЗАЦИЯ ЗНАНИЙ</vt:lpstr>
      <vt:lpstr>ПОСТАНОВКА УЧЕБНОЙ ЗАДАЧИ</vt:lpstr>
      <vt:lpstr>Решение учебной задачи – «открытие» нового знания</vt:lpstr>
      <vt:lpstr>Конкретизация понятия – проверка открытого способа действия</vt:lpstr>
      <vt:lpstr>Оценка уровня усвоения нового знания</vt:lpstr>
      <vt:lpstr>Основные оценочные процедуры</vt:lpstr>
      <vt:lpstr>Даниил Борисович  Эльконин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Его величество УРОК…</dc:title>
  <dc:creator>Гуменюк</dc:creator>
  <cp:lastModifiedBy>Ирина Рубцова</cp:lastModifiedBy>
  <cp:revision>83</cp:revision>
  <dcterms:created xsi:type="dcterms:W3CDTF">2014-03-10T08:51:14Z</dcterms:created>
  <dcterms:modified xsi:type="dcterms:W3CDTF">2014-08-12T13:41:24Z</dcterms:modified>
</cp:coreProperties>
</file>