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7" r:id="rId5"/>
    <p:sldId id="259" r:id="rId6"/>
    <p:sldId id="260" r:id="rId7"/>
    <p:sldId id="261" r:id="rId8"/>
    <p:sldId id="264" r:id="rId9"/>
    <p:sldId id="265" r:id="rId10"/>
    <p:sldId id="267" r:id="rId11"/>
    <p:sldId id="274" r:id="rId12"/>
    <p:sldId id="273" r:id="rId13"/>
    <p:sldId id="275" r:id="rId14"/>
    <p:sldId id="268" r:id="rId15"/>
    <p:sldId id="276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0"/>
  </p:normalViewPr>
  <p:slideViewPr>
    <p:cSldViewPr>
      <p:cViewPr varScale="1">
        <p:scale>
          <a:sx n="92" d="100"/>
          <a:sy n="92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4EF1A-D7C9-4A34-ACF5-F13161E0FE1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4C1C7A9-0D22-4EC8-8888-5B31DFEBBAB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Недостаток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1814604-E8FF-4663-AB84-77AF0A83B3DC}" type="parTrans" cxnId="{EFCF470C-A211-43EC-A9DF-5A70B0A6A114}">
      <dgm:prSet/>
      <dgm:spPr/>
      <dgm:t>
        <a:bodyPr/>
        <a:lstStyle/>
        <a:p>
          <a:endParaRPr lang="ru-RU"/>
        </a:p>
      </dgm:t>
    </dgm:pt>
    <dgm:pt modelId="{F7D89016-741C-4F1B-BCCF-0F9E798CE201}" type="sibTrans" cxnId="{EFCF470C-A211-43EC-A9DF-5A70B0A6A114}">
      <dgm:prSet/>
      <dgm:spPr/>
      <dgm:t>
        <a:bodyPr/>
        <a:lstStyle/>
        <a:p>
          <a:endParaRPr lang="ru-RU"/>
        </a:p>
      </dgm:t>
    </dgm:pt>
    <dgm:pt modelId="{1E486008-7D66-4ADB-A712-0F3CA4FFC715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Отсутствие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кабинета, отдельного рабочего места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E869F1B-C24A-4953-A867-ED2E1C74396D}" type="parTrans" cxnId="{3852476F-9603-4269-B257-080704CBE5A7}">
      <dgm:prSet/>
      <dgm:spPr/>
      <dgm:t>
        <a:bodyPr/>
        <a:lstStyle/>
        <a:p>
          <a:endParaRPr lang="ru-RU"/>
        </a:p>
      </dgm:t>
    </dgm:pt>
    <dgm:pt modelId="{583245CA-D485-4205-99E4-6A4FA3A7B2F8}" type="sibTrans" cxnId="{3852476F-9603-4269-B257-080704CBE5A7}">
      <dgm:prSet/>
      <dgm:spPr/>
      <dgm:t>
        <a:bodyPr/>
        <a:lstStyle/>
        <a:p>
          <a:endParaRPr lang="ru-RU"/>
        </a:p>
      </dgm:t>
    </dgm:pt>
    <dgm:pt modelId="{1B8A949D-0F9E-475C-B2C9-4D011B40753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Нет свободного доступа к Интернету, слабая скорость подключения к сети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4EB8E3A-7E9E-4531-B780-5F351F0A416A}" type="parTrans" cxnId="{BEA1F7AC-2F67-42AB-A2A2-821C5F70B5CD}">
      <dgm:prSet/>
      <dgm:spPr/>
      <dgm:t>
        <a:bodyPr/>
        <a:lstStyle/>
        <a:p>
          <a:endParaRPr lang="ru-RU"/>
        </a:p>
      </dgm:t>
    </dgm:pt>
    <dgm:pt modelId="{E6796B52-E1FE-4E4D-9CF3-E495C06FED3D}" type="sibTrans" cxnId="{BEA1F7AC-2F67-42AB-A2A2-821C5F70B5CD}">
      <dgm:prSet/>
      <dgm:spPr/>
      <dgm:t>
        <a:bodyPr/>
        <a:lstStyle/>
        <a:p>
          <a:endParaRPr lang="ru-RU"/>
        </a:p>
      </dgm:t>
    </dgm:pt>
    <dgm:pt modelId="{F4EE30E2-12DA-4C26-BC81-A064B03E1C16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Жизнь в траектории «Работа – Дом – Работа»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956F8C3-5F20-4491-9E15-5BA938AB5796}" type="parTrans" cxnId="{BA1DA1B4-8A8C-46CD-ACF0-AC2205631FB7}">
      <dgm:prSet/>
      <dgm:spPr/>
      <dgm:t>
        <a:bodyPr/>
        <a:lstStyle/>
        <a:p>
          <a:endParaRPr lang="ru-RU"/>
        </a:p>
      </dgm:t>
    </dgm:pt>
    <dgm:pt modelId="{230372EF-5699-4F2F-A469-5413655E19DD}" type="sibTrans" cxnId="{BA1DA1B4-8A8C-46CD-ACF0-AC2205631FB7}">
      <dgm:prSet/>
      <dgm:spPr/>
      <dgm:t>
        <a:bodyPr/>
        <a:lstStyle/>
        <a:p>
          <a:endParaRPr lang="ru-RU"/>
        </a:p>
      </dgm:t>
    </dgm:pt>
    <dgm:pt modelId="{8A4958F0-D164-4D56-B4C8-25523F726381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Слабо выстроенная система наставничества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57DB7D3-5A75-4AC7-8B55-37AABF7BCC88}" type="parTrans" cxnId="{086951A1-2033-46E3-AE9A-6DC806484366}">
      <dgm:prSet/>
      <dgm:spPr/>
      <dgm:t>
        <a:bodyPr/>
        <a:lstStyle/>
        <a:p>
          <a:endParaRPr lang="ru-RU"/>
        </a:p>
      </dgm:t>
    </dgm:pt>
    <dgm:pt modelId="{9934F90E-26F7-4A51-B997-D6153281C38F}" type="sibTrans" cxnId="{086951A1-2033-46E3-AE9A-6DC806484366}">
      <dgm:prSet/>
      <dgm:spPr/>
      <dgm:t>
        <a:bodyPr/>
        <a:lstStyle/>
        <a:p>
          <a:endParaRPr lang="ru-RU"/>
        </a:p>
      </dgm:t>
    </dgm:pt>
    <dgm:pt modelId="{80CF593B-ED6F-43EC-AF85-101B231CEBCF}" type="pres">
      <dgm:prSet presAssocID="{0324EF1A-D7C9-4A34-ACF5-F13161E0FE18}" presName="linearFlow" presStyleCnt="0">
        <dgm:presLayoutVars>
          <dgm:dir/>
          <dgm:resizeHandles val="exact"/>
        </dgm:presLayoutVars>
      </dgm:prSet>
      <dgm:spPr/>
    </dgm:pt>
    <dgm:pt modelId="{B53E7EB4-AC4F-4D15-AB62-02D84CE05722}" type="pres">
      <dgm:prSet presAssocID="{74C1C7A9-0D22-4EC8-8888-5B31DFEBBAB0}" presName="composite" presStyleCnt="0"/>
      <dgm:spPr/>
    </dgm:pt>
    <dgm:pt modelId="{837899F1-0A78-421A-AF69-E0F15A7B05AA}" type="pres">
      <dgm:prSet presAssocID="{74C1C7A9-0D22-4EC8-8888-5B31DFEBBAB0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2A974F1-ACD8-4D35-9A0E-BCEA177F0459}" type="pres">
      <dgm:prSet presAssocID="{74C1C7A9-0D22-4EC8-8888-5B31DFEBBAB0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C8925-61A3-43A4-9C0C-34FBDF7796CB}" type="pres">
      <dgm:prSet presAssocID="{F7D89016-741C-4F1B-BCCF-0F9E798CE201}" presName="spacing" presStyleCnt="0"/>
      <dgm:spPr/>
    </dgm:pt>
    <dgm:pt modelId="{E550C515-043F-4D53-A6E1-32DF57CEFFD6}" type="pres">
      <dgm:prSet presAssocID="{8A4958F0-D164-4D56-B4C8-25523F726381}" presName="composite" presStyleCnt="0"/>
      <dgm:spPr/>
    </dgm:pt>
    <dgm:pt modelId="{FCF1AC37-2BF7-4E90-B1A6-535C330CB1FC}" type="pres">
      <dgm:prSet presAssocID="{8A4958F0-D164-4D56-B4C8-25523F726381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767B43E-5773-44DE-A16C-D8283D26CF11}" type="pres">
      <dgm:prSet presAssocID="{8A4958F0-D164-4D56-B4C8-25523F726381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5B2757-DEDF-42CF-B0D3-AD7092A6AF15}" type="pres">
      <dgm:prSet presAssocID="{9934F90E-26F7-4A51-B997-D6153281C38F}" presName="spacing" presStyleCnt="0"/>
      <dgm:spPr/>
    </dgm:pt>
    <dgm:pt modelId="{2E780F49-316F-46EE-AB9D-B0D7728A9134}" type="pres">
      <dgm:prSet presAssocID="{1E486008-7D66-4ADB-A712-0F3CA4FFC715}" presName="composite" presStyleCnt="0"/>
      <dgm:spPr/>
    </dgm:pt>
    <dgm:pt modelId="{D3951ABC-C6CE-49AB-A3F0-1BEDEC0F7501}" type="pres">
      <dgm:prSet presAssocID="{1E486008-7D66-4ADB-A712-0F3CA4FFC715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45B7819-9726-4A6E-B59B-B60742D7195F}" type="pres">
      <dgm:prSet presAssocID="{1E486008-7D66-4ADB-A712-0F3CA4FFC715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D3478-0D67-490C-90E2-1CB1969CECE5}" type="pres">
      <dgm:prSet presAssocID="{583245CA-D485-4205-99E4-6A4FA3A7B2F8}" presName="spacing" presStyleCnt="0"/>
      <dgm:spPr/>
    </dgm:pt>
    <dgm:pt modelId="{DCD95859-9BF2-4D77-97BC-39D89409A150}" type="pres">
      <dgm:prSet presAssocID="{1B8A949D-0F9E-475C-B2C9-4D011B407530}" presName="composite" presStyleCnt="0"/>
      <dgm:spPr/>
    </dgm:pt>
    <dgm:pt modelId="{E49628C3-383A-4FDD-8690-E01D5113BC24}" type="pres">
      <dgm:prSet presAssocID="{1B8A949D-0F9E-475C-B2C9-4D011B407530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BEA5E37-79CB-4F75-A103-9AF0C3676D52}" type="pres">
      <dgm:prSet presAssocID="{1B8A949D-0F9E-475C-B2C9-4D011B40753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13A39-9110-4575-862F-54926F1193ED}" type="pres">
      <dgm:prSet presAssocID="{E6796B52-E1FE-4E4D-9CF3-E495C06FED3D}" presName="spacing" presStyleCnt="0"/>
      <dgm:spPr/>
    </dgm:pt>
    <dgm:pt modelId="{0536698D-7413-4368-9EB2-1C9A3F890D76}" type="pres">
      <dgm:prSet presAssocID="{F4EE30E2-12DA-4C26-BC81-A064B03E1C16}" presName="composite" presStyleCnt="0"/>
      <dgm:spPr/>
    </dgm:pt>
    <dgm:pt modelId="{F90D7EA0-900D-48EF-9843-C94C961663B5}" type="pres">
      <dgm:prSet presAssocID="{F4EE30E2-12DA-4C26-BC81-A064B03E1C16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FEE7E22-8DDA-4000-B2BF-A4E4FFE4A0CB}" type="pres">
      <dgm:prSet presAssocID="{F4EE30E2-12DA-4C26-BC81-A064B03E1C16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09C7B5-F75F-4B13-86AD-8DABAA3616B4}" type="presOf" srcId="{1B8A949D-0F9E-475C-B2C9-4D011B407530}" destId="{BBEA5E37-79CB-4F75-A103-9AF0C3676D52}" srcOrd="0" destOrd="0" presId="urn:microsoft.com/office/officeart/2005/8/layout/vList3"/>
    <dgm:cxn modelId="{1D30C35B-E699-4FA9-ABE1-5A0E8DC5EB4D}" type="presOf" srcId="{74C1C7A9-0D22-4EC8-8888-5B31DFEBBAB0}" destId="{B2A974F1-ACD8-4D35-9A0E-BCEA177F0459}" srcOrd="0" destOrd="0" presId="urn:microsoft.com/office/officeart/2005/8/layout/vList3"/>
    <dgm:cxn modelId="{18E74993-0325-422C-8BAB-4E4A831781DF}" type="presOf" srcId="{8A4958F0-D164-4D56-B4C8-25523F726381}" destId="{1767B43E-5773-44DE-A16C-D8283D26CF11}" srcOrd="0" destOrd="0" presId="urn:microsoft.com/office/officeart/2005/8/layout/vList3"/>
    <dgm:cxn modelId="{0913B466-DB7F-4D95-8F3C-EDB909956C21}" type="presOf" srcId="{1E486008-7D66-4ADB-A712-0F3CA4FFC715}" destId="{E45B7819-9726-4A6E-B59B-B60742D7195F}" srcOrd="0" destOrd="0" presId="urn:microsoft.com/office/officeart/2005/8/layout/vList3"/>
    <dgm:cxn modelId="{BEA1F7AC-2F67-42AB-A2A2-821C5F70B5CD}" srcId="{0324EF1A-D7C9-4A34-ACF5-F13161E0FE18}" destId="{1B8A949D-0F9E-475C-B2C9-4D011B407530}" srcOrd="3" destOrd="0" parTransId="{44EB8E3A-7E9E-4531-B780-5F351F0A416A}" sibTransId="{E6796B52-E1FE-4E4D-9CF3-E495C06FED3D}"/>
    <dgm:cxn modelId="{D2842020-E5C7-4D93-9895-36F9C6A58448}" type="presOf" srcId="{0324EF1A-D7C9-4A34-ACF5-F13161E0FE18}" destId="{80CF593B-ED6F-43EC-AF85-101B231CEBCF}" srcOrd="0" destOrd="0" presId="urn:microsoft.com/office/officeart/2005/8/layout/vList3"/>
    <dgm:cxn modelId="{EFCF470C-A211-43EC-A9DF-5A70B0A6A114}" srcId="{0324EF1A-D7C9-4A34-ACF5-F13161E0FE18}" destId="{74C1C7A9-0D22-4EC8-8888-5B31DFEBBAB0}" srcOrd="0" destOrd="0" parTransId="{31814604-E8FF-4663-AB84-77AF0A83B3DC}" sibTransId="{F7D89016-741C-4F1B-BCCF-0F9E798CE201}"/>
    <dgm:cxn modelId="{09FA5DCA-11B5-4E54-B747-37F170A37DA8}" type="presOf" srcId="{F4EE30E2-12DA-4C26-BC81-A064B03E1C16}" destId="{1FEE7E22-8DDA-4000-B2BF-A4E4FFE4A0CB}" srcOrd="0" destOrd="0" presId="urn:microsoft.com/office/officeart/2005/8/layout/vList3"/>
    <dgm:cxn modelId="{3852476F-9603-4269-B257-080704CBE5A7}" srcId="{0324EF1A-D7C9-4A34-ACF5-F13161E0FE18}" destId="{1E486008-7D66-4ADB-A712-0F3CA4FFC715}" srcOrd="2" destOrd="0" parTransId="{2E869F1B-C24A-4953-A867-ED2E1C74396D}" sibTransId="{583245CA-D485-4205-99E4-6A4FA3A7B2F8}"/>
    <dgm:cxn modelId="{086951A1-2033-46E3-AE9A-6DC806484366}" srcId="{0324EF1A-D7C9-4A34-ACF5-F13161E0FE18}" destId="{8A4958F0-D164-4D56-B4C8-25523F726381}" srcOrd="1" destOrd="0" parTransId="{657DB7D3-5A75-4AC7-8B55-37AABF7BCC88}" sibTransId="{9934F90E-26F7-4A51-B997-D6153281C38F}"/>
    <dgm:cxn modelId="{BA1DA1B4-8A8C-46CD-ACF0-AC2205631FB7}" srcId="{0324EF1A-D7C9-4A34-ACF5-F13161E0FE18}" destId="{F4EE30E2-12DA-4C26-BC81-A064B03E1C16}" srcOrd="4" destOrd="0" parTransId="{A956F8C3-5F20-4491-9E15-5BA938AB5796}" sibTransId="{230372EF-5699-4F2F-A469-5413655E19DD}"/>
    <dgm:cxn modelId="{DF99D92E-9011-4F14-83FA-516ACF459354}" type="presParOf" srcId="{80CF593B-ED6F-43EC-AF85-101B231CEBCF}" destId="{B53E7EB4-AC4F-4D15-AB62-02D84CE05722}" srcOrd="0" destOrd="0" presId="urn:microsoft.com/office/officeart/2005/8/layout/vList3"/>
    <dgm:cxn modelId="{331EBCBA-8F6F-42FC-B07C-835870343EF5}" type="presParOf" srcId="{B53E7EB4-AC4F-4D15-AB62-02D84CE05722}" destId="{837899F1-0A78-421A-AF69-E0F15A7B05AA}" srcOrd="0" destOrd="0" presId="urn:microsoft.com/office/officeart/2005/8/layout/vList3"/>
    <dgm:cxn modelId="{B4351538-C4BF-40CC-B791-43826DE1B73A}" type="presParOf" srcId="{B53E7EB4-AC4F-4D15-AB62-02D84CE05722}" destId="{B2A974F1-ACD8-4D35-9A0E-BCEA177F0459}" srcOrd="1" destOrd="0" presId="urn:microsoft.com/office/officeart/2005/8/layout/vList3"/>
    <dgm:cxn modelId="{874B7818-FA05-4383-B049-9B52451ED031}" type="presParOf" srcId="{80CF593B-ED6F-43EC-AF85-101B231CEBCF}" destId="{C48C8925-61A3-43A4-9C0C-34FBDF7796CB}" srcOrd="1" destOrd="0" presId="urn:microsoft.com/office/officeart/2005/8/layout/vList3"/>
    <dgm:cxn modelId="{DC3006D0-582F-4ECA-B799-C6A05109C07F}" type="presParOf" srcId="{80CF593B-ED6F-43EC-AF85-101B231CEBCF}" destId="{E550C515-043F-4D53-A6E1-32DF57CEFFD6}" srcOrd="2" destOrd="0" presId="urn:microsoft.com/office/officeart/2005/8/layout/vList3"/>
    <dgm:cxn modelId="{96BE8C93-FF5B-4373-9362-BE0D19623075}" type="presParOf" srcId="{E550C515-043F-4D53-A6E1-32DF57CEFFD6}" destId="{FCF1AC37-2BF7-4E90-B1A6-535C330CB1FC}" srcOrd="0" destOrd="0" presId="urn:microsoft.com/office/officeart/2005/8/layout/vList3"/>
    <dgm:cxn modelId="{3C31859F-C6B0-4DB1-8478-422D7169E628}" type="presParOf" srcId="{E550C515-043F-4D53-A6E1-32DF57CEFFD6}" destId="{1767B43E-5773-44DE-A16C-D8283D26CF11}" srcOrd="1" destOrd="0" presId="urn:microsoft.com/office/officeart/2005/8/layout/vList3"/>
    <dgm:cxn modelId="{404BE945-760C-45EC-9B0D-294BC06CF3BE}" type="presParOf" srcId="{80CF593B-ED6F-43EC-AF85-101B231CEBCF}" destId="{AD5B2757-DEDF-42CF-B0D3-AD7092A6AF15}" srcOrd="3" destOrd="0" presId="urn:microsoft.com/office/officeart/2005/8/layout/vList3"/>
    <dgm:cxn modelId="{D19C6897-56A4-44B5-A59A-70A387FED94E}" type="presParOf" srcId="{80CF593B-ED6F-43EC-AF85-101B231CEBCF}" destId="{2E780F49-316F-46EE-AB9D-B0D7728A9134}" srcOrd="4" destOrd="0" presId="urn:microsoft.com/office/officeart/2005/8/layout/vList3"/>
    <dgm:cxn modelId="{834F4345-F13B-413C-AFB2-82D18DBD1309}" type="presParOf" srcId="{2E780F49-316F-46EE-AB9D-B0D7728A9134}" destId="{D3951ABC-C6CE-49AB-A3F0-1BEDEC0F7501}" srcOrd="0" destOrd="0" presId="urn:microsoft.com/office/officeart/2005/8/layout/vList3"/>
    <dgm:cxn modelId="{402381E9-81EE-472D-9BD3-B8FA143EFF95}" type="presParOf" srcId="{2E780F49-316F-46EE-AB9D-B0D7728A9134}" destId="{E45B7819-9726-4A6E-B59B-B60742D7195F}" srcOrd="1" destOrd="0" presId="urn:microsoft.com/office/officeart/2005/8/layout/vList3"/>
    <dgm:cxn modelId="{DFA79B9F-82A8-489C-9F20-855AECB04741}" type="presParOf" srcId="{80CF593B-ED6F-43EC-AF85-101B231CEBCF}" destId="{8A7D3478-0D67-490C-90E2-1CB1969CECE5}" srcOrd="5" destOrd="0" presId="urn:microsoft.com/office/officeart/2005/8/layout/vList3"/>
    <dgm:cxn modelId="{A24DC8C8-595F-4770-831E-7EB8E8ABC661}" type="presParOf" srcId="{80CF593B-ED6F-43EC-AF85-101B231CEBCF}" destId="{DCD95859-9BF2-4D77-97BC-39D89409A150}" srcOrd="6" destOrd="0" presId="urn:microsoft.com/office/officeart/2005/8/layout/vList3"/>
    <dgm:cxn modelId="{7EFF4A32-BE9C-4767-86F2-D9C2E3E68838}" type="presParOf" srcId="{DCD95859-9BF2-4D77-97BC-39D89409A150}" destId="{E49628C3-383A-4FDD-8690-E01D5113BC24}" srcOrd="0" destOrd="0" presId="urn:microsoft.com/office/officeart/2005/8/layout/vList3"/>
    <dgm:cxn modelId="{EF940FB8-60F7-497D-9F34-5477547FE76B}" type="presParOf" srcId="{DCD95859-9BF2-4D77-97BC-39D89409A150}" destId="{BBEA5E37-79CB-4F75-A103-9AF0C3676D52}" srcOrd="1" destOrd="0" presId="urn:microsoft.com/office/officeart/2005/8/layout/vList3"/>
    <dgm:cxn modelId="{DE1F2480-CEFF-48FC-9404-09F32E5A2535}" type="presParOf" srcId="{80CF593B-ED6F-43EC-AF85-101B231CEBCF}" destId="{C3013A39-9110-4575-862F-54926F1193ED}" srcOrd="7" destOrd="0" presId="urn:microsoft.com/office/officeart/2005/8/layout/vList3"/>
    <dgm:cxn modelId="{CC4E8CB1-F182-4C4F-8436-07DA501A840F}" type="presParOf" srcId="{80CF593B-ED6F-43EC-AF85-101B231CEBCF}" destId="{0536698D-7413-4368-9EB2-1C9A3F890D76}" srcOrd="8" destOrd="0" presId="urn:microsoft.com/office/officeart/2005/8/layout/vList3"/>
    <dgm:cxn modelId="{2C5B7740-A50D-481B-8A74-4022DB9C5A32}" type="presParOf" srcId="{0536698D-7413-4368-9EB2-1C9A3F890D76}" destId="{F90D7EA0-900D-48EF-9843-C94C961663B5}" srcOrd="0" destOrd="0" presId="urn:microsoft.com/office/officeart/2005/8/layout/vList3"/>
    <dgm:cxn modelId="{43A9B98F-6B4F-4346-A00C-2ABDE20F009F}" type="presParOf" srcId="{0536698D-7413-4368-9EB2-1C9A3F890D76}" destId="{1FEE7E22-8DDA-4000-B2BF-A4E4FFE4A0C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B8DE1A-8D30-4F84-945B-0EFAC82C7AEF}" type="doc">
      <dgm:prSet loTypeId="urn:microsoft.com/office/officeart/2005/8/layout/pyramid2" loCatId="pyramid" qsTypeId="urn:microsoft.com/office/officeart/2005/8/quickstyle/3d1" qsCatId="3D" csTypeId="urn:microsoft.com/office/officeart/2005/8/colors/accent1_2" csCatId="accent1" phldr="1"/>
      <dgm:spPr/>
    </dgm:pt>
    <dgm:pt modelId="{3DEB36B0-E38D-4BFB-BFD4-FE549B416DE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Закрепление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88D84D2-3B29-4612-8AC1-4AD7E5EE4995}" type="parTrans" cxnId="{82F9E8C6-719F-44AD-857E-581D75C292C9}">
      <dgm:prSet/>
      <dgm:spPr/>
      <dgm:t>
        <a:bodyPr/>
        <a:lstStyle/>
        <a:p>
          <a:endParaRPr lang="ru-RU"/>
        </a:p>
      </dgm:t>
    </dgm:pt>
    <dgm:pt modelId="{06A858AD-236E-4FD0-AF6A-D97E0288082A}" type="sibTrans" cxnId="{82F9E8C6-719F-44AD-857E-581D75C292C9}">
      <dgm:prSet/>
      <dgm:spPr/>
      <dgm:t>
        <a:bodyPr/>
        <a:lstStyle/>
        <a:p>
          <a:endParaRPr lang="ru-RU"/>
        </a:p>
      </dgm:t>
    </dgm:pt>
    <dgm:pt modelId="{C92C2B50-CFE0-431A-A7C0-C4315588615A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Подведение итогов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B930C95-AA3F-4FED-AF52-AA3688E91F9C}" type="parTrans" cxnId="{DF316899-304B-48D1-9D4A-D3463D3B5D7E}">
      <dgm:prSet/>
      <dgm:spPr/>
      <dgm:t>
        <a:bodyPr/>
        <a:lstStyle/>
        <a:p>
          <a:endParaRPr lang="ru-RU"/>
        </a:p>
      </dgm:t>
    </dgm:pt>
    <dgm:pt modelId="{3AA67793-CA8C-4503-BF7C-1F380A69CD48}" type="sibTrans" cxnId="{DF316899-304B-48D1-9D4A-D3463D3B5D7E}">
      <dgm:prSet/>
      <dgm:spPr/>
      <dgm:t>
        <a:bodyPr/>
        <a:lstStyle/>
        <a:p>
          <a:endParaRPr lang="ru-RU"/>
        </a:p>
      </dgm:t>
    </dgm:pt>
    <dgm:pt modelId="{30BBEAFB-E9F2-4F36-B4E5-57A3FFE5304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Домашнее задание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24F81CB-B067-4D4D-93F9-60A33E3822E8}" type="parTrans" cxnId="{62ABD01B-573A-4FAA-8089-CDFA53A85B5D}">
      <dgm:prSet/>
      <dgm:spPr/>
      <dgm:t>
        <a:bodyPr/>
        <a:lstStyle/>
        <a:p>
          <a:endParaRPr lang="ru-RU"/>
        </a:p>
      </dgm:t>
    </dgm:pt>
    <dgm:pt modelId="{0018D3FF-1D51-42F0-A872-EB015553FC0D}" type="sibTrans" cxnId="{62ABD01B-573A-4FAA-8089-CDFA53A85B5D}">
      <dgm:prSet/>
      <dgm:spPr/>
      <dgm:t>
        <a:bodyPr/>
        <a:lstStyle/>
        <a:p>
          <a:endParaRPr lang="ru-RU"/>
        </a:p>
      </dgm:t>
    </dgm:pt>
    <dgm:pt modelId="{F9C0AD07-B9BA-47C9-8EA1-3E9F4D211C83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Изучение нового материала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CDA978B3-E078-4FD0-8FA6-F8B1F3590B3B}" type="parTrans" cxnId="{41FF6873-843D-4ADA-B3E6-E8CC3848C56A}">
      <dgm:prSet/>
      <dgm:spPr/>
      <dgm:t>
        <a:bodyPr/>
        <a:lstStyle/>
        <a:p>
          <a:endParaRPr lang="ru-RU"/>
        </a:p>
      </dgm:t>
    </dgm:pt>
    <dgm:pt modelId="{F60352D6-8139-4C9B-A0E2-48DD85C73880}" type="sibTrans" cxnId="{41FF6873-843D-4ADA-B3E6-E8CC3848C56A}">
      <dgm:prSet/>
      <dgm:spPr/>
      <dgm:t>
        <a:bodyPr/>
        <a:lstStyle/>
        <a:p>
          <a:endParaRPr lang="ru-RU"/>
        </a:p>
      </dgm:t>
    </dgm:pt>
    <dgm:pt modelId="{F01BF0A1-B67C-4E95-8BC8-F8A0510A5FD4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Актуализация ранее пройденного</a:t>
          </a:r>
        </a:p>
      </dgm:t>
    </dgm:pt>
    <dgm:pt modelId="{4365FCEE-D556-4B54-B9DC-0271723D7E02}" type="parTrans" cxnId="{88F9CCBA-32C0-4D9E-9C32-6875F064B9F8}">
      <dgm:prSet/>
      <dgm:spPr/>
      <dgm:t>
        <a:bodyPr/>
        <a:lstStyle/>
        <a:p>
          <a:endParaRPr lang="ru-RU"/>
        </a:p>
      </dgm:t>
    </dgm:pt>
    <dgm:pt modelId="{57A017BF-1D67-4D78-8F33-53908F777AA3}" type="sibTrans" cxnId="{88F9CCBA-32C0-4D9E-9C32-6875F064B9F8}">
      <dgm:prSet/>
      <dgm:spPr/>
      <dgm:t>
        <a:bodyPr/>
        <a:lstStyle/>
        <a:p>
          <a:endParaRPr lang="ru-RU"/>
        </a:p>
      </dgm:t>
    </dgm:pt>
    <dgm:pt modelId="{403B698E-86F8-4E0B-8F25-B0026A505ADF}" type="pres">
      <dgm:prSet presAssocID="{F5B8DE1A-8D30-4F84-945B-0EFAC82C7AEF}" presName="compositeShape" presStyleCnt="0">
        <dgm:presLayoutVars>
          <dgm:dir/>
          <dgm:resizeHandles/>
        </dgm:presLayoutVars>
      </dgm:prSet>
      <dgm:spPr/>
    </dgm:pt>
    <dgm:pt modelId="{EFD8849E-B087-468F-B845-704F4F83D941}" type="pres">
      <dgm:prSet presAssocID="{F5B8DE1A-8D30-4F84-945B-0EFAC82C7AEF}" presName="pyramid" presStyleLbl="node1" presStyleIdx="0" presStyleCnt="1" custScaleX="86478" custLinFactNeighborX="-11252" custLinFactNeighborY="-364"/>
      <dgm:spPr/>
    </dgm:pt>
    <dgm:pt modelId="{7BA707CF-C764-4477-9604-CFAE32407EF9}" type="pres">
      <dgm:prSet presAssocID="{F5B8DE1A-8D30-4F84-945B-0EFAC82C7AEF}" presName="theList" presStyleCnt="0"/>
      <dgm:spPr/>
    </dgm:pt>
    <dgm:pt modelId="{D6544402-C358-4DF0-A41D-F824A5E419E8}" type="pres">
      <dgm:prSet presAssocID="{F01BF0A1-B67C-4E95-8BC8-F8A0510A5FD4}" presName="aNode" presStyleLbl="fgAcc1" presStyleIdx="0" presStyleCnt="5" custScaleX="65610" custLinFactY="-59386" custLinFactNeighborX="-2662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51690-A315-4DC7-BF15-D70A51670A4A}" type="pres">
      <dgm:prSet presAssocID="{F01BF0A1-B67C-4E95-8BC8-F8A0510A5FD4}" presName="aSpace" presStyleCnt="0"/>
      <dgm:spPr/>
    </dgm:pt>
    <dgm:pt modelId="{CD4B1431-58C0-4263-A1D9-AA932305311F}" type="pres">
      <dgm:prSet presAssocID="{F9C0AD07-B9BA-47C9-8EA1-3E9F4D211C83}" presName="aNode" presStyleLbl="fgAcc1" presStyleIdx="1" presStyleCnt="5" custScaleX="65276" custLinFactY="-20468" custLinFactNeighborX="-2534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EE02B-967A-47BE-B02D-847E7486B71A}" type="pres">
      <dgm:prSet presAssocID="{F9C0AD07-B9BA-47C9-8EA1-3E9F4D211C83}" presName="aSpace" presStyleCnt="0"/>
      <dgm:spPr/>
    </dgm:pt>
    <dgm:pt modelId="{D32FB55C-3B32-4867-B477-6E66A71197F4}" type="pres">
      <dgm:prSet presAssocID="{3DEB36B0-E38D-4BFB-BFD4-FE549B416DE4}" presName="aNode" presStyleLbl="fgAcc1" presStyleIdx="2" presStyleCnt="5" custScaleX="65021" custLinFactNeighborX="-26198" custLinFactNeighborY="87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78841-F501-461E-B11A-5138223C2A66}" type="pres">
      <dgm:prSet presAssocID="{3DEB36B0-E38D-4BFB-BFD4-FE549B416DE4}" presName="aSpace" presStyleCnt="0"/>
      <dgm:spPr/>
    </dgm:pt>
    <dgm:pt modelId="{6494233D-7C0A-4D1B-90F5-E0A578446669}" type="pres">
      <dgm:prSet presAssocID="{C92C2B50-CFE0-431A-A7C0-C4315588615A}" presName="aNode" presStyleLbl="fgAcc1" presStyleIdx="3" presStyleCnt="5" custScaleX="65610" custLinFactY="31473" custLinFactNeighborX="-253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FCB5D-11DB-4FD3-9973-E52B5FF8E674}" type="pres">
      <dgm:prSet presAssocID="{C92C2B50-CFE0-431A-A7C0-C4315588615A}" presName="aSpace" presStyleCnt="0"/>
      <dgm:spPr/>
    </dgm:pt>
    <dgm:pt modelId="{7A243618-590C-4D1A-80C2-17A2DFF8598A}" type="pres">
      <dgm:prSet presAssocID="{30BBEAFB-E9F2-4F36-B4E5-57A3FFE53041}" presName="aNode" presStyleLbl="fgAcc1" presStyleIdx="4" presStyleCnt="5" custScaleX="66823" custLinFactY="63207" custLinFactNeighborX="-247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79DB1-D95C-41CF-A6F6-C5E2017E1458}" type="pres">
      <dgm:prSet presAssocID="{30BBEAFB-E9F2-4F36-B4E5-57A3FFE53041}" presName="aSpace" presStyleCnt="0"/>
      <dgm:spPr/>
    </dgm:pt>
  </dgm:ptLst>
  <dgm:cxnLst>
    <dgm:cxn modelId="{D37DEF67-C6D6-4BA3-A12F-5DA1E4252055}" type="presOf" srcId="{F01BF0A1-B67C-4E95-8BC8-F8A0510A5FD4}" destId="{D6544402-C358-4DF0-A41D-F824A5E419E8}" srcOrd="0" destOrd="0" presId="urn:microsoft.com/office/officeart/2005/8/layout/pyramid2"/>
    <dgm:cxn modelId="{3393466D-57F3-453E-B8B3-7E91E111E2C1}" type="presOf" srcId="{C92C2B50-CFE0-431A-A7C0-C4315588615A}" destId="{6494233D-7C0A-4D1B-90F5-E0A578446669}" srcOrd="0" destOrd="0" presId="urn:microsoft.com/office/officeart/2005/8/layout/pyramid2"/>
    <dgm:cxn modelId="{9D32261E-EA35-48A8-94CC-C77E71D89B7E}" type="presOf" srcId="{30BBEAFB-E9F2-4F36-B4E5-57A3FFE53041}" destId="{7A243618-590C-4D1A-80C2-17A2DFF8598A}" srcOrd="0" destOrd="0" presId="urn:microsoft.com/office/officeart/2005/8/layout/pyramid2"/>
    <dgm:cxn modelId="{AF51A1D6-C693-4F81-AD2C-E442F9EC35FE}" type="presOf" srcId="{F5B8DE1A-8D30-4F84-945B-0EFAC82C7AEF}" destId="{403B698E-86F8-4E0B-8F25-B0026A505ADF}" srcOrd="0" destOrd="0" presId="urn:microsoft.com/office/officeart/2005/8/layout/pyramid2"/>
    <dgm:cxn modelId="{9CEE3861-9E32-4B3C-990B-E7603443C4EE}" type="presOf" srcId="{F9C0AD07-B9BA-47C9-8EA1-3E9F4D211C83}" destId="{CD4B1431-58C0-4263-A1D9-AA932305311F}" srcOrd="0" destOrd="0" presId="urn:microsoft.com/office/officeart/2005/8/layout/pyramid2"/>
    <dgm:cxn modelId="{82F9E8C6-719F-44AD-857E-581D75C292C9}" srcId="{F5B8DE1A-8D30-4F84-945B-0EFAC82C7AEF}" destId="{3DEB36B0-E38D-4BFB-BFD4-FE549B416DE4}" srcOrd="2" destOrd="0" parTransId="{A88D84D2-3B29-4612-8AC1-4AD7E5EE4995}" sibTransId="{06A858AD-236E-4FD0-AF6A-D97E0288082A}"/>
    <dgm:cxn modelId="{3634712A-003D-4EB5-AE6E-02D41CF71620}" type="presOf" srcId="{3DEB36B0-E38D-4BFB-BFD4-FE549B416DE4}" destId="{D32FB55C-3B32-4867-B477-6E66A71197F4}" srcOrd="0" destOrd="0" presId="urn:microsoft.com/office/officeart/2005/8/layout/pyramid2"/>
    <dgm:cxn modelId="{41FF6873-843D-4ADA-B3E6-E8CC3848C56A}" srcId="{F5B8DE1A-8D30-4F84-945B-0EFAC82C7AEF}" destId="{F9C0AD07-B9BA-47C9-8EA1-3E9F4D211C83}" srcOrd="1" destOrd="0" parTransId="{CDA978B3-E078-4FD0-8FA6-F8B1F3590B3B}" sibTransId="{F60352D6-8139-4C9B-A0E2-48DD85C73880}"/>
    <dgm:cxn modelId="{DF316899-304B-48D1-9D4A-D3463D3B5D7E}" srcId="{F5B8DE1A-8D30-4F84-945B-0EFAC82C7AEF}" destId="{C92C2B50-CFE0-431A-A7C0-C4315588615A}" srcOrd="3" destOrd="0" parTransId="{0B930C95-AA3F-4FED-AF52-AA3688E91F9C}" sibTransId="{3AA67793-CA8C-4503-BF7C-1F380A69CD48}"/>
    <dgm:cxn modelId="{88F9CCBA-32C0-4D9E-9C32-6875F064B9F8}" srcId="{F5B8DE1A-8D30-4F84-945B-0EFAC82C7AEF}" destId="{F01BF0A1-B67C-4E95-8BC8-F8A0510A5FD4}" srcOrd="0" destOrd="0" parTransId="{4365FCEE-D556-4B54-B9DC-0271723D7E02}" sibTransId="{57A017BF-1D67-4D78-8F33-53908F777AA3}"/>
    <dgm:cxn modelId="{62ABD01B-573A-4FAA-8089-CDFA53A85B5D}" srcId="{F5B8DE1A-8D30-4F84-945B-0EFAC82C7AEF}" destId="{30BBEAFB-E9F2-4F36-B4E5-57A3FFE53041}" srcOrd="4" destOrd="0" parTransId="{A24F81CB-B067-4D4D-93F9-60A33E3822E8}" sibTransId="{0018D3FF-1D51-42F0-A872-EB015553FC0D}"/>
    <dgm:cxn modelId="{539C7BC7-32D3-47E2-9D2C-83918E32E5D3}" type="presParOf" srcId="{403B698E-86F8-4E0B-8F25-B0026A505ADF}" destId="{EFD8849E-B087-468F-B845-704F4F83D941}" srcOrd="0" destOrd="0" presId="urn:microsoft.com/office/officeart/2005/8/layout/pyramid2"/>
    <dgm:cxn modelId="{252538AB-7209-4BD6-B13C-CF90A084512C}" type="presParOf" srcId="{403B698E-86F8-4E0B-8F25-B0026A505ADF}" destId="{7BA707CF-C764-4477-9604-CFAE32407EF9}" srcOrd="1" destOrd="0" presId="urn:microsoft.com/office/officeart/2005/8/layout/pyramid2"/>
    <dgm:cxn modelId="{1E8A1298-E91A-4DF0-81CC-8E5145C03C23}" type="presParOf" srcId="{7BA707CF-C764-4477-9604-CFAE32407EF9}" destId="{D6544402-C358-4DF0-A41D-F824A5E419E8}" srcOrd="0" destOrd="0" presId="urn:microsoft.com/office/officeart/2005/8/layout/pyramid2"/>
    <dgm:cxn modelId="{B9B3E0EC-68D4-4DCB-9C22-3700E2F2C82E}" type="presParOf" srcId="{7BA707CF-C764-4477-9604-CFAE32407EF9}" destId="{09151690-A315-4DC7-BF15-D70A51670A4A}" srcOrd="1" destOrd="0" presId="urn:microsoft.com/office/officeart/2005/8/layout/pyramid2"/>
    <dgm:cxn modelId="{5F388E91-F3F6-4B47-9112-0396CF385EB2}" type="presParOf" srcId="{7BA707CF-C764-4477-9604-CFAE32407EF9}" destId="{CD4B1431-58C0-4263-A1D9-AA932305311F}" srcOrd="2" destOrd="0" presId="urn:microsoft.com/office/officeart/2005/8/layout/pyramid2"/>
    <dgm:cxn modelId="{AA789CE1-9B43-4E0B-A98D-CC0B22459D48}" type="presParOf" srcId="{7BA707CF-C764-4477-9604-CFAE32407EF9}" destId="{468EE02B-967A-47BE-B02D-847E7486B71A}" srcOrd="3" destOrd="0" presId="urn:microsoft.com/office/officeart/2005/8/layout/pyramid2"/>
    <dgm:cxn modelId="{016602C9-109E-4E5D-A71B-24760B348CD2}" type="presParOf" srcId="{7BA707CF-C764-4477-9604-CFAE32407EF9}" destId="{D32FB55C-3B32-4867-B477-6E66A71197F4}" srcOrd="4" destOrd="0" presId="urn:microsoft.com/office/officeart/2005/8/layout/pyramid2"/>
    <dgm:cxn modelId="{0FF4B0A5-5A2B-4F32-BF36-0CD11AD71C39}" type="presParOf" srcId="{7BA707CF-C764-4477-9604-CFAE32407EF9}" destId="{3E378841-F501-461E-B11A-5138223C2A66}" srcOrd="5" destOrd="0" presId="urn:microsoft.com/office/officeart/2005/8/layout/pyramid2"/>
    <dgm:cxn modelId="{9D3C797E-6BA7-4BC5-9AAE-1B4690E47989}" type="presParOf" srcId="{7BA707CF-C764-4477-9604-CFAE32407EF9}" destId="{6494233D-7C0A-4D1B-90F5-E0A578446669}" srcOrd="6" destOrd="0" presId="urn:microsoft.com/office/officeart/2005/8/layout/pyramid2"/>
    <dgm:cxn modelId="{E21E7D08-C9E3-441D-9247-B44DCE720114}" type="presParOf" srcId="{7BA707CF-C764-4477-9604-CFAE32407EF9}" destId="{F42FCB5D-11DB-4FD3-9973-E52B5FF8E674}" srcOrd="7" destOrd="0" presId="urn:microsoft.com/office/officeart/2005/8/layout/pyramid2"/>
    <dgm:cxn modelId="{C10731C3-DC4F-4552-8013-398240628FCF}" type="presParOf" srcId="{7BA707CF-C764-4477-9604-CFAE32407EF9}" destId="{7A243618-590C-4D1A-80C2-17A2DFF8598A}" srcOrd="8" destOrd="0" presId="urn:microsoft.com/office/officeart/2005/8/layout/pyramid2"/>
    <dgm:cxn modelId="{C77E24BB-8F16-4E19-BA7E-BE32A7DFBAC0}" type="presParOf" srcId="{7BA707CF-C764-4477-9604-CFAE32407EF9}" destId="{FDB79DB1-D95C-41CF-A6F6-C5E2017E1458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A974F1-ACD8-4D35-9A0E-BCEA177F0459}">
      <dsp:nvSpPr>
        <dsp:cNvPr id="0" name=""/>
        <dsp:cNvSpPr/>
      </dsp:nvSpPr>
      <dsp:spPr>
        <a:xfrm rot="10800000">
          <a:off x="1546895" y="1623"/>
          <a:ext cx="5472684" cy="6737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10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Недостаток образования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546895" y="1623"/>
        <a:ext cx="5472684" cy="673748"/>
      </dsp:txXfrm>
    </dsp:sp>
    <dsp:sp modelId="{837899F1-0A78-421A-AF69-E0F15A7B05AA}">
      <dsp:nvSpPr>
        <dsp:cNvPr id="0" name=""/>
        <dsp:cNvSpPr/>
      </dsp:nvSpPr>
      <dsp:spPr>
        <a:xfrm>
          <a:off x="1210020" y="1623"/>
          <a:ext cx="673748" cy="67374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7B43E-5773-44DE-A16C-D8283D26CF11}">
      <dsp:nvSpPr>
        <dsp:cNvPr id="0" name=""/>
        <dsp:cNvSpPr/>
      </dsp:nvSpPr>
      <dsp:spPr>
        <a:xfrm rot="10800000">
          <a:off x="1546895" y="876490"/>
          <a:ext cx="5472684" cy="6737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10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Слабо выстроенная система наставничества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546895" y="876490"/>
        <a:ext cx="5472684" cy="673748"/>
      </dsp:txXfrm>
    </dsp:sp>
    <dsp:sp modelId="{FCF1AC37-2BF7-4E90-B1A6-535C330CB1FC}">
      <dsp:nvSpPr>
        <dsp:cNvPr id="0" name=""/>
        <dsp:cNvSpPr/>
      </dsp:nvSpPr>
      <dsp:spPr>
        <a:xfrm>
          <a:off x="1210020" y="876490"/>
          <a:ext cx="673748" cy="67374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B7819-9726-4A6E-B59B-B60742D7195F}">
      <dsp:nvSpPr>
        <dsp:cNvPr id="0" name=""/>
        <dsp:cNvSpPr/>
      </dsp:nvSpPr>
      <dsp:spPr>
        <a:xfrm rot="10800000">
          <a:off x="1546895" y="1751357"/>
          <a:ext cx="5472684" cy="6737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10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>
              <a:latin typeface="Times New Roman" pitchFamily="18" charset="0"/>
              <a:cs typeface="Times New Roman" pitchFamily="18" charset="0"/>
            </a:rPr>
            <a:t>Отсутствие 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кабинета, отдельного рабочего места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546895" y="1751357"/>
        <a:ext cx="5472684" cy="673748"/>
      </dsp:txXfrm>
    </dsp:sp>
    <dsp:sp modelId="{D3951ABC-C6CE-49AB-A3F0-1BEDEC0F7501}">
      <dsp:nvSpPr>
        <dsp:cNvPr id="0" name=""/>
        <dsp:cNvSpPr/>
      </dsp:nvSpPr>
      <dsp:spPr>
        <a:xfrm>
          <a:off x="1210020" y="1751357"/>
          <a:ext cx="673748" cy="67374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A5E37-79CB-4F75-A103-9AF0C3676D52}">
      <dsp:nvSpPr>
        <dsp:cNvPr id="0" name=""/>
        <dsp:cNvSpPr/>
      </dsp:nvSpPr>
      <dsp:spPr>
        <a:xfrm rot="10800000">
          <a:off x="1546895" y="2626225"/>
          <a:ext cx="5472684" cy="6737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10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Нет свободного доступа к Интернету, слабая скорость подключения к сети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546895" y="2626225"/>
        <a:ext cx="5472684" cy="673748"/>
      </dsp:txXfrm>
    </dsp:sp>
    <dsp:sp modelId="{E49628C3-383A-4FDD-8690-E01D5113BC24}">
      <dsp:nvSpPr>
        <dsp:cNvPr id="0" name=""/>
        <dsp:cNvSpPr/>
      </dsp:nvSpPr>
      <dsp:spPr>
        <a:xfrm>
          <a:off x="1210020" y="2626225"/>
          <a:ext cx="673748" cy="67374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E7E22-8DDA-4000-B2BF-A4E4FFE4A0CB}">
      <dsp:nvSpPr>
        <dsp:cNvPr id="0" name=""/>
        <dsp:cNvSpPr/>
      </dsp:nvSpPr>
      <dsp:spPr>
        <a:xfrm rot="10800000">
          <a:off x="1546895" y="3501092"/>
          <a:ext cx="5472684" cy="6737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104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Жизнь в траектории «Работа – Дом – Работа»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546895" y="3501092"/>
        <a:ext cx="5472684" cy="673748"/>
      </dsp:txXfrm>
    </dsp:sp>
    <dsp:sp modelId="{F90D7EA0-900D-48EF-9843-C94C961663B5}">
      <dsp:nvSpPr>
        <dsp:cNvPr id="0" name=""/>
        <dsp:cNvSpPr/>
      </dsp:nvSpPr>
      <dsp:spPr>
        <a:xfrm>
          <a:off x="1210020" y="3501092"/>
          <a:ext cx="673748" cy="67374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D8849E-B087-468F-B845-704F4F83D941}">
      <dsp:nvSpPr>
        <dsp:cNvPr id="0" name=""/>
        <dsp:cNvSpPr/>
      </dsp:nvSpPr>
      <dsp:spPr>
        <a:xfrm>
          <a:off x="0" y="0"/>
          <a:ext cx="3950363" cy="4568056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544402-C358-4DF0-A41D-F824A5E419E8}">
      <dsp:nvSpPr>
        <dsp:cNvPr id="0" name=""/>
        <dsp:cNvSpPr/>
      </dsp:nvSpPr>
      <dsp:spPr>
        <a:xfrm>
          <a:off x="2174796" y="0"/>
          <a:ext cx="1948116" cy="6495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Актуализация ранее пройденного</a:t>
          </a:r>
        </a:p>
      </dsp:txBody>
      <dsp:txXfrm>
        <a:off x="2174796" y="0"/>
        <a:ext cx="1948116" cy="649520"/>
      </dsp:txXfrm>
    </dsp:sp>
    <dsp:sp modelId="{CD4B1431-58C0-4263-A1D9-AA932305311F}">
      <dsp:nvSpPr>
        <dsp:cNvPr id="0" name=""/>
        <dsp:cNvSpPr/>
      </dsp:nvSpPr>
      <dsp:spPr>
        <a:xfrm>
          <a:off x="2217999" y="973828"/>
          <a:ext cx="1938198" cy="6495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Изучение нового материала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17999" y="973828"/>
        <a:ext cx="1938198" cy="649520"/>
      </dsp:txXfrm>
    </dsp:sp>
    <dsp:sp modelId="{D32FB55C-3B32-4867-B477-6E66A71197F4}">
      <dsp:nvSpPr>
        <dsp:cNvPr id="0" name=""/>
        <dsp:cNvSpPr/>
      </dsp:nvSpPr>
      <dsp:spPr>
        <a:xfrm>
          <a:off x="2196338" y="1989955"/>
          <a:ext cx="1930627" cy="6495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Закрепление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96338" y="1989955"/>
        <a:ext cx="1930627" cy="649520"/>
      </dsp:txXfrm>
    </dsp:sp>
    <dsp:sp modelId="{6494233D-7C0A-4D1B-90F5-E0A578446669}">
      <dsp:nvSpPr>
        <dsp:cNvPr id="0" name=""/>
        <dsp:cNvSpPr/>
      </dsp:nvSpPr>
      <dsp:spPr>
        <a:xfrm>
          <a:off x="2213278" y="2934996"/>
          <a:ext cx="1948116" cy="6495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Подведение итогов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13278" y="2934996"/>
        <a:ext cx="1948116" cy="649520"/>
      </dsp:txXfrm>
    </dsp:sp>
    <dsp:sp modelId="{7A243618-590C-4D1A-80C2-17A2DFF8598A}">
      <dsp:nvSpPr>
        <dsp:cNvPr id="0" name=""/>
        <dsp:cNvSpPr/>
      </dsp:nvSpPr>
      <dsp:spPr>
        <a:xfrm>
          <a:off x="2213292" y="3871826"/>
          <a:ext cx="1984132" cy="6495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Домашнее задание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13292" y="3871826"/>
        <a:ext cx="1984132" cy="649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B1E1F-5F70-447B-9BDC-10F156A802BA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141E3-1765-4EAC-A88B-1A053E92ED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96944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Роли молодого педагога в сельской школе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140968"/>
            <a:ext cx="8424936" cy="720080"/>
          </a:xfrm>
        </p:spPr>
        <p:txBody>
          <a:bodyPr/>
          <a:lstStyle/>
          <a:p>
            <a:r>
              <a:rPr lang="ru-RU" dirty="0" smtClean="0"/>
              <a:t>Конкурсное задание «Методический семинар»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80112" y="4077072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Никулина О.М.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Ивановского филиала МБОУ Сатинской СОШ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6093296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Тамбовская область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ocuments\РабС30.01\Я\IMG_7858.jpg"/>
          <p:cNvPicPr>
            <a:picLocks noChangeAspect="1" noChangeArrowheads="1"/>
          </p:cNvPicPr>
          <p:nvPr/>
        </p:nvPicPr>
        <p:blipFill>
          <a:blip r:embed="rId2" cstate="print"/>
          <a:srcRect l="19249" t="22666" r="11724" b="4575"/>
          <a:stretch>
            <a:fillRect/>
          </a:stretch>
        </p:blipFill>
        <p:spPr bwMode="auto">
          <a:xfrm>
            <a:off x="1403648" y="3789040"/>
            <a:ext cx="2952328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0005.jpg"/>
          <p:cNvPicPr>
            <a:picLocks noChangeAspect="1"/>
          </p:cNvPicPr>
          <p:nvPr/>
        </p:nvPicPr>
        <p:blipFill>
          <a:blip r:embed="rId2" cstate="print">
            <a:lum bright="-44000" contrast="26000"/>
          </a:blip>
          <a:srcRect t="1624" r="10100" b="4599"/>
          <a:stretch>
            <a:fillRect/>
          </a:stretch>
        </p:blipFill>
        <p:spPr>
          <a:xfrm>
            <a:off x="395536" y="2204864"/>
            <a:ext cx="2368781" cy="1742964"/>
          </a:xfrm>
          <a:prstGeom prst="rect">
            <a:avLst/>
          </a:prstGeom>
        </p:spPr>
      </p:pic>
      <p:pic>
        <p:nvPicPr>
          <p:cNvPr id="12" name="Рисунок 11" descr="Рисунок0002.jpg"/>
          <p:cNvPicPr>
            <a:picLocks noChangeAspect="1"/>
          </p:cNvPicPr>
          <p:nvPr/>
        </p:nvPicPr>
        <p:blipFill>
          <a:blip r:embed="rId3" cstate="print">
            <a:lum bright="-34000" contrast="27000"/>
          </a:blip>
          <a:srcRect l="2685" t="1809" r="1640" b="3114"/>
          <a:stretch>
            <a:fillRect/>
          </a:stretch>
        </p:blipFill>
        <p:spPr>
          <a:xfrm>
            <a:off x="2783648" y="4283433"/>
            <a:ext cx="3131839" cy="2191126"/>
          </a:xfrm>
          <a:prstGeom prst="rect">
            <a:avLst/>
          </a:prstGeom>
        </p:spPr>
      </p:pic>
      <p:pic>
        <p:nvPicPr>
          <p:cNvPr id="13" name="Рисунок 12" descr="Рисунок0003.jpg"/>
          <p:cNvPicPr>
            <a:picLocks noChangeAspect="1"/>
          </p:cNvPicPr>
          <p:nvPr/>
        </p:nvPicPr>
        <p:blipFill>
          <a:blip r:embed="rId4" cstate="print">
            <a:lum bright="-41000" contrast="34000"/>
          </a:blip>
          <a:srcRect l="4292" t="1526" r="1847" b="4374"/>
          <a:stretch>
            <a:fillRect/>
          </a:stretch>
        </p:blipFill>
        <p:spPr>
          <a:xfrm>
            <a:off x="3059832" y="2204864"/>
            <a:ext cx="1389054" cy="1945103"/>
          </a:xfrm>
          <a:prstGeom prst="rect">
            <a:avLst/>
          </a:prstGeom>
        </p:spPr>
      </p:pic>
      <p:pic>
        <p:nvPicPr>
          <p:cNvPr id="18" name="Рисунок 17" descr="Рисунок0008.jpg"/>
          <p:cNvPicPr>
            <a:picLocks noChangeAspect="1"/>
          </p:cNvPicPr>
          <p:nvPr/>
        </p:nvPicPr>
        <p:blipFill>
          <a:blip r:embed="rId5" cstate="print">
            <a:lum bright="-44000" contrast="34000"/>
          </a:blip>
          <a:srcRect l="1630" t="1090" r="2892" b="1261"/>
          <a:stretch>
            <a:fillRect/>
          </a:stretch>
        </p:blipFill>
        <p:spPr>
          <a:xfrm>
            <a:off x="499445" y="4191372"/>
            <a:ext cx="2157917" cy="228052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творческих способностей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Рисунок0004.jpg"/>
          <p:cNvPicPr>
            <a:picLocks noChangeAspect="1"/>
          </p:cNvPicPr>
          <p:nvPr/>
        </p:nvPicPr>
        <p:blipFill>
          <a:blip r:embed="rId6" cstate="print">
            <a:lum bright="-13000" contrast="14000"/>
          </a:blip>
          <a:srcRect l="1767" t="1623" r="1372" b="3725"/>
          <a:stretch>
            <a:fillRect/>
          </a:stretch>
        </p:blipFill>
        <p:spPr>
          <a:xfrm>
            <a:off x="4716016" y="2420888"/>
            <a:ext cx="2376264" cy="1634787"/>
          </a:xfrm>
          <a:prstGeom prst="rect">
            <a:avLst/>
          </a:prstGeom>
        </p:spPr>
      </p:pic>
      <p:pic>
        <p:nvPicPr>
          <p:cNvPr id="14" name="Рисунок 13" descr="Рисунок0006.jpg"/>
          <p:cNvPicPr>
            <a:picLocks noChangeAspect="1"/>
          </p:cNvPicPr>
          <p:nvPr/>
        </p:nvPicPr>
        <p:blipFill>
          <a:blip r:embed="rId7" cstate="print">
            <a:lum bright="-32000" contrast="16000"/>
          </a:blip>
          <a:srcRect l="1655" t="1264" r="2895" b="2137"/>
          <a:stretch>
            <a:fillRect/>
          </a:stretch>
        </p:blipFill>
        <p:spPr>
          <a:xfrm>
            <a:off x="7236296" y="2276872"/>
            <a:ext cx="1411983" cy="2029725"/>
          </a:xfrm>
          <a:prstGeom prst="rect">
            <a:avLst/>
          </a:prstGeom>
        </p:spPr>
      </p:pic>
      <p:pic>
        <p:nvPicPr>
          <p:cNvPr id="16" name="Рисунок 15" descr="Рисунок0007.jpg"/>
          <p:cNvPicPr>
            <a:picLocks noChangeAspect="1"/>
          </p:cNvPicPr>
          <p:nvPr/>
        </p:nvPicPr>
        <p:blipFill>
          <a:blip r:embed="rId8" cstate="print">
            <a:lum bright="-36000" contrast="8000"/>
          </a:blip>
          <a:srcRect l="2358" t="1344" r="2356" b="1341"/>
          <a:stretch>
            <a:fillRect/>
          </a:stretch>
        </p:blipFill>
        <p:spPr>
          <a:xfrm>
            <a:off x="6006286" y="4454593"/>
            <a:ext cx="2765272" cy="1988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Книга &quot;Говорите и пишите по-русски правильно&quot; - Дитмар Розен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2206005" cy="3088408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32171" t="7862" r="32729" b="7315"/>
          <a:stretch>
            <a:fillRect/>
          </a:stretch>
        </p:blipFill>
        <p:spPr bwMode="auto">
          <a:xfrm rot="1365286">
            <a:off x="1370570" y="2977511"/>
            <a:ext cx="2424307" cy="32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11961" y="3140968"/>
          <a:ext cx="4536503" cy="266429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83731"/>
                <a:gridCol w="1297968"/>
                <a:gridCol w="1216217"/>
                <a:gridCol w="938587"/>
              </a:tblGrid>
              <a:tr h="1041336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Годы обучения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Уровень обученности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Качество знаний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537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2013-2014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68 %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79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89 %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79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86 %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50 %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55976" y="242088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ГИА по русскому языку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34871" t="9296" r="33179" b="10705"/>
          <a:stretch>
            <a:fillRect/>
          </a:stretch>
        </p:blipFill>
        <p:spPr bwMode="auto">
          <a:xfrm rot="20845203">
            <a:off x="559375" y="1998290"/>
            <a:ext cx="1668209" cy="234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l="34871" t="9443" r="33179" b="9905"/>
          <a:stretch>
            <a:fillRect/>
          </a:stretch>
        </p:blipFill>
        <p:spPr bwMode="auto">
          <a:xfrm rot="794181">
            <a:off x="1497770" y="2069374"/>
            <a:ext cx="1595254" cy="226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 l="34871" t="9296" r="33179" b="9458"/>
          <a:stretch>
            <a:fillRect/>
          </a:stretch>
        </p:blipFill>
        <p:spPr bwMode="auto">
          <a:xfrm>
            <a:off x="827584" y="3429000"/>
            <a:ext cx="1764519" cy="252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пк\Documents\РабС30.01\Флешка123\Семинар\DSC06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060848"/>
            <a:ext cx="2448272" cy="1836204"/>
          </a:xfrm>
          <a:prstGeom prst="rect">
            <a:avLst/>
          </a:prstGeom>
          <a:noFill/>
        </p:spPr>
      </p:pic>
      <p:pic>
        <p:nvPicPr>
          <p:cNvPr id="8" name="Рисунок 7" descr="Рисунок010011.jpg"/>
          <p:cNvPicPr>
            <a:picLocks noChangeAspect="1"/>
          </p:cNvPicPr>
          <p:nvPr/>
        </p:nvPicPr>
        <p:blipFill>
          <a:blip r:embed="rId6" cstate="print"/>
          <a:srcRect l="2017" r="2017" b="1701"/>
          <a:stretch>
            <a:fillRect/>
          </a:stretch>
        </p:blipFill>
        <p:spPr>
          <a:xfrm>
            <a:off x="2843808" y="3429000"/>
            <a:ext cx="2031682" cy="2971961"/>
          </a:xfrm>
          <a:prstGeom prst="rect">
            <a:avLst/>
          </a:prstGeom>
        </p:spPr>
      </p:pic>
      <p:pic>
        <p:nvPicPr>
          <p:cNvPr id="5" name="Picture 2" descr="C:\Users\пк\Documents\РабС30.01\Флешка123\Семинар\DSC064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916832"/>
            <a:ext cx="1512168" cy="2016225"/>
          </a:xfrm>
          <a:prstGeom prst="rect">
            <a:avLst/>
          </a:prstGeom>
          <a:noFill/>
        </p:spPr>
      </p:pic>
      <p:pic>
        <p:nvPicPr>
          <p:cNvPr id="7" name="Picture 4" descr="C:\Users\пк\Documents\РабС30.01\Флешка123\Семинар\DSC064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4005064"/>
            <a:ext cx="3264361" cy="2448272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Воспитание юных журналистов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5" name="Picture 21" descr="E:\Мои фотографии\Школа\2013-2014 учебный год\Виктория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501008"/>
            <a:ext cx="2459765" cy="184482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– классный руководитель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C:\Users\пк\Desktop\thumb.jpg"/>
          <p:cNvPicPr>
            <a:picLocks noChangeAspect="1" noChangeArrowheads="1"/>
          </p:cNvPicPr>
          <p:nvPr/>
        </p:nvPicPr>
        <p:blipFill>
          <a:blip r:embed="rId3" cstate="print"/>
          <a:srcRect l="12201" r="14360"/>
          <a:stretch>
            <a:fillRect/>
          </a:stretch>
        </p:blipFill>
        <p:spPr bwMode="auto">
          <a:xfrm>
            <a:off x="6588224" y="2060848"/>
            <a:ext cx="864096" cy="873906"/>
          </a:xfrm>
          <a:prstGeom prst="rect">
            <a:avLst/>
          </a:prstGeom>
          <a:noFill/>
        </p:spPr>
      </p:pic>
      <p:pic>
        <p:nvPicPr>
          <p:cNvPr id="26629" name="Picture 5" descr="Жюри конкурса &quot;Споемте, друзья - 2013&quot; Союз журналистов Красноярского края"/>
          <p:cNvPicPr>
            <a:picLocks noChangeAspect="1" noChangeArrowheads="1"/>
          </p:cNvPicPr>
          <p:nvPr/>
        </p:nvPicPr>
        <p:blipFill>
          <a:blip r:embed="rId4" cstate="print"/>
          <a:srcRect l="18900" r="18731"/>
          <a:stretch>
            <a:fillRect/>
          </a:stretch>
        </p:blipFill>
        <p:spPr bwMode="auto">
          <a:xfrm>
            <a:off x="2339752" y="1988840"/>
            <a:ext cx="864096" cy="865909"/>
          </a:xfrm>
          <a:prstGeom prst="rect">
            <a:avLst/>
          </a:prstGeom>
          <a:noFill/>
        </p:spPr>
      </p:pic>
      <p:pic>
        <p:nvPicPr>
          <p:cNvPr id="26631" name="Picture 7" descr="3d человек - мужчина, лицо которого быстро. Спешите деятельности. Бизнесмен Фотография, картинки, изображения и сток-фотограф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772816"/>
            <a:ext cx="864096" cy="864096"/>
          </a:xfrm>
          <a:prstGeom prst="rect">
            <a:avLst/>
          </a:prstGeom>
          <a:noFill/>
        </p:spPr>
      </p:pic>
      <p:pic>
        <p:nvPicPr>
          <p:cNvPr id="26633" name="Picture 9" descr="4-Designer Cheer 3D the villain HD pic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988840"/>
            <a:ext cx="862658" cy="862658"/>
          </a:xfrm>
          <a:prstGeom prst="rect">
            <a:avLst/>
          </a:prstGeom>
          <a:noFill/>
        </p:spPr>
      </p:pic>
      <p:pic>
        <p:nvPicPr>
          <p:cNvPr id="26635" name="Picture 11" descr="Блоги &quot; Валентин Наливайченко &quot; День Перемоги і мій народ &quot; Корреспонден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772816"/>
            <a:ext cx="864096" cy="847379"/>
          </a:xfrm>
          <a:prstGeom prst="rect">
            <a:avLst/>
          </a:prstGeom>
          <a:noFill/>
        </p:spPr>
      </p:pic>
      <p:pic>
        <p:nvPicPr>
          <p:cNvPr id="26637" name="Picture 13" descr="Как купить сайт. Практические советы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1988840"/>
            <a:ext cx="869132" cy="869132"/>
          </a:xfrm>
          <a:prstGeom prst="rect">
            <a:avLst/>
          </a:prstGeom>
          <a:noFill/>
        </p:spPr>
      </p:pic>
      <p:pic>
        <p:nvPicPr>
          <p:cNvPr id="26641" name="Picture 17" descr="Stock Photo 3D Figures &quot; ALLDAY - народный сайт о дизайн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1772816"/>
            <a:ext cx="864096" cy="864096"/>
          </a:xfrm>
          <a:prstGeom prst="rect">
            <a:avLst/>
          </a:prstGeom>
          <a:noFill/>
        </p:spPr>
      </p:pic>
      <p:pic>
        <p:nvPicPr>
          <p:cNvPr id="26643" name="Picture 19" descr="3D Люди - Mega Obzo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1772816"/>
            <a:ext cx="890464" cy="89046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79512" y="285293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Общение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5616" y="263691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Поддержка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1720" y="278092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Защита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270892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4328" y="2564904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Ведение документации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1960" y="2924944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Разработка мероприятий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4048" y="2492896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Подготовка к выступлениям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8184" y="2924944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Создание видео о жизни класса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" descr="C:\Users\пк\Desktop\Флешка 4Гб\поход\DSC086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808" y="3501008"/>
            <a:ext cx="2507771" cy="1880828"/>
          </a:xfrm>
          <a:prstGeom prst="rect">
            <a:avLst/>
          </a:prstGeom>
          <a:noFill/>
        </p:spPr>
      </p:pic>
      <p:pic>
        <p:nvPicPr>
          <p:cNvPr id="27" name="Рисунок 26" descr="Коллаж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5536" y="3212976"/>
            <a:ext cx="1944802" cy="2781519"/>
          </a:xfrm>
          <a:prstGeom prst="rect">
            <a:avLst/>
          </a:prstGeom>
        </p:spPr>
      </p:pic>
      <p:pic>
        <p:nvPicPr>
          <p:cNvPr id="26644" name="Picture 20" descr="C:\Users\пк\Desktop\Вечер 8 марта 2014\IMG_9070.JPG"/>
          <p:cNvPicPr>
            <a:picLocks noChangeAspect="1" noChangeArrowheads="1"/>
          </p:cNvPicPr>
          <p:nvPr/>
        </p:nvPicPr>
        <p:blipFill>
          <a:blip r:embed="rId13" cstate="print"/>
          <a:srcRect t="21650" r="8263" b="11019"/>
          <a:stretch>
            <a:fillRect/>
          </a:stretch>
        </p:blipFill>
        <p:spPr bwMode="auto">
          <a:xfrm>
            <a:off x="5148064" y="5085184"/>
            <a:ext cx="2776818" cy="1358697"/>
          </a:xfrm>
          <a:prstGeom prst="rect">
            <a:avLst/>
          </a:prstGeom>
          <a:noFill/>
        </p:spPr>
      </p:pic>
      <p:pic>
        <p:nvPicPr>
          <p:cNvPr id="26638" name="Picture 14" descr="F:\145___06\IMG_1099.JPG"/>
          <p:cNvPicPr>
            <a:picLocks noChangeAspect="1" noChangeArrowheads="1"/>
          </p:cNvPicPr>
          <p:nvPr/>
        </p:nvPicPr>
        <p:blipFill>
          <a:blip r:embed="rId14" cstate="print"/>
          <a:srcRect t="11943"/>
          <a:stretch>
            <a:fillRect/>
          </a:stretch>
        </p:blipFill>
        <p:spPr bwMode="auto">
          <a:xfrm>
            <a:off x="2483768" y="4797152"/>
            <a:ext cx="2411760" cy="1592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Личный пример – лучший стимул для ребенка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пк\Desktop\фото слет учителей\DSC_0651.JPG"/>
          <p:cNvPicPr>
            <a:picLocks noChangeAspect="1" noChangeArrowheads="1"/>
          </p:cNvPicPr>
          <p:nvPr/>
        </p:nvPicPr>
        <p:blipFill>
          <a:blip r:embed="rId2" cstate="print"/>
          <a:srcRect l="1963" t="19288" r="8263" b="16925"/>
          <a:stretch>
            <a:fillRect/>
          </a:stretch>
        </p:blipFill>
        <p:spPr bwMode="auto">
          <a:xfrm>
            <a:off x="4211960" y="2420888"/>
            <a:ext cx="4104456" cy="1944216"/>
          </a:xfrm>
          <a:prstGeom prst="rect">
            <a:avLst/>
          </a:prstGeom>
          <a:noFill/>
        </p:spPr>
      </p:pic>
      <p:pic>
        <p:nvPicPr>
          <p:cNvPr id="9" name="Picture 2" descr="C:\Users\пк\Desktop\Флешка черн\2013.07.27\_DSC5708.JPG"/>
          <p:cNvPicPr>
            <a:picLocks noChangeAspect="1" noChangeArrowheads="1"/>
          </p:cNvPicPr>
          <p:nvPr/>
        </p:nvPicPr>
        <p:blipFill>
          <a:blip r:embed="rId3" cstate="print"/>
          <a:srcRect t="6548" b="5054"/>
          <a:stretch>
            <a:fillRect/>
          </a:stretch>
        </p:blipFill>
        <p:spPr bwMode="auto">
          <a:xfrm>
            <a:off x="827584" y="2420888"/>
            <a:ext cx="3311455" cy="1944216"/>
          </a:xfrm>
          <a:prstGeom prst="rect">
            <a:avLst/>
          </a:prstGeom>
          <a:noFill/>
        </p:spPr>
      </p:pic>
      <p:pic>
        <p:nvPicPr>
          <p:cNvPr id="10" name="Picture 4" descr="C:\Users\пк\Desktop\large.jpeg"/>
          <p:cNvPicPr>
            <a:picLocks noChangeAspect="1" noChangeArrowheads="1"/>
          </p:cNvPicPr>
          <p:nvPr/>
        </p:nvPicPr>
        <p:blipFill>
          <a:blip r:embed="rId4" cstate="print"/>
          <a:srcRect t="7596" b="18339"/>
          <a:stretch>
            <a:fillRect/>
          </a:stretch>
        </p:blipFill>
        <p:spPr bwMode="auto">
          <a:xfrm>
            <a:off x="683568" y="4437112"/>
            <a:ext cx="3600400" cy="1989546"/>
          </a:xfrm>
          <a:prstGeom prst="rect">
            <a:avLst/>
          </a:prstGeom>
          <a:noFill/>
        </p:spPr>
      </p:pic>
      <p:pic>
        <p:nvPicPr>
          <p:cNvPr id="4097" name="Picture 1" descr="E:\Всероссийский тренинг лагерь\101CANON\IMG_5316.JPG"/>
          <p:cNvPicPr>
            <a:picLocks noChangeAspect="1" noChangeArrowheads="1"/>
          </p:cNvPicPr>
          <p:nvPr/>
        </p:nvPicPr>
        <p:blipFill>
          <a:blip r:embed="rId5" cstate="print"/>
          <a:srcRect l="2751" t="31100" r="4326"/>
          <a:stretch>
            <a:fillRect/>
          </a:stretch>
        </p:blipFill>
        <p:spPr bwMode="auto">
          <a:xfrm>
            <a:off x="4355976" y="4437112"/>
            <a:ext cx="39331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4762872" cy="4968552"/>
          </a:xfrm>
        </p:spPr>
        <p:txBody>
          <a:bodyPr>
            <a:normAutofit fontScale="47500" lnSpcReduction="20000"/>
          </a:bodyPr>
          <a:lstStyle/>
          <a:p>
            <a:pPr marL="0" indent="3429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Позиционируя себя как молодого педагога и размышляя о своей роли в школе, я часто думала, что во многом не соответствую тем требованиям, которыми, на мой взгляд, должен обладать учитель. Наверное, потому, что в голове укоренился образ учителя прошлого, дающего знания, а не учащего их добывать самостоятельно. Так всегда учили меня: в школе, в колледже, в вузе.</a:t>
            </a:r>
          </a:p>
          <a:p>
            <a:pPr marL="0" indent="3429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Теперь, наблюдая современные процессы в образовании, я вижу, как коренным образом меняется и роль учителя. Возможно, я как раз ближе к тому портрету, который складывается в наше время? Может, стоит перестать считать недостатком то, что я не так явно похожу на своих педагогов? Они научили меня тому, что умеют сами, поэтому и уроки мои строятся по традиционной структуре. Но моя суть и характер под нее не подходят и стараются выйти за эти рамки, построить что-то новое, современное. Надеюсь, что это противоречие даст мне толчок для развития и в скором времени я наконец буду считать себя достойной носить звание УЧИТЕЛЬ.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Человечки - Hq обои больших размеров, качественные фотографии с высоким разрешением"/>
          <p:cNvPicPr>
            <a:picLocks noChangeAspect="1" noChangeArrowheads="1"/>
          </p:cNvPicPr>
          <p:nvPr/>
        </p:nvPicPr>
        <p:blipFill>
          <a:blip r:embed="rId2" cstate="print"/>
          <a:srcRect b="3233"/>
          <a:stretch>
            <a:fillRect/>
          </a:stretch>
        </p:blipFill>
        <p:spPr bwMode="auto">
          <a:xfrm>
            <a:off x="5220073" y="1556792"/>
            <a:ext cx="345638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31640" y="5085185"/>
            <a:ext cx="6480720" cy="1440160"/>
          </a:xfrm>
        </p:spPr>
        <p:txBody>
          <a:bodyPr>
            <a:normAutofit fontScale="62500" lnSpcReduction="20000"/>
          </a:bodyPr>
          <a:lstStyle/>
          <a:p>
            <a:pPr marL="0" indent="360000" algn="ctr">
              <a:spcBef>
                <a:spcPts val="0"/>
              </a:spcBef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Гордость отвергает сомнение, а разум допускает его.</a:t>
            </a:r>
          </a:p>
          <a:p>
            <a:pPr marL="0" indent="360000">
              <a:spcBef>
                <a:spcPts val="0"/>
              </a:spcBef>
              <a:buNone/>
            </a:pPr>
            <a:endParaRPr lang="ru-RU" sz="3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0000" algn="r">
              <a:spcBef>
                <a:spcPts val="0"/>
              </a:spcBef>
              <a:buNone/>
            </a:pP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Гастон де </a:t>
            </a:r>
            <a:r>
              <a:rPr lang="ru-RU" sz="3100" b="1" i="1" dirty="0" err="1" smtClean="0">
                <a:latin typeface="Times New Roman" pitchFamily="18" charset="0"/>
                <a:cs typeface="Times New Roman" pitchFamily="18" charset="0"/>
              </a:rPr>
              <a:t>Левис</a:t>
            </a: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360000" algn="r">
              <a:spcBef>
                <a:spcPts val="0"/>
              </a:spcBef>
              <a:buNone/>
            </a:pP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французский писатель,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12" y="46531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1764 – 1830 гг.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shoyher.narod.ru/Portret/Levisgaston.jpg"/>
          <p:cNvPicPr>
            <a:picLocks noChangeAspect="1" noChangeArrowheads="1"/>
          </p:cNvPicPr>
          <p:nvPr/>
        </p:nvPicPr>
        <p:blipFill>
          <a:blip r:embed="rId2" cstate="print"/>
          <a:srcRect b="9115"/>
          <a:stretch>
            <a:fillRect/>
          </a:stretch>
        </p:blipFill>
        <p:spPr bwMode="auto">
          <a:xfrm>
            <a:off x="3059832" y="1268760"/>
            <a:ext cx="2994025" cy="3305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udremisli.com/wp-content/uploads/2010/06/francis-bac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2636647" cy="3263124"/>
          </a:xfrm>
          <a:prstGeom prst="rect">
            <a:avLst/>
          </a:prstGeom>
          <a:noFill/>
        </p:spPr>
      </p:pic>
      <p:sp>
        <p:nvSpPr>
          <p:cNvPr id="5" name="Содержимое 3"/>
          <p:cNvSpPr txBox="1">
            <a:spLocks/>
          </p:cNvSpPr>
          <p:nvPr/>
        </p:nvSpPr>
        <p:spPr>
          <a:xfrm>
            <a:off x="323528" y="4797152"/>
            <a:ext cx="4032448" cy="18002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Начавший уверенно кончит сомнениями; тот же, кто начинает свой путь в сомнениях, закончит его в уверенности.</a:t>
            </a:r>
          </a:p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0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Ф. Бэкон</a:t>
            </a: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3600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английский философ, историк, политический деятель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3651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1561 – 1626 гг.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img0.liveinternet.ru/images/attach/c/8/100/197/100197866_0_893b6_262647d6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2376264" cy="29840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36096" y="44371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1729 – 1797 гг.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644008" y="4797152"/>
            <a:ext cx="4176464" cy="1728192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Нам нужно не избавляться от сомнений, а, напротив, учиться сомневаться.</a:t>
            </a:r>
          </a:p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0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Эдмунд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Берк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3600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английский политический деятель, публицист эпохи Просвещения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412776"/>
            <a:ext cx="0" cy="5112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Трудности, с которыми сталкивается молодой педагог в сельской школе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76872"/>
          <a:ext cx="822960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Ca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2199325" cy="1531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Новости: Выборы &quot; Vesti.kz"/>
          <p:cNvPicPr>
            <a:picLocks noChangeAspect="1" noChangeArrowheads="1"/>
          </p:cNvPicPr>
          <p:nvPr/>
        </p:nvPicPr>
        <p:blipFill>
          <a:blip r:embed="rId3" cstate="print"/>
          <a:srcRect l="10804" r="6363"/>
          <a:stretch>
            <a:fillRect/>
          </a:stretch>
        </p:blipFill>
        <p:spPr bwMode="auto">
          <a:xfrm>
            <a:off x="6372200" y="4005064"/>
            <a:ext cx="2160240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Big Www Letters - GL Stock Imag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24" y="2894500"/>
            <a:ext cx="259228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3D умный человек или ботаник с книгой - изолированные над белым фоном Фотография, картинки, изображения и сток-фотография без р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276872"/>
            <a:ext cx="2222324" cy="1432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2 Ноября 2012 - &quot;Presentations of Etnada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509120"/>
            <a:ext cx="2016224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0" name="Picture 12" descr="Как найти себя самого??? РЕАЛЬНОСТ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8671" y="1864140"/>
            <a:ext cx="2997505" cy="372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 стрелкой 10"/>
          <p:cNvCxnSpPr>
            <a:stCxn id="2050" idx="3"/>
          </p:cNvCxnSpPr>
          <p:nvPr/>
        </p:nvCxnSpPr>
        <p:spPr>
          <a:xfrm>
            <a:off x="2954901" y="2034443"/>
            <a:ext cx="1185051" cy="5304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054" idx="3"/>
          </p:cNvCxnSpPr>
          <p:nvPr/>
        </p:nvCxnSpPr>
        <p:spPr>
          <a:xfrm flipV="1">
            <a:off x="3048712" y="3110524"/>
            <a:ext cx="864096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058" idx="3"/>
          </p:cNvCxnSpPr>
          <p:nvPr/>
        </p:nvCxnSpPr>
        <p:spPr>
          <a:xfrm flipV="1">
            <a:off x="2771800" y="4509120"/>
            <a:ext cx="144016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056" idx="1"/>
          </p:cNvCxnSpPr>
          <p:nvPr/>
        </p:nvCxnSpPr>
        <p:spPr>
          <a:xfrm flipH="1">
            <a:off x="5292080" y="2992944"/>
            <a:ext cx="1080120" cy="440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052" idx="1"/>
          </p:cNvCxnSpPr>
          <p:nvPr/>
        </p:nvCxnSpPr>
        <p:spPr>
          <a:xfrm flipH="1" flipV="1">
            <a:off x="5364088" y="4581128"/>
            <a:ext cx="1008112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19921039">
            <a:off x="3274558" y="3257266"/>
            <a:ext cx="2736304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Роли молодого педагога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1520" y="126876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</a:t>
            </a:r>
            <a:endParaRPr lang="ru-RU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07698" y="4177145"/>
            <a:ext cx="29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Классный руководитель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7544" y="5877272"/>
            <a:ext cx="356388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</a:t>
            </a:r>
          </a:p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68144" y="2276872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Ученик</a:t>
            </a:r>
            <a:endParaRPr lang="ru-RU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28184" y="5301208"/>
            <a:ext cx="24482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Активная личность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 – основная форма работы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12796" y="2005445"/>
          <a:ext cx="5411332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 rot="17602058">
            <a:off x="-532562" y="4375763"/>
            <a:ext cx="4046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основе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традиционная структура комбинированного урока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5112327" y="1772816"/>
            <a:ext cx="2988065" cy="864096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Индивидуальные задания, в том числе тесты для подготовки к ГИА; использование кейсов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5101936" y="2708920"/>
            <a:ext cx="2998456" cy="151216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Привлечение к объяснению нового материала хорошо подготовленных учеников, просмотр и обсуждение видеофрагментов, самостоятельная работа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5098635" y="4281055"/>
            <a:ext cx="2998456" cy="64807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Групповая работа, применение интерактивного оборудования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5112327" y="5013176"/>
            <a:ext cx="2988065" cy="57606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Анализ проделанной работы обучающимися, рефлексия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5101937" y="5661248"/>
            <a:ext cx="3070464" cy="93610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Задания творческого характера,  индивидуальные задания (подготовка обучающихся к исследовательской деятельности)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>
            <a:endCxn id="5" idx="1"/>
          </p:cNvCxnSpPr>
          <p:nvPr/>
        </p:nvCxnSpPr>
        <p:spPr>
          <a:xfrm flipV="1">
            <a:off x="4283968" y="2204864"/>
            <a:ext cx="828359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6" idx="1"/>
          </p:cNvCxnSpPr>
          <p:nvPr/>
        </p:nvCxnSpPr>
        <p:spPr>
          <a:xfrm>
            <a:off x="4211960" y="3356992"/>
            <a:ext cx="889976" cy="108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7" idx="1"/>
          </p:cNvCxnSpPr>
          <p:nvPr/>
        </p:nvCxnSpPr>
        <p:spPr>
          <a:xfrm>
            <a:off x="4208659" y="4569087"/>
            <a:ext cx="889976" cy="360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8" idx="1"/>
          </p:cNvCxnSpPr>
          <p:nvPr/>
        </p:nvCxnSpPr>
        <p:spPr>
          <a:xfrm>
            <a:off x="4427984" y="5301208"/>
            <a:ext cx="68434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9" idx="1"/>
          </p:cNvCxnSpPr>
          <p:nvPr/>
        </p:nvCxnSpPr>
        <p:spPr>
          <a:xfrm flipV="1">
            <a:off x="4427984" y="6129300"/>
            <a:ext cx="673953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00392" y="1700808"/>
            <a:ext cx="738664" cy="48245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Некоторые из применяемых видов работы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опорой на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системно-деятельностный подход 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ifratechnika.ru/how/computer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508268"/>
            <a:ext cx="2523671" cy="1900215"/>
          </a:xfrm>
          <a:prstGeom prst="rect">
            <a:avLst/>
          </a:prstGeom>
          <a:noFill/>
        </p:spPr>
      </p:pic>
      <p:pic>
        <p:nvPicPr>
          <p:cNvPr id="17412" name="Picture 4" descr="http://blogs.sch.gr/nrammos/files/2011/02/educationbook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92896"/>
            <a:ext cx="1951657" cy="1945173"/>
          </a:xfrm>
          <a:prstGeom prst="rect">
            <a:avLst/>
          </a:prstGeom>
          <a:noFill/>
        </p:spPr>
      </p:pic>
      <p:pic>
        <p:nvPicPr>
          <p:cNvPr id="17414" name="Picture 6" descr="http://www.pi-media.ru/ufiles/image/soc_1.jpg"/>
          <p:cNvPicPr>
            <a:picLocks noChangeAspect="1" noChangeArrowheads="1"/>
          </p:cNvPicPr>
          <p:nvPr/>
        </p:nvPicPr>
        <p:blipFill>
          <a:blip r:embed="rId4" cstate="print"/>
          <a:srcRect b="7407"/>
          <a:stretch>
            <a:fillRect/>
          </a:stretch>
        </p:blipFill>
        <p:spPr bwMode="auto">
          <a:xfrm>
            <a:off x="5580112" y="2492896"/>
            <a:ext cx="2799672" cy="1944216"/>
          </a:xfrm>
          <a:prstGeom prst="rect">
            <a:avLst/>
          </a:prstGeom>
          <a:noFill/>
        </p:spPr>
      </p:pic>
      <p:pic>
        <p:nvPicPr>
          <p:cNvPr id="17418" name="Picture 10" descr="http://img.rufox.ru/files/big2/569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580112" y="4581128"/>
            <a:ext cx="2769186" cy="1847567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– не единственный источник знаний для детей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А что вы читаете? :: BlogRider.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140968"/>
            <a:ext cx="1810665" cy="2665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пк\Pictures\Мои фотографии\Школа\2011-2012\5_День учителя\День дублера\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084168" y="4653136"/>
            <a:ext cx="2663787" cy="1775858"/>
          </a:xfrm>
          <a:prstGeom prst="rect">
            <a:avLst/>
          </a:prstGeom>
          <a:noFill/>
        </p:spPr>
      </p:pic>
      <p:pic>
        <p:nvPicPr>
          <p:cNvPr id="18435" name="Picture 3" descr="C:\Users\пк\Pictures\Мои фотографии\Школа\2011-2012\5_День учителя\День дублера\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437112"/>
            <a:ext cx="2664296" cy="1776197"/>
          </a:xfrm>
          <a:prstGeom prst="rect">
            <a:avLst/>
          </a:prstGeom>
          <a:noFill/>
        </p:spPr>
      </p:pic>
      <p:pic>
        <p:nvPicPr>
          <p:cNvPr id="18434" name="Picture 2" descr="C:\Users\пк\Pictures\Мои фотографии\Школа\2011-2012\5_День учителя\День дублера\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80928"/>
            <a:ext cx="2340260" cy="1560173"/>
          </a:xfrm>
          <a:prstGeom prst="rect">
            <a:avLst/>
          </a:prstGeom>
          <a:noFill/>
        </p:spPr>
      </p:pic>
      <p:pic>
        <p:nvPicPr>
          <p:cNvPr id="18437" name="Picture 5" descr="C:\Users\пк\Pictures\Мои фотографии\Школа\2011-2012\5_День учителя\День дублера\50.jpg"/>
          <p:cNvPicPr>
            <a:picLocks noChangeAspect="1" noChangeArrowheads="1"/>
          </p:cNvPicPr>
          <p:nvPr/>
        </p:nvPicPr>
        <p:blipFill>
          <a:blip r:embed="rId5" cstate="print"/>
          <a:srcRect l="24800" t="16925" r="24013"/>
          <a:stretch>
            <a:fillRect/>
          </a:stretch>
        </p:blipFill>
        <p:spPr bwMode="auto">
          <a:xfrm>
            <a:off x="6732240" y="2708920"/>
            <a:ext cx="1730356" cy="1872208"/>
          </a:xfrm>
          <a:prstGeom prst="rect">
            <a:avLst/>
          </a:prstGeom>
          <a:noFill/>
        </p:spPr>
      </p:pic>
      <p:pic>
        <p:nvPicPr>
          <p:cNvPr id="7" name="Picture 4" descr="http://www.zlatoriza.ru/uploads/items/big/01-109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132856"/>
            <a:ext cx="1949183" cy="3014736"/>
          </a:xfrm>
          <a:prstGeom prst="rect">
            <a:avLst/>
          </a:prstGeom>
          <a:noFill/>
        </p:spPr>
      </p:pic>
      <p:pic>
        <p:nvPicPr>
          <p:cNvPr id="8" name="Picture 10" descr="http://gorodnews.ru/gorod/img/thumb.php?id=1848.jpg&amp;w=4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2348880"/>
            <a:ext cx="1903516" cy="2918725"/>
          </a:xfrm>
          <a:prstGeom prst="rect">
            <a:avLst/>
          </a:prstGeom>
          <a:noFill/>
        </p:spPr>
      </p:pic>
      <p:pic>
        <p:nvPicPr>
          <p:cNvPr id="9" name="Picture 8" descr="http://povkusam.ru/covers/1071347/10013409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933056"/>
            <a:ext cx="1440160" cy="2225047"/>
          </a:xfrm>
          <a:prstGeom prst="rect">
            <a:avLst/>
          </a:prstGeom>
          <a:noFill/>
        </p:spPr>
      </p:pic>
      <p:pic>
        <p:nvPicPr>
          <p:cNvPr id="10" name="Picture 6" descr="http://static.ozone.ru/multimedia/books_covers/10035670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077072"/>
            <a:ext cx="1513122" cy="2343331"/>
          </a:xfrm>
          <a:prstGeom prst="rect">
            <a:avLst/>
          </a:prstGeom>
          <a:noFill/>
        </p:spPr>
      </p:pic>
      <p:pic>
        <p:nvPicPr>
          <p:cNvPr id="11" name="Picture 12" descr="http://books.iqbuy.ru/img/books/9785/38/90/26/77/9785389026773-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4365104"/>
            <a:ext cx="1315535" cy="2092896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99898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Учить сравнивать, анализировать, обобщать…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.piccy.info/i7/bf6e56bdbf1f2bd1f548148de6a4a093/4-48-425/40954402/k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88840"/>
            <a:ext cx="2608124" cy="223224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= наставник, помощник, друг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endCxn id="4" idx="3"/>
          </p:cNvCxnSpPr>
          <p:nvPr/>
        </p:nvCxnSpPr>
        <p:spPr>
          <a:xfrm flipV="1">
            <a:off x="323528" y="1624236"/>
            <a:ext cx="8589640" cy="4181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Ошибка графические заготовки Загрузить 14 clip arts (Страница 1) - ClipartLogo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1016933" cy="1125237"/>
          </a:xfrm>
          <a:prstGeom prst="rect">
            <a:avLst/>
          </a:prstGeom>
          <a:noFill/>
        </p:spPr>
      </p:pic>
      <p:pic>
        <p:nvPicPr>
          <p:cNvPr id="1029" name="Picture 5" descr="C:\Users\пк\Desktop\Флешка зем 31.05\IMG_0734.JPG"/>
          <p:cNvPicPr>
            <a:picLocks noChangeAspect="1" noChangeArrowheads="1"/>
          </p:cNvPicPr>
          <p:nvPr/>
        </p:nvPicPr>
        <p:blipFill>
          <a:blip r:embed="rId4" cstate="print"/>
          <a:srcRect l="15000" t="33200" r="24800" b="12309"/>
          <a:stretch>
            <a:fillRect/>
          </a:stretch>
        </p:blipFill>
        <p:spPr bwMode="auto">
          <a:xfrm>
            <a:off x="6372200" y="3429000"/>
            <a:ext cx="2411239" cy="2910116"/>
          </a:xfrm>
          <a:prstGeom prst="rect">
            <a:avLst/>
          </a:prstGeom>
          <a:noFill/>
        </p:spPr>
      </p:pic>
      <p:pic>
        <p:nvPicPr>
          <p:cNvPr id="1031" name="Picture 7" descr="Зеленая Галочка Значок Вектор - Скачать 1 000 Vectors (Страница 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700808"/>
            <a:ext cx="2579440" cy="2579440"/>
          </a:xfrm>
          <a:prstGeom prst="rect">
            <a:avLst/>
          </a:prstGeom>
          <a:noFill/>
        </p:spPr>
      </p:pic>
      <p:pic>
        <p:nvPicPr>
          <p:cNvPr id="1032" name="Picture 8" descr="C:\Users\пк\Documents\Раб. стол 11.02.14\Фото3\IMG_0159.JPG"/>
          <p:cNvPicPr>
            <a:picLocks noChangeAspect="1" noChangeArrowheads="1"/>
          </p:cNvPicPr>
          <p:nvPr/>
        </p:nvPicPr>
        <p:blipFill>
          <a:blip r:embed="rId6" cstate="print"/>
          <a:srcRect b="16667"/>
          <a:stretch>
            <a:fillRect/>
          </a:stretch>
        </p:blipFill>
        <p:spPr bwMode="auto">
          <a:xfrm>
            <a:off x="3275856" y="4437112"/>
            <a:ext cx="3024336" cy="1890210"/>
          </a:xfrm>
          <a:prstGeom prst="rect">
            <a:avLst/>
          </a:prstGeom>
          <a:noFill/>
        </p:spPr>
      </p:pic>
      <p:pic>
        <p:nvPicPr>
          <p:cNvPr id="1026" name="Picture 2" descr="C:\Users\пк\Desktop\Флеш\Фото\03.JPG"/>
          <p:cNvPicPr>
            <a:picLocks noChangeAspect="1" noChangeArrowheads="1"/>
          </p:cNvPicPr>
          <p:nvPr/>
        </p:nvPicPr>
        <p:blipFill>
          <a:blip r:embed="rId7" cstate="print"/>
          <a:srcRect t="24674" b="15403"/>
          <a:stretch>
            <a:fillRect/>
          </a:stretch>
        </p:blipFill>
        <p:spPr bwMode="auto">
          <a:xfrm>
            <a:off x="307322" y="5013176"/>
            <a:ext cx="2884018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E:\DCIM\100SSCAM\SDC12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64904"/>
            <a:ext cx="2315750" cy="1736812"/>
          </a:xfrm>
          <a:prstGeom prst="rect">
            <a:avLst/>
          </a:prstGeom>
          <a:noFill/>
        </p:spPr>
      </p:pic>
      <p:pic>
        <p:nvPicPr>
          <p:cNvPr id="22531" name="Picture 3" descr="E:\DCIM\100SSCAM\SDC12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1545636" cy="206084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 электронных средств обучения на уроках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21822" t="16496" r="21929" b="16305"/>
          <a:stretch>
            <a:fillRect/>
          </a:stretch>
        </p:blipFill>
        <p:spPr bwMode="auto">
          <a:xfrm>
            <a:off x="4211960" y="2564904"/>
            <a:ext cx="3203848" cy="215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litvik.ru/uploads/posts/2012-08/1345024287_319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2564904"/>
            <a:ext cx="1440160" cy="1440160"/>
          </a:xfrm>
          <a:prstGeom prst="rect">
            <a:avLst/>
          </a:prstGeom>
          <a:noFill/>
        </p:spPr>
      </p:pic>
      <p:pic>
        <p:nvPicPr>
          <p:cNvPr id="6" name="Picture 5" descr="http://ifolderlinks.ru/files/imagecache/700x/U7330/5c/9a/02/Kurs_russkogo_yazyka._Elektronnyy_repetitor-trenazher_Media_Hauz_-_2002_polnaya_versiya_9a34a26bbdbfb3de45f2e447f33c63c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789040"/>
            <a:ext cx="2904257" cy="2182342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 l="12372" r="12479"/>
          <a:stretch>
            <a:fillRect/>
          </a:stretch>
        </p:blipFill>
        <p:spPr bwMode="auto">
          <a:xfrm>
            <a:off x="1835696" y="4581128"/>
            <a:ext cx="2304256" cy="172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 l="12822" r="12479"/>
          <a:stretch>
            <a:fillRect/>
          </a:stretch>
        </p:blipFill>
        <p:spPr bwMode="auto">
          <a:xfrm>
            <a:off x="3635896" y="4437112"/>
            <a:ext cx="1780515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 l="12822" r="12479"/>
          <a:stretch>
            <a:fillRect/>
          </a:stretch>
        </p:blipFill>
        <p:spPr bwMode="auto">
          <a:xfrm>
            <a:off x="611560" y="5157192"/>
            <a:ext cx="1767995" cy="133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E:\DCIM\100SSCAM\SDC1224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3573016"/>
            <a:ext cx="1955709" cy="1466782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 cstate="print"/>
          <a:srcRect l="12822" r="12479"/>
          <a:stretch>
            <a:fillRect/>
          </a:stretch>
        </p:blipFill>
        <p:spPr bwMode="auto">
          <a:xfrm>
            <a:off x="3851920" y="5589240"/>
            <a:ext cx="1323230" cy="99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552</Words>
  <Application>Microsoft Office PowerPoint</Application>
  <PresentationFormat>Экран (4:3)</PresentationFormat>
  <Paragraphs>87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Роли молодого педагога в сельской школе</vt:lpstr>
      <vt:lpstr>Слайд 2</vt:lpstr>
      <vt:lpstr>Трудности, с которыми сталкивается молодой педагог в сельской школе</vt:lpstr>
      <vt:lpstr>Слайд 4</vt:lpstr>
      <vt:lpstr>Урок – основная форма работы</vt:lpstr>
      <vt:lpstr>Учитель – не единственный источник знаний для детей</vt:lpstr>
      <vt:lpstr>Учить сравнивать, анализировать, обобщать…</vt:lpstr>
      <vt:lpstr>Учитель = наставник, помощник, друг</vt:lpstr>
      <vt:lpstr>Применение электронных средств обучения на уроках</vt:lpstr>
      <vt:lpstr>Развитие творческих способностей</vt:lpstr>
      <vt:lpstr>Внеурочная деятельность</vt:lpstr>
      <vt:lpstr>Воспитание юных журналистов</vt:lpstr>
      <vt:lpstr>Я – классный руководитель</vt:lpstr>
      <vt:lpstr>Личный пример – лучший стимул для ребенка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 и роль молодого педагога в сельской школе</dc:title>
  <dc:creator>Никулина</dc:creator>
  <cp:lastModifiedBy>Никулина</cp:lastModifiedBy>
  <cp:revision>140</cp:revision>
  <dcterms:created xsi:type="dcterms:W3CDTF">2014-08-12T14:35:15Z</dcterms:created>
  <dcterms:modified xsi:type="dcterms:W3CDTF">2014-08-15T19:59:03Z</dcterms:modified>
</cp:coreProperties>
</file>