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4"/>
  </p:notesMasterIdLst>
  <p:sldIdLst>
    <p:sldId id="313" r:id="rId3"/>
    <p:sldId id="257" r:id="rId4"/>
    <p:sldId id="268" r:id="rId5"/>
    <p:sldId id="262" r:id="rId6"/>
    <p:sldId id="269" r:id="rId7"/>
    <p:sldId id="273" r:id="rId8"/>
    <p:sldId id="293" r:id="rId9"/>
    <p:sldId id="294" r:id="rId10"/>
    <p:sldId id="295" r:id="rId11"/>
    <p:sldId id="297" r:id="rId12"/>
    <p:sldId id="296" r:id="rId13"/>
    <p:sldId id="300" r:id="rId14"/>
    <p:sldId id="309" r:id="rId15"/>
    <p:sldId id="310" r:id="rId16"/>
    <p:sldId id="308" r:id="rId17"/>
    <p:sldId id="311" r:id="rId18"/>
    <p:sldId id="312" r:id="rId19"/>
    <p:sldId id="307" r:id="rId20"/>
    <p:sldId id="302" r:id="rId21"/>
    <p:sldId id="303" r:id="rId22"/>
    <p:sldId id="30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9" autoAdjust="0"/>
  </p:normalViewPr>
  <p:slideViewPr>
    <p:cSldViewPr>
      <p:cViewPr>
        <p:scale>
          <a:sx n="50" d="100"/>
          <a:sy n="50" d="100"/>
        </p:scale>
        <p:origin x="-1956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7;&#1074;&#1077;&#1090;&#1083;&#1072;&#1085;&#1072;\Desktop\&#1084;&#1072;&#1081;&#1073;&#1091;&#1088;&#1086;&#1074;&#1072;\&#1076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7;&#1074;&#1077;&#1090;&#1083;&#1072;&#1085;&#1072;\Desktop\&#1084;&#1072;&#1081;&#1073;&#1091;&#1088;&#1086;&#1074;&#1072;\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0"/>
                  <c:y val="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4814814814814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892091074822559E-3"/>
                  <c:y val="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Лист2!$B$5:$B$7</c:f>
              <c:strCache>
                <c:ptCount val="3"/>
                <c:pt idx="0">
                  <c:v>9 класс 2012</c:v>
                </c:pt>
                <c:pt idx="1">
                  <c:v>10 класс 2013</c:v>
                </c:pt>
                <c:pt idx="2">
                  <c:v>11 класс 2014</c:v>
                </c:pt>
              </c:strCache>
            </c:strRef>
          </c:cat>
          <c:val>
            <c:numRef>
              <c:f>Лист2!$C$5:$C$7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Лист2!$G$5:$G$7</c:f>
              <c:strCache>
                <c:ptCount val="1"/>
                <c:pt idx="0">
                  <c:v>35% 48% 50%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"/>
                  <c:y val="0.10185185185185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1111111111111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1203703703703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Лист2!$G$5:$G$7</c:f>
              <c:numCache>
                <c:formatCode>0%</c:formatCode>
                <c:ptCount val="3"/>
                <c:pt idx="0">
                  <c:v>0.35000000000000003</c:v>
                </c:pt>
                <c:pt idx="1">
                  <c:v>0.48000000000000004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3000576"/>
        <c:axId val="68606144"/>
        <c:axId val="0"/>
      </c:bar3DChart>
      <c:catAx>
        <c:axId val="5430005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68606144"/>
        <c:crosses val="autoZero"/>
        <c:auto val="1"/>
        <c:lblAlgn val="ctr"/>
        <c:lblOffset val="100"/>
        <c:noMultiLvlLbl val="0"/>
      </c:catAx>
      <c:valAx>
        <c:axId val="6860614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543000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Лист1!$C$5:$C$7</c:f>
              <c:strCache>
                <c:ptCount val="1"/>
                <c:pt idx="0">
                  <c:v>21,7% 23,8% 50,0%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"/>
                  <c:y val="0.11574074074074074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25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1388888888888889"/>
                </c:manualLayout>
              </c:layout>
              <c:spPr/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Лист1!$B$5:$B$7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Лист1!$C$5:$C$7</c:f>
              <c:numCache>
                <c:formatCode>0.0%</c:formatCode>
                <c:ptCount val="3"/>
                <c:pt idx="0">
                  <c:v>0.217</c:v>
                </c:pt>
                <c:pt idx="1">
                  <c:v>0.23799999999999999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4679168"/>
        <c:axId val="35196288"/>
        <c:axId val="0"/>
      </c:bar3DChart>
      <c:catAx>
        <c:axId val="60467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35196288"/>
        <c:crosses val="autoZero"/>
        <c:auto val="1"/>
        <c:lblAlgn val="ctr"/>
        <c:lblOffset val="100"/>
        <c:noMultiLvlLbl val="0"/>
      </c:catAx>
      <c:valAx>
        <c:axId val="35196288"/>
        <c:scaling>
          <c:orientation val="minMax"/>
        </c:scaling>
        <c:delete val="1"/>
        <c:axPos val="l"/>
        <c:majorGridlines/>
        <c:numFmt formatCode="0.0%" sourceLinked="1"/>
        <c:majorTickMark val="out"/>
        <c:minorTickMark val="none"/>
        <c:tickLblPos val="none"/>
        <c:crossAx val="6046791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2.7777777777777835E-3"/>
                  <c:y val="0.1157407407407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17129629629629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Лист1!$F$5:$F$7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Лист1!$G$5:$G$7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6468352"/>
        <c:axId val="544899648"/>
        <c:axId val="0"/>
      </c:bar3DChart>
      <c:catAx>
        <c:axId val="54646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544899648"/>
        <c:crosses val="autoZero"/>
        <c:auto val="1"/>
        <c:lblAlgn val="ctr"/>
        <c:lblOffset val="100"/>
        <c:noMultiLvlLbl val="0"/>
      </c:catAx>
      <c:valAx>
        <c:axId val="5448996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546468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86892-E59B-4124-A27C-1CDA87802676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6F8CA6-F578-47C0-BCE9-7C0F501D94B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+mn-lt"/>
            </a:rPr>
            <a:t>Неподготовленность и учеников и самого педагога к осуществлению совместной деятельности</a:t>
          </a:r>
          <a:endParaRPr lang="ru-RU" b="1" dirty="0">
            <a:solidFill>
              <a:srgbClr val="C00000"/>
            </a:solidFill>
            <a:latin typeface="+mn-lt"/>
          </a:endParaRPr>
        </a:p>
      </dgm:t>
    </dgm:pt>
    <dgm:pt modelId="{780C5875-9F6C-4E35-9B32-14FFA3DE937D}" type="parTrans" cxnId="{7D81D54C-D7A1-4202-8D24-5737391BE850}">
      <dgm:prSet/>
      <dgm:spPr/>
      <dgm:t>
        <a:bodyPr/>
        <a:lstStyle/>
        <a:p>
          <a:endParaRPr lang="ru-RU"/>
        </a:p>
      </dgm:t>
    </dgm:pt>
    <dgm:pt modelId="{92EC61CD-F169-45B2-8F2B-1E23025983B9}" type="sibTrans" cxnId="{7D81D54C-D7A1-4202-8D24-5737391BE850}">
      <dgm:prSet/>
      <dgm:spPr/>
      <dgm:t>
        <a:bodyPr/>
        <a:lstStyle/>
        <a:p>
          <a:endParaRPr lang="ru-RU"/>
        </a:p>
      </dgm:t>
    </dgm:pt>
    <dgm:pt modelId="{F9A8F8F0-4F13-4661-BC0E-A30F7BA3418E}">
      <dgm:prSet phldrT="[Текст]"/>
      <dgm:spPr/>
      <dgm:t>
        <a:bodyPr/>
        <a:lstStyle/>
        <a:p>
          <a:r>
            <a:rPr lang="ru-RU" b="1" dirty="0" smtClean="0">
              <a:solidFill>
                <a:srgbClr val="006600"/>
              </a:solidFill>
            </a:rPr>
            <a:t>Потребность учащихся в развитии, в том числе творческого потенциала</a:t>
          </a:r>
          <a:endParaRPr lang="ru-RU" b="1" dirty="0">
            <a:solidFill>
              <a:srgbClr val="006600"/>
            </a:solidFill>
          </a:endParaRPr>
        </a:p>
      </dgm:t>
    </dgm:pt>
    <dgm:pt modelId="{A4A6937A-733F-4D72-8972-DD332A53B6BA}" type="parTrans" cxnId="{2A105C63-DCCB-4250-B6F3-FD88BABFF8B0}">
      <dgm:prSet/>
      <dgm:spPr/>
      <dgm:t>
        <a:bodyPr/>
        <a:lstStyle/>
        <a:p>
          <a:endParaRPr lang="ru-RU"/>
        </a:p>
      </dgm:t>
    </dgm:pt>
    <dgm:pt modelId="{C731EC10-46F6-4E0B-9CE6-AC63AC8EA67D}" type="sibTrans" cxnId="{2A105C63-DCCB-4250-B6F3-FD88BABFF8B0}">
      <dgm:prSet/>
      <dgm:spPr/>
      <dgm:t>
        <a:bodyPr/>
        <a:lstStyle/>
        <a:p>
          <a:endParaRPr lang="ru-RU"/>
        </a:p>
      </dgm:t>
    </dgm:pt>
    <dgm:pt modelId="{8AF04B5B-C161-4522-B4B9-A7BE8EC28469}">
      <dgm:prSet/>
      <dgm:spPr/>
      <dgm:t>
        <a:bodyPr/>
        <a:lstStyle/>
        <a:p>
          <a:endParaRPr lang="ru-RU"/>
        </a:p>
      </dgm:t>
    </dgm:pt>
    <dgm:pt modelId="{5AB0B714-548C-421E-9DAF-E5F5C589849B}" type="parTrans" cxnId="{331DBD1D-C761-4C9B-9C46-7CE882DDB39D}">
      <dgm:prSet/>
      <dgm:spPr/>
      <dgm:t>
        <a:bodyPr/>
        <a:lstStyle/>
        <a:p>
          <a:endParaRPr lang="ru-RU"/>
        </a:p>
      </dgm:t>
    </dgm:pt>
    <dgm:pt modelId="{13F1430B-5300-4FE8-9E1E-18BECF39A5F8}" type="sibTrans" cxnId="{331DBD1D-C761-4C9B-9C46-7CE882DDB39D}">
      <dgm:prSet/>
      <dgm:spPr/>
      <dgm:t>
        <a:bodyPr/>
        <a:lstStyle/>
        <a:p>
          <a:endParaRPr lang="ru-RU"/>
        </a:p>
      </dgm:t>
    </dgm:pt>
    <dgm:pt modelId="{526682DE-713C-44D0-B56B-F3C96811D59A}">
      <dgm:prSet/>
      <dgm:spPr/>
      <dgm:t>
        <a:bodyPr/>
        <a:lstStyle/>
        <a:p>
          <a:endParaRPr lang="ru-RU"/>
        </a:p>
      </dgm:t>
    </dgm:pt>
    <dgm:pt modelId="{4276D015-35C4-4D4B-BEB0-2192D140C520}" type="parTrans" cxnId="{94D95632-0AA5-494C-9E91-FFE215767B7C}">
      <dgm:prSet/>
      <dgm:spPr/>
      <dgm:t>
        <a:bodyPr/>
        <a:lstStyle/>
        <a:p>
          <a:endParaRPr lang="ru-RU"/>
        </a:p>
      </dgm:t>
    </dgm:pt>
    <dgm:pt modelId="{DF1888CF-37BC-4535-B624-7DB1CBFCD737}" type="sibTrans" cxnId="{94D95632-0AA5-494C-9E91-FFE215767B7C}">
      <dgm:prSet/>
      <dgm:spPr/>
      <dgm:t>
        <a:bodyPr/>
        <a:lstStyle/>
        <a:p>
          <a:endParaRPr lang="ru-RU"/>
        </a:p>
      </dgm:t>
    </dgm:pt>
    <dgm:pt modelId="{151A2AE2-56B0-458B-94DC-6F33B766A757}">
      <dgm:prSet/>
      <dgm:spPr/>
      <dgm:t>
        <a:bodyPr/>
        <a:lstStyle/>
        <a:p>
          <a:endParaRPr lang="ru-RU"/>
        </a:p>
      </dgm:t>
    </dgm:pt>
    <dgm:pt modelId="{CC7AE686-FE4B-4D91-8178-F7A371955018}" type="parTrans" cxnId="{51FD6CB7-F959-4034-95F5-92E59DFBA1C6}">
      <dgm:prSet/>
      <dgm:spPr/>
      <dgm:t>
        <a:bodyPr/>
        <a:lstStyle/>
        <a:p>
          <a:endParaRPr lang="ru-RU"/>
        </a:p>
      </dgm:t>
    </dgm:pt>
    <dgm:pt modelId="{8A74F4C2-9BE8-4981-936A-0917EF045839}" type="sibTrans" cxnId="{51FD6CB7-F959-4034-95F5-92E59DFBA1C6}">
      <dgm:prSet/>
      <dgm:spPr/>
      <dgm:t>
        <a:bodyPr/>
        <a:lstStyle/>
        <a:p>
          <a:endParaRPr lang="ru-RU"/>
        </a:p>
      </dgm:t>
    </dgm:pt>
    <dgm:pt modelId="{7A83C373-B36B-4BAC-926F-2899670A6CF9}" type="pres">
      <dgm:prSet presAssocID="{C6D86892-E59B-4124-A27C-1CDA8780267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AC70F2-AA4C-4D66-8CAE-4236CC4D788A}" type="pres">
      <dgm:prSet presAssocID="{C6D86892-E59B-4124-A27C-1CDA87802676}" presName="divider" presStyleLbl="fgShp" presStyleIdx="0" presStyleCn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87850A2E-B8F5-485B-8909-6CECD9C10F55}" type="pres">
      <dgm:prSet presAssocID="{056F8CA6-F578-47C0-BCE9-7C0F501D94B8}" presName="downArrow" presStyleLbl="node1" presStyleIdx="0" presStyleCnt="2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/>
      </dgm:spPr>
    </dgm:pt>
    <dgm:pt modelId="{40986D0B-0958-4D08-8294-79640077E9AE}" type="pres">
      <dgm:prSet presAssocID="{056F8CA6-F578-47C0-BCE9-7C0F501D94B8}" presName="downArrowText" presStyleLbl="revTx" presStyleIdx="0" presStyleCnt="2" custScaleX="190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043E2-60D3-47A8-AD11-E7AD703EE585}" type="pres">
      <dgm:prSet presAssocID="{F9A8F8F0-4F13-4661-BC0E-A30F7BA3418E}" presName="upArrow" presStyleLbl="node1" presStyleIdx="1" presStyleCnt="2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</dgm:pt>
    <dgm:pt modelId="{9B475E73-26CF-4A84-84F6-EEF42C094312}" type="pres">
      <dgm:prSet presAssocID="{F9A8F8F0-4F13-4661-BC0E-A30F7BA3418E}" presName="upArrowText" presStyleLbl="revTx" presStyleIdx="1" presStyleCnt="2" custScaleX="179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D95632-0AA5-494C-9E91-FFE215767B7C}" srcId="{C6D86892-E59B-4124-A27C-1CDA87802676}" destId="{526682DE-713C-44D0-B56B-F3C96811D59A}" srcOrd="3" destOrd="0" parTransId="{4276D015-35C4-4D4B-BEB0-2192D140C520}" sibTransId="{DF1888CF-37BC-4535-B624-7DB1CBFCD737}"/>
    <dgm:cxn modelId="{7D81D54C-D7A1-4202-8D24-5737391BE850}" srcId="{C6D86892-E59B-4124-A27C-1CDA87802676}" destId="{056F8CA6-F578-47C0-BCE9-7C0F501D94B8}" srcOrd="0" destOrd="0" parTransId="{780C5875-9F6C-4E35-9B32-14FFA3DE937D}" sibTransId="{92EC61CD-F169-45B2-8F2B-1E23025983B9}"/>
    <dgm:cxn modelId="{2A105C63-DCCB-4250-B6F3-FD88BABFF8B0}" srcId="{C6D86892-E59B-4124-A27C-1CDA87802676}" destId="{F9A8F8F0-4F13-4661-BC0E-A30F7BA3418E}" srcOrd="1" destOrd="0" parTransId="{A4A6937A-733F-4D72-8972-DD332A53B6BA}" sibTransId="{C731EC10-46F6-4E0B-9CE6-AC63AC8EA67D}"/>
    <dgm:cxn modelId="{331DBD1D-C761-4C9B-9C46-7CE882DDB39D}" srcId="{C6D86892-E59B-4124-A27C-1CDA87802676}" destId="{8AF04B5B-C161-4522-B4B9-A7BE8EC28469}" srcOrd="2" destOrd="0" parTransId="{5AB0B714-548C-421E-9DAF-E5F5C589849B}" sibTransId="{13F1430B-5300-4FE8-9E1E-18BECF39A5F8}"/>
    <dgm:cxn modelId="{51FD6CB7-F959-4034-95F5-92E59DFBA1C6}" srcId="{C6D86892-E59B-4124-A27C-1CDA87802676}" destId="{151A2AE2-56B0-458B-94DC-6F33B766A757}" srcOrd="4" destOrd="0" parTransId="{CC7AE686-FE4B-4D91-8178-F7A371955018}" sibTransId="{8A74F4C2-9BE8-4981-936A-0917EF045839}"/>
    <dgm:cxn modelId="{DB340AA3-E0B0-4CBB-B2C0-CA97BCB1D273}" type="presOf" srcId="{C6D86892-E59B-4124-A27C-1CDA87802676}" destId="{7A83C373-B36B-4BAC-926F-2899670A6CF9}" srcOrd="0" destOrd="0" presId="urn:microsoft.com/office/officeart/2005/8/layout/arrow3"/>
    <dgm:cxn modelId="{75CC19C0-4EE2-4B93-9329-78D7AF2988B8}" type="presOf" srcId="{F9A8F8F0-4F13-4661-BC0E-A30F7BA3418E}" destId="{9B475E73-26CF-4A84-84F6-EEF42C094312}" srcOrd="0" destOrd="0" presId="urn:microsoft.com/office/officeart/2005/8/layout/arrow3"/>
    <dgm:cxn modelId="{B9EBADDA-C0B2-40C5-8441-D9C7D1FF6534}" type="presOf" srcId="{056F8CA6-F578-47C0-BCE9-7C0F501D94B8}" destId="{40986D0B-0958-4D08-8294-79640077E9AE}" srcOrd="0" destOrd="0" presId="urn:microsoft.com/office/officeart/2005/8/layout/arrow3"/>
    <dgm:cxn modelId="{62E84A7F-3421-451B-8C46-A7A0272DF0A3}" type="presParOf" srcId="{7A83C373-B36B-4BAC-926F-2899670A6CF9}" destId="{8CAC70F2-AA4C-4D66-8CAE-4236CC4D788A}" srcOrd="0" destOrd="0" presId="urn:microsoft.com/office/officeart/2005/8/layout/arrow3"/>
    <dgm:cxn modelId="{F07433E8-02A2-494C-9F81-AED089FEB41D}" type="presParOf" srcId="{7A83C373-B36B-4BAC-926F-2899670A6CF9}" destId="{87850A2E-B8F5-485B-8909-6CECD9C10F55}" srcOrd="1" destOrd="0" presId="urn:microsoft.com/office/officeart/2005/8/layout/arrow3"/>
    <dgm:cxn modelId="{E5EF200C-DA71-47B0-9B2B-D6DF95D1CE22}" type="presParOf" srcId="{7A83C373-B36B-4BAC-926F-2899670A6CF9}" destId="{40986D0B-0958-4D08-8294-79640077E9AE}" srcOrd="2" destOrd="0" presId="urn:microsoft.com/office/officeart/2005/8/layout/arrow3"/>
    <dgm:cxn modelId="{C36CEE5B-7EA5-4F16-A788-58182887549C}" type="presParOf" srcId="{7A83C373-B36B-4BAC-926F-2899670A6CF9}" destId="{50F043E2-60D3-47A8-AD11-E7AD703EE585}" srcOrd="3" destOrd="0" presId="urn:microsoft.com/office/officeart/2005/8/layout/arrow3"/>
    <dgm:cxn modelId="{007EED0E-A5A4-444B-8729-31042D5B3778}" type="presParOf" srcId="{7A83C373-B36B-4BAC-926F-2899670A6CF9}" destId="{9B475E73-26CF-4A84-84F6-EEF42C09431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5CAF5B-175A-4F7D-96CE-C789A6252261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D5969AA-7F27-4479-9184-EBE3D8A29343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FF66CC"/>
        </a:solidFill>
      </dgm:spPr>
      <dgm:t>
        <a:bodyPr/>
        <a:lstStyle/>
        <a:p>
          <a:r>
            <a:rPr lang="ru-RU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Химия</a:t>
          </a:r>
          <a:endParaRPr lang="ru-RU" sz="5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3AA0CC-3AFF-41DE-9F22-CD199A739765}" type="parTrans" cxnId="{6AF9BB17-70ED-49B7-A31B-5913F5C2B01E}">
      <dgm:prSet/>
      <dgm:spPr/>
      <dgm:t>
        <a:bodyPr/>
        <a:lstStyle/>
        <a:p>
          <a:endParaRPr lang="ru-RU"/>
        </a:p>
      </dgm:t>
    </dgm:pt>
    <dgm:pt modelId="{EF1EC2ED-903E-4DE8-AABA-087892BD3F64}" type="sibTrans" cxnId="{6AF9BB17-70ED-49B7-A31B-5913F5C2B01E}">
      <dgm:prSet/>
      <dgm:spPr/>
      <dgm:t>
        <a:bodyPr/>
        <a:lstStyle/>
        <a:p>
          <a:endParaRPr lang="ru-RU"/>
        </a:p>
      </dgm:t>
    </dgm:pt>
    <dgm:pt modelId="{239ABBDF-D157-4C7F-8FAD-950D957744FF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математика</a:t>
          </a:r>
          <a:endParaRPr lang="ru-RU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24385-1EC0-49BF-AEDE-7A94B14FCDD4}" type="parTrans" cxnId="{EE359816-E0ED-4708-BFB2-5DB91E31EAA2}">
      <dgm:prSet/>
      <dgm:spPr/>
      <dgm:t>
        <a:bodyPr/>
        <a:lstStyle/>
        <a:p>
          <a:endParaRPr lang="ru-RU"/>
        </a:p>
      </dgm:t>
    </dgm:pt>
    <dgm:pt modelId="{F0367AEA-7842-4DF2-8848-F999EFD03CED}" type="sibTrans" cxnId="{EE359816-E0ED-4708-BFB2-5DB91E31EAA2}">
      <dgm:prSet/>
      <dgm:spPr/>
      <dgm:t>
        <a:bodyPr/>
        <a:lstStyle/>
        <a:p>
          <a:endParaRPr lang="ru-RU"/>
        </a:p>
      </dgm:t>
    </dgm:pt>
    <dgm:pt modelId="{DD4270FA-B706-4538-9177-703524ECE45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биология</a:t>
          </a:r>
          <a:endParaRPr lang="ru-RU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83CDA4-7AAE-46C6-9717-66DA1B8D04E7}" type="parTrans" cxnId="{85BBD527-A0F2-41E0-AA33-81F7925C5E58}">
      <dgm:prSet/>
      <dgm:spPr/>
      <dgm:t>
        <a:bodyPr/>
        <a:lstStyle/>
        <a:p>
          <a:endParaRPr lang="ru-RU"/>
        </a:p>
      </dgm:t>
    </dgm:pt>
    <dgm:pt modelId="{92988F7D-49A2-42C2-86C8-34EA0D194469}" type="sibTrans" cxnId="{85BBD527-A0F2-41E0-AA33-81F7925C5E58}">
      <dgm:prSet/>
      <dgm:spPr/>
      <dgm:t>
        <a:bodyPr/>
        <a:lstStyle/>
        <a:p>
          <a:endParaRPr lang="ru-RU"/>
        </a:p>
      </dgm:t>
    </dgm:pt>
    <dgm:pt modelId="{9E873370-EB20-400D-B253-FEA84EB5A07D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география</a:t>
          </a:r>
          <a:endParaRPr lang="ru-RU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84DA56-8A43-4C86-879E-D03201CB309A}" type="parTrans" cxnId="{C21CE29A-0DE5-4BEC-9EDC-9B07E9EDDD15}">
      <dgm:prSet/>
      <dgm:spPr/>
      <dgm:t>
        <a:bodyPr/>
        <a:lstStyle/>
        <a:p>
          <a:endParaRPr lang="ru-RU"/>
        </a:p>
      </dgm:t>
    </dgm:pt>
    <dgm:pt modelId="{AC3CD258-9E75-4E4F-9EE7-381A138894DE}" type="sibTrans" cxnId="{C21CE29A-0DE5-4BEC-9EDC-9B07E9EDDD15}">
      <dgm:prSet/>
      <dgm:spPr/>
      <dgm:t>
        <a:bodyPr/>
        <a:lstStyle/>
        <a:p>
          <a:endParaRPr lang="ru-RU"/>
        </a:p>
      </dgm:t>
    </dgm:pt>
    <dgm:pt modelId="{B68C9DA2-D58C-4AD3-8C4A-34AF9375C113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экология</a:t>
          </a:r>
          <a:endParaRPr lang="ru-RU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F8CF97-7A79-44E8-A876-0CA3B22309F8}" type="parTrans" cxnId="{CE05193C-E425-400D-9E1F-669584A5E829}">
      <dgm:prSet/>
      <dgm:spPr/>
      <dgm:t>
        <a:bodyPr/>
        <a:lstStyle/>
        <a:p>
          <a:endParaRPr lang="ru-RU"/>
        </a:p>
      </dgm:t>
    </dgm:pt>
    <dgm:pt modelId="{DB58DDBC-1422-4EBE-9CD6-499EBE47B593}" type="sibTrans" cxnId="{CE05193C-E425-400D-9E1F-669584A5E829}">
      <dgm:prSet/>
      <dgm:spPr/>
      <dgm:t>
        <a:bodyPr/>
        <a:lstStyle/>
        <a:p>
          <a:endParaRPr lang="ru-RU"/>
        </a:p>
      </dgm:t>
    </dgm:pt>
    <dgm:pt modelId="{12FC890A-0A63-4D89-9EFA-8D5A705CE468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физика</a:t>
          </a:r>
          <a:endParaRPr lang="ru-RU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610848-BE9E-49D9-9EF4-A2A054AD114E}" type="parTrans" cxnId="{84064BE9-5FA3-47FF-AB06-8A7CEC1AF274}">
      <dgm:prSet/>
      <dgm:spPr/>
      <dgm:t>
        <a:bodyPr/>
        <a:lstStyle/>
        <a:p>
          <a:endParaRPr lang="ru-RU"/>
        </a:p>
      </dgm:t>
    </dgm:pt>
    <dgm:pt modelId="{FAFBFC8E-65F6-46F1-A93E-DEE59C55584C}" type="sibTrans" cxnId="{84064BE9-5FA3-47FF-AB06-8A7CEC1AF274}">
      <dgm:prSet/>
      <dgm:spPr/>
      <dgm:t>
        <a:bodyPr/>
        <a:lstStyle/>
        <a:p>
          <a:endParaRPr lang="ru-RU"/>
        </a:p>
      </dgm:t>
    </dgm:pt>
    <dgm:pt modelId="{85F4FD86-0FF1-40EA-B8ED-6F772073CD53}" type="pres">
      <dgm:prSet presAssocID="{2A5CAF5B-175A-4F7D-96CE-C789A625226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CF566D-766B-43FB-AA23-14166AFF6392}" type="pres">
      <dgm:prSet presAssocID="{6D5969AA-7F27-4479-9184-EBE3D8A29343}" presName="centerShape" presStyleLbl="node0" presStyleIdx="0" presStyleCnt="1" custScaleX="126610" custScaleY="123187"/>
      <dgm:spPr/>
      <dgm:t>
        <a:bodyPr/>
        <a:lstStyle/>
        <a:p>
          <a:endParaRPr lang="ru-RU"/>
        </a:p>
      </dgm:t>
    </dgm:pt>
    <dgm:pt modelId="{FC753CBE-782A-4E48-AB2E-511DC4D1F374}" type="pres">
      <dgm:prSet presAssocID="{239ABBDF-D157-4C7F-8FAD-950D957744F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C6A90-A793-4E97-B61E-CEA42F838CC7}" type="pres">
      <dgm:prSet presAssocID="{239ABBDF-D157-4C7F-8FAD-950D957744FF}" presName="dummy" presStyleCnt="0"/>
      <dgm:spPr/>
    </dgm:pt>
    <dgm:pt modelId="{B4219DD8-EA80-4A12-8D59-7328A6DADB0A}" type="pres">
      <dgm:prSet presAssocID="{F0367AEA-7842-4DF2-8848-F999EFD03CE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CC6DCC9-DCAD-4D7C-B575-2A77288931A4}" type="pres">
      <dgm:prSet presAssocID="{12FC890A-0A63-4D89-9EFA-8D5A705CE4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E49CA-0DA5-41C9-9A38-729B1951BB17}" type="pres">
      <dgm:prSet presAssocID="{12FC890A-0A63-4D89-9EFA-8D5A705CE468}" presName="dummy" presStyleCnt="0"/>
      <dgm:spPr/>
    </dgm:pt>
    <dgm:pt modelId="{266588E6-2AC1-48B2-A465-F65108FAD433}" type="pres">
      <dgm:prSet presAssocID="{FAFBFC8E-65F6-46F1-A93E-DEE59C55584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9C92D4FF-3D8F-42F8-B4B2-0537C4EE864F}" type="pres">
      <dgm:prSet presAssocID="{B68C9DA2-D58C-4AD3-8C4A-34AF9375C1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EAD69-5545-4EA1-854D-B70EFA7450B3}" type="pres">
      <dgm:prSet presAssocID="{B68C9DA2-D58C-4AD3-8C4A-34AF9375C113}" presName="dummy" presStyleCnt="0"/>
      <dgm:spPr/>
    </dgm:pt>
    <dgm:pt modelId="{B2699E35-C5E1-4952-9810-F3638DCF99C2}" type="pres">
      <dgm:prSet presAssocID="{DB58DDBC-1422-4EBE-9CD6-499EBE47B59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85BFB0C-BB82-4D20-8FED-8F1B73A34B73}" type="pres">
      <dgm:prSet presAssocID="{DD4270FA-B706-4538-9177-703524ECE45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874DF-4A9F-4A89-911C-BB2AFAA8A8E7}" type="pres">
      <dgm:prSet presAssocID="{DD4270FA-B706-4538-9177-703524ECE451}" presName="dummy" presStyleCnt="0"/>
      <dgm:spPr/>
    </dgm:pt>
    <dgm:pt modelId="{EA0E3361-9483-4A2D-AF9C-9F5C8400939F}" type="pres">
      <dgm:prSet presAssocID="{92988F7D-49A2-42C2-86C8-34EA0D19446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1E19D01C-9EE6-47F7-A274-7EEA3408E135}" type="pres">
      <dgm:prSet presAssocID="{9E873370-EB20-400D-B253-FEA84EB5A07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C13BB-05ED-4887-9082-F7044691C5A8}" type="pres">
      <dgm:prSet presAssocID="{9E873370-EB20-400D-B253-FEA84EB5A07D}" presName="dummy" presStyleCnt="0"/>
      <dgm:spPr/>
    </dgm:pt>
    <dgm:pt modelId="{A75D5F58-A680-4F36-8DD5-9C8AF4F09BA8}" type="pres">
      <dgm:prSet presAssocID="{AC3CD258-9E75-4E4F-9EE7-381A138894DE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CC9110C-E944-4558-8E0D-C8D7D5C550DA}" type="presOf" srcId="{F0367AEA-7842-4DF2-8848-F999EFD03CED}" destId="{B4219DD8-EA80-4A12-8D59-7328A6DADB0A}" srcOrd="0" destOrd="0" presId="urn:microsoft.com/office/officeart/2005/8/layout/radial6"/>
    <dgm:cxn modelId="{EE359816-E0ED-4708-BFB2-5DB91E31EAA2}" srcId="{6D5969AA-7F27-4479-9184-EBE3D8A29343}" destId="{239ABBDF-D157-4C7F-8FAD-950D957744FF}" srcOrd="0" destOrd="0" parTransId="{C6624385-1EC0-49BF-AEDE-7A94B14FCDD4}" sibTransId="{F0367AEA-7842-4DF2-8848-F999EFD03CED}"/>
    <dgm:cxn modelId="{19DAD43F-E008-40FA-8E8D-E27AD007AAB4}" type="presOf" srcId="{6D5969AA-7F27-4479-9184-EBE3D8A29343}" destId="{9CCF566D-766B-43FB-AA23-14166AFF6392}" srcOrd="0" destOrd="0" presId="urn:microsoft.com/office/officeart/2005/8/layout/radial6"/>
    <dgm:cxn modelId="{6AF9BB17-70ED-49B7-A31B-5913F5C2B01E}" srcId="{2A5CAF5B-175A-4F7D-96CE-C789A6252261}" destId="{6D5969AA-7F27-4479-9184-EBE3D8A29343}" srcOrd="0" destOrd="0" parTransId="{CC3AA0CC-3AFF-41DE-9F22-CD199A739765}" sibTransId="{EF1EC2ED-903E-4DE8-AABA-087892BD3F64}"/>
    <dgm:cxn modelId="{CE05193C-E425-400D-9E1F-669584A5E829}" srcId="{6D5969AA-7F27-4479-9184-EBE3D8A29343}" destId="{B68C9DA2-D58C-4AD3-8C4A-34AF9375C113}" srcOrd="2" destOrd="0" parTransId="{50F8CF97-7A79-44E8-A876-0CA3B22309F8}" sibTransId="{DB58DDBC-1422-4EBE-9CD6-499EBE47B593}"/>
    <dgm:cxn modelId="{71D50802-E3E8-4213-A475-F203760D1EB7}" type="presOf" srcId="{FAFBFC8E-65F6-46F1-A93E-DEE59C55584C}" destId="{266588E6-2AC1-48B2-A465-F65108FAD433}" srcOrd="0" destOrd="0" presId="urn:microsoft.com/office/officeart/2005/8/layout/radial6"/>
    <dgm:cxn modelId="{FA53E784-2F1F-4AB6-98E9-60E7808A24DB}" type="presOf" srcId="{12FC890A-0A63-4D89-9EFA-8D5A705CE468}" destId="{2CC6DCC9-DCAD-4D7C-B575-2A77288931A4}" srcOrd="0" destOrd="0" presId="urn:microsoft.com/office/officeart/2005/8/layout/radial6"/>
    <dgm:cxn modelId="{6B22BA54-A3F2-459C-8EF4-49A100AD4F40}" type="presOf" srcId="{AC3CD258-9E75-4E4F-9EE7-381A138894DE}" destId="{A75D5F58-A680-4F36-8DD5-9C8AF4F09BA8}" srcOrd="0" destOrd="0" presId="urn:microsoft.com/office/officeart/2005/8/layout/radial6"/>
    <dgm:cxn modelId="{C21CE29A-0DE5-4BEC-9EDC-9B07E9EDDD15}" srcId="{6D5969AA-7F27-4479-9184-EBE3D8A29343}" destId="{9E873370-EB20-400D-B253-FEA84EB5A07D}" srcOrd="4" destOrd="0" parTransId="{F184DA56-8A43-4C86-879E-D03201CB309A}" sibTransId="{AC3CD258-9E75-4E4F-9EE7-381A138894DE}"/>
    <dgm:cxn modelId="{0B197044-FA1C-4E9F-A230-53FCD86125E0}" type="presOf" srcId="{9E873370-EB20-400D-B253-FEA84EB5A07D}" destId="{1E19D01C-9EE6-47F7-A274-7EEA3408E135}" srcOrd="0" destOrd="0" presId="urn:microsoft.com/office/officeart/2005/8/layout/radial6"/>
    <dgm:cxn modelId="{85BBD527-A0F2-41E0-AA33-81F7925C5E58}" srcId="{6D5969AA-7F27-4479-9184-EBE3D8A29343}" destId="{DD4270FA-B706-4538-9177-703524ECE451}" srcOrd="3" destOrd="0" parTransId="{A983CDA4-7AAE-46C6-9717-66DA1B8D04E7}" sibTransId="{92988F7D-49A2-42C2-86C8-34EA0D194469}"/>
    <dgm:cxn modelId="{DF963243-0C2E-4744-BC80-89D14949E8D6}" type="presOf" srcId="{B68C9DA2-D58C-4AD3-8C4A-34AF9375C113}" destId="{9C92D4FF-3D8F-42F8-B4B2-0537C4EE864F}" srcOrd="0" destOrd="0" presId="urn:microsoft.com/office/officeart/2005/8/layout/radial6"/>
    <dgm:cxn modelId="{65157123-4AB6-474C-8A48-A7F2B7F976AD}" type="presOf" srcId="{239ABBDF-D157-4C7F-8FAD-950D957744FF}" destId="{FC753CBE-782A-4E48-AB2E-511DC4D1F374}" srcOrd="0" destOrd="0" presId="urn:microsoft.com/office/officeart/2005/8/layout/radial6"/>
    <dgm:cxn modelId="{8EEEF262-748B-4E13-A41C-0D07C5BCD77F}" type="presOf" srcId="{2A5CAF5B-175A-4F7D-96CE-C789A6252261}" destId="{85F4FD86-0FF1-40EA-B8ED-6F772073CD53}" srcOrd="0" destOrd="0" presId="urn:microsoft.com/office/officeart/2005/8/layout/radial6"/>
    <dgm:cxn modelId="{73A832A6-DF69-4560-8439-3E25C0ADE5FB}" type="presOf" srcId="{DD4270FA-B706-4538-9177-703524ECE451}" destId="{C85BFB0C-BB82-4D20-8FED-8F1B73A34B73}" srcOrd="0" destOrd="0" presId="urn:microsoft.com/office/officeart/2005/8/layout/radial6"/>
    <dgm:cxn modelId="{0E54FF6C-0AFE-4CDC-A4CE-71470CF96938}" type="presOf" srcId="{92988F7D-49A2-42C2-86C8-34EA0D194469}" destId="{EA0E3361-9483-4A2D-AF9C-9F5C8400939F}" srcOrd="0" destOrd="0" presId="urn:microsoft.com/office/officeart/2005/8/layout/radial6"/>
    <dgm:cxn modelId="{84064BE9-5FA3-47FF-AB06-8A7CEC1AF274}" srcId="{6D5969AA-7F27-4479-9184-EBE3D8A29343}" destId="{12FC890A-0A63-4D89-9EFA-8D5A705CE468}" srcOrd="1" destOrd="0" parTransId="{12610848-BE9E-49D9-9EF4-A2A054AD114E}" sibTransId="{FAFBFC8E-65F6-46F1-A93E-DEE59C55584C}"/>
    <dgm:cxn modelId="{14B25ABA-5D8E-4D35-859A-9F424C9C70F8}" type="presOf" srcId="{DB58DDBC-1422-4EBE-9CD6-499EBE47B593}" destId="{B2699E35-C5E1-4952-9810-F3638DCF99C2}" srcOrd="0" destOrd="0" presId="urn:microsoft.com/office/officeart/2005/8/layout/radial6"/>
    <dgm:cxn modelId="{F72A8316-D8E5-4966-98AE-60341AAC2DEA}" type="presParOf" srcId="{85F4FD86-0FF1-40EA-B8ED-6F772073CD53}" destId="{9CCF566D-766B-43FB-AA23-14166AFF6392}" srcOrd="0" destOrd="0" presId="urn:microsoft.com/office/officeart/2005/8/layout/radial6"/>
    <dgm:cxn modelId="{4148673C-4DC4-4AE3-9C7E-BC5E5FDE70C3}" type="presParOf" srcId="{85F4FD86-0FF1-40EA-B8ED-6F772073CD53}" destId="{FC753CBE-782A-4E48-AB2E-511DC4D1F374}" srcOrd="1" destOrd="0" presId="urn:microsoft.com/office/officeart/2005/8/layout/radial6"/>
    <dgm:cxn modelId="{A5DE0189-365A-4759-8779-B37A5D2DD54E}" type="presParOf" srcId="{85F4FD86-0FF1-40EA-B8ED-6F772073CD53}" destId="{BADC6A90-A793-4E97-B61E-CEA42F838CC7}" srcOrd="2" destOrd="0" presId="urn:microsoft.com/office/officeart/2005/8/layout/radial6"/>
    <dgm:cxn modelId="{B851D35D-CB1A-4FE6-8257-7487936B47E7}" type="presParOf" srcId="{85F4FD86-0FF1-40EA-B8ED-6F772073CD53}" destId="{B4219DD8-EA80-4A12-8D59-7328A6DADB0A}" srcOrd="3" destOrd="0" presId="urn:microsoft.com/office/officeart/2005/8/layout/radial6"/>
    <dgm:cxn modelId="{EA92F632-848F-4DA7-A815-AC3366E1D3D0}" type="presParOf" srcId="{85F4FD86-0FF1-40EA-B8ED-6F772073CD53}" destId="{2CC6DCC9-DCAD-4D7C-B575-2A77288931A4}" srcOrd="4" destOrd="0" presId="urn:microsoft.com/office/officeart/2005/8/layout/radial6"/>
    <dgm:cxn modelId="{156BC141-3428-4D56-8481-84F156845DDF}" type="presParOf" srcId="{85F4FD86-0FF1-40EA-B8ED-6F772073CD53}" destId="{6FEE49CA-0DA5-41C9-9A38-729B1951BB17}" srcOrd="5" destOrd="0" presId="urn:microsoft.com/office/officeart/2005/8/layout/radial6"/>
    <dgm:cxn modelId="{43170930-CB83-4042-ADE8-F2B75D3CE311}" type="presParOf" srcId="{85F4FD86-0FF1-40EA-B8ED-6F772073CD53}" destId="{266588E6-2AC1-48B2-A465-F65108FAD433}" srcOrd="6" destOrd="0" presId="urn:microsoft.com/office/officeart/2005/8/layout/radial6"/>
    <dgm:cxn modelId="{825FE55B-A7DA-4D99-86E2-0526087B9143}" type="presParOf" srcId="{85F4FD86-0FF1-40EA-B8ED-6F772073CD53}" destId="{9C92D4FF-3D8F-42F8-B4B2-0537C4EE864F}" srcOrd="7" destOrd="0" presId="urn:microsoft.com/office/officeart/2005/8/layout/radial6"/>
    <dgm:cxn modelId="{D5A238E7-4D53-4C02-B1A5-6102FA01E12C}" type="presParOf" srcId="{85F4FD86-0FF1-40EA-B8ED-6F772073CD53}" destId="{459EAD69-5545-4EA1-854D-B70EFA7450B3}" srcOrd="8" destOrd="0" presId="urn:microsoft.com/office/officeart/2005/8/layout/radial6"/>
    <dgm:cxn modelId="{16E52D98-9AF6-43D7-8256-91A671FC2B51}" type="presParOf" srcId="{85F4FD86-0FF1-40EA-B8ED-6F772073CD53}" destId="{B2699E35-C5E1-4952-9810-F3638DCF99C2}" srcOrd="9" destOrd="0" presId="urn:microsoft.com/office/officeart/2005/8/layout/radial6"/>
    <dgm:cxn modelId="{2FC8FA67-285B-476F-974D-E1305B1C6E0F}" type="presParOf" srcId="{85F4FD86-0FF1-40EA-B8ED-6F772073CD53}" destId="{C85BFB0C-BB82-4D20-8FED-8F1B73A34B73}" srcOrd="10" destOrd="0" presId="urn:microsoft.com/office/officeart/2005/8/layout/radial6"/>
    <dgm:cxn modelId="{9477BDCF-ED1F-4439-933A-E5D9B7416B33}" type="presParOf" srcId="{85F4FD86-0FF1-40EA-B8ED-6F772073CD53}" destId="{FD0874DF-4A9F-4A89-911C-BB2AFAA8A8E7}" srcOrd="11" destOrd="0" presId="urn:microsoft.com/office/officeart/2005/8/layout/radial6"/>
    <dgm:cxn modelId="{8F662A30-A505-4C3F-9F4B-CC4806E120CD}" type="presParOf" srcId="{85F4FD86-0FF1-40EA-B8ED-6F772073CD53}" destId="{EA0E3361-9483-4A2D-AF9C-9F5C8400939F}" srcOrd="12" destOrd="0" presId="urn:microsoft.com/office/officeart/2005/8/layout/radial6"/>
    <dgm:cxn modelId="{C324787F-29E6-45D6-9C2F-992010B5954C}" type="presParOf" srcId="{85F4FD86-0FF1-40EA-B8ED-6F772073CD53}" destId="{1E19D01C-9EE6-47F7-A274-7EEA3408E135}" srcOrd="13" destOrd="0" presId="urn:microsoft.com/office/officeart/2005/8/layout/radial6"/>
    <dgm:cxn modelId="{146AA3DF-E670-4B4F-A762-A4E7263603A2}" type="presParOf" srcId="{85F4FD86-0FF1-40EA-B8ED-6F772073CD53}" destId="{B8FC13BB-05ED-4887-9082-F7044691C5A8}" srcOrd="14" destOrd="0" presId="urn:microsoft.com/office/officeart/2005/8/layout/radial6"/>
    <dgm:cxn modelId="{B8756D0C-829F-4A91-9433-E3DA6CBD5AF0}" type="presParOf" srcId="{85F4FD86-0FF1-40EA-B8ED-6F772073CD53}" destId="{A75D5F58-A680-4F36-8DD5-9C8AF4F09BA8}" srcOrd="15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74AAC2-2859-46AD-85FF-17AEE5F5352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BA8628F-BA09-48FB-A367-8D7609CA8DB2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Исследовательские умения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70BC54-BE7E-4462-A0FB-58CF9D76B2B2}" type="parTrans" cxnId="{4BF47E32-7BDD-4C68-BD9B-162F6E2A34D8}">
      <dgm:prSet/>
      <dgm:spPr/>
      <dgm:t>
        <a:bodyPr/>
        <a:lstStyle/>
        <a:p>
          <a:endParaRPr lang="ru-RU"/>
        </a:p>
      </dgm:t>
    </dgm:pt>
    <dgm:pt modelId="{E59B721C-0F9B-4881-8410-F13ADA108679}" type="sibTrans" cxnId="{4BF47E32-7BDD-4C68-BD9B-162F6E2A34D8}">
      <dgm:prSet/>
      <dgm:spPr/>
      <dgm:t>
        <a:bodyPr/>
        <a:lstStyle/>
        <a:p>
          <a:endParaRPr lang="ru-RU"/>
        </a:p>
      </dgm:t>
    </dgm:pt>
    <dgm:pt modelId="{6BF96384-F2DA-4144-9B05-9DC105C26DCC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Исследовательские способности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3971D2-2B86-4A0C-8047-8872AA1142D6}" type="parTrans" cxnId="{6D8B70C6-80C9-4759-8048-C9384FBC6DBE}">
      <dgm:prSet/>
      <dgm:spPr/>
      <dgm:t>
        <a:bodyPr/>
        <a:lstStyle/>
        <a:p>
          <a:endParaRPr lang="ru-RU"/>
        </a:p>
      </dgm:t>
    </dgm:pt>
    <dgm:pt modelId="{034BEBC8-B990-45DC-A406-3A2FEE0A07D7}" type="sibTrans" cxnId="{6D8B70C6-80C9-4759-8048-C9384FBC6DBE}">
      <dgm:prSet/>
      <dgm:spPr/>
      <dgm:t>
        <a:bodyPr/>
        <a:lstStyle/>
        <a:p>
          <a:endParaRPr lang="ru-RU"/>
        </a:p>
      </dgm:t>
    </dgm:pt>
    <dgm:pt modelId="{F08906AF-3F72-4E08-A7C7-33EA5A40BAA4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УУД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DC3581-FCA6-4FAE-AF7A-796DD9BFE791}" type="parTrans" cxnId="{FB018CD8-C258-4F51-8FB2-C32CFDEF4873}">
      <dgm:prSet/>
      <dgm:spPr/>
      <dgm:t>
        <a:bodyPr/>
        <a:lstStyle/>
        <a:p>
          <a:endParaRPr lang="ru-RU"/>
        </a:p>
      </dgm:t>
    </dgm:pt>
    <dgm:pt modelId="{C98744D7-9FF4-4641-8404-C5AFFB8F0F05}" type="sibTrans" cxnId="{FB018CD8-C258-4F51-8FB2-C32CFDEF4873}">
      <dgm:prSet/>
      <dgm:spPr/>
      <dgm:t>
        <a:bodyPr/>
        <a:lstStyle/>
        <a:p>
          <a:endParaRPr lang="ru-RU"/>
        </a:p>
      </dgm:t>
    </dgm:pt>
    <dgm:pt modelId="{2D063E9A-13D7-44C2-BCE4-026DB925ED0C}" type="pres">
      <dgm:prSet presAssocID="{B074AAC2-2859-46AD-85FF-17AEE5F53527}" presName="arrowDiagram" presStyleCnt="0">
        <dgm:presLayoutVars>
          <dgm:chMax val="5"/>
          <dgm:dir/>
          <dgm:resizeHandles val="exact"/>
        </dgm:presLayoutVars>
      </dgm:prSet>
      <dgm:spPr/>
    </dgm:pt>
    <dgm:pt modelId="{DF927CC6-F699-420A-A29E-4FDDDD3B09F2}" type="pres">
      <dgm:prSet presAssocID="{B074AAC2-2859-46AD-85FF-17AEE5F53527}" presName="arrow" presStyleLbl="bgShp" presStyleIdx="0" presStyleCnt="1" custScaleY="11590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DE2B3A09-63BD-4C8A-A09F-82D52AEA25C5}" type="pres">
      <dgm:prSet presAssocID="{B074AAC2-2859-46AD-85FF-17AEE5F53527}" presName="arrowDiagram3" presStyleCnt="0"/>
      <dgm:spPr/>
    </dgm:pt>
    <dgm:pt modelId="{897CE4D5-ABA6-419D-875D-38974A55C559}" type="pres">
      <dgm:prSet presAssocID="{CBA8628F-BA09-48FB-A367-8D7609CA8DB2}" presName="bullet3a" presStyleLbl="node1" presStyleIdx="0" presStyleCnt="3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23D24EF7-5741-49FB-9CAC-1B93E96F88BF}" type="pres">
      <dgm:prSet presAssocID="{CBA8628F-BA09-48FB-A367-8D7609CA8DB2}" presName="textBox3a" presStyleLbl="revTx" presStyleIdx="0" presStyleCnt="3" custScaleX="168267" custLinFactNeighborX="-20245" custLinFactNeighborY="31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0F993-364A-4463-8278-EDE88499E7FA}" type="pres">
      <dgm:prSet presAssocID="{6BF96384-F2DA-4144-9B05-9DC105C26DCC}" presName="bullet3b" presStyleLbl="node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437D2DE1-C4ED-40BE-8293-B44B7C9A0D4B}" type="pres">
      <dgm:prSet presAssocID="{6BF96384-F2DA-4144-9B05-9DC105C26DCC}" presName="textBox3b" presStyleLbl="revTx" presStyleIdx="1" presStyleCnt="3" custScaleX="159954" custLinFactNeighborX="29250" custLinFactNeighborY="12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FB4E8-A50A-4C79-8331-A08B46952516}" type="pres">
      <dgm:prSet presAssocID="{F08906AF-3F72-4E08-A7C7-33EA5A40BAA4}" presName="bullet3c" presStyleLbl="node1" presStyleIdx="2" presStyleCnt="3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</dgm:pt>
    <dgm:pt modelId="{1A2705ED-4585-4418-AED3-58025E22C236}" type="pres">
      <dgm:prSet presAssocID="{F08906AF-3F72-4E08-A7C7-33EA5A40BAA4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F47E32-7BDD-4C68-BD9B-162F6E2A34D8}" srcId="{B074AAC2-2859-46AD-85FF-17AEE5F53527}" destId="{CBA8628F-BA09-48FB-A367-8D7609CA8DB2}" srcOrd="0" destOrd="0" parTransId="{7870BC54-BE7E-4462-A0FB-58CF9D76B2B2}" sibTransId="{E59B721C-0F9B-4881-8410-F13ADA108679}"/>
    <dgm:cxn modelId="{583C3C1E-DEC0-4F03-8A9E-48055E9A5E76}" type="presOf" srcId="{B074AAC2-2859-46AD-85FF-17AEE5F53527}" destId="{2D063E9A-13D7-44C2-BCE4-026DB925ED0C}" srcOrd="0" destOrd="0" presId="urn:microsoft.com/office/officeart/2005/8/layout/arrow2"/>
    <dgm:cxn modelId="{5D091A8B-FA86-4612-9D84-DB3E49324D52}" type="presOf" srcId="{6BF96384-F2DA-4144-9B05-9DC105C26DCC}" destId="{437D2DE1-C4ED-40BE-8293-B44B7C9A0D4B}" srcOrd="0" destOrd="0" presId="urn:microsoft.com/office/officeart/2005/8/layout/arrow2"/>
    <dgm:cxn modelId="{36CD3CA3-E730-4E5F-93DB-21EA239D3E74}" type="presOf" srcId="{CBA8628F-BA09-48FB-A367-8D7609CA8DB2}" destId="{23D24EF7-5741-49FB-9CAC-1B93E96F88BF}" srcOrd="0" destOrd="0" presId="urn:microsoft.com/office/officeart/2005/8/layout/arrow2"/>
    <dgm:cxn modelId="{FB018CD8-C258-4F51-8FB2-C32CFDEF4873}" srcId="{B074AAC2-2859-46AD-85FF-17AEE5F53527}" destId="{F08906AF-3F72-4E08-A7C7-33EA5A40BAA4}" srcOrd="2" destOrd="0" parTransId="{BFDC3581-FCA6-4FAE-AF7A-796DD9BFE791}" sibTransId="{C98744D7-9FF4-4641-8404-C5AFFB8F0F05}"/>
    <dgm:cxn modelId="{D5CC72EE-BC14-48EF-94BD-4E40F6FDA991}" type="presOf" srcId="{F08906AF-3F72-4E08-A7C7-33EA5A40BAA4}" destId="{1A2705ED-4585-4418-AED3-58025E22C236}" srcOrd="0" destOrd="0" presId="urn:microsoft.com/office/officeart/2005/8/layout/arrow2"/>
    <dgm:cxn modelId="{6D8B70C6-80C9-4759-8048-C9384FBC6DBE}" srcId="{B074AAC2-2859-46AD-85FF-17AEE5F53527}" destId="{6BF96384-F2DA-4144-9B05-9DC105C26DCC}" srcOrd="1" destOrd="0" parTransId="{3F3971D2-2B86-4A0C-8047-8872AA1142D6}" sibTransId="{034BEBC8-B990-45DC-A406-3A2FEE0A07D7}"/>
    <dgm:cxn modelId="{064E6D36-66B5-45CF-A22D-F7AD017F12F7}" type="presParOf" srcId="{2D063E9A-13D7-44C2-BCE4-026DB925ED0C}" destId="{DF927CC6-F699-420A-A29E-4FDDDD3B09F2}" srcOrd="0" destOrd="0" presId="urn:microsoft.com/office/officeart/2005/8/layout/arrow2"/>
    <dgm:cxn modelId="{A017D1B5-784D-449A-B896-10E1FAB2A6D0}" type="presParOf" srcId="{2D063E9A-13D7-44C2-BCE4-026DB925ED0C}" destId="{DE2B3A09-63BD-4C8A-A09F-82D52AEA25C5}" srcOrd="1" destOrd="0" presId="urn:microsoft.com/office/officeart/2005/8/layout/arrow2"/>
    <dgm:cxn modelId="{F6DDDC5D-2779-4488-8AE6-AEF5600DA67F}" type="presParOf" srcId="{DE2B3A09-63BD-4C8A-A09F-82D52AEA25C5}" destId="{897CE4D5-ABA6-419D-875D-38974A55C559}" srcOrd="0" destOrd="0" presId="urn:microsoft.com/office/officeart/2005/8/layout/arrow2"/>
    <dgm:cxn modelId="{0A68224C-CD16-48CC-993E-02309D5B05B9}" type="presParOf" srcId="{DE2B3A09-63BD-4C8A-A09F-82D52AEA25C5}" destId="{23D24EF7-5741-49FB-9CAC-1B93E96F88BF}" srcOrd="1" destOrd="0" presId="urn:microsoft.com/office/officeart/2005/8/layout/arrow2"/>
    <dgm:cxn modelId="{7F0CB46B-47C1-4DCA-8857-68EC5D305DB3}" type="presParOf" srcId="{DE2B3A09-63BD-4C8A-A09F-82D52AEA25C5}" destId="{44B0F993-364A-4463-8278-EDE88499E7FA}" srcOrd="2" destOrd="0" presId="urn:microsoft.com/office/officeart/2005/8/layout/arrow2"/>
    <dgm:cxn modelId="{B36FD52A-79A0-4CE0-A4FF-D3C2D7035A9C}" type="presParOf" srcId="{DE2B3A09-63BD-4C8A-A09F-82D52AEA25C5}" destId="{437D2DE1-C4ED-40BE-8293-B44B7C9A0D4B}" srcOrd="3" destOrd="0" presId="urn:microsoft.com/office/officeart/2005/8/layout/arrow2"/>
    <dgm:cxn modelId="{9F93D990-A9E2-45E0-9C73-F81DA816B866}" type="presParOf" srcId="{DE2B3A09-63BD-4C8A-A09F-82D52AEA25C5}" destId="{5ECFB4E8-A50A-4C79-8331-A08B46952516}" srcOrd="4" destOrd="0" presId="urn:microsoft.com/office/officeart/2005/8/layout/arrow2"/>
    <dgm:cxn modelId="{5E92FEBC-FBE7-459E-A608-84FA62A0E200}" type="presParOf" srcId="{DE2B3A09-63BD-4C8A-A09F-82D52AEA25C5}" destId="{1A2705ED-4585-4418-AED3-58025E22C23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C70F2-AA4C-4D66-8CAE-4236CC4D788A}">
      <dsp:nvSpPr>
        <dsp:cNvPr id="0" name=""/>
        <dsp:cNvSpPr/>
      </dsp:nvSpPr>
      <dsp:spPr>
        <a:xfrm rot="21300000">
          <a:off x="25222" y="2104991"/>
          <a:ext cx="8168810" cy="935452"/>
        </a:xfrm>
        <a:prstGeom prst="flowChartAlternateProcess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87850A2E-B8F5-485B-8909-6CECD9C10F55}">
      <dsp:nvSpPr>
        <dsp:cNvPr id="0" name=""/>
        <dsp:cNvSpPr/>
      </dsp:nvSpPr>
      <dsp:spPr>
        <a:xfrm>
          <a:off x="986310" y="257271"/>
          <a:ext cx="2465776" cy="2058174"/>
        </a:xfrm>
        <a:prstGeom prst="downArrow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40986D0B-0958-4D08-8294-79640077E9AE}">
      <dsp:nvSpPr>
        <dsp:cNvPr id="0" name=""/>
        <dsp:cNvSpPr/>
      </dsp:nvSpPr>
      <dsp:spPr>
        <a:xfrm>
          <a:off x="3166096" y="0"/>
          <a:ext cx="5010379" cy="216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latin typeface="+mn-lt"/>
            </a:rPr>
            <a:t>Неподготовленность и учеников и самого педагога к осуществлению совместной деятельности</a:t>
          </a:r>
          <a:endParaRPr lang="ru-RU" sz="2800" b="1" kern="1200" dirty="0">
            <a:solidFill>
              <a:srgbClr val="C00000"/>
            </a:solidFill>
            <a:latin typeface="+mn-lt"/>
          </a:endParaRPr>
        </a:p>
      </dsp:txBody>
      <dsp:txXfrm>
        <a:off x="3166096" y="0"/>
        <a:ext cx="5010379" cy="2161082"/>
      </dsp:txXfrm>
    </dsp:sp>
    <dsp:sp modelId="{50F043E2-60D3-47A8-AD11-E7AD703EE585}">
      <dsp:nvSpPr>
        <dsp:cNvPr id="0" name=""/>
        <dsp:cNvSpPr/>
      </dsp:nvSpPr>
      <dsp:spPr>
        <a:xfrm>
          <a:off x="4767168" y="2829989"/>
          <a:ext cx="2465776" cy="2058174"/>
        </a:xfrm>
        <a:prstGeom prst="upArrow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9B475E73-26CF-4A84-84F6-EEF42C094312}">
      <dsp:nvSpPr>
        <dsp:cNvPr id="0" name=""/>
        <dsp:cNvSpPr/>
      </dsp:nvSpPr>
      <dsp:spPr>
        <a:xfrm>
          <a:off x="185479" y="2984352"/>
          <a:ext cx="4724980" cy="216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6600"/>
              </a:solidFill>
            </a:rPr>
            <a:t>Потребность учащихся в развитии, в том числе творческого потенциала</a:t>
          </a:r>
          <a:endParaRPr lang="ru-RU" sz="2700" b="1" kern="1200" dirty="0">
            <a:solidFill>
              <a:srgbClr val="006600"/>
            </a:solidFill>
          </a:endParaRPr>
        </a:p>
      </dsp:txBody>
      <dsp:txXfrm>
        <a:off x="185479" y="2984352"/>
        <a:ext cx="4724980" cy="2161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D19B7-477D-4DF8-AC89-2A225538BB6E}" type="datetimeFigureOut">
              <a:rPr lang="ru-RU" smtClean="0"/>
              <a:pPr/>
              <a:t>15.08.2014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89C55-9413-4760-8AED-69849D8388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2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9C55-9413-4760-8AED-69849D83887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1E2D-2342-48FE-A5AD-2F6FDA9633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D0E4-1766-4B31-9CFA-760AF1F42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7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B0BD-1150-407A-8E69-6DEC610713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876A5-2CB3-4854-B84A-9E1A84E1FF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8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1AC9-2E3C-4397-83CA-964173C9D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A0DC-3054-412E-BC3C-14793341E9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1E2D-2342-48FE-A5AD-2F6FDA9633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D0E4-1766-4B31-9CFA-760AF1F42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1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FE9AD-9E75-4355-A2B4-33E50F23A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F963-0805-410F-9041-B18D101128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1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64F7-1BDC-43DF-8894-94DDCFD8D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AAB7-0971-447B-A7A8-B932A8528A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6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BE779-A09C-4877-99EE-60F9C63152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8F32-7491-4127-BB08-D24CBD82E4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A5C3-932F-4673-BF0D-D8FACD433D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07DD-15DF-40B6-BC80-1EC5757692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38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4D32D-1EC6-49D7-9BEE-532B8F25F3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00A75-99F0-4248-B002-F868F95976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64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B86C-B059-41A7-A76B-C6C7599485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3BE9-E80F-47DA-ADC2-FA924C0682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6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50BE-5497-436A-BCFE-AFC1E72C5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29CC-6E92-4142-8E83-BA45229FEB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FE9AD-9E75-4355-A2B4-33E50F23A1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F963-0805-410F-9041-B18D101128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52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F5897-CA6F-4B08-8015-77747CF425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23F73-532D-422B-8EE8-D307ED390B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29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B0BD-1150-407A-8E69-6DEC610713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876A5-2CB3-4854-B84A-9E1A84E1FF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01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1AC9-2E3C-4397-83CA-964173C9D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A0DC-3054-412E-BC3C-14793341E9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4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64F7-1BDC-43DF-8894-94DDCFD8D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AAB7-0971-447B-A7A8-B932A8528A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BE779-A09C-4877-99EE-60F9C63152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8F32-7491-4127-BB08-D24CBD82E4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3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A5C3-932F-4673-BF0D-D8FACD433D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07DD-15DF-40B6-BC80-1EC5757692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6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4D32D-1EC6-49D7-9BEE-532B8F25F3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00A75-99F0-4248-B002-F868F95976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B86C-B059-41A7-A76B-C6C7599485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3BE9-E80F-47DA-ADC2-FA924C0682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A50BE-5497-436A-BCFE-AFC1E72C5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29CC-6E92-4142-8E83-BA45229FEB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2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F5897-CA6F-4B08-8015-77747CF425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23F73-532D-422B-8EE8-D307ED390B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5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F660ED-13D5-4A13-8ABA-BA6680E810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981C12-ED1F-4ECB-B184-DD7AD8CE6E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F660ED-13D5-4A13-8ABA-BA6680E810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981C12-ED1F-4ECB-B184-DD7AD8CE6E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9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3301" y="116632"/>
            <a:ext cx="883118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Всероссийский конкурс</a:t>
            </a:r>
          </a:p>
          <a:p>
            <a:pPr algn="ctr"/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«Учитель </a:t>
            </a:r>
            <a:r>
              <a:rPr lang="ru-RU" altLang="ru-RU" sz="3400" b="1" i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года </a:t>
            </a:r>
            <a:r>
              <a:rPr lang="ru-RU" altLang="ru-RU" sz="3400" b="1" i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России  </a:t>
            </a:r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- 2014»</a:t>
            </a:r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19250"/>
            <a:ext cx="3289548" cy="28898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5505" y="4869160"/>
            <a:ext cx="883118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826" y="4844380"/>
            <a:ext cx="9027857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Опыт развития</a:t>
            </a:r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исследовательских</a:t>
            </a:r>
          </a:p>
          <a:p>
            <a:pPr algn="ctr"/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способностей учащихся</a:t>
            </a:r>
          </a:p>
          <a:p>
            <a:pPr algn="ctr"/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уроках химии</a:t>
            </a:r>
            <a:endParaRPr lang="ru-RU" sz="3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3301" y="3566725"/>
            <a:ext cx="47525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Майбурова н. А.</a:t>
            </a:r>
          </a:p>
          <a:p>
            <a:pPr algn="ctr"/>
            <a:r>
              <a:rPr lang="ru-RU" alt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Республика </a:t>
            </a:r>
            <a:r>
              <a:rPr lang="ru-RU" altLang="ru-RU" sz="28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коми</a:t>
            </a:r>
            <a:r>
              <a:rPr lang="ru-RU" altLang="ru-RU" sz="28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9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венков А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836712"/>
            <a:ext cx="216432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Файн ТА.jpg"/>
          <p:cNvPicPr>
            <a:picLocks noChangeAspect="1"/>
          </p:cNvPicPr>
          <p:nvPr/>
        </p:nvPicPr>
        <p:blipFill>
          <a:blip r:embed="rId5" cstate="print"/>
          <a:srcRect l="14687" r="5738"/>
          <a:stretch>
            <a:fillRect/>
          </a:stretch>
        </p:blipFill>
        <p:spPr>
          <a:xfrm>
            <a:off x="6588224" y="1052736"/>
            <a:ext cx="232371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Савенк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708920"/>
            <a:ext cx="1584176" cy="2246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65104"/>
            <a:ext cx="26277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А.И. Савенков</a:t>
            </a:r>
          </a:p>
          <a:p>
            <a:r>
              <a:rPr lang="ru-RU" sz="1600" b="1" i="1" dirty="0" smtClean="0"/>
              <a:t>Директор Института педагогики и психологии образования, доктор психологических наук, доктор педагогических наук, профессор</a:t>
            </a:r>
            <a:endParaRPr lang="ru-RU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4437112"/>
            <a:ext cx="29158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Т.А.Файн</a:t>
            </a:r>
            <a:endParaRPr lang="ru-RU" sz="2000" b="1" dirty="0" smtClean="0"/>
          </a:p>
          <a:p>
            <a:pPr algn="r"/>
            <a:r>
              <a:rPr lang="ru-RU" sz="1600" b="1" i="1" dirty="0" smtClean="0"/>
              <a:t>Заведующая кафедрой педагогического менеджмента института повышения квалификации педагогических работников, кандидат педагогических наук </a:t>
            </a:r>
          </a:p>
          <a:p>
            <a:endParaRPr lang="ru-RU" dirty="0"/>
          </a:p>
        </p:txBody>
      </p:sp>
      <p:sp>
        <p:nvSpPr>
          <p:cNvPr id="8" name="Заголовок 42"/>
          <p:cNvSpPr txBox="1">
            <a:spLocks/>
          </p:cNvSpPr>
          <p:nvPr/>
        </p:nvSpPr>
        <p:spPr>
          <a:xfrm>
            <a:off x="323528" y="26064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4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Теоретическая основа опыта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517473" y="1352914"/>
            <a:ext cx="3262439" cy="725852"/>
            <a:chOff x="684" y="1546"/>
            <a:chExt cx="4057" cy="1080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gray">
            <a:xfrm>
              <a:off x="1241" y="1638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gray">
            <a:xfrm>
              <a:off x="1753" y="195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18" name="Picture 7" descr="DO_circle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546"/>
              <a:ext cx="10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646310" y="1512098"/>
            <a:ext cx="314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Видеть проблемы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521603" y="2001453"/>
            <a:ext cx="3258309" cy="742378"/>
            <a:chOff x="696" y="2746"/>
            <a:chExt cx="4045" cy="1088"/>
          </a:xfrm>
        </p:grpSpPr>
        <p:sp>
          <p:nvSpPr>
            <p:cNvPr id="21" name="AutoShape 10"/>
            <p:cNvSpPr>
              <a:spLocks noChangeArrowheads="1"/>
            </p:cNvSpPr>
            <p:nvPr/>
          </p:nvSpPr>
          <p:spPr bwMode="gray">
            <a:xfrm>
              <a:off x="1241" y="2875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771" y="318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23" name="Picture 13" descr="DP_circle0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746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1634387" y="2167392"/>
            <a:ext cx="351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Ставить вопросы</a:t>
            </a:r>
          </a:p>
        </p:txBody>
      </p:sp>
      <p:grpSp>
        <p:nvGrpSpPr>
          <p:cNvPr id="61" name="Group 3"/>
          <p:cNvGrpSpPr>
            <a:grpSpLocks/>
          </p:cNvGrpSpPr>
          <p:nvPr/>
        </p:nvGrpSpPr>
        <p:grpSpPr bwMode="auto">
          <a:xfrm>
            <a:off x="517473" y="2699709"/>
            <a:ext cx="3262439" cy="725852"/>
            <a:chOff x="684" y="1546"/>
            <a:chExt cx="4057" cy="1080"/>
          </a:xfrm>
        </p:grpSpPr>
        <p:sp>
          <p:nvSpPr>
            <p:cNvPr id="62" name="AutoShape 4"/>
            <p:cNvSpPr>
              <a:spLocks noChangeArrowheads="1"/>
            </p:cNvSpPr>
            <p:nvPr/>
          </p:nvSpPr>
          <p:spPr bwMode="gray">
            <a:xfrm>
              <a:off x="1241" y="1638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3" name="AutoShape 6"/>
            <p:cNvSpPr>
              <a:spLocks noChangeArrowheads="1"/>
            </p:cNvSpPr>
            <p:nvPr/>
          </p:nvSpPr>
          <p:spPr bwMode="gray">
            <a:xfrm>
              <a:off x="1753" y="195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64" name="Picture 7" descr="DO_circle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546"/>
              <a:ext cx="10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9"/>
          <p:cNvGrpSpPr>
            <a:grpSpLocks/>
          </p:cNvGrpSpPr>
          <p:nvPr/>
        </p:nvGrpSpPr>
        <p:grpSpPr bwMode="auto">
          <a:xfrm>
            <a:off x="539552" y="3327731"/>
            <a:ext cx="3240360" cy="760457"/>
            <a:chOff x="696" y="2746"/>
            <a:chExt cx="4045" cy="1088"/>
          </a:xfrm>
        </p:grpSpPr>
        <p:sp>
          <p:nvSpPr>
            <p:cNvPr id="68" name="AutoShape 10"/>
            <p:cNvSpPr>
              <a:spLocks noChangeArrowheads="1"/>
            </p:cNvSpPr>
            <p:nvPr/>
          </p:nvSpPr>
          <p:spPr bwMode="gray">
            <a:xfrm>
              <a:off x="1241" y="2875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gray">
            <a:xfrm>
              <a:off x="1771" y="318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70" name="Picture 13" descr="DP_circle0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746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TextBox 71"/>
          <p:cNvSpPr txBox="1"/>
          <p:nvPr/>
        </p:nvSpPr>
        <p:spPr>
          <a:xfrm>
            <a:off x="1677493" y="3507904"/>
            <a:ext cx="584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Давать определение понятиям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3" name="Group 3"/>
          <p:cNvGrpSpPr>
            <a:grpSpLocks/>
          </p:cNvGrpSpPr>
          <p:nvPr/>
        </p:nvGrpSpPr>
        <p:grpSpPr bwMode="auto">
          <a:xfrm>
            <a:off x="515802" y="4023042"/>
            <a:ext cx="3262439" cy="725852"/>
            <a:chOff x="684" y="1546"/>
            <a:chExt cx="4057" cy="1080"/>
          </a:xfrm>
        </p:grpSpPr>
        <p:sp>
          <p:nvSpPr>
            <p:cNvPr id="74" name="AutoShape 4"/>
            <p:cNvSpPr>
              <a:spLocks noChangeArrowheads="1"/>
            </p:cNvSpPr>
            <p:nvPr/>
          </p:nvSpPr>
          <p:spPr bwMode="gray">
            <a:xfrm>
              <a:off x="1241" y="1638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75" name="AutoShape 6"/>
            <p:cNvSpPr>
              <a:spLocks noChangeArrowheads="1"/>
            </p:cNvSpPr>
            <p:nvPr/>
          </p:nvSpPr>
          <p:spPr bwMode="gray">
            <a:xfrm>
              <a:off x="1753" y="195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76" name="Picture 7" descr="DO_circle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546"/>
              <a:ext cx="10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1645634" y="4185913"/>
            <a:ext cx="731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Классифицировать и структурировать материал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79" name="Group 9"/>
          <p:cNvGrpSpPr>
            <a:grpSpLocks/>
          </p:cNvGrpSpPr>
          <p:nvPr/>
        </p:nvGrpSpPr>
        <p:grpSpPr bwMode="auto">
          <a:xfrm>
            <a:off x="515802" y="4654588"/>
            <a:ext cx="3258309" cy="742378"/>
            <a:chOff x="696" y="2746"/>
            <a:chExt cx="4045" cy="1088"/>
          </a:xfrm>
        </p:grpSpPr>
        <p:sp>
          <p:nvSpPr>
            <p:cNvPr id="80" name="AutoShape 10"/>
            <p:cNvSpPr>
              <a:spLocks noChangeArrowheads="1"/>
            </p:cNvSpPr>
            <p:nvPr/>
          </p:nvSpPr>
          <p:spPr bwMode="gray">
            <a:xfrm>
              <a:off x="1241" y="2875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1" name="AutoShape 12"/>
            <p:cNvSpPr>
              <a:spLocks noChangeArrowheads="1"/>
            </p:cNvSpPr>
            <p:nvPr/>
          </p:nvSpPr>
          <p:spPr bwMode="gray">
            <a:xfrm>
              <a:off x="1771" y="318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82" name="Picture 13" descr="DP_circle0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746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TextBox 83"/>
          <p:cNvSpPr txBox="1"/>
          <p:nvPr/>
        </p:nvSpPr>
        <p:spPr>
          <a:xfrm>
            <a:off x="1677493" y="4825722"/>
            <a:ext cx="638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Наблюдать и проводить эксперименты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85" name="Group 3"/>
          <p:cNvGrpSpPr>
            <a:grpSpLocks/>
          </p:cNvGrpSpPr>
          <p:nvPr/>
        </p:nvGrpSpPr>
        <p:grpSpPr bwMode="auto">
          <a:xfrm>
            <a:off x="513827" y="5354811"/>
            <a:ext cx="3262439" cy="725852"/>
            <a:chOff x="684" y="1546"/>
            <a:chExt cx="4057" cy="1080"/>
          </a:xfrm>
        </p:grpSpPr>
        <p:sp>
          <p:nvSpPr>
            <p:cNvPr id="86" name="AutoShape 4"/>
            <p:cNvSpPr>
              <a:spLocks noChangeArrowheads="1"/>
            </p:cNvSpPr>
            <p:nvPr/>
          </p:nvSpPr>
          <p:spPr bwMode="gray">
            <a:xfrm>
              <a:off x="1241" y="1638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7" name="AutoShape 6"/>
            <p:cNvSpPr>
              <a:spLocks noChangeArrowheads="1"/>
            </p:cNvSpPr>
            <p:nvPr/>
          </p:nvSpPr>
          <p:spPr bwMode="gray">
            <a:xfrm>
              <a:off x="1753" y="195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88" name="Picture 7" descr="DO_circle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546"/>
              <a:ext cx="10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" name="TextBox 89"/>
          <p:cNvSpPr txBox="1"/>
          <p:nvPr/>
        </p:nvSpPr>
        <p:spPr>
          <a:xfrm>
            <a:off x="1643659" y="5523059"/>
            <a:ext cx="638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Готовить тексты собственных докладов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52384" y="2761082"/>
            <a:ext cx="7491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Выдвигать гипотезы, делать умозаключения и выводы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92" name="Group 9"/>
          <p:cNvGrpSpPr>
            <a:grpSpLocks/>
          </p:cNvGrpSpPr>
          <p:nvPr/>
        </p:nvGrpSpPr>
        <p:grpSpPr bwMode="auto">
          <a:xfrm>
            <a:off x="515802" y="5998990"/>
            <a:ext cx="3258309" cy="742378"/>
            <a:chOff x="696" y="2746"/>
            <a:chExt cx="4045" cy="1088"/>
          </a:xfrm>
        </p:grpSpPr>
        <p:sp>
          <p:nvSpPr>
            <p:cNvPr id="93" name="AutoShape 10"/>
            <p:cNvSpPr>
              <a:spLocks noChangeArrowheads="1"/>
            </p:cNvSpPr>
            <p:nvPr/>
          </p:nvSpPr>
          <p:spPr bwMode="gray">
            <a:xfrm>
              <a:off x="1241" y="2875"/>
              <a:ext cx="3500" cy="912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6350" algn="ctr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4" name="AutoShape 12"/>
            <p:cNvSpPr>
              <a:spLocks noChangeArrowheads="1"/>
            </p:cNvSpPr>
            <p:nvPr/>
          </p:nvSpPr>
          <p:spPr bwMode="gray">
            <a:xfrm>
              <a:off x="1771" y="3186"/>
              <a:ext cx="336" cy="240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pic>
          <p:nvPicPr>
            <p:cNvPr id="95" name="Picture 13" descr="DP_circle0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746"/>
              <a:ext cx="108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" name="TextBox 96"/>
          <p:cNvSpPr txBox="1"/>
          <p:nvPr/>
        </p:nvSpPr>
        <p:spPr>
          <a:xfrm>
            <a:off x="1677492" y="6198099"/>
            <a:ext cx="746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Объяснять, доказывать и защищать свои идеи</a:t>
            </a:r>
            <a:endParaRPr lang="ru-RU" sz="2000" b="1" i="1" cap="all" dirty="0">
              <a:ln w="90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3" name="Заголовок 42"/>
          <p:cNvSpPr>
            <a:spLocks noGrp="1"/>
          </p:cNvSpPr>
          <p:nvPr>
            <p:ph type="title"/>
          </p:nvPr>
        </p:nvSpPr>
        <p:spPr>
          <a:xfrm>
            <a:off x="184075" y="215263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Исследовательские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18112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2"/>
          <p:cNvSpPr txBox="1">
            <a:spLocks/>
          </p:cNvSpPr>
          <p:nvPr/>
        </p:nvSpPr>
        <p:spPr>
          <a:xfrm>
            <a:off x="0" y="215262"/>
            <a:ext cx="9143999" cy="206160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Формы и методы для формирования исследовательских умений и навыков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95536" y="1340768"/>
            <a:ext cx="8496944" cy="5200838"/>
            <a:chOff x="228600" y="837091"/>
            <a:chExt cx="8663880" cy="5704515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324159" y="838200"/>
              <a:ext cx="2810462" cy="1600200"/>
              <a:chOff x="2211" y="2346"/>
              <a:chExt cx="1335" cy="1376"/>
            </a:xfrm>
          </p:grpSpPr>
          <p:sp>
            <p:nvSpPr>
              <p:cNvPr id="30" name="AutoShape 4"/>
              <p:cNvSpPr>
                <a:spLocks noChangeArrowheads="1"/>
              </p:cNvSpPr>
              <p:nvPr/>
            </p:nvSpPr>
            <p:spPr bwMode="gray">
              <a:xfrm rot="5400000">
                <a:off x="2195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5"/>
              <p:cNvSpPr>
                <a:spLocks/>
              </p:cNvSpPr>
              <p:nvPr/>
            </p:nvSpPr>
            <p:spPr bwMode="gray">
              <a:xfrm>
                <a:off x="2238" y="2346"/>
                <a:ext cx="1283" cy="303"/>
              </a:xfrm>
              <a:custGeom>
                <a:avLst/>
                <a:gdLst>
                  <a:gd name="T0" fmla="*/ 6 w 1261"/>
                  <a:gd name="T1" fmla="*/ 297 h 303"/>
                  <a:gd name="T2" fmla="*/ 18 w 1261"/>
                  <a:gd name="T3" fmla="*/ 174 h 303"/>
                  <a:gd name="T4" fmla="*/ 195 w 1261"/>
                  <a:gd name="T5" fmla="*/ 30 h 303"/>
                  <a:gd name="T6" fmla="*/ 404 w 1261"/>
                  <a:gd name="T7" fmla="*/ 13 h 303"/>
                  <a:gd name="T8" fmla="*/ 1059 w 1261"/>
                  <a:gd name="T9" fmla="*/ 10 h 303"/>
                  <a:gd name="T10" fmla="*/ 1220 w 1261"/>
                  <a:gd name="T11" fmla="*/ 12 h 303"/>
                  <a:gd name="T12" fmla="*/ 1437 w 1261"/>
                  <a:gd name="T13" fmla="*/ 190 h 303"/>
                  <a:gd name="T14" fmla="*/ 1444 w 1261"/>
                  <a:gd name="T15" fmla="*/ 303 h 303"/>
                  <a:gd name="T16" fmla="*/ 6 w 1261"/>
                  <a:gd name="T17" fmla="*/ 297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61"/>
                  <a:gd name="T28" fmla="*/ 0 h 303"/>
                  <a:gd name="T29" fmla="*/ 1261 w 1261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61" h="303">
                    <a:moveTo>
                      <a:pt x="6" y="297"/>
                    </a:moveTo>
                    <a:cubicBezTo>
                      <a:pt x="6" y="297"/>
                      <a:pt x="0" y="225"/>
                      <a:pt x="18" y="174"/>
                    </a:cubicBezTo>
                    <a:cubicBezTo>
                      <a:pt x="36" y="123"/>
                      <a:pt x="105" y="45"/>
                      <a:pt x="171" y="30"/>
                    </a:cubicBezTo>
                    <a:cubicBezTo>
                      <a:pt x="237" y="15"/>
                      <a:pt x="227" y="16"/>
                      <a:pt x="352" y="13"/>
                    </a:cubicBezTo>
                    <a:cubicBezTo>
                      <a:pt x="477" y="10"/>
                      <a:pt x="804" y="10"/>
                      <a:pt x="922" y="10"/>
                    </a:cubicBezTo>
                    <a:cubicBezTo>
                      <a:pt x="1039" y="10"/>
                      <a:pt x="988" y="0"/>
                      <a:pt x="1061" y="12"/>
                    </a:cubicBezTo>
                    <a:cubicBezTo>
                      <a:pt x="1133" y="24"/>
                      <a:pt x="1206" y="83"/>
                      <a:pt x="1251" y="190"/>
                    </a:cubicBezTo>
                    <a:cubicBezTo>
                      <a:pt x="1261" y="263"/>
                      <a:pt x="1257" y="303"/>
                      <a:pt x="1257" y="303"/>
                    </a:cubicBezTo>
                    <a:lnTo>
                      <a:pt x="6" y="297"/>
                    </a:lnTo>
                    <a:close/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6"/>
              <p:cNvSpPr>
                <a:spLocks noChangeArrowheads="1"/>
              </p:cNvSpPr>
              <p:nvPr/>
            </p:nvSpPr>
            <p:spPr bwMode="gray">
              <a:xfrm>
                <a:off x="2805" y="2402"/>
                <a:ext cx="99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gray">
              <a:xfrm>
                <a:off x="2211" y="2407"/>
                <a:ext cx="1335" cy="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000000"/>
                    </a:solidFill>
                  </a:rPr>
                  <a:t>МЕТОД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5939068" y="837091"/>
              <a:ext cx="2900131" cy="1525108"/>
              <a:chOff x="513" y="2346"/>
              <a:chExt cx="1280" cy="1376"/>
            </a:xfrm>
          </p:grpSpPr>
          <p:sp>
            <p:nvSpPr>
              <p:cNvPr id="26" name="AutoShape 14"/>
              <p:cNvSpPr>
                <a:spLocks noChangeArrowheads="1"/>
              </p:cNvSpPr>
              <p:nvPr/>
            </p:nvSpPr>
            <p:spPr bwMode="gray">
              <a:xfrm rot="5400000">
                <a:off x="467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gray">
              <a:xfrm>
                <a:off x="522" y="2347"/>
                <a:ext cx="1264" cy="303"/>
              </a:xfrm>
              <a:custGeom>
                <a:avLst/>
                <a:gdLst>
                  <a:gd name="T0" fmla="*/ 5 w 1270"/>
                  <a:gd name="T1" fmla="*/ 303 h 303"/>
                  <a:gd name="T2" fmla="*/ 21 w 1270"/>
                  <a:gd name="T3" fmla="*/ 177 h 303"/>
                  <a:gd name="T4" fmla="*/ 164 w 1270"/>
                  <a:gd name="T5" fmla="*/ 22 h 303"/>
                  <a:gd name="T6" fmla="*/ 345 w 1270"/>
                  <a:gd name="T7" fmla="*/ 11 h 303"/>
                  <a:gd name="T8" fmla="*/ 900 w 1270"/>
                  <a:gd name="T9" fmla="*/ 12 h 303"/>
                  <a:gd name="T10" fmla="*/ 1030 w 1270"/>
                  <a:gd name="T11" fmla="*/ 14 h 303"/>
                  <a:gd name="T12" fmla="*/ 1212 w 1270"/>
                  <a:gd name="T13" fmla="*/ 189 h 303"/>
                  <a:gd name="T14" fmla="*/ 1218 w 1270"/>
                  <a:gd name="T15" fmla="*/ 302 h 303"/>
                  <a:gd name="T16" fmla="*/ 5 w 1270"/>
                  <a:gd name="T17" fmla="*/ 303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0"/>
                  <a:gd name="T28" fmla="*/ 0 h 303"/>
                  <a:gd name="T29" fmla="*/ 1270 w 1270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0" h="303">
                    <a:moveTo>
                      <a:pt x="5" y="303"/>
                    </a:moveTo>
                    <a:cubicBezTo>
                      <a:pt x="5" y="303"/>
                      <a:pt x="0" y="253"/>
                      <a:pt x="21" y="177"/>
                    </a:cubicBezTo>
                    <a:cubicBezTo>
                      <a:pt x="48" y="130"/>
                      <a:pt x="69" y="44"/>
                      <a:pt x="172" y="22"/>
                    </a:cubicBezTo>
                    <a:cubicBezTo>
                      <a:pt x="275" y="0"/>
                      <a:pt x="235" y="13"/>
                      <a:pt x="361" y="11"/>
                    </a:cubicBezTo>
                    <a:cubicBezTo>
                      <a:pt x="487" y="9"/>
                      <a:pt x="813" y="12"/>
                      <a:pt x="932" y="12"/>
                    </a:cubicBezTo>
                    <a:cubicBezTo>
                      <a:pt x="1050" y="12"/>
                      <a:pt x="998" y="2"/>
                      <a:pt x="1070" y="14"/>
                    </a:cubicBezTo>
                    <a:cubicBezTo>
                      <a:pt x="1143" y="26"/>
                      <a:pt x="1215" y="84"/>
                      <a:pt x="1260" y="189"/>
                    </a:cubicBezTo>
                    <a:cubicBezTo>
                      <a:pt x="1270" y="262"/>
                      <a:pt x="1266" y="302"/>
                      <a:pt x="1266" y="302"/>
                    </a:cubicBezTo>
                    <a:lnTo>
                      <a:pt x="5" y="303"/>
                    </a:lnTo>
                    <a:close/>
                  </a:path>
                </a:pathLst>
              </a:cu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gray">
              <a:xfrm>
                <a:off x="1053" y="2401"/>
                <a:ext cx="14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gray">
              <a:xfrm>
                <a:off x="513" y="2346"/>
                <a:ext cx="1267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1C1C1C"/>
                    </a:solidFill>
                  </a:rPr>
                  <a:t>ФОРМА ДЕЯТЕЛЬНОСТИ</a:t>
                </a:r>
                <a:endParaRPr lang="en-US" altLang="ru-RU" sz="2400" b="1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228600" y="4495800"/>
              <a:ext cx="8663880" cy="2029544"/>
              <a:chOff x="3947" y="2348"/>
              <a:chExt cx="1542" cy="1374"/>
            </a:xfrm>
          </p:grpSpPr>
          <p:sp>
            <p:nvSpPr>
              <p:cNvPr id="22" name="AutoShape 24"/>
              <p:cNvSpPr>
                <a:spLocks noChangeArrowheads="1"/>
              </p:cNvSpPr>
              <p:nvPr/>
            </p:nvSpPr>
            <p:spPr bwMode="gray">
              <a:xfrm rot="5400000">
                <a:off x="4031" y="2264"/>
                <a:ext cx="1374" cy="1542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gray">
              <a:xfrm>
                <a:off x="3954" y="2358"/>
                <a:ext cx="1535" cy="292"/>
              </a:xfrm>
              <a:custGeom>
                <a:avLst/>
                <a:gdLst>
                  <a:gd name="T0" fmla="*/ 23 w 1260"/>
                  <a:gd name="T1" fmla="*/ 292 h 292"/>
                  <a:gd name="T2" fmla="*/ 931 w 1260"/>
                  <a:gd name="T3" fmla="*/ 0 h 292"/>
                  <a:gd name="T4" fmla="*/ 5140 w 1260"/>
                  <a:gd name="T5" fmla="*/ 0 h 292"/>
                  <a:gd name="T6" fmla="*/ 6084 w 1260"/>
                  <a:gd name="T7" fmla="*/ 291 h 292"/>
                  <a:gd name="T8" fmla="*/ 23 w 1260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0"/>
                  <a:gd name="T16" fmla="*/ 0 h 292"/>
                  <a:gd name="T17" fmla="*/ 1260 w 1260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0" h="292">
                    <a:moveTo>
                      <a:pt x="5" y="292"/>
                    </a:moveTo>
                    <a:cubicBezTo>
                      <a:pt x="0" y="270"/>
                      <a:pt x="16" y="49"/>
                      <a:pt x="192" y="0"/>
                    </a:cubicBezTo>
                    <a:lnTo>
                      <a:pt x="1060" y="0"/>
                    </a:lnTo>
                    <a:cubicBezTo>
                      <a:pt x="1241" y="48"/>
                      <a:pt x="1260" y="186"/>
                      <a:pt x="1254" y="291"/>
                    </a:cubicBezTo>
                    <a:lnTo>
                      <a:pt x="5" y="292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gray">
              <a:xfrm>
                <a:off x="4536" y="2384"/>
                <a:ext cx="10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25" name="Text Box 27"/>
              <p:cNvSpPr txBox="1">
                <a:spLocks noChangeArrowheads="1"/>
              </p:cNvSpPr>
              <p:nvPr/>
            </p:nvSpPr>
            <p:spPr bwMode="gray">
              <a:xfrm>
                <a:off x="3947" y="2775"/>
                <a:ext cx="1267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>
                  <a:solidFill>
                    <a:srgbClr val="1C1C1C"/>
                  </a:solidFill>
                </a:endParaRPr>
              </a:p>
            </p:txBody>
          </p:sp>
        </p:grpSp>
        <p:sp>
          <p:nvSpPr>
            <p:cNvPr id="12" name="AutoShape 36"/>
            <p:cNvSpPr>
              <a:spLocks noChangeArrowheads="1"/>
            </p:cNvSpPr>
            <p:nvPr/>
          </p:nvSpPr>
          <p:spPr bwMode="gray">
            <a:xfrm rot="17992537" flipV="1">
              <a:off x="2182019" y="1615281"/>
              <a:ext cx="1885950" cy="1379538"/>
            </a:xfrm>
            <a:prstGeom prst="triangle">
              <a:avLst>
                <a:gd name="adj" fmla="val 35597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3" name="AutoShape 34"/>
            <p:cNvSpPr>
              <a:spLocks noChangeArrowheads="1"/>
            </p:cNvSpPr>
            <p:nvPr/>
          </p:nvSpPr>
          <p:spPr bwMode="gray">
            <a:xfrm rot="3835230" flipV="1">
              <a:off x="4608513" y="1590675"/>
              <a:ext cx="1993900" cy="1323975"/>
            </a:xfrm>
            <a:prstGeom prst="triangle">
              <a:avLst>
                <a:gd name="adj" fmla="val 6811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" name="AutoShape 38"/>
            <p:cNvSpPr>
              <a:spLocks noChangeArrowheads="1"/>
            </p:cNvSpPr>
            <p:nvPr/>
          </p:nvSpPr>
          <p:spPr bwMode="gray">
            <a:xfrm rot="10800000" flipV="1">
              <a:off x="3635896" y="3573016"/>
              <a:ext cx="1493837" cy="952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" name="Прямоугольник 1"/>
            <p:cNvSpPr>
              <a:spLocks noChangeArrowheads="1"/>
            </p:cNvSpPr>
            <p:nvPr/>
          </p:nvSpPr>
          <p:spPr bwMode="auto">
            <a:xfrm>
              <a:off x="1619672" y="2852936"/>
              <a:ext cx="5943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dirty="0" smtClean="0">
                  <a:solidFill>
                    <a:srgbClr val="C00000"/>
                  </a:solidFill>
                </a:rPr>
                <a:t>Видеть проблемы </a:t>
              </a:r>
              <a:endParaRPr lang="ru-RU" alt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552" y="1484784"/>
              <a:ext cx="23762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ИСПОЛЬЗОВАИЕ ФРАГМЕНТОВ ФИЛЬМОВ И КНИГ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0192" y="1628800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ЛАБОРАТОРНЫЙ ОПЫТ</a:t>
              </a:r>
              <a:endParaRPr lang="ru-RU" dirty="0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gray">
            <a:xfrm>
              <a:off x="251520" y="4509120"/>
              <a:ext cx="8640960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000000"/>
                  </a:solidFill>
                </a:rPr>
                <a:t>УНИВЕРСАЛЬНЫЕ УЧЕБНЫЕ ДЕЙСТВИЯ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300" dirty="0">
                <a:solidFill>
                  <a:srgbClr val="1C1C1C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1520" y="5013176"/>
              <a:ext cx="2952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1600" b="1" dirty="0" smtClean="0"/>
                <a:t>РЕГУЛЯТИВНЫЕ</a:t>
              </a:r>
            </a:p>
            <a:p>
              <a:pPr marL="342900" indent="-342900">
                <a:buFontTx/>
                <a:buChar char="-"/>
              </a:pPr>
              <a:r>
                <a:rPr lang="ru-RU" sz="1600" dirty="0" smtClean="0"/>
                <a:t>ПЛАНИРОВАНИЕ</a:t>
              </a:r>
            </a:p>
            <a:p>
              <a:pPr marL="342900" indent="-342900">
                <a:buFontTx/>
                <a:buChar char="-"/>
              </a:pPr>
              <a:r>
                <a:rPr lang="ru-RU" sz="1600" dirty="0" smtClean="0"/>
                <a:t>ПРОГНОЗИРОВАНИЕ</a:t>
              </a:r>
              <a:endParaRPr lang="ru-RU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71800" y="5013176"/>
              <a:ext cx="30963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2. </a:t>
              </a:r>
              <a:r>
                <a:rPr lang="ru-RU" sz="1600" b="1" dirty="0" smtClean="0"/>
                <a:t>ЛИЧНОСТНЫЕ</a:t>
              </a:r>
            </a:p>
            <a:p>
              <a:r>
                <a:rPr lang="ru-RU" sz="1600" dirty="0" smtClean="0"/>
                <a:t>- СМЫСЛООБРАЗОВАНИЕ</a:t>
              </a:r>
              <a:endParaRPr lang="ru-RU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24128" y="4941168"/>
              <a:ext cx="3077253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3. </a:t>
              </a:r>
              <a:r>
                <a:rPr lang="ru-RU" sz="1600" b="1" dirty="0" smtClean="0"/>
                <a:t>ПОЗНАВАТЕЛЬНЫЕ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ОБЩЕУЧЕБНЫЕ УМЕНИЯ</a:t>
              </a:r>
            </a:p>
            <a:p>
              <a:r>
                <a:rPr lang="ru-RU" sz="1600" dirty="0" smtClean="0"/>
                <a:t>СТРУКТУРИРОВАТЬЗНАНИЯ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КОНТРОЛЬ И ОЦЕНКА</a:t>
              </a:r>
            </a:p>
            <a:p>
              <a:r>
                <a:rPr lang="ru-RU" sz="1600" dirty="0" smtClean="0"/>
                <a:t>ПРОЦЕССА И РЕЗУЛЬТАТОВ</a:t>
              </a:r>
            </a:p>
            <a:p>
              <a:endParaRPr lang="ru-RU" sz="16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51520" y="1340768"/>
            <a:ext cx="8715833" cy="5272846"/>
            <a:chOff x="228600" y="838200"/>
            <a:chExt cx="8715833" cy="5703406"/>
          </a:xfrm>
        </p:grpSpPr>
        <p:grpSp>
          <p:nvGrpSpPr>
            <p:cNvPr id="35" name="Group 3"/>
            <p:cNvGrpSpPr>
              <a:grpSpLocks/>
            </p:cNvGrpSpPr>
            <p:nvPr/>
          </p:nvGrpSpPr>
          <p:grpSpPr bwMode="auto">
            <a:xfrm>
              <a:off x="324159" y="838200"/>
              <a:ext cx="2810462" cy="1600200"/>
              <a:chOff x="2211" y="2346"/>
              <a:chExt cx="1335" cy="1376"/>
            </a:xfrm>
          </p:grpSpPr>
          <p:sp>
            <p:nvSpPr>
              <p:cNvPr id="56" name="AutoShape 4"/>
              <p:cNvSpPr>
                <a:spLocks noChangeArrowheads="1"/>
              </p:cNvSpPr>
              <p:nvPr/>
            </p:nvSpPr>
            <p:spPr bwMode="gray">
              <a:xfrm rot="5400000">
                <a:off x="2195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5"/>
              <p:cNvSpPr>
                <a:spLocks/>
              </p:cNvSpPr>
              <p:nvPr/>
            </p:nvSpPr>
            <p:spPr bwMode="gray">
              <a:xfrm>
                <a:off x="2238" y="2346"/>
                <a:ext cx="1283" cy="303"/>
              </a:xfrm>
              <a:custGeom>
                <a:avLst/>
                <a:gdLst>
                  <a:gd name="T0" fmla="*/ 6 w 1261"/>
                  <a:gd name="T1" fmla="*/ 297 h 303"/>
                  <a:gd name="T2" fmla="*/ 18 w 1261"/>
                  <a:gd name="T3" fmla="*/ 174 h 303"/>
                  <a:gd name="T4" fmla="*/ 195 w 1261"/>
                  <a:gd name="T5" fmla="*/ 30 h 303"/>
                  <a:gd name="T6" fmla="*/ 404 w 1261"/>
                  <a:gd name="T7" fmla="*/ 13 h 303"/>
                  <a:gd name="T8" fmla="*/ 1059 w 1261"/>
                  <a:gd name="T9" fmla="*/ 10 h 303"/>
                  <a:gd name="T10" fmla="*/ 1220 w 1261"/>
                  <a:gd name="T11" fmla="*/ 12 h 303"/>
                  <a:gd name="T12" fmla="*/ 1437 w 1261"/>
                  <a:gd name="T13" fmla="*/ 190 h 303"/>
                  <a:gd name="T14" fmla="*/ 1444 w 1261"/>
                  <a:gd name="T15" fmla="*/ 303 h 303"/>
                  <a:gd name="T16" fmla="*/ 6 w 1261"/>
                  <a:gd name="T17" fmla="*/ 297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61"/>
                  <a:gd name="T28" fmla="*/ 0 h 303"/>
                  <a:gd name="T29" fmla="*/ 1261 w 1261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61" h="303">
                    <a:moveTo>
                      <a:pt x="6" y="297"/>
                    </a:moveTo>
                    <a:cubicBezTo>
                      <a:pt x="6" y="297"/>
                      <a:pt x="0" y="225"/>
                      <a:pt x="18" y="174"/>
                    </a:cubicBezTo>
                    <a:cubicBezTo>
                      <a:pt x="36" y="123"/>
                      <a:pt x="105" y="45"/>
                      <a:pt x="171" y="30"/>
                    </a:cubicBezTo>
                    <a:cubicBezTo>
                      <a:pt x="237" y="15"/>
                      <a:pt x="227" y="16"/>
                      <a:pt x="352" y="13"/>
                    </a:cubicBezTo>
                    <a:cubicBezTo>
                      <a:pt x="477" y="10"/>
                      <a:pt x="804" y="10"/>
                      <a:pt x="922" y="10"/>
                    </a:cubicBezTo>
                    <a:cubicBezTo>
                      <a:pt x="1039" y="10"/>
                      <a:pt x="988" y="0"/>
                      <a:pt x="1061" y="12"/>
                    </a:cubicBezTo>
                    <a:cubicBezTo>
                      <a:pt x="1133" y="24"/>
                      <a:pt x="1206" y="83"/>
                      <a:pt x="1251" y="190"/>
                    </a:cubicBezTo>
                    <a:cubicBezTo>
                      <a:pt x="1261" y="263"/>
                      <a:pt x="1257" y="303"/>
                      <a:pt x="1257" y="303"/>
                    </a:cubicBezTo>
                    <a:lnTo>
                      <a:pt x="6" y="297"/>
                    </a:lnTo>
                    <a:close/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6"/>
              <p:cNvSpPr>
                <a:spLocks noChangeArrowheads="1"/>
              </p:cNvSpPr>
              <p:nvPr/>
            </p:nvSpPr>
            <p:spPr bwMode="gray">
              <a:xfrm>
                <a:off x="2805" y="2402"/>
                <a:ext cx="99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gray">
              <a:xfrm>
                <a:off x="2211" y="2407"/>
                <a:ext cx="1335" cy="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000000"/>
                    </a:solidFill>
                  </a:rPr>
                  <a:t>МЕТОД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36" name="Group 13"/>
            <p:cNvGrpSpPr>
              <a:grpSpLocks/>
            </p:cNvGrpSpPr>
            <p:nvPr/>
          </p:nvGrpSpPr>
          <p:grpSpPr bwMode="auto">
            <a:xfrm>
              <a:off x="5939068" y="838200"/>
              <a:ext cx="2900131" cy="1524000"/>
              <a:chOff x="513" y="2347"/>
              <a:chExt cx="1280" cy="1375"/>
            </a:xfrm>
          </p:grpSpPr>
          <p:sp>
            <p:nvSpPr>
              <p:cNvPr id="52" name="AutoShape 14"/>
              <p:cNvSpPr>
                <a:spLocks noChangeArrowheads="1"/>
              </p:cNvSpPr>
              <p:nvPr/>
            </p:nvSpPr>
            <p:spPr bwMode="gray">
              <a:xfrm rot="5400000">
                <a:off x="467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15"/>
              <p:cNvSpPr>
                <a:spLocks/>
              </p:cNvSpPr>
              <p:nvPr/>
            </p:nvSpPr>
            <p:spPr bwMode="gray">
              <a:xfrm>
                <a:off x="522" y="2347"/>
                <a:ext cx="1264" cy="303"/>
              </a:xfrm>
              <a:custGeom>
                <a:avLst/>
                <a:gdLst>
                  <a:gd name="T0" fmla="*/ 5 w 1270"/>
                  <a:gd name="T1" fmla="*/ 303 h 303"/>
                  <a:gd name="T2" fmla="*/ 21 w 1270"/>
                  <a:gd name="T3" fmla="*/ 177 h 303"/>
                  <a:gd name="T4" fmla="*/ 164 w 1270"/>
                  <a:gd name="T5" fmla="*/ 22 h 303"/>
                  <a:gd name="T6" fmla="*/ 345 w 1270"/>
                  <a:gd name="T7" fmla="*/ 11 h 303"/>
                  <a:gd name="T8" fmla="*/ 900 w 1270"/>
                  <a:gd name="T9" fmla="*/ 12 h 303"/>
                  <a:gd name="T10" fmla="*/ 1030 w 1270"/>
                  <a:gd name="T11" fmla="*/ 14 h 303"/>
                  <a:gd name="T12" fmla="*/ 1212 w 1270"/>
                  <a:gd name="T13" fmla="*/ 189 h 303"/>
                  <a:gd name="T14" fmla="*/ 1218 w 1270"/>
                  <a:gd name="T15" fmla="*/ 302 h 303"/>
                  <a:gd name="T16" fmla="*/ 5 w 1270"/>
                  <a:gd name="T17" fmla="*/ 303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0"/>
                  <a:gd name="T28" fmla="*/ 0 h 303"/>
                  <a:gd name="T29" fmla="*/ 1270 w 1270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0" h="303">
                    <a:moveTo>
                      <a:pt x="5" y="303"/>
                    </a:moveTo>
                    <a:cubicBezTo>
                      <a:pt x="5" y="303"/>
                      <a:pt x="0" y="253"/>
                      <a:pt x="21" y="177"/>
                    </a:cubicBezTo>
                    <a:cubicBezTo>
                      <a:pt x="48" y="130"/>
                      <a:pt x="69" y="44"/>
                      <a:pt x="172" y="22"/>
                    </a:cubicBezTo>
                    <a:cubicBezTo>
                      <a:pt x="275" y="0"/>
                      <a:pt x="235" y="13"/>
                      <a:pt x="361" y="11"/>
                    </a:cubicBezTo>
                    <a:cubicBezTo>
                      <a:pt x="487" y="9"/>
                      <a:pt x="813" y="12"/>
                      <a:pt x="932" y="12"/>
                    </a:cubicBezTo>
                    <a:cubicBezTo>
                      <a:pt x="1050" y="12"/>
                      <a:pt x="998" y="2"/>
                      <a:pt x="1070" y="14"/>
                    </a:cubicBezTo>
                    <a:cubicBezTo>
                      <a:pt x="1143" y="26"/>
                      <a:pt x="1215" y="84"/>
                      <a:pt x="1260" y="189"/>
                    </a:cubicBezTo>
                    <a:cubicBezTo>
                      <a:pt x="1270" y="262"/>
                      <a:pt x="1266" y="302"/>
                      <a:pt x="1266" y="302"/>
                    </a:cubicBezTo>
                    <a:lnTo>
                      <a:pt x="5" y="303"/>
                    </a:lnTo>
                    <a:close/>
                  </a:path>
                </a:pathLst>
              </a:cu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16"/>
              <p:cNvSpPr>
                <a:spLocks noChangeArrowheads="1"/>
              </p:cNvSpPr>
              <p:nvPr/>
            </p:nvSpPr>
            <p:spPr bwMode="gray">
              <a:xfrm>
                <a:off x="1053" y="2401"/>
                <a:ext cx="14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55" name="Text Box 17"/>
              <p:cNvSpPr txBox="1">
                <a:spLocks noChangeArrowheads="1"/>
              </p:cNvSpPr>
              <p:nvPr/>
            </p:nvSpPr>
            <p:spPr bwMode="gray">
              <a:xfrm>
                <a:off x="513" y="2398"/>
                <a:ext cx="1267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1C1C1C"/>
                    </a:solidFill>
                  </a:rPr>
                  <a:t>МЕТОД</a:t>
                </a:r>
                <a:endParaRPr lang="en-US" altLang="ru-RU" sz="2400" b="1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37" name="Group 23"/>
            <p:cNvGrpSpPr>
              <a:grpSpLocks/>
            </p:cNvGrpSpPr>
            <p:nvPr/>
          </p:nvGrpSpPr>
          <p:grpSpPr bwMode="auto">
            <a:xfrm>
              <a:off x="228600" y="4495800"/>
              <a:ext cx="8663880" cy="2029544"/>
              <a:chOff x="3947" y="2348"/>
              <a:chExt cx="1542" cy="1374"/>
            </a:xfrm>
          </p:grpSpPr>
          <p:sp>
            <p:nvSpPr>
              <p:cNvPr id="48" name="AutoShape 24"/>
              <p:cNvSpPr>
                <a:spLocks noChangeArrowheads="1"/>
              </p:cNvSpPr>
              <p:nvPr/>
            </p:nvSpPr>
            <p:spPr bwMode="gray">
              <a:xfrm rot="5400000">
                <a:off x="4031" y="2264"/>
                <a:ext cx="1374" cy="1542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gray">
              <a:xfrm>
                <a:off x="3954" y="2358"/>
                <a:ext cx="1535" cy="292"/>
              </a:xfrm>
              <a:custGeom>
                <a:avLst/>
                <a:gdLst>
                  <a:gd name="T0" fmla="*/ 23 w 1260"/>
                  <a:gd name="T1" fmla="*/ 292 h 292"/>
                  <a:gd name="T2" fmla="*/ 931 w 1260"/>
                  <a:gd name="T3" fmla="*/ 0 h 292"/>
                  <a:gd name="T4" fmla="*/ 5140 w 1260"/>
                  <a:gd name="T5" fmla="*/ 0 h 292"/>
                  <a:gd name="T6" fmla="*/ 6084 w 1260"/>
                  <a:gd name="T7" fmla="*/ 291 h 292"/>
                  <a:gd name="T8" fmla="*/ 23 w 1260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0"/>
                  <a:gd name="T16" fmla="*/ 0 h 292"/>
                  <a:gd name="T17" fmla="*/ 1260 w 1260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0" h="292">
                    <a:moveTo>
                      <a:pt x="5" y="292"/>
                    </a:moveTo>
                    <a:cubicBezTo>
                      <a:pt x="0" y="270"/>
                      <a:pt x="16" y="49"/>
                      <a:pt x="192" y="0"/>
                    </a:cubicBezTo>
                    <a:lnTo>
                      <a:pt x="1060" y="0"/>
                    </a:lnTo>
                    <a:cubicBezTo>
                      <a:pt x="1241" y="48"/>
                      <a:pt x="1260" y="186"/>
                      <a:pt x="1254" y="291"/>
                    </a:cubicBezTo>
                    <a:lnTo>
                      <a:pt x="5" y="292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26"/>
              <p:cNvSpPr>
                <a:spLocks noChangeArrowheads="1"/>
              </p:cNvSpPr>
              <p:nvPr/>
            </p:nvSpPr>
            <p:spPr bwMode="gray">
              <a:xfrm>
                <a:off x="4536" y="2384"/>
                <a:ext cx="10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51" name="Text Box 27"/>
              <p:cNvSpPr txBox="1">
                <a:spLocks noChangeArrowheads="1"/>
              </p:cNvSpPr>
              <p:nvPr/>
            </p:nvSpPr>
            <p:spPr bwMode="gray">
              <a:xfrm>
                <a:off x="3947" y="2775"/>
                <a:ext cx="1267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>
                  <a:solidFill>
                    <a:srgbClr val="1C1C1C"/>
                  </a:solidFill>
                </a:endParaRPr>
              </a:p>
            </p:txBody>
          </p:sp>
        </p:grpSp>
        <p:sp>
          <p:nvSpPr>
            <p:cNvPr id="38" name="AutoShape 36"/>
            <p:cNvSpPr>
              <a:spLocks noChangeArrowheads="1"/>
            </p:cNvSpPr>
            <p:nvPr/>
          </p:nvSpPr>
          <p:spPr bwMode="gray">
            <a:xfrm rot="17992537" flipV="1">
              <a:off x="2182019" y="1615281"/>
              <a:ext cx="1885950" cy="1379538"/>
            </a:xfrm>
            <a:prstGeom prst="triangle">
              <a:avLst>
                <a:gd name="adj" fmla="val 35597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9" name="AutoShape 34"/>
            <p:cNvSpPr>
              <a:spLocks noChangeArrowheads="1"/>
            </p:cNvSpPr>
            <p:nvPr/>
          </p:nvSpPr>
          <p:spPr bwMode="gray">
            <a:xfrm rot="3835230" flipV="1">
              <a:off x="4608513" y="1590675"/>
              <a:ext cx="1993900" cy="1323975"/>
            </a:xfrm>
            <a:prstGeom prst="triangle">
              <a:avLst>
                <a:gd name="adj" fmla="val 6811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0" name="AutoShape 38"/>
            <p:cNvSpPr>
              <a:spLocks noChangeArrowheads="1"/>
            </p:cNvSpPr>
            <p:nvPr/>
          </p:nvSpPr>
          <p:spPr bwMode="gray">
            <a:xfrm rot="10800000" flipV="1">
              <a:off x="3635896" y="3573016"/>
              <a:ext cx="1493837" cy="952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" name="Прямоугольник 1"/>
            <p:cNvSpPr>
              <a:spLocks noChangeArrowheads="1"/>
            </p:cNvSpPr>
            <p:nvPr/>
          </p:nvSpPr>
          <p:spPr bwMode="auto">
            <a:xfrm>
              <a:off x="1619672" y="3030360"/>
              <a:ext cx="5943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dirty="0" smtClean="0">
                  <a:solidFill>
                    <a:srgbClr val="C00000"/>
                  </a:solidFill>
                </a:rPr>
                <a:t>СТАВИТЬ ЦЕЛЬ</a:t>
              </a:r>
              <a:endParaRPr lang="ru-RU" alt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9552" y="1484784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«НЕЗАКОНЧЕННЫЕ ПРЕДЛОЖЕНИЯ</a:t>
              </a:r>
              <a:endParaRPr lang="ru-RU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91008" y="1424080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«СПИСОК ПОКУПОК»</a:t>
              </a:r>
              <a:endParaRPr lang="ru-RU" dirty="0"/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gray">
            <a:xfrm>
              <a:off x="251520" y="4509120"/>
              <a:ext cx="8640960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000000"/>
                  </a:solidFill>
                </a:rPr>
                <a:t>УНИВЕРСАЛЬНЫЕ УЧЕБНЫЕ ДЕЙСТВИЯ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300" dirty="0">
                <a:solidFill>
                  <a:srgbClr val="1C1C1C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1520" y="5013176"/>
              <a:ext cx="2952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1600" b="1" dirty="0" smtClean="0"/>
                <a:t>РЕГУЛЯТИВНЫЕ</a:t>
              </a:r>
            </a:p>
            <a:p>
              <a:pPr marL="342900" indent="-342900">
                <a:buFontTx/>
                <a:buChar char="-"/>
              </a:pPr>
              <a:r>
                <a:rPr lang="ru-RU" sz="1600" dirty="0" smtClean="0"/>
                <a:t>ЦЕЛЕПОЛАГАНИЕ</a:t>
              </a:r>
            </a:p>
            <a:p>
              <a:pPr marL="342900" indent="-342900">
                <a:buFontTx/>
                <a:buChar char="-"/>
              </a:pPr>
              <a:r>
                <a:rPr lang="ru-RU" sz="1600" dirty="0" smtClean="0"/>
                <a:t>ПЛАНИРОВАНИЕ</a:t>
              </a:r>
            </a:p>
            <a:p>
              <a:pPr marL="342900" indent="-342900">
                <a:buFontTx/>
                <a:buChar char="-"/>
              </a:pPr>
              <a:r>
                <a:rPr lang="ru-RU" sz="1600" dirty="0" smtClean="0"/>
                <a:t>ПРОГНОЗИРОВАНИЕ</a:t>
              </a:r>
              <a:endParaRPr lang="ru-RU" sz="16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08280" y="5013176"/>
              <a:ext cx="309634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2. </a:t>
              </a:r>
              <a:r>
                <a:rPr lang="ru-RU" sz="1600" b="1" dirty="0" smtClean="0"/>
                <a:t>ОБЩЕУЧЕБНЫЕ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МОДЕЛИРОВАНИЕ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ВЫБОР НАИБОЛЕЕ ЭФФЕКТИВНЫХ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СПОСОБОВ РЕШЕНИЯ</a:t>
              </a:r>
              <a:endParaRPr lang="ru-RU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24128" y="4941168"/>
              <a:ext cx="3220305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3. </a:t>
              </a:r>
              <a:r>
                <a:rPr lang="ru-RU" sz="1600" b="1" dirty="0" smtClean="0"/>
                <a:t>ПОЗНАВАТЕЛЬНЫЕ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УМЕНИЯ СТРУКТУРИРОВАТЬ</a:t>
              </a:r>
            </a:p>
            <a:p>
              <a:r>
                <a:rPr lang="ru-RU" sz="1600" dirty="0" smtClean="0"/>
                <a:t>ЗНАНИЯ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ПОСТАНОВКА И</a:t>
              </a:r>
            </a:p>
            <a:p>
              <a:r>
                <a:rPr lang="ru-RU" sz="1600" dirty="0" smtClean="0"/>
                <a:t>ФОРМУЛИРОВКА ПРОБЛЕМЫ</a:t>
              </a:r>
            </a:p>
            <a:p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79512" y="1154594"/>
            <a:ext cx="8681904" cy="5703406"/>
            <a:chOff x="210576" y="838200"/>
            <a:chExt cx="8681904" cy="5703406"/>
          </a:xfrm>
        </p:grpSpPr>
        <p:grpSp>
          <p:nvGrpSpPr>
            <p:cNvPr id="61" name="Group 3"/>
            <p:cNvGrpSpPr>
              <a:grpSpLocks/>
            </p:cNvGrpSpPr>
            <p:nvPr/>
          </p:nvGrpSpPr>
          <p:grpSpPr bwMode="auto">
            <a:xfrm>
              <a:off x="324159" y="838200"/>
              <a:ext cx="2810462" cy="1600200"/>
              <a:chOff x="2211" y="2346"/>
              <a:chExt cx="1335" cy="1376"/>
            </a:xfrm>
          </p:grpSpPr>
          <p:sp>
            <p:nvSpPr>
              <p:cNvPr id="82" name="AutoShape 4"/>
              <p:cNvSpPr>
                <a:spLocks noChangeArrowheads="1"/>
              </p:cNvSpPr>
              <p:nvPr/>
            </p:nvSpPr>
            <p:spPr bwMode="gray">
              <a:xfrm rot="5400000">
                <a:off x="2195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5"/>
              <p:cNvSpPr>
                <a:spLocks/>
              </p:cNvSpPr>
              <p:nvPr/>
            </p:nvSpPr>
            <p:spPr bwMode="gray">
              <a:xfrm>
                <a:off x="2238" y="2346"/>
                <a:ext cx="1283" cy="303"/>
              </a:xfrm>
              <a:custGeom>
                <a:avLst/>
                <a:gdLst>
                  <a:gd name="T0" fmla="*/ 6 w 1261"/>
                  <a:gd name="T1" fmla="*/ 297 h 303"/>
                  <a:gd name="T2" fmla="*/ 18 w 1261"/>
                  <a:gd name="T3" fmla="*/ 174 h 303"/>
                  <a:gd name="T4" fmla="*/ 195 w 1261"/>
                  <a:gd name="T5" fmla="*/ 30 h 303"/>
                  <a:gd name="T6" fmla="*/ 404 w 1261"/>
                  <a:gd name="T7" fmla="*/ 13 h 303"/>
                  <a:gd name="T8" fmla="*/ 1059 w 1261"/>
                  <a:gd name="T9" fmla="*/ 10 h 303"/>
                  <a:gd name="T10" fmla="*/ 1220 w 1261"/>
                  <a:gd name="T11" fmla="*/ 12 h 303"/>
                  <a:gd name="T12" fmla="*/ 1437 w 1261"/>
                  <a:gd name="T13" fmla="*/ 190 h 303"/>
                  <a:gd name="T14" fmla="*/ 1444 w 1261"/>
                  <a:gd name="T15" fmla="*/ 303 h 303"/>
                  <a:gd name="T16" fmla="*/ 6 w 1261"/>
                  <a:gd name="T17" fmla="*/ 297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61"/>
                  <a:gd name="T28" fmla="*/ 0 h 303"/>
                  <a:gd name="T29" fmla="*/ 1261 w 1261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61" h="303">
                    <a:moveTo>
                      <a:pt x="6" y="297"/>
                    </a:moveTo>
                    <a:cubicBezTo>
                      <a:pt x="6" y="297"/>
                      <a:pt x="0" y="225"/>
                      <a:pt x="18" y="174"/>
                    </a:cubicBezTo>
                    <a:cubicBezTo>
                      <a:pt x="36" y="123"/>
                      <a:pt x="105" y="45"/>
                      <a:pt x="171" y="30"/>
                    </a:cubicBezTo>
                    <a:cubicBezTo>
                      <a:pt x="237" y="15"/>
                      <a:pt x="227" y="16"/>
                      <a:pt x="352" y="13"/>
                    </a:cubicBezTo>
                    <a:cubicBezTo>
                      <a:pt x="477" y="10"/>
                      <a:pt x="804" y="10"/>
                      <a:pt x="922" y="10"/>
                    </a:cubicBezTo>
                    <a:cubicBezTo>
                      <a:pt x="1039" y="10"/>
                      <a:pt x="988" y="0"/>
                      <a:pt x="1061" y="12"/>
                    </a:cubicBezTo>
                    <a:cubicBezTo>
                      <a:pt x="1133" y="24"/>
                      <a:pt x="1206" y="83"/>
                      <a:pt x="1251" y="190"/>
                    </a:cubicBezTo>
                    <a:cubicBezTo>
                      <a:pt x="1261" y="263"/>
                      <a:pt x="1257" y="303"/>
                      <a:pt x="1257" y="303"/>
                    </a:cubicBezTo>
                    <a:lnTo>
                      <a:pt x="6" y="297"/>
                    </a:lnTo>
                    <a:close/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Rectangle 6"/>
              <p:cNvSpPr>
                <a:spLocks noChangeArrowheads="1"/>
              </p:cNvSpPr>
              <p:nvPr/>
            </p:nvSpPr>
            <p:spPr bwMode="gray">
              <a:xfrm>
                <a:off x="2805" y="2402"/>
                <a:ext cx="99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85" name="Text Box 7"/>
              <p:cNvSpPr txBox="1">
                <a:spLocks noChangeArrowheads="1"/>
              </p:cNvSpPr>
              <p:nvPr/>
            </p:nvSpPr>
            <p:spPr bwMode="gray">
              <a:xfrm>
                <a:off x="2211" y="2407"/>
                <a:ext cx="1335" cy="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000000"/>
                    </a:solidFill>
                  </a:rPr>
                  <a:t>МЕТОД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62" name="Group 13"/>
            <p:cNvGrpSpPr>
              <a:grpSpLocks/>
            </p:cNvGrpSpPr>
            <p:nvPr/>
          </p:nvGrpSpPr>
          <p:grpSpPr bwMode="auto">
            <a:xfrm>
              <a:off x="5939068" y="838200"/>
              <a:ext cx="2900131" cy="1524000"/>
              <a:chOff x="513" y="2347"/>
              <a:chExt cx="1280" cy="1375"/>
            </a:xfrm>
          </p:grpSpPr>
          <p:sp>
            <p:nvSpPr>
              <p:cNvPr id="78" name="AutoShape 14"/>
              <p:cNvSpPr>
                <a:spLocks noChangeArrowheads="1"/>
              </p:cNvSpPr>
              <p:nvPr/>
            </p:nvSpPr>
            <p:spPr bwMode="gray">
              <a:xfrm rot="5400000">
                <a:off x="467" y="2396"/>
                <a:ext cx="1374" cy="1278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15"/>
              <p:cNvSpPr>
                <a:spLocks/>
              </p:cNvSpPr>
              <p:nvPr/>
            </p:nvSpPr>
            <p:spPr bwMode="gray">
              <a:xfrm>
                <a:off x="522" y="2347"/>
                <a:ext cx="1264" cy="303"/>
              </a:xfrm>
              <a:custGeom>
                <a:avLst/>
                <a:gdLst>
                  <a:gd name="T0" fmla="*/ 5 w 1270"/>
                  <a:gd name="T1" fmla="*/ 303 h 303"/>
                  <a:gd name="T2" fmla="*/ 21 w 1270"/>
                  <a:gd name="T3" fmla="*/ 177 h 303"/>
                  <a:gd name="T4" fmla="*/ 164 w 1270"/>
                  <a:gd name="T5" fmla="*/ 22 h 303"/>
                  <a:gd name="T6" fmla="*/ 345 w 1270"/>
                  <a:gd name="T7" fmla="*/ 11 h 303"/>
                  <a:gd name="T8" fmla="*/ 900 w 1270"/>
                  <a:gd name="T9" fmla="*/ 12 h 303"/>
                  <a:gd name="T10" fmla="*/ 1030 w 1270"/>
                  <a:gd name="T11" fmla="*/ 14 h 303"/>
                  <a:gd name="T12" fmla="*/ 1212 w 1270"/>
                  <a:gd name="T13" fmla="*/ 189 h 303"/>
                  <a:gd name="T14" fmla="*/ 1218 w 1270"/>
                  <a:gd name="T15" fmla="*/ 302 h 303"/>
                  <a:gd name="T16" fmla="*/ 5 w 1270"/>
                  <a:gd name="T17" fmla="*/ 303 h 3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0"/>
                  <a:gd name="T28" fmla="*/ 0 h 303"/>
                  <a:gd name="T29" fmla="*/ 1270 w 1270"/>
                  <a:gd name="T30" fmla="*/ 303 h 3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0" h="303">
                    <a:moveTo>
                      <a:pt x="5" y="303"/>
                    </a:moveTo>
                    <a:cubicBezTo>
                      <a:pt x="5" y="303"/>
                      <a:pt x="0" y="253"/>
                      <a:pt x="21" y="177"/>
                    </a:cubicBezTo>
                    <a:cubicBezTo>
                      <a:pt x="48" y="130"/>
                      <a:pt x="69" y="44"/>
                      <a:pt x="172" y="22"/>
                    </a:cubicBezTo>
                    <a:cubicBezTo>
                      <a:pt x="275" y="0"/>
                      <a:pt x="235" y="13"/>
                      <a:pt x="361" y="11"/>
                    </a:cubicBezTo>
                    <a:cubicBezTo>
                      <a:pt x="487" y="9"/>
                      <a:pt x="813" y="12"/>
                      <a:pt x="932" y="12"/>
                    </a:cubicBezTo>
                    <a:cubicBezTo>
                      <a:pt x="1050" y="12"/>
                      <a:pt x="998" y="2"/>
                      <a:pt x="1070" y="14"/>
                    </a:cubicBezTo>
                    <a:cubicBezTo>
                      <a:pt x="1143" y="26"/>
                      <a:pt x="1215" y="84"/>
                      <a:pt x="1260" y="189"/>
                    </a:cubicBezTo>
                    <a:cubicBezTo>
                      <a:pt x="1270" y="262"/>
                      <a:pt x="1266" y="302"/>
                      <a:pt x="1266" y="302"/>
                    </a:cubicBezTo>
                    <a:lnTo>
                      <a:pt x="5" y="303"/>
                    </a:lnTo>
                    <a:close/>
                  </a:path>
                </a:pathLst>
              </a:cu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tangle 16"/>
              <p:cNvSpPr>
                <a:spLocks noChangeArrowheads="1"/>
              </p:cNvSpPr>
              <p:nvPr/>
            </p:nvSpPr>
            <p:spPr bwMode="gray">
              <a:xfrm>
                <a:off x="1053" y="2401"/>
                <a:ext cx="14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81" name="Text Box 17"/>
              <p:cNvSpPr txBox="1">
                <a:spLocks noChangeArrowheads="1"/>
              </p:cNvSpPr>
              <p:nvPr/>
            </p:nvSpPr>
            <p:spPr bwMode="gray">
              <a:xfrm>
                <a:off x="513" y="2398"/>
                <a:ext cx="1267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2400" b="1" dirty="0" smtClean="0">
                    <a:solidFill>
                      <a:srgbClr val="1C1C1C"/>
                    </a:solidFill>
                  </a:rPr>
                  <a:t>МЕТОД</a:t>
                </a:r>
                <a:endParaRPr lang="en-US" altLang="ru-RU" sz="2400" b="1" dirty="0">
                  <a:solidFill>
                    <a:srgbClr val="1C1C1C"/>
                  </a:solidFill>
                </a:endParaRPr>
              </a:p>
            </p:txBody>
          </p:sp>
        </p:grpSp>
        <p:grpSp>
          <p:nvGrpSpPr>
            <p:cNvPr id="63" name="Group 23"/>
            <p:cNvGrpSpPr>
              <a:grpSpLocks/>
            </p:cNvGrpSpPr>
            <p:nvPr/>
          </p:nvGrpSpPr>
          <p:grpSpPr bwMode="auto">
            <a:xfrm>
              <a:off x="228600" y="4495800"/>
              <a:ext cx="8663880" cy="2029544"/>
              <a:chOff x="3947" y="2348"/>
              <a:chExt cx="1542" cy="1374"/>
            </a:xfrm>
          </p:grpSpPr>
          <p:sp>
            <p:nvSpPr>
              <p:cNvPr id="74" name="AutoShape 24"/>
              <p:cNvSpPr>
                <a:spLocks noChangeArrowheads="1"/>
              </p:cNvSpPr>
              <p:nvPr/>
            </p:nvSpPr>
            <p:spPr bwMode="gray">
              <a:xfrm rot="5400000">
                <a:off x="4031" y="2264"/>
                <a:ext cx="1374" cy="1542"/>
              </a:xfrm>
              <a:prstGeom prst="roundRect">
                <a:avLst>
                  <a:gd name="adj" fmla="val 19894"/>
                </a:avLst>
              </a:prstGeom>
              <a:gradFill rotWithShape="1">
                <a:gsLst>
                  <a:gs pos="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78824"/>
                      <a:invGamma/>
                      <a:alpha val="98000"/>
                    </a:srgbClr>
                  </a:gs>
                </a:gsLst>
                <a:lin ang="5400000" scaled="1"/>
              </a:gradFill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25"/>
              <p:cNvSpPr>
                <a:spLocks/>
              </p:cNvSpPr>
              <p:nvPr/>
            </p:nvSpPr>
            <p:spPr bwMode="gray">
              <a:xfrm>
                <a:off x="3954" y="2358"/>
                <a:ext cx="1535" cy="292"/>
              </a:xfrm>
              <a:custGeom>
                <a:avLst/>
                <a:gdLst>
                  <a:gd name="T0" fmla="*/ 23 w 1260"/>
                  <a:gd name="T1" fmla="*/ 292 h 292"/>
                  <a:gd name="T2" fmla="*/ 931 w 1260"/>
                  <a:gd name="T3" fmla="*/ 0 h 292"/>
                  <a:gd name="T4" fmla="*/ 5140 w 1260"/>
                  <a:gd name="T5" fmla="*/ 0 h 292"/>
                  <a:gd name="T6" fmla="*/ 6084 w 1260"/>
                  <a:gd name="T7" fmla="*/ 291 h 292"/>
                  <a:gd name="T8" fmla="*/ 23 w 1260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0"/>
                  <a:gd name="T16" fmla="*/ 0 h 292"/>
                  <a:gd name="T17" fmla="*/ 1260 w 1260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0" h="292">
                    <a:moveTo>
                      <a:pt x="5" y="292"/>
                    </a:moveTo>
                    <a:cubicBezTo>
                      <a:pt x="0" y="270"/>
                      <a:pt x="16" y="49"/>
                      <a:pt x="192" y="0"/>
                    </a:cubicBezTo>
                    <a:lnTo>
                      <a:pt x="1060" y="0"/>
                    </a:lnTo>
                    <a:cubicBezTo>
                      <a:pt x="1241" y="48"/>
                      <a:pt x="1260" y="186"/>
                      <a:pt x="1254" y="291"/>
                    </a:cubicBezTo>
                    <a:lnTo>
                      <a:pt x="5" y="292"/>
                    </a:lnTo>
                    <a:close/>
                  </a:path>
                </a:pathLst>
              </a:custGeom>
              <a:solidFill>
                <a:schemeClr val="fol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Rectangle 26"/>
              <p:cNvSpPr>
                <a:spLocks noChangeArrowheads="1"/>
              </p:cNvSpPr>
              <p:nvPr/>
            </p:nvSpPr>
            <p:spPr bwMode="gray">
              <a:xfrm>
                <a:off x="4536" y="2384"/>
                <a:ext cx="10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>
                  <a:solidFill>
                    <a:srgbClr val="1C1C1C"/>
                  </a:solidFill>
                </a:endParaRPr>
              </a:p>
            </p:txBody>
          </p:sp>
          <p:sp>
            <p:nvSpPr>
              <p:cNvPr id="77" name="Text Box 27"/>
              <p:cNvSpPr txBox="1">
                <a:spLocks noChangeArrowheads="1"/>
              </p:cNvSpPr>
              <p:nvPr/>
            </p:nvSpPr>
            <p:spPr bwMode="gray">
              <a:xfrm>
                <a:off x="3947" y="2775"/>
                <a:ext cx="1267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300">
                  <a:solidFill>
                    <a:srgbClr val="1C1C1C"/>
                  </a:solidFill>
                </a:endParaRPr>
              </a:p>
            </p:txBody>
          </p:sp>
        </p:grpSp>
        <p:sp>
          <p:nvSpPr>
            <p:cNvPr id="64" name="AutoShape 36"/>
            <p:cNvSpPr>
              <a:spLocks noChangeArrowheads="1"/>
            </p:cNvSpPr>
            <p:nvPr/>
          </p:nvSpPr>
          <p:spPr bwMode="gray">
            <a:xfrm rot="17992537" flipV="1">
              <a:off x="2182019" y="1615281"/>
              <a:ext cx="1885950" cy="1379538"/>
            </a:xfrm>
            <a:prstGeom prst="triangle">
              <a:avLst>
                <a:gd name="adj" fmla="val 35597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5" name="AutoShape 34"/>
            <p:cNvSpPr>
              <a:spLocks noChangeArrowheads="1"/>
            </p:cNvSpPr>
            <p:nvPr/>
          </p:nvSpPr>
          <p:spPr bwMode="gray">
            <a:xfrm rot="3835230" flipV="1">
              <a:off x="4608513" y="1590675"/>
              <a:ext cx="1993900" cy="1323975"/>
            </a:xfrm>
            <a:prstGeom prst="triangle">
              <a:avLst>
                <a:gd name="adj" fmla="val 6811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6" name="AutoShape 38"/>
            <p:cNvSpPr>
              <a:spLocks noChangeArrowheads="1"/>
            </p:cNvSpPr>
            <p:nvPr/>
          </p:nvSpPr>
          <p:spPr bwMode="gray">
            <a:xfrm rot="10800000" flipV="1">
              <a:off x="3635896" y="3573016"/>
              <a:ext cx="1493837" cy="9525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7" name="Прямоугольник 1"/>
            <p:cNvSpPr>
              <a:spLocks noChangeArrowheads="1"/>
            </p:cNvSpPr>
            <p:nvPr/>
          </p:nvSpPr>
          <p:spPr bwMode="auto">
            <a:xfrm>
              <a:off x="1619672" y="3030360"/>
              <a:ext cx="5943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b="1" dirty="0" smtClean="0">
                  <a:solidFill>
                    <a:srgbClr val="C00000"/>
                  </a:solidFill>
                </a:rPr>
                <a:t>МОДЕЛИРОВАТЬ</a:t>
              </a:r>
              <a:endParaRPr lang="ru-RU" altLang="ru-RU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9552" y="1593968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«ЖИВАЯ МОДЕЛЬ»</a:t>
              </a:r>
              <a:endParaRPr lang="ru-RU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91008" y="151961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«ПРОИЗВОДСТВО»</a:t>
              </a:r>
              <a:endParaRPr lang="ru-RU" dirty="0"/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gray">
            <a:xfrm>
              <a:off x="251520" y="4509120"/>
              <a:ext cx="8640960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000000"/>
                  </a:solidFill>
                </a:rPr>
                <a:t>УНИВЕРСАЛЬНЫЕ УЧЕБНЫЕ ДЕЙСТВИЯ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300" dirty="0">
                <a:solidFill>
                  <a:srgbClr val="1C1C1C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0576" y="5013176"/>
              <a:ext cx="28492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/>
              <a:r>
                <a:rPr lang="ru-RU" sz="1600" b="1" dirty="0" smtClean="0"/>
                <a:t>1. КОММУНИКАТИВНЫЕ</a:t>
              </a:r>
            </a:p>
            <a:p>
              <a:pPr marL="342900" indent="-342900"/>
              <a:r>
                <a:rPr lang="ru-RU" sz="1600" dirty="0" smtClean="0"/>
                <a:t>- ПЛАНИРОВАНИЕ</a:t>
              </a:r>
            </a:p>
            <a:p>
              <a:pPr marL="342900" indent="-342900"/>
              <a:r>
                <a:rPr lang="ru-RU" sz="1600" dirty="0" smtClean="0"/>
                <a:t>УЧЕБНОГО</a:t>
              </a:r>
            </a:p>
            <a:p>
              <a:pPr marL="342900" indent="-342900"/>
              <a:r>
                <a:rPr lang="ru-RU" sz="1600" dirty="0" smtClean="0"/>
                <a:t>СОТРУДНИЧЕСТВА СО</a:t>
              </a:r>
            </a:p>
            <a:p>
              <a:pPr marL="342900" indent="-342900"/>
              <a:r>
                <a:rPr lang="ru-RU" sz="1600" dirty="0" smtClean="0"/>
                <a:t>СВЕРСТНИКАМИ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21928" y="4985880"/>
              <a:ext cx="30963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2. </a:t>
              </a:r>
              <a:r>
                <a:rPr lang="ru-RU" sz="1600" b="1" dirty="0" smtClean="0"/>
                <a:t>ЛИЧНОСТНЫЕ</a:t>
              </a:r>
            </a:p>
            <a:p>
              <a:r>
                <a:rPr lang="ru-RU" sz="1600" dirty="0" smtClean="0"/>
                <a:t>- СМЫСЛООБРАЗОВАНИЕ</a:t>
              </a:r>
              <a:endParaRPr lang="ru-RU" sz="16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24128" y="4941168"/>
              <a:ext cx="3143040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3. </a:t>
              </a:r>
              <a:r>
                <a:rPr lang="ru-RU" sz="1600" b="1" dirty="0" smtClean="0"/>
                <a:t>ПОЗНАВАТЕЛЬНЫЕ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ПОСТРОЕНИЕ ЛОГИЧЕСКОЙ</a:t>
              </a:r>
            </a:p>
            <a:p>
              <a:r>
                <a:rPr lang="ru-RU" sz="1600" dirty="0" smtClean="0"/>
                <a:t>ЦЕПИ РАССУЖДЕНИЯ</a:t>
              </a:r>
            </a:p>
            <a:p>
              <a:pPr>
                <a:buFontTx/>
                <a:buChar char="-"/>
              </a:pPr>
              <a:r>
                <a:rPr lang="ru-RU" sz="1600" dirty="0" smtClean="0"/>
                <a:t>ПОИСК И ВЫДЕЛЕНИЕ</a:t>
              </a:r>
            </a:p>
            <a:p>
              <a:r>
                <a:rPr lang="ru-RU" sz="1600" dirty="0" smtClean="0"/>
                <a:t>НЕОБХОДИМОЙ</a:t>
              </a:r>
            </a:p>
            <a:p>
              <a:r>
                <a:rPr lang="ru-RU" sz="1600" dirty="0" smtClean="0"/>
                <a:t>ИНФОРМАЦИИ</a:t>
              </a:r>
              <a:endParaRPr lang="ru-RU" sz="1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-684584" y="37190"/>
          <a:ext cx="12313368" cy="6820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42"/>
          <p:cNvSpPr txBox="1">
            <a:spLocks/>
          </p:cNvSpPr>
          <p:nvPr/>
        </p:nvSpPr>
        <p:spPr>
          <a:xfrm>
            <a:off x="0" y="0"/>
            <a:ext cx="3779911" cy="18448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all" spc="0" normalizeH="0" baseline="0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Межпредметные</a:t>
            </a:r>
            <a:r>
              <a:rPr kumimoji="0" lang="ru-RU" altLang="ru-RU" sz="24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связи при формировании исследовательских умений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конечная звезда 2"/>
          <p:cNvSpPr/>
          <p:nvPr/>
        </p:nvSpPr>
        <p:spPr>
          <a:xfrm>
            <a:off x="6228184" y="404664"/>
            <a:ext cx="2915816" cy="2664296"/>
          </a:xfrm>
          <a:prstGeom prst="star7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Метапредметный</a:t>
            </a:r>
            <a:r>
              <a:rPr lang="ru-RU" sz="2400" b="1" dirty="0" smtClean="0">
                <a:solidFill>
                  <a:schemeClr val="bg1"/>
                </a:solidFill>
              </a:rPr>
              <a:t> результат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2425969"/>
              </p:ext>
            </p:extLst>
          </p:nvPr>
        </p:nvGraphicFramePr>
        <p:xfrm>
          <a:off x="0" y="1412776"/>
          <a:ext cx="666023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2"/>
          <p:cNvSpPr txBox="1">
            <a:spLocks/>
          </p:cNvSpPr>
          <p:nvPr/>
        </p:nvSpPr>
        <p:spPr>
          <a:xfrm>
            <a:off x="0" y="332656"/>
            <a:ext cx="9143999" cy="11255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Динамика обученности и качества знаний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39552" y="1412776"/>
          <a:ext cx="806489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42"/>
          <p:cNvSpPr txBox="1">
            <a:spLocks/>
          </p:cNvSpPr>
          <p:nvPr/>
        </p:nvSpPr>
        <p:spPr>
          <a:xfrm>
            <a:off x="1259632" y="220976"/>
            <a:ext cx="720122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alt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Результативность опыта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2"/>
          <p:cNvSpPr txBox="1">
            <a:spLocks/>
          </p:cNvSpPr>
          <p:nvPr/>
        </p:nvSpPr>
        <p:spPr>
          <a:xfrm>
            <a:off x="0" y="501871"/>
            <a:ext cx="9143999" cy="11255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Доля учащихся, сдавших ЕГЭ по химии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425343"/>
              </p:ext>
            </p:extLst>
          </p:nvPr>
        </p:nvGraphicFramePr>
        <p:xfrm>
          <a:off x="719571" y="1627377"/>
          <a:ext cx="7704856" cy="439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83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776695"/>
              </p:ext>
            </p:extLst>
          </p:nvPr>
        </p:nvGraphicFramePr>
        <p:xfrm>
          <a:off x="179513" y="1484784"/>
          <a:ext cx="8746602" cy="5218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8132"/>
                <a:gridCol w="1400585"/>
                <a:gridCol w="1192672"/>
                <a:gridCol w="1069761"/>
                <a:gridCol w="1105452"/>
              </a:tblGrid>
              <a:tr h="8767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Утверждения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2011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10 «а» 15 </a:t>
                      </a:r>
                      <a:r>
                        <a:rPr lang="ru-RU" sz="2000" dirty="0">
                          <a:effectLst/>
                        </a:rPr>
                        <a:t>чел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2012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11 «а» 15 </a:t>
                      </a:r>
                      <a:r>
                        <a:rPr lang="ru-RU" sz="2000" dirty="0">
                          <a:effectLst/>
                        </a:rPr>
                        <a:t>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6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9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Проявляю интерес к химии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60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Мне интересны не только знания, но и способы их получения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1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Испытываю интерес к самообразованию по химии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42"/>
          <p:cNvSpPr txBox="1">
            <a:spLocks/>
          </p:cNvSpPr>
          <p:nvPr/>
        </p:nvSpPr>
        <p:spPr>
          <a:xfrm>
            <a:off x="-31998" y="44624"/>
            <a:ext cx="9143999" cy="7200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Результаты</a:t>
            </a:r>
            <a:r>
              <a:rPr kumimoji="0" lang="ru-RU" altLang="ru-RU" sz="3000" b="1" i="1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анкетирования</a:t>
            </a:r>
            <a:endParaRPr kumimoji="0" lang="ru-RU" altLang="ru-RU" sz="3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42"/>
          <p:cNvSpPr txBox="1">
            <a:spLocks/>
          </p:cNvSpPr>
          <p:nvPr/>
        </p:nvSpPr>
        <p:spPr>
          <a:xfrm>
            <a:off x="22499" y="752178"/>
            <a:ext cx="9143999" cy="7200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Уровень сформированности мотивации</a:t>
            </a:r>
            <a:endParaRPr kumimoji="0" lang="ru-RU" altLang="ru-RU" sz="3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225507"/>
              </p:ext>
            </p:extLst>
          </p:nvPr>
        </p:nvGraphicFramePr>
        <p:xfrm>
          <a:off x="193586" y="1628800"/>
          <a:ext cx="8801823" cy="5011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5720"/>
                <a:gridCol w="1398861"/>
                <a:gridCol w="1074993"/>
                <a:gridCol w="1152128"/>
                <a:gridCol w="1080121"/>
              </a:tblGrid>
              <a:tr h="3074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Утверждения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2012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 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2013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 чел.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5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чел.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%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50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Данный предмет интересен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4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Нравится</a:t>
                      </a:r>
                      <a:r>
                        <a:rPr lang="ru-RU" sz="2000" dirty="0">
                          <a:effectLst/>
                        </a:rPr>
                        <a:t>, как преподает учитель, интересно объясняет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50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Предмет </a:t>
                      </a:r>
                      <a:r>
                        <a:rPr lang="ru-RU" sz="2000" dirty="0">
                          <a:effectLst/>
                        </a:rPr>
                        <a:t>заставляет думать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Заголовок 42"/>
          <p:cNvSpPr txBox="1">
            <a:spLocks/>
          </p:cNvSpPr>
          <p:nvPr/>
        </p:nvSpPr>
        <p:spPr>
          <a:xfrm>
            <a:off x="48667" y="620688"/>
            <a:ext cx="9143999" cy="7200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000" b="1" i="1" cap="all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Изучение отношения к учению и учебным предметам (г. Н. </a:t>
            </a:r>
            <a:r>
              <a:rPr lang="ru-RU" altLang="ru-RU" sz="3000" b="1" i="1" cap="all" noProof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казанцева</a:t>
            </a:r>
            <a:r>
              <a:rPr lang="ru-RU" altLang="ru-RU" sz="3000" b="1" i="1" cap="all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kumimoji="0" lang="ru-RU" altLang="ru-RU" sz="3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2"/>
          <p:cNvSpPr txBox="1">
            <a:spLocks/>
          </p:cNvSpPr>
          <p:nvPr/>
        </p:nvSpPr>
        <p:spPr>
          <a:xfrm>
            <a:off x="0" y="0"/>
            <a:ext cx="9143999" cy="15567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количество обучающихся, занимающихся исследовательской работой</a:t>
            </a:r>
            <a:r>
              <a:rPr kumimoji="0" lang="ru-RU" altLang="ru-RU" sz="3000" b="1" i="1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по химии</a:t>
            </a:r>
            <a:endParaRPr kumimoji="0" lang="ru-RU" altLang="ru-RU" sz="3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412776"/>
          <a:ext cx="842493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/>
        </p:blipFill>
        <p:spPr>
          <a:xfrm>
            <a:off x="0" y="908720"/>
            <a:ext cx="3456000" cy="481404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C0C0256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891304"/>
            <a:ext cx="3456000" cy="488856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3144" b="1498"/>
          <a:stretch/>
        </p:blipFill>
        <p:spPr>
          <a:xfrm>
            <a:off x="1962296" y="908720"/>
            <a:ext cx="3456000" cy="490408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971"/>
          <a:stretch/>
        </p:blipFill>
        <p:spPr>
          <a:xfrm>
            <a:off x="3079592" y="908720"/>
            <a:ext cx="3420000" cy="481132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C0C0256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65856" y="908720"/>
            <a:ext cx="3456000" cy="488856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Рисунок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8000" y="908720"/>
            <a:ext cx="3456000" cy="488442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алина м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2860010"/>
            <a:ext cx="5652000" cy="39979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алина 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87824" y="2859923"/>
            <a:ext cx="5652120" cy="399807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74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наташ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60648"/>
            <a:ext cx="3612033" cy="46466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1187624" y="4797152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Майбурова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Наталья Анатольевна</a:t>
            </a:r>
          </a:p>
          <a:p>
            <a:pPr algn="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учитель химии МБОУ «СОШ» с. Объячево</a:t>
            </a:r>
          </a:p>
          <a:p>
            <a:pPr algn="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Прилузского района Республики Коми</a:t>
            </a:r>
          </a:p>
          <a:p>
            <a:pPr algn="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стаж работы 18 лет</a:t>
            </a:r>
          </a:p>
          <a:p>
            <a:pPr algn="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образование высшее</a:t>
            </a:r>
          </a:p>
          <a:p>
            <a:pPr algn="r"/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Сыктывкарский государственный университет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0" y="0"/>
            <a:ext cx="9180060" cy="6858000"/>
            <a:chOff x="-3348880" y="0"/>
            <a:chExt cx="9180060" cy="6858000"/>
          </a:xfrm>
        </p:grpSpPr>
        <p:pic>
          <p:nvPicPr>
            <p:cNvPr id="9" name="Рисунок 8" descr="01_08_2011_pamyatnik-obyachevo[1]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48880" y="0"/>
              <a:ext cx="9180060" cy="685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-3060848" y="332656"/>
              <a:ext cx="41429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i="1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Видза</a:t>
              </a:r>
              <a:r>
                <a:rPr lang="ru-RU" sz="66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sz="6600" i="1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олан</a:t>
              </a:r>
              <a:endParaRPr lang="ru-RU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1587" y="0"/>
            <a:ext cx="9182099" cy="6858000"/>
            <a:chOff x="-4140968" y="1124744"/>
            <a:chExt cx="9182099" cy="6858000"/>
          </a:xfrm>
        </p:grpSpPr>
        <p:pic>
          <p:nvPicPr>
            <p:cNvPr id="10" name="Рисунок 9" descr="Школа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140968" y="1124744"/>
              <a:ext cx="9182099" cy="6858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3568" y="6858000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44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Моя школа</a:t>
              </a:r>
              <a:endParaRPr lang="ru-RU" sz="4400" i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216024" y="2282"/>
            <a:ext cx="9396536" cy="6902624"/>
            <a:chOff x="6695728" y="-675456"/>
            <a:chExt cx="9144000" cy="6858000"/>
          </a:xfrm>
        </p:grpSpPr>
        <p:pic>
          <p:nvPicPr>
            <p:cNvPr id="17" name="Рисунок 16" descr="2488132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5728" y="-675456"/>
              <a:ext cx="9144000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160224" y="5085184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4400" i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Мой кабинет</a:t>
              </a:r>
              <a:endParaRPr lang="ru-RU" sz="4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93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853"/>
            <a:ext cx="4608513" cy="5211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78" y="1650429"/>
            <a:ext cx="4346575" cy="5224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79" y="980728"/>
            <a:ext cx="532765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2"/>
          <p:cNvSpPr txBox="1">
            <a:spLocks/>
          </p:cNvSpPr>
          <p:nvPr/>
        </p:nvSpPr>
        <p:spPr>
          <a:xfrm>
            <a:off x="0" y="188640"/>
            <a:ext cx="9143999" cy="11255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Элективный</a:t>
            </a:r>
            <a:r>
              <a:rPr kumimoji="0" lang="ru-RU" altLang="ru-RU" sz="3000" b="1" i="1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курс для учащихся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9 класса «Практическая химия»</a:t>
            </a:r>
            <a:endParaRPr kumimoji="0" lang="ru-RU" altLang="ru-RU" sz="3000" b="1" i="1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Медицинские академии – 15 человек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Фармацевтическая академия – 1 человек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Ветеринарная академия – 1 человек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Химические факультеты разных вузов – 3 человека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Медицинские колледжи – 7 человек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Заголовок 42"/>
          <p:cNvSpPr txBox="1">
            <a:spLocks/>
          </p:cNvSpPr>
          <p:nvPr/>
        </p:nvSpPr>
        <p:spPr>
          <a:xfrm>
            <a:off x="0" y="404664"/>
            <a:ext cx="9143999" cy="11255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количество выпускников, связавших свою профессию с химией</a:t>
            </a:r>
          </a:p>
        </p:txBody>
      </p:sp>
    </p:spTree>
    <p:extLst>
      <p:ext uri="{BB962C8B-B14F-4D97-AF65-F5344CB8AC3E}">
        <p14:creationId xmlns:p14="http://schemas.microsoft.com/office/powerpoint/2010/main" val="15231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0" y="1628800"/>
            <a:ext cx="2339975" cy="23399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Tahoma" charset="0"/>
                <a:cs typeface="Arial" charset="0"/>
              </a:rPr>
              <a:t>Как учить?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00" b="1" i="1" dirty="0">
              <a:solidFill>
                <a:prstClr val="black"/>
              </a:solidFill>
              <a:latin typeface="Tahoma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  <a:latin typeface="Tahoma" charset="0"/>
                <a:cs typeface="Arial" charset="0"/>
              </a:rPr>
              <a:t> обучение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ahoma" charset="0"/>
                <a:cs typeface="Arial" charset="0"/>
              </a:rPr>
              <a:t>на </a:t>
            </a:r>
            <a:r>
              <a:rPr lang="ru-RU" b="1" dirty="0" err="1" smtClean="0">
                <a:solidFill>
                  <a:prstClr val="black"/>
                </a:solidFill>
                <a:latin typeface="Tahoma" charset="0"/>
                <a:cs typeface="Arial" charset="0"/>
              </a:rPr>
              <a:t>деятельностной</a:t>
            </a:r>
            <a:endParaRPr lang="ru-RU" b="1" dirty="0" smtClean="0">
              <a:solidFill>
                <a:prstClr val="black"/>
              </a:solidFill>
              <a:latin typeface="Tahoma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ahoma" charset="0"/>
                <a:cs typeface="Arial" charset="0"/>
              </a:rPr>
              <a:t>основе</a:t>
            </a:r>
            <a:endParaRPr lang="ru-RU" b="1" dirty="0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725320" y="1601504"/>
            <a:ext cx="2339975" cy="23399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Ради чего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учить?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i="1" dirty="0">
              <a:solidFill>
                <a:prstClr val="black"/>
              </a:solidFill>
              <a:latin typeface="Tahoma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использовать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полученные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знания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на практике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E9E5D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6228184" y="4005064"/>
            <a:ext cx="2339975" cy="2339975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ahoma" pitchFamily="34" charset="0"/>
                <a:cs typeface="Arial" charset="0"/>
              </a:rPr>
              <a:t>Чему учить?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i="1" dirty="0" smtClean="0">
              <a:solidFill>
                <a:prstClr val="black"/>
              </a:solidFill>
              <a:latin typeface="Tahoma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 ставить цели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творчески мыслить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находить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нестандартные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решения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 анализировать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699792" y="1008157"/>
            <a:ext cx="6112400" cy="5742465"/>
            <a:chOff x="1248698" y="988362"/>
            <a:chExt cx="6112400" cy="5742465"/>
          </a:xfrm>
        </p:grpSpPr>
        <p:pic>
          <p:nvPicPr>
            <p:cNvPr id="3" name="Picture 2" descr="http://www.rootsweb.ancestry.com/~txddudc/assignmentsfordiscussion.jpg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b="2062"/>
            <a:stretch>
              <a:fillRect/>
            </a:stretch>
          </p:blipFill>
          <p:spPr bwMode="auto">
            <a:xfrm>
              <a:off x="1248698" y="988362"/>
              <a:ext cx="6112400" cy="57424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1723304" y="2420888"/>
              <a:ext cx="3456384" cy="78906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. Необходимость преобразования мышления.</a:t>
              </a:r>
              <a:endPara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622410" y="1454976"/>
              <a:ext cx="4002714" cy="12961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 1. Преобразование собственного </a:t>
              </a:r>
              <a:r>
                <a:rPr kumimoji="0" lang="ru-RU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метологического</a:t>
              </a: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подхода к организации учебного процесса.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677596" y="3398725"/>
              <a:ext cx="3408455" cy="9217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endPara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3. Планирование учебного процесса в течение учебного года.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33301" y="116632"/>
            <a:ext cx="5491823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Трудности перехода</a:t>
            </a:r>
          </a:p>
          <a:p>
            <a:pPr algn="ctr"/>
            <a:r>
              <a:rPr lang="ru-RU" altLang="ru-RU" sz="3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новым стандартам </a:t>
            </a:r>
            <a:endParaRPr lang="ru-RU" sz="3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4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475420"/>
              </p:ext>
            </p:extLst>
          </p:nvPr>
        </p:nvGraphicFramePr>
        <p:xfrm>
          <a:off x="467544" y="980728"/>
          <a:ext cx="8219256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 rot="21283344">
            <a:off x="2802358" y="3038687"/>
            <a:ext cx="3291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0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8640"/>
            <a:ext cx="8136904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Базовая технология – </a:t>
            </a:r>
          </a:p>
          <a:p>
            <a:pPr algn="ctr"/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технология организации</a:t>
            </a:r>
          </a:p>
          <a:p>
            <a:pPr algn="ctr"/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исследовательской</a:t>
            </a:r>
          </a:p>
          <a:p>
            <a:pPr algn="ctr"/>
            <a:r>
              <a:rPr lang="ru-RU" sz="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деятельности</a:t>
            </a:r>
            <a:endParaRPr lang="ru-RU" sz="3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30" y="2829408"/>
            <a:ext cx="907387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just">
              <a:buAutoNum type="arabicPeriod"/>
            </a:pPr>
            <a:r>
              <a:rPr lang="ru-RU" sz="36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Преподавание  химии напрямую связано с процессом формирования навыков исследования у учащихся</a:t>
            </a:r>
          </a:p>
          <a:p>
            <a:pPr marL="742950" indent="-742950" algn="just">
              <a:buAutoNum type="arabicPeriod"/>
            </a:pPr>
            <a:r>
              <a:rPr lang="ru-RU" sz="36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Исследовательские умения и навыки являются </a:t>
            </a:r>
            <a:r>
              <a:rPr lang="ru-RU" sz="3600" b="1" i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метапредметными</a:t>
            </a:r>
            <a:r>
              <a:rPr lang="ru-RU" sz="36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результатами освоения ООП ООО </a:t>
            </a:r>
            <a:endParaRPr lang="ru-RU" sz="3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6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475656" y="5013176"/>
            <a:ext cx="2053462" cy="14547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Князева М.В. МОУ «СОШ №39»  </a:t>
            </a:r>
            <a:r>
              <a:rPr lang="ru-RU" sz="1600" b="1" dirty="0" err="1" smtClean="0">
                <a:solidFill>
                  <a:prstClr val="black"/>
                </a:solidFill>
              </a:rPr>
              <a:t>г.Белгород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2" name="Блок-схема: подготовка 11"/>
          <p:cNvSpPr/>
          <p:nvPr/>
        </p:nvSpPr>
        <p:spPr>
          <a:xfrm>
            <a:off x="4788024" y="5301208"/>
            <a:ext cx="2880319" cy="1340768"/>
          </a:xfrm>
          <a:prstGeom prst="flowChartPreparation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Дистанционные </a:t>
            </a:r>
            <a:r>
              <a:rPr lang="ru-RU" sz="1600" b="1" dirty="0">
                <a:solidFill>
                  <a:prstClr val="black"/>
                </a:solidFill>
              </a:rPr>
              <a:t>курсы повышения квалификации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4007" y="1407887"/>
            <a:ext cx="856291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углом 1"/>
          <p:cNvSpPr/>
          <p:nvPr/>
        </p:nvSpPr>
        <p:spPr>
          <a:xfrm rot="5400000">
            <a:off x="6732837" y="1448250"/>
            <a:ext cx="827561" cy="792088"/>
          </a:xfrm>
          <a:prstGeom prst="bentArrow">
            <a:avLst>
              <a:gd name="adj1" fmla="val 25000"/>
              <a:gd name="adj2" fmla="val 24250"/>
              <a:gd name="adj3" fmla="val 25000"/>
              <a:gd name="adj4" fmla="val 4375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464610" y="214290"/>
            <a:ext cx="4464844" cy="1774550"/>
          </a:xfrm>
          <a:prstGeom prst="horizontalScrol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1002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решения проблемы формирования исследовательских способностей учащихся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467544" y="2287708"/>
            <a:ext cx="2714644" cy="1071570"/>
          </a:xfrm>
          <a:prstGeom prst="snip2SameRect">
            <a:avLst/>
          </a:prstGeom>
          <a:gradFill>
            <a:gsLst>
              <a:gs pos="0">
                <a:srgbClr val="99FF33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Изучила опыт коллег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5868144" y="2287708"/>
            <a:ext cx="2857520" cy="1057276"/>
          </a:xfrm>
          <a:prstGeom prst="snip2Same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Занималась самообразованием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4005064"/>
            <a:ext cx="2196734" cy="16624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339D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prstClr val="black"/>
                </a:solidFill>
              </a:rPr>
              <a:t>Жоголева</a:t>
            </a:r>
            <a:r>
              <a:rPr lang="ru-RU" sz="1600" b="1" dirty="0" smtClean="0">
                <a:solidFill>
                  <a:prstClr val="black"/>
                </a:solidFill>
              </a:rPr>
              <a:t> Е.Е. МОУ СОШ </a:t>
            </a:r>
            <a:r>
              <a:rPr lang="ru-RU" sz="1600" b="1" dirty="0" err="1" smtClean="0">
                <a:solidFill>
                  <a:prstClr val="black"/>
                </a:solidFill>
              </a:rPr>
              <a:t>с.Кожевино</a:t>
            </a:r>
            <a:r>
              <a:rPr lang="ru-RU" sz="1600" b="1" dirty="0" smtClean="0">
                <a:solidFill>
                  <a:prstClr val="black"/>
                </a:solidFill>
              </a:rPr>
              <a:t> Саратовской </a:t>
            </a:r>
            <a:r>
              <a:rPr lang="ru-RU" sz="1600" b="1" dirty="0" err="1" smtClean="0">
                <a:solidFill>
                  <a:prstClr val="black"/>
                </a:solidFill>
              </a:rPr>
              <a:t>обл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9" name="Блок-схема: подготовка 8"/>
          <p:cNvSpPr/>
          <p:nvPr/>
        </p:nvSpPr>
        <p:spPr>
          <a:xfrm>
            <a:off x="6447976" y="4365104"/>
            <a:ext cx="2696024" cy="1368152"/>
          </a:xfrm>
          <a:prstGeom prst="flowChartPreparation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Семинары конференции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мастер-классы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1" name="Блок-схема: подготовка 10"/>
          <p:cNvSpPr/>
          <p:nvPr/>
        </p:nvSpPr>
        <p:spPr>
          <a:xfrm>
            <a:off x="4860032" y="3429000"/>
            <a:ext cx="2646404" cy="1368027"/>
          </a:xfrm>
          <a:prstGeom prst="flowChartPreparation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Очные курсы повышения квалификации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832740" y="3416407"/>
            <a:ext cx="2143140" cy="15246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prstClr val="black"/>
                </a:solidFill>
              </a:rPr>
              <a:t>Батаева</a:t>
            </a:r>
            <a:r>
              <a:rPr lang="ru-RU" sz="1600" b="1" dirty="0" smtClean="0">
                <a:solidFill>
                  <a:prstClr val="black"/>
                </a:solidFill>
              </a:rPr>
              <a:t> Т.П. МОУ «Лицей №9» </a:t>
            </a:r>
            <a:r>
              <a:rPr lang="ru-RU" sz="1600" b="1" dirty="0" err="1" smtClean="0">
                <a:solidFill>
                  <a:prstClr val="black"/>
                </a:solidFill>
              </a:rPr>
              <a:t>г.Белгород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2641" r="2081" b="1415"/>
          <a:stretch/>
        </p:blipFill>
        <p:spPr>
          <a:xfrm rot="5400000">
            <a:off x="1453855" y="-1453853"/>
            <a:ext cx="6381329" cy="9289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48071"/>
            <a:ext cx="3493891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1" y="648071"/>
            <a:ext cx="3493891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48070"/>
            <a:ext cx="3493891" cy="4941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48072"/>
            <a:ext cx="3493891" cy="4941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48072"/>
            <a:ext cx="3493891" cy="4941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6051209"/>
            <a:ext cx="702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Итого за 3 года – 582 часов курсовой подготовки</a:t>
            </a:r>
            <a:endParaRPr lang="ru-RU" sz="2400" b="1" dirty="0"/>
          </a:p>
        </p:txBody>
      </p:sp>
      <p:pic>
        <p:nvPicPr>
          <p:cNvPr id="11" name="Рисунок 10" descr="дипломы00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86549" y="2295712"/>
            <a:ext cx="457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7346"/>
            <a:ext cx="84249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Ведущая </a:t>
            </a:r>
            <a:r>
              <a:rPr lang="ru-RU" sz="32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идея</a:t>
            </a:r>
            <a:r>
              <a:rPr lang="ru-RU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ru-RU" sz="2400" dirty="0" smtClean="0"/>
              <a:t>  </a:t>
            </a:r>
            <a:r>
              <a:rPr lang="ru-RU" sz="2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</a:t>
            </a:r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исследовательских способностей учащихся как основы их самообразования.</a:t>
            </a:r>
            <a:r>
              <a:rPr lang="ru-RU" sz="2400" dirty="0"/>
              <a:t> </a:t>
            </a:r>
          </a:p>
          <a:p>
            <a:pPr algn="just"/>
            <a:endParaRPr lang="ru-RU" dirty="0" smtClean="0"/>
          </a:p>
          <a:p>
            <a:pPr algn="just"/>
            <a:r>
              <a:rPr lang="ru-RU" sz="32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</a:t>
            </a:r>
            <a:r>
              <a:rPr lang="ru-RU" dirty="0" smtClean="0"/>
              <a:t> </a:t>
            </a:r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условий для обеспечения высокого качества освоения содержания химии как учебного предмета посредством </a:t>
            </a:r>
            <a:r>
              <a:rPr lang="ru-RU" sz="2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развития </a:t>
            </a:r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исследовательских способностей учащихся.</a:t>
            </a:r>
          </a:p>
          <a:p>
            <a:pPr algn="just"/>
            <a:endParaRPr lang="ru-RU" dirty="0" smtClean="0"/>
          </a:p>
          <a:p>
            <a:pPr algn="just"/>
            <a:r>
              <a:rPr lang="ru-RU" sz="32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Задачи:</a:t>
            </a:r>
          </a:p>
          <a:p>
            <a:pPr algn="just"/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Формирование и развитие исследовательских умений и навыков.</a:t>
            </a:r>
          </a:p>
          <a:p>
            <a:pPr algn="just"/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Использование элементов мультимедиа технологии, технологии проблемного обучения, технологии организации проектной деятельности в сочетании с базовой.</a:t>
            </a:r>
          </a:p>
          <a:p>
            <a:pPr algn="just"/>
            <a:r>
              <a:rPr lang="ru-RU" sz="24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Создание методической и дидактической базы исследовательской деятельности.</a:t>
            </a:r>
          </a:p>
          <a:p>
            <a:pPr algn="just"/>
            <a:endParaRPr lang="ru-RU" sz="2400" b="1" i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2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674</Words>
  <Application>Microsoft Office PowerPoint</Application>
  <PresentationFormat>Экран (4:3)</PresentationFormat>
  <Paragraphs>248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Исследовательские умения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Наталья</cp:lastModifiedBy>
  <cp:revision>77</cp:revision>
  <dcterms:created xsi:type="dcterms:W3CDTF">2014-08-12T12:10:29Z</dcterms:created>
  <dcterms:modified xsi:type="dcterms:W3CDTF">2014-08-15T19:32:29Z</dcterms:modified>
</cp:coreProperties>
</file>