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84" r:id="rId2"/>
    <p:sldId id="356" r:id="rId3"/>
    <p:sldId id="345" r:id="rId4"/>
    <p:sldId id="346" r:id="rId5"/>
    <p:sldId id="350" r:id="rId6"/>
    <p:sldId id="351" r:id="rId7"/>
    <p:sldId id="347" r:id="rId8"/>
    <p:sldId id="352" r:id="rId9"/>
    <p:sldId id="354" r:id="rId10"/>
    <p:sldId id="360" r:id="rId11"/>
    <p:sldId id="353" r:id="rId12"/>
    <p:sldId id="355" r:id="rId13"/>
    <p:sldId id="357" r:id="rId14"/>
    <p:sldId id="358" r:id="rId15"/>
    <p:sldId id="337" r:id="rId16"/>
    <p:sldId id="361" r:id="rId17"/>
    <p:sldId id="339" r:id="rId18"/>
    <p:sldId id="363" r:id="rId19"/>
    <p:sldId id="340" r:id="rId20"/>
    <p:sldId id="317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66FF"/>
    <a:srgbClr val="FF3300"/>
    <a:srgbClr val="FFFF00"/>
    <a:srgbClr val="FCDF0C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880" autoAdjust="0"/>
    <p:restoredTop sz="95577" autoAdjust="0"/>
  </p:normalViewPr>
  <p:slideViewPr>
    <p:cSldViewPr>
      <p:cViewPr varScale="1">
        <p:scale>
          <a:sx n="88" d="100"/>
          <a:sy n="88" d="100"/>
        </p:scale>
        <p:origin x="-135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BA36C89-45BE-4B98-9033-FF97B770D7DD}" type="datetimeFigureOut">
              <a:rPr lang="ru-RU"/>
              <a:pPr>
                <a:defRPr/>
              </a:pPr>
              <a:t>12.08.2014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05D138F-CCEC-4402-8245-88607F7E7F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D62D4F-C017-43B2-9780-F90E7A45A9D6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913815-AF2F-4EA9-B8B8-43BA2E683DD0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5D138F-CCEC-4402-8245-88607F7E7F7C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2E3F5A-F7BF-4E0A-AA21-6D3F292CC082}" type="slidenum">
              <a:rPr lang="ru-RU" smtClean="0"/>
              <a:pPr/>
              <a:t>20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73108-A0D5-44F4-96AB-95854A80BCBB}" type="datetimeFigureOut">
              <a:rPr lang="ru-RU"/>
              <a:pPr>
                <a:defRPr/>
              </a:pPr>
              <a:t>12.08.2014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F8766FC-C66E-4DB9-BB36-FBC255A2DA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A7321-ECE2-4476-80FD-E4FDDB92B15C}" type="datetimeFigureOut">
              <a:rPr lang="ru-RU"/>
              <a:pPr>
                <a:defRPr/>
              </a:pPr>
              <a:t>12.08.2014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729A9-58A0-4014-970A-B701661EDD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99ADC-726C-459E-9D16-248C371B3C5C}" type="datetimeFigureOut">
              <a:rPr lang="ru-RU"/>
              <a:pPr>
                <a:defRPr/>
              </a:pPr>
              <a:t>12.08.2014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0FABC-9B2F-44FA-A755-349794C98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CAC50-CE3F-4249-A58C-F38797305A43}" type="datetimeFigureOut">
              <a:rPr lang="ru-RU"/>
              <a:pPr>
                <a:defRPr/>
              </a:pPr>
              <a:t>12.08.2014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C66FF-F095-4416-8D08-0B7A22E216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CE592-4242-408B-8381-E003455A9867}" type="datetimeFigureOut">
              <a:rPr lang="ru-RU"/>
              <a:pPr>
                <a:defRPr/>
              </a:pPr>
              <a:t>12.08.2014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02A91-42AF-4A6A-972B-84168AE2E8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FC92F-F853-4645-A246-C941F9BAE120}" type="datetimeFigureOut">
              <a:rPr lang="ru-RU"/>
              <a:pPr>
                <a:defRPr/>
              </a:pPr>
              <a:t>12.08.2014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031BB-4E2A-476A-90CF-113A36E8C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991278A-598B-44D4-8A28-AD5DE5A2618C}" type="datetimeFigureOut">
              <a:rPr lang="ru-RU"/>
              <a:pPr>
                <a:defRPr/>
              </a:pPr>
              <a:t>12.08.2014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403D801-533C-4D06-9F34-D7D134187E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C57CB-A0E0-4113-AA07-8EB18A10C5AF}" type="datetimeFigureOut">
              <a:rPr lang="ru-RU"/>
              <a:pPr>
                <a:defRPr/>
              </a:pPr>
              <a:t>12.08.2014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23C25-1111-4AE5-8300-A9CA5412F8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BB049-5352-4AC4-9D27-E4FE9E22EB7A}" type="datetimeFigureOut">
              <a:rPr lang="ru-RU"/>
              <a:pPr>
                <a:defRPr/>
              </a:pPr>
              <a:t>12.08.2014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2A91B-8141-4A7D-9011-DCB82F77F3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D6E42-A3E1-4109-91CC-88EE3030FC06}" type="datetimeFigureOut">
              <a:rPr lang="ru-RU"/>
              <a:pPr>
                <a:defRPr/>
              </a:pPr>
              <a:t>12.08.2014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67306-15C5-4C19-A38A-C51A4B743A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9AED0-52CF-41E7-A584-16ADA502A4A6}" type="datetimeFigureOut">
              <a:rPr lang="ru-RU"/>
              <a:pPr>
                <a:defRPr/>
              </a:pPr>
              <a:t>12.08.2014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1637B-CB48-4EDE-A503-DC245064CF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8F0138DA-2404-4DC3-B46F-5753325D298F}" type="datetimeFigureOut">
              <a:rPr lang="ru-RU"/>
              <a:pPr>
                <a:defRPr/>
              </a:pPr>
              <a:t>12.08.2014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6945691-5E30-40D6-AE48-137816B920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4" r:id="rId1"/>
    <p:sldLayoutId id="2147483886" r:id="rId2"/>
    <p:sldLayoutId id="2147483887" r:id="rId3"/>
    <p:sldLayoutId id="2147483888" r:id="rId4"/>
    <p:sldLayoutId id="2147483895" r:id="rId5"/>
    <p:sldLayoutId id="2147483896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C32D2E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C32D2E"/>
        </a:buClr>
        <a:buFont typeface="Georgia" pitchFamily="18" charset="0"/>
        <a:buChar char="▫"/>
        <a:defRPr sz="2000" kern="1200">
          <a:solidFill>
            <a:srgbClr val="C32D2E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marisite.ru/index.php/moya-metodicheskaya-kopilka/ya-uchitel-matematiki/10-razrabotka-integrirovannogo-uroka-ekologiya-v-matematicheskikh-raschetakh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marisite.ru/index.php/nauchno-issledovatelskaya-rabota/dostizheniya-i-raboty-moikh-uchenikov" TargetMode="Externa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marisite.ru/file/publp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arisite.ru/index.php/nauchno-issledovatelskaya-rabota/dostizheniya-i-raboty-moikh-uchenikov" TargetMode="External"/><Relationship Id="rId4" Type="http://schemas.openxmlformats.org/officeDocument/2006/relationships/hyperlink" Target="http://marisite.ru/index.php/moya-metodicheskaya-kopilka/ya-uchitel-matematiki/10-razrabotka-integrirovannogo-uroka-ekologiya-v-matematicheskikh-raschetakh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marisite.r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audio" Target="../media/audio1.wav"/><Relationship Id="rId7" Type="http://schemas.openxmlformats.org/officeDocument/2006/relationships/slide" Target="slide1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3.xml"/><Relationship Id="rId4" Type="http://schemas.openxmlformats.org/officeDocument/2006/relationships/slide" Target="slide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214282" y="1071546"/>
            <a:ext cx="8743980" cy="2613047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«Модель </a:t>
            </a:r>
            <a:r>
              <a:rPr lang="ru-RU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межпредметной</a:t>
            </a: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интеграции для формирования  </a:t>
            </a:r>
            <a:r>
              <a:rPr lang="ru-RU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умений учащихся»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0" y="3900488"/>
            <a:ext cx="6357950" cy="2671784"/>
          </a:xfrm>
        </p:spPr>
        <p:txBody>
          <a:bodyPr/>
          <a:lstStyle/>
          <a:p>
            <a:pPr>
              <a:defRPr/>
            </a:pPr>
            <a:r>
              <a:rPr lang="ru-RU" sz="2800" b="1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Лахина</a:t>
            </a:r>
            <a:r>
              <a:rPr lang="ru-RU" sz="2800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Марина Александровна </a:t>
            </a:r>
            <a:r>
              <a:rPr lang="ru-RU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–   </a:t>
            </a:r>
          </a:p>
          <a:p>
            <a:pPr>
              <a:defRPr/>
            </a:pPr>
            <a:r>
              <a:rPr lang="ru-RU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кандидат физико-математических наук, </a:t>
            </a:r>
          </a:p>
          <a:p>
            <a:pPr>
              <a:defRPr/>
            </a:pPr>
            <a:r>
              <a:rPr lang="ru-RU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учитель математики и информатики   </a:t>
            </a:r>
          </a:p>
          <a:p>
            <a:pPr>
              <a:defRPr/>
            </a:pPr>
            <a:r>
              <a:rPr lang="ru-RU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        МБОУ «Лицей №</a:t>
            </a:r>
            <a:r>
              <a:rPr lang="ru-RU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2</a:t>
            </a:r>
          </a:p>
          <a:p>
            <a:pPr>
              <a:defRPr/>
            </a:pPr>
            <a:r>
              <a:rPr lang="ru-RU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         </a:t>
            </a:r>
            <a:r>
              <a:rPr lang="ru-RU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г.Махачкалы  </a:t>
            </a:r>
          </a:p>
          <a:p>
            <a:pPr>
              <a:defRPr/>
            </a:pPr>
            <a:r>
              <a:rPr lang="ru-RU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          Р</a:t>
            </a:r>
            <a:r>
              <a:rPr lang="ru-RU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. </a:t>
            </a:r>
            <a:r>
              <a:rPr lang="ru-RU" b="1" i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Дагестан</a:t>
            </a:r>
            <a:r>
              <a:rPr lang="ru-RU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.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5124" name="Picture 3" descr="C:\Documents and Settings\Варанкина\Мои документы\картинки\школьная\02d9e7a4b82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50" y="3500438"/>
            <a:ext cx="3286125" cy="330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546100" y="46005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285750" y="4286250"/>
            <a:ext cx="3457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23553" name="Рисунок 1" descr="C:\Users\Дмитрий\Desktop\шапка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"/>
            <a:ext cx="6039782" cy="100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85720" y="357166"/>
            <a:ext cx="8858280" cy="6500834"/>
          </a:xfrm>
        </p:spPr>
        <p:txBody>
          <a:bodyPr/>
          <a:lstStyle/>
          <a:p>
            <a:pPr algn="ctr">
              <a:buFont typeface="Georgia" pitchFamily="18" charset="0"/>
              <a:buNone/>
              <a:defRPr/>
            </a:pPr>
            <a:r>
              <a:rPr lang="ru-RU" b="1" dirty="0" smtClean="0"/>
              <a:t>  </a:t>
            </a:r>
            <a:r>
              <a:rPr lang="ru-RU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Метод  группировки задач</a:t>
            </a:r>
          </a:p>
          <a:p>
            <a:pPr>
              <a:buFont typeface="Georgia" pitchFamily="18" charset="0"/>
              <a:buNone/>
              <a:defRPr/>
            </a:pPr>
            <a:r>
              <a:rPr lang="ru-RU" sz="1900" b="1" dirty="0" smtClean="0">
                <a:solidFill>
                  <a:srgbClr val="00B050"/>
                </a:solidFill>
              </a:rPr>
              <a:t>1 ЗАДАЧА</a:t>
            </a:r>
            <a:r>
              <a:rPr lang="ru-RU" sz="1900" dirty="0" smtClean="0">
                <a:solidFill>
                  <a:srgbClr val="00B050"/>
                </a:solidFill>
              </a:rPr>
              <a:t> </a:t>
            </a:r>
            <a:r>
              <a:rPr lang="ru-RU" sz="1900" dirty="0" smtClean="0"/>
              <a:t>– не математическая, жизненная. Учащиеся анализируют ситуацию, используют жизненный опыт и делают вывод о существовании течения реки.</a:t>
            </a:r>
          </a:p>
          <a:p>
            <a:pPr>
              <a:buFont typeface="Georgia" pitchFamily="18" charset="0"/>
              <a:buNone/>
              <a:defRPr/>
            </a:pPr>
            <a:r>
              <a:rPr lang="ru-RU" sz="1900" dirty="0" smtClean="0"/>
              <a:t>      </a:t>
            </a:r>
            <a:r>
              <a:rPr lang="ru-RU" sz="1900" b="1" i="1" dirty="0" smtClean="0">
                <a:solidFill>
                  <a:srgbClr val="00B050"/>
                </a:solidFill>
              </a:rPr>
              <a:t>Мальчик на лодке на преодоление расстояния (S) по течению реки затратил меньше времени (</a:t>
            </a:r>
            <a:r>
              <a:rPr lang="ru-RU" sz="1900" b="1" i="1" dirty="0" err="1" smtClean="0">
                <a:solidFill>
                  <a:srgbClr val="00B050"/>
                </a:solidFill>
              </a:rPr>
              <a:t>t</a:t>
            </a:r>
            <a:r>
              <a:rPr lang="ru-RU" sz="1900" b="1" i="1" dirty="0" smtClean="0">
                <a:solidFill>
                  <a:srgbClr val="00B050"/>
                </a:solidFill>
              </a:rPr>
              <a:t>), чем на преодоление расстояния (S) против течения. Почему?</a:t>
            </a:r>
          </a:p>
          <a:p>
            <a:pPr>
              <a:buNone/>
              <a:defRPr/>
            </a:pPr>
            <a:r>
              <a:rPr lang="ru-RU" sz="1900" b="1" dirty="0" smtClean="0">
                <a:solidFill>
                  <a:srgbClr val="00B050"/>
                </a:solidFill>
              </a:rPr>
              <a:t>2 ЗАДАЧА</a:t>
            </a:r>
            <a:r>
              <a:rPr lang="ru-RU" sz="1900" dirty="0" smtClean="0">
                <a:solidFill>
                  <a:srgbClr val="00B050"/>
                </a:solidFill>
              </a:rPr>
              <a:t> </a:t>
            </a:r>
            <a:r>
              <a:rPr lang="ru-RU" sz="1900" dirty="0" smtClean="0"/>
              <a:t>– устанавливаем существование связи между временем движения и течением реки.</a:t>
            </a:r>
          </a:p>
          <a:p>
            <a:pPr>
              <a:buNone/>
              <a:defRPr/>
            </a:pPr>
            <a:r>
              <a:rPr lang="ru-RU" sz="1900" b="1" i="1" dirty="0" smtClean="0"/>
              <a:t>  </a:t>
            </a:r>
            <a:r>
              <a:rPr lang="ru-RU" sz="1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900" b="1" i="1" dirty="0" smtClean="0">
                <a:solidFill>
                  <a:srgbClr val="00B050"/>
                </a:solidFill>
              </a:rPr>
              <a:t>На расстояние(S) от пункта А до пункта В теплоход затратил времени (</a:t>
            </a:r>
            <a:r>
              <a:rPr lang="ru-RU" sz="1900" b="1" i="1" dirty="0" err="1" smtClean="0">
                <a:solidFill>
                  <a:srgbClr val="00B050"/>
                </a:solidFill>
              </a:rPr>
              <a:t>t</a:t>
            </a:r>
            <a:r>
              <a:rPr lang="ru-RU" sz="1900" b="1" i="1" dirty="0" smtClean="0">
                <a:solidFill>
                  <a:srgbClr val="00B050"/>
                </a:solidFill>
              </a:rPr>
              <a:t>) 1час  40 мин, а на обратный путь(S)  - 2 часа. В каком направлении течет река.</a:t>
            </a:r>
          </a:p>
          <a:p>
            <a:pPr>
              <a:buNone/>
              <a:defRPr/>
            </a:pPr>
            <a:r>
              <a:rPr lang="ru-RU" sz="1900" b="1" dirty="0" smtClean="0"/>
              <a:t> </a:t>
            </a:r>
            <a:r>
              <a:rPr lang="ru-RU" sz="1900" b="1" dirty="0" smtClean="0">
                <a:solidFill>
                  <a:srgbClr val="00B050"/>
                </a:solidFill>
              </a:rPr>
              <a:t>3 ЗАДАЧА </a:t>
            </a:r>
            <a:r>
              <a:rPr lang="ru-RU" sz="1900" b="1" dirty="0" smtClean="0"/>
              <a:t>– определяем понятие  собственная скорость</a:t>
            </a:r>
          </a:p>
          <a:p>
            <a:pPr>
              <a:buNone/>
              <a:defRPr/>
            </a:pPr>
            <a:r>
              <a:rPr lang="ru-RU" sz="1900" dirty="0" smtClean="0"/>
              <a:t>   </a:t>
            </a:r>
            <a:r>
              <a:rPr lang="ru-RU" sz="1900" b="1" i="1" dirty="0" smtClean="0">
                <a:solidFill>
                  <a:srgbClr val="00B050"/>
                </a:solidFill>
              </a:rPr>
              <a:t>Скорость течения реки (V </a:t>
            </a:r>
            <a:r>
              <a:rPr lang="ru-RU" sz="1900" b="1" i="1" dirty="0" err="1" smtClean="0">
                <a:solidFill>
                  <a:srgbClr val="00B050"/>
                </a:solidFill>
              </a:rPr>
              <a:t>теч</a:t>
            </a:r>
            <a:r>
              <a:rPr lang="ru-RU" sz="1900" b="1" i="1" dirty="0" smtClean="0">
                <a:solidFill>
                  <a:srgbClr val="00B050"/>
                </a:solidFill>
              </a:rPr>
              <a:t>.) 2 км/ч. На какое расстояние(S) отнесет река любой предмет за 1час? За 5 часов?</a:t>
            </a:r>
          </a:p>
          <a:p>
            <a:pPr>
              <a:buNone/>
              <a:defRPr/>
            </a:pPr>
            <a:r>
              <a:rPr lang="ru-RU" sz="1900" b="1" dirty="0" smtClean="0">
                <a:solidFill>
                  <a:srgbClr val="00B050"/>
                </a:solidFill>
              </a:rPr>
              <a:t>4 ЗАДАЧА</a:t>
            </a:r>
            <a:r>
              <a:rPr lang="ru-RU" sz="1900" dirty="0" smtClean="0">
                <a:solidFill>
                  <a:srgbClr val="00B050"/>
                </a:solidFill>
              </a:rPr>
              <a:t> </a:t>
            </a:r>
            <a:r>
              <a:rPr lang="ru-RU" sz="1900" dirty="0" smtClean="0"/>
              <a:t>– переходим уже от понимания течения реки как физического явления к математической модели, делаем выводы.</a:t>
            </a:r>
          </a:p>
          <a:p>
            <a:pPr>
              <a:buNone/>
              <a:defRPr/>
            </a:pPr>
            <a:r>
              <a:rPr lang="ru-RU" sz="19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</a:t>
            </a:r>
            <a:r>
              <a:rPr lang="ru-RU" sz="1900" b="1" i="1" dirty="0" smtClean="0">
                <a:solidFill>
                  <a:srgbClr val="00B050"/>
                </a:solidFill>
              </a:rPr>
              <a:t>Известно, что скорость моторной лодки в стоячей воде (V </a:t>
            </a:r>
            <a:r>
              <a:rPr lang="ru-RU" sz="1900" b="1" i="1" dirty="0" err="1" smtClean="0">
                <a:solidFill>
                  <a:srgbClr val="00B050"/>
                </a:solidFill>
              </a:rPr>
              <a:t>собст</a:t>
            </a:r>
            <a:r>
              <a:rPr lang="ru-RU" sz="1900" b="1" i="1" dirty="0" smtClean="0">
                <a:solidFill>
                  <a:srgbClr val="00B050"/>
                </a:solidFill>
              </a:rPr>
              <a:t>.) 5 км/ч. Скорость течения реки (V </a:t>
            </a:r>
            <a:r>
              <a:rPr lang="ru-RU" sz="1900" b="1" i="1" dirty="0" err="1" smtClean="0">
                <a:solidFill>
                  <a:srgbClr val="00B050"/>
                </a:solidFill>
              </a:rPr>
              <a:t>теч</a:t>
            </a:r>
            <a:r>
              <a:rPr lang="ru-RU" sz="1900" b="1" i="1" dirty="0" smtClean="0">
                <a:solidFill>
                  <a:srgbClr val="00B050"/>
                </a:solidFill>
              </a:rPr>
              <a:t>.)  - 2 км/ч. Какова скорость движения моторной лодки против течения реки (V пр. </a:t>
            </a:r>
            <a:r>
              <a:rPr lang="ru-RU" sz="1900" b="1" i="1" dirty="0" err="1" smtClean="0">
                <a:solidFill>
                  <a:srgbClr val="00B050"/>
                </a:solidFill>
              </a:rPr>
              <a:t>теч</a:t>
            </a:r>
            <a:r>
              <a:rPr lang="ru-RU" sz="1900" b="1" i="1" dirty="0" smtClean="0">
                <a:solidFill>
                  <a:srgbClr val="00B050"/>
                </a:solidFill>
              </a:rPr>
              <a:t>.)? Какова скорость движения моторной лодки по  течению реки (V по </a:t>
            </a:r>
            <a:r>
              <a:rPr lang="ru-RU" sz="1900" b="1" i="1" dirty="0" err="1" smtClean="0">
                <a:solidFill>
                  <a:srgbClr val="00B050"/>
                </a:solidFill>
              </a:rPr>
              <a:t>теч</a:t>
            </a:r>
            <a:r>
              <a:rPr lang="ru-RU" sz="1900" b="1" i="1" dirty="0" smtClean="0">
                <a:solidFill>
                  <a:srgbClr val="00B050"/>
                </a:solidFill>
              </a:rPr>
              <a:t>.)?</a:t>
            </a:r>
          </a:p>
          <a:p>
            <a:pPr>
              <a:buNone/>
              <a:defRPr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  <a:defRPr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66800"/>
          </a:xfrm>
        </p:spPr>
        <p:txBody>
          <a:bodyPr/>
          <a:lstStyle/>
          <a:p>
            <a:pPr algn="ctr"/>
            <a:r>
              <a:rPr lang="ru-RU" sz="3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Реализация принципа практической направленности</a:t>
            </a:r>
            <a:endParaRPr lang="ru-RU" sz="3600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88"/>
            <a:ext cx="8686800" cy="4465660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 </a:t>
            </a:r>
            <a:r>
              <a:rPr lang="ru-RU" sz="2400" dirty="0" smtClean="0">
                <a:solidFill>
                  <a:srgbClr val="00B050"/>
                </a:solidFill>
              </a:rPr>
              <a:t>1. </a:t>
            </a:r>
            <a:r>
              <a:rPr lang="ru-RU" sz="2400" b="1" i="1" dirty="0" smtClean="0">
                <a:solidFill>
                  <a:srgbClr val="00B050"/>
                </a:solidFill>
              </a:rPr>
              <a:t>Использование задач на составление математической и графической модели ситуаций. </a:t>
            </a:r>
          </a:p>
          <a:p>
            <a:pPr algn="ctr">
              <a:buNone/>
            </a:pPr>
            <a:r>
              <a:rPr lang="ru-RU" sz="2400" dirty="0" smtClean="0"/>
              <a:t>Пример задания: </a:t>
            </a:r>
          </a:p>
          <a:p>
            <a:pPr>
              <a:buNone/>
            </a:pPr>
            <a:r>
              <a:rPr lang="ru-RU" sz="1800" dirty="0" smtClean="0"/>
              <a:t>   Через какое время тело, брошенное вверх со скоростью 20 м/с, достигнет высоты 15 м? Может ли оно достичь 25 м?</a:t>
            </a:r>
          </a:p>
          <a:p>
            <a:pPr>
              <a:buNone/>
            </a:pPr>
            <a:r>
              <a:rPr lang="ru-RU" sz="1800" dirty="0" smtClean="0"/>
              <a:t>    </a:t>
            </a:r>
          </a:p>
          <a:p>
            <a:pPr>
              <a:buNone/>
            </a:pPr>
            <a:r>
              <a:rPr lang="ru-RU" sz="1800" dirty="0" smtClean="0"/>
              <a:t>2. </a:t>
            </a:r>
            <a:r>
              <a:rPr lang="ru-RU" sz="2400" b="1" i="1" dirty="0" smtClean="0">
                <a:solidFill>
                  <a:srgbClr val="00B050"/>
                </a:solidFill>
              </a:rPr>
              <a:t>Использование заданий на составление плана (алгоритма) своих действий</a:t>
            </a:r>
            <a:r>
              <a:rPr lang="ru-RU" sz="1800" b="1" i="1" dirty="0" smtClean="0">
                <a:solidFill>
                  <a:srgbClr val="00B050"/>
                </a:solidFill>
              </a:rPr>
              <a:t>:</a:t>
            </a:r>
            <a:endParaRPr lang="ru-RU" sz="2400" b="1" i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ru-RU" sz="2400" dirty="0" smtClean="0"/>
              <a:t>Пример задания: </a:t>
            </a:r>
          </a:p>
          <a:p>
            <a:pPr>
              <a:buNone/>
            </a:pPr>
            <a:r>
              <a:rPr lang="ru-RU" sz="1800" dirty="0" smtClean="0"/>
              <a:t>   Вы – социолог. Вам необходимо выяснить, какой  процент обучающихся из Лицея№22 и Гимназии №28 посещают спортивные секции в спортивной школе  №7.     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001156" cy="1500198"/>
          </a:xfrm>
        </p:spPr>
        <p:txBody>
          <a:bodyPr/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Пример использования принципа практической направленности для реализации </a:t>
            </a:r>
            <a:r>
              <a:rPr lang="ru-RU" sz="28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межпредметной</a:t>
            </a:r>
            <a:r>
              <a:rPr lang="ru-RU" sz="28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интеграции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>
                <a:hlinkClick r:id="rId2"/>
              </a:rPr>
              <a:t>Урок «Экология в математических расчетах»</a:t>
            </a:r>
            <a:r>
              <a:rPr lang="ru-RU" sz="2800" b="1" dirty="0" smtClean="0"/>
              <a:t> </a:t>
            </a:r>
            <a:r>
              <a:rPr lang="ru-RU" sz="1200" b="1" dirty="0" smtClean="0"/>
              <a:t>(ссылка)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0034" y="5786454"/>
            <a:ext cx="8001000" cy="85725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Расчет с помощью </a:t>
            </a:r>
            <a:r>
              <a:rPr lang="en-US" dirty="0" smtClean="0"/>
              <a:t>Microsoft Excel</a:t>
            </a:r>
            <a:r>
              <a:rPr lang="ru-RU" dirty="0" smtClean="0"/>
              <a:t>, проведенный на интегрированном уроке Экологии –математики-информатики в 6 –м классе</a:t>
            </a:r>
            <a:endParaRPr lang="ru-RU" dirty="0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857496"/>
            <a:ext cx="4500562" cy="277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7158" y="2357430"/>
            <a:ext cx="378621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 №1: Сколько мусора выбрасывается жителями города Махачкала если в городе 577 900 жителей? Сколько машин, грузоподъемностью в 3,5 тонны потребуется для вывоза этого мусора?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 №2: Рассчитать на сколько увеличился выброс мусора за последние 150 лет?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382000" cy="1069848"/>
          </a:xfrm>
        </p:spPr>
        <p:txBody>
          <a:bodyPr/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Математическое моделирование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1857364"/>
            <a:ext cx="857252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chemeClr val="accent4"/>
                </a:solidFill>
                <a:latin typeface="+mn-lt"/>
              </a:rPr>
              <a:t>Процесс математического моделирования строю последовательно следующими этапами:</a:t>
            </a:r>
          </a:p>
          <a:p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1</a:t>
            </a:r>
            <a:r>
              <a:rPr lang="ru-RU" sz="2000" i="1" dirty="0" smtClean="0">
                <a:latin typeface="+mn-lt"/>
              </a:rPr>
              <a:t>. Поиск языка и средств для перевода задачи в математическую, т.е. построение математической модели.</a:t>
            </a:r>
            <a:br>
              <a:rPr lang="ru-RU" sz="2000" i="1" dirty="0" smtClean="0">
                <a:latin typeface="+mn-lt"/>
              </a:rPr>
            </a:br>
            <a:r>
              <a:rPr lang="ru-RU" sz="2000" i="1" dirty="0" smtClean="0">
                <a:latin typeface="+mn-lt"/>
              </a:rPr>
              <a:t>2. Изучение математической модели, ее исследование, расширение теоретических знаний учащихся.</a:t>
            </a:r>
            <a:br>
              <a:rPr lang="ru-RU" sz="2000" i="1" dirty="0" smtClean="0">
                <a:latin typeface="+mn-lt"/>
              </a:rPr>
            </a:br>
            <a:r>
              <a:rPr lang="ru-RU" sz="2000" i="1" dirty="0" smtClean="0">
                <a:latin typeface="+mn-lt"/>
              </a:rPr>
              <a:t>3. Поиск решения математической задачи, рассмотрение различных способов решения, выбор наиболее рационального пути решения.</a:t>
            </a:r>
            <a:br>
              <a:rPr lang="ru-RU" sz="2000" i="1" dirty="0" smtClean="0">
                <a:latin typeface="+mn-lt"/>
              </a:rPr>
            </a:br>
            <a:r>
              <a:rPr lang="ru-RU" sz="2000" i="1" dirty="0" smtClean="0">
                <a:latin typeface="+mn-lt"/>
              </a:rPr>
              <a:t>4. Перевод результата решения математической задачи в исходный, анализ модели в связи с накоплением данных об изучаемых явлениях и модернизация модели, а в будущем - построение новой, более совершенной математической модели.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382000" cy="500066"/>
          </a:xfrm>
        </p:spPr>
        <p:txBody>
          <a:bodyPr/>
          <a:lstStyle/>
          <a:p>
            <a:pPr algn="ctr"/>
            <a:r>
              <a:rPr lang="ru-RU" sz="36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Примеры задач для моделирования </a:t>
            </a:r>
            <a:endParaRPr lang="ru-RU" sz="3600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928670"/>
            <a:ext cx="4279804" cy="1773500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Определить глубину открытого бассейна с квадратным дном и объёмом 500 м так, чтобы на половину его стен и дна пошло наименьшее количество материала.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572000" y="928670"/>
            <a:ext cx="4571999" cy="2428892"/>
          </a:xfrm>
        </p:spPr>
        <p:txBody>
          <a:bodyPr/>
          <a:lstStyle/>
          <a:p>
            <a:r>
              <a:rPr lang="ru-RU" sz="1800" dirty="0" smtClean="0"/>
              <a:t>Стоимость плавания корабля в течение часа определяется формулой N=a+bv</a:t>
            </a:r>
            <a:r>
              <a:rPr lang="ru-RU" sz="1800" baseline="30000" dirty="0" smtClean="0"/>
              <a:t>3</a:t>
            </a:r>
            <a:r>
              <a:rPr lang="ru-RU" sz="1800" dirty="0" smtClean="0"/>
              <a:t>, где </a:t>
            </a:r>
            <a:r>
              <a:rPr lang="ru-RU" sz="1800" dirty="0" err="1" smtClean="0"/>
              <a:t>a</a:t>
            </a:r>
            <a:r>
              <a:rPr lang="ru-RU" sz="1800" dirty="0" smtClean="0"/>
              <a:t> и </a:t>
            </a:r>
            <a:r>
              <a:rPr lang="ru-RU" sz="1800" dirty="0" err="1" smtClean="0"/>
              <a:t>b</a:t>
            </a:r>
            <a:r>
              <a:rPr lang="ru-RU" sz="1800" dirty="0" smtClean="0"/>
              <a:t> - постоянные, а </a:t>
            </a:r>
            <a:r>
              <a:rPr lang="ru-RU" sz="1800" dirty="0" err="1" smtClean="0"/>
              <a:t>v</a:t>
            </a:r>
            <a:r>
              <a:rPr lang="ru-RU" sz="1800" dirty="0" smtClean="0"/>
              <a:t> - скорость корабля (первое слагаемое связано с расходами на амортизацию и содержание команды, а второе - с расходом топлива). При какой скорости судно пройдет расстояние S с наименьшими затратами?</a:t>
            </a:r>
            <a:endParaRPr lang="ru-RU" sz="18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0" y="2786058"/>
            <a:ext cx="4184492" cy="38862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Дополнительные вопросы: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 algn="just">
              <a:buNone/>
            </a:pPr>
            <a:r>
              <a:rPr lang="ru-RU" sz="1800" dirty="0" smtClean="0"/>
              <a:t>"Как изменится математическая модель, описывающая расход материала на облицовку стен бассейна, если потребуется полностью покрыть стены бассейна материалом?</a:t>
            </a:r>
          </a:p>
          <a:p>
            <a:pPr algn="just">
              <a:buNone/>
            </a:pPr>
            <a:r>
              <a:rPr lang="ru-RU" sz="1800" dirty="0" smtClean="0"/>
              <a:t>Каковы оптимальные размеры открытого бассейна?"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714612" y="6072133"/>
            <a:ext cx="6429388" cy="78586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Рекомендуемая литература</a:t>
            </a:r>
            <a:r>
              <a:rPr lang="ru-RU" dirty="0" smtClean="0"/>
              <a:t>:  </a:t>
            </a:r>
            <a:r>
              <a:rPr lang="ru-RU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А.Г.Цыпкин</a:t>
            </a: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"Справочное пособие по методам решения задач по математике".</a:t>
            </a:r>
            <a:endParaRPr lang="ru-RU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382000" cy="928687"/>
          </a:xfrm>
        </p:spPr>
        <p:txBody>
          <a:bodyPr/>
          <a:lstStyle/>
          <a:p>
            <a:pPr algn="ctr"/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Методика использования ИКТ на различных этапах урока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2875" y="1276350"/>
          <a:ext cx="8572500" cy="5393057"/>
        </p:xfrm>
        <a:graphic>
          <a:graphicData uri="http://schemas.openxmlformats.org/drawingml/2006/table">
            <a:tbl>
              <a:tblPr/>
              <a:tblGrid>
                <a:gridCol w="2255838"/>
                <a:gridCol w="3816350"/>
                <a:gridCol w="2500312"/>
              </a:tblGrid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УРОКА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Организационный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демонстрация темы и целей урока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Подготовить учащихся к работе на уроке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Проверка домашнего задания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демонстрация правильного решения для заданий вызывающих затруднения (могут быть подготовлены учащимися), вопросы для проверки знаний, тестовый опрос по теории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выявить уровень знаний учащихся по заданному на дом заданию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Актуализация опорных знаний и способов действий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 и задания, подводящие к необходимости изучения темы; краткое обобщение по пройденному материалу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восполнить недостающие  у учащихся  знания, вспомнить необходимые опорные знания и способы действий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Объяснение нового материала.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понятия, схемы, таблицы, рисунки, анимация, видеофрагменты иллюстрирующие особенности нового материала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демонстрация нового учебного материала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Применение знаний, формирование умений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 и задания, требующие мыслительной активности и творческого осмысления материала, демонстрация правильного решения при возникновении затруднений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тренировочных заданий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Контроль и учет знаний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задания разного уровня сложности, использование нестандартных ситуаций в применении проверяемых знаний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контроля и самоконтроля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0323" marR="203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382000" cy="714380"/>
          </a:xfrm>
        </p:spPr>
        <p:txBody>
          <a:bodyPr/>
          <a:lstStyle/>
          <a:p>
            <a:pPr algn="ctr"/>
            <a:r>
              <a:rPr lang="ru-RU" sz="28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Методика использования проектных технологий</a:t>
            </a:r>
            <a:endParaRPr lang="ru-RU" sz="2800" b="1" i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1285860"/>
            <a:ext cx="4643470" cy="457200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Проект в моей методике - это пять «П»: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102225" y="1285860"/>
            <a:ext cx="4041775" cy="457200"/>
          </a:xfrm>
        </p:spPr>
        <p:txBody>
          <a:bodyPr/>
          <a:lstStyle/>
          <a:p>
            <a:pPr algn="ctr"/>
            <a:r>
              <a:rPr lang="ru-RU" dirty="0" smtClean="0"/>
              <a:t>Деятельность учителя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42844" y="1785926"/>
            <a:ext cx="3857620" cy="492922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1. Проблема.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2. Планирование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3. Поиск информации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4. Практическая деятельность – результат работы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5. Презентация результатов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929058" y="1785926"/>
            <a:ext cx="5214942" cy="507207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1. Выбирает  темы для создания проектов и предлагает учащимся для обсуждения;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2. Составляет подробный план деятельности по выбранным темам, определяет объём изученного материала, вопросы для поисковой деятельности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3. Помогает группам с выбором необходимого теоретического материала по изучаемому вопросу.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4. Помогает учащимся в построении развёрток различных геометрических тел, в выборе необходимого программного обеспечения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5. Создаёт группу экспертов для оценки проектов, решает организационные вопросы.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57188" y="428625"/>
            <a:ext cx="8382000" cy="857250"/>
          </a:xfrm>
        </p:spPr>
        <p:txBody>
          <a:bodyPr/>
          <a:lstStyle/>
          <a:p>
            <a:pPr algn="ctr"/>
            <a:r>
              <a:rPr lang="ru-RU" sz="3200" b="1" dirty="0" smtClean="0"/>
              <a:t>Использование проектных технологий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313" y="3714750"/>
            <a:ext cx="4214812" cy="2928938"/>
          </a:xfrm>
        </p:spPr>
        <p:txBody>
          <a:bodyPr/>
          <a:lstStyle/>
          <a:p>
            <a:pPr>
              <a:defRPr/>
            </a:pPr>
            <a:r>
              <a:rPr lang="ru-RU" sz="2800" dirty="0" smtClean="0"/>
              <a:t>Скажи мне, и я забуду. Покажи мне, - я смогу запомнить. Позволь мне это сделать самому, и это станет моим навсегда". 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572000" y="5000636"/>
            <a:ext cx="4429124" cy="684213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Создание проекта по геометрии 8 класс: «Многоугольники»</a:t>
            </a:r>
            <a:endParaRPr lang="ru-RU" dirty="0"/>
          </a:p>
        </p:txBody>
      </p:sp>
      <p:pic>
        <p:nvPicPr>
          <p:cNvPr id="24581" name="Рисунок 12" descr="C:\Documents and Settings\12345\Local Settings\Temporary Internet Files\Content.Word\IMG_21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1785926"/>
            <a:ext cx="3852859" cy="3176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142984"/>
            <a:ext cx="8786842" cy="928694"/>
          </a:xfrm>
        </p:spPr>
        <p:txBody>
          <a:bodyPr/>
          <a:lstStyle/>
          <a:p>
            <a:r>
              <a:rPr lang="ru-RU" dirty="0" smtClean="0">
                <a:hlinkClick r:id="rId2"/>
              </a:rPr>
              <a:t>Научно-исследовательская деятельность представляет собой специфическую учебную деятельность и включает в себя семь этапов совместной работы учителя и ученика: </a:t>
            </a:r>
            <a:r>
              <a:rPr lang="en-US" sz="1400" dirty="0" smtClean="0">
                <a:solidFill>
                  <a:schemeClr val="accent3"/>
                </a:solidFill>
              </a:rPr>
              <a:t>http://marisite.ru/index.php/nauchno-issledovatelskaya-rabota</a:t>
            </a:r>
            <a:endParaRPr lang="ru-RU" sz="1400" dirty="0">
              <a:solidFill>
                <a:schemeClr val="accent3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42844" y="2214554"/>
            <a:ext cx="4429156" cy="4380165"/>
          </a:xfrm>
        </p:spPr>
        <p:txBody>
          <a:bodyPr/>
          <a:lstStyle/>
          <a:p>
            <a:r>
              <a:rPr lang="ru-RU" dirty="0" smtClean="0"/>
              <a:t>Формулирование темы</a:t>
            </a:r>
          </a:p>
          <a:p>
            <a:r>
              <a:rPr lang="ru-RU" dirty="0" smtClean="0"/>
              <a:t>Формулирование цели и задач исследования</a:t>
            </a:r>
          </a:p>
          <a:p>
            <a:r>
              <a:rPr lang="ru-RU" dirty="0" smtClean="0"/>
              <a:t>Теоретические исследования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Экспериментальные исследования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Анализ и оформление научных исследований</a:t>
            </a:r>
          </a:p>
          <a:p>
            <a:endParaRPr lang="ru-RU" dirty="0" smtClean="0"/>
          </a:p>
          <a:p>
            <a:r>
              <a:rPr lang="ru-RU" dirty="0" smtClean="0"/>
              <a:t>Публичное представление работы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357686" y="2214554"/>
            <a:ext cx="4786314" cy="4237289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4"/>
                </a:solidFill>
              </a:rPr>
              <a:t>   Расширяется область интересов учащегося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chemeClr val="accent4"/>
                </a:solidFill>
              </a:rPr>
              <a:t>Изучение основ работы с научным текстом</a:t>
            </a:r>
          </a:p>
          <a:p>
            <a:pPr>
              <a:buNone/>
            </a:pPr>
            <a:r>
              <a:rPr lang="ru-RU" dirty="0" smtClean="0">
                <a:solidFill>
                  <a:schemeClr val="accent4"/>
                </a:solidFill>
              </a:rPr>
              <a:t>      Изучение методики экспериментального исследования</a:t>
            </a:r>
          </a:p>
          <a:p>
            <a:pPr>
              <a:buNone/>
            </a:pPr>
            <a:r>
              <a:rPr lang="ru-RU" dirty="0" smtClean="0">
                <a:solidFill>
                  <a:schemeClr val="accent4"/>
                </a:solidFill>
              </a:rPr>
              <a:t>  </a:t>
            </a:r>
          </a:p>
          <a:p>
            <a:pPr>
              <a:buNone/>
            </a:pPr>
            <a:r>
              <a:rPr lang="ru-RU" dirty="0" smtClean="0">
                <a:solidFill>
                  <a:schemeClr val="accent4"/>
                </a:solidFill>
              </a:rPr>
              <a:t> Вырабатываются  навыки оформления научных трудов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>
                <a:solidFill>
                  <a:schemeClr val="accent4"/>
                </a:solidFill>
              </a:rPr>
              <a:t>    </a:t>
            </a:r>
            <a:r>
              <a:rPr lang="ru-RU" dirty="0" smtClean="0">
                <a:solidFill>
                  <a:schemeClr val="accent4"/>
                </a:solidFill>
                <a:hlinkClick r:id="rId2"/>
              </a:rPr>
              <a:t>НПК «Шаг в будущее», «Творчество Юных»</a:t>
            </a:r>
            <a:r>
              <a:rPr lang="ru-RU" dirty="0" smtClean="0">
                <a:solidFill>
                  <a:schemeClr val="accent4"/>
                </a:solidFill>
              </a:rPr>
              <a:t> (ссылка на сайт)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858280" cy="785818"/>
          </a:xfrm>
        </p:spPr>
        <p:txBody>
          <a:bodyPr/>
          <a:lstStyle/>
          <a:p>
            <a:pPr algn="ctr"/>
            <a:r>
              <a:rPr lang="ru-RU" sz="3600" b="1" i="1" dirty="0" smtClean="0">
                <a:solidFill>
                  <a:schemeClr val="accent2"/>
                </a:solidFill>
                <a:latin typeface="+mn-lt"/>
              </a:rPr>
              <a:t>Научно-исследовательская деятельность</a:t>
            </a:r>
            <a:endParaRPr lang="ru-RU" sz="3600" b="1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3786182" y="2357430"/>
            <a:ext cx="92869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857620" y="3286124"/>
            <a:ext cx="92869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3929058" y="4143380"/>
            <a:ext cx="92869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3857620" y="5214950"/>
            <a:ext cx="92869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3857620" y="6286520"/>
            <a:ext cx="92869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714380"/>
          </a:xfrm>
        </p:spPr>
        <p:txBody>
          <a:bodyPr/>
          <a:lstStyle/>
          <a:p>
            <a:pPr algn="ctr"/>
            <a:r>
              <a:rPr lang="ru-RU" sz="32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Результаты работы в рамках модели</a:t>
            </a:r>
            <a:endParaRPr lang="ru-RU" sz="3200" b="1" i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2844" y="1142984"/>
            <a:ext cx="8858312" cy="5715016"/>
          </a:xfrm>
        </p:spPr>
        <p:txBody>
          <a:bodyPr/>
          <a:lstStyle/>
          <a:p>
            <a:pPr>
              <a:buNone/>
            </a:pPr>
            <a:r>
              <a:rPr lang="ru-RU" sz="2200" dirty="0" smtClean="0"/>
              <a:t>1.Повышение  показателей  успеваемости и качества  обучения через формирование </a:t>
            </a:r>
            <a:r>
              <a:rPr lang="ru-RU" sz="2200" dirty="0" err="1" smtClean="0"/>
              <a:t>метапредметных</a:t>
            </a:r>
            <a:r>
              <a:rPr lang="ru-RU" sz="2200" dirty="0" smtClean="0"/>
              <a:t> умений учащихся </a:t>
            </a:r>
            <a:r>
              <a:rPr lang="en-US" sz="2200" dirty="0" smtClean="0">
                <a:hlinkClick r:id="rId3"/>
              </a:rPr>
              <a:t>http://marisite.ru/file/publp.doc</a:t>
            </a:r>
            <a:endParaRPr lang="ru-RU" sz="2200" dirty="0" smtClean="0"/>
          </a:p>
          <a:p>
            <a:pPr marL="566737" indent="-457200">
              <a:buNone/>
            </a:pPr>
            <a:r>
              <a:rPr lang="ru-RU" sz="2200" dirty="0" smtClean="0"/>
              <a:t>2. Расширение и углубление организационных форм </a:t>
            </a:r>
            <a:r>
              <a:rPr lang="ru-RU" sz="2200" dirty="0" err="1" smtClean="0"/>
              <a:t>межпредметной</a:t>
            </a:r>
            <a:r>
              <a:rPr lang="ru-RU" sz="2200" dirty="0" smtClean="0"/>
              <a:t> интеграции: от </a:t>
            </a:r>
            <a:r>
              <a:rPr lang="ru-RU" sz="2200" dirty="0" err="1" smtClean="0"/>
              <a:t>межпредметных</a:t>
            </a:r>
            <a:r>
              <a:rPr lang="ru-RU" sz="2200" dirty="0" smtClean="0"/>
              <a:t> связей в содержании учебного материала – к интегрированным урокам; от интегрированных уроков – к факультативным занятиям, проектам, научно-исследовательским объединениям. </a:t>
            </a:r>
            <a:r>
              <a:rPr lang="en-US" sz="2200" dirty="0" smtClean="0">
                <a:solidFill>
                  <a:schemeClr val="accent4"/>
                </a:solidFill>
                <a:hlinkClick r:id="rId4"/>
              </a:rPr>
              <a:t>http://marisite.ru/index.php/moya-metodicheskaya-kopilka/ya-uchitel-matematiki</a:t>
            </a:r>
            <a:endParaRPr lang="ru-RU" sz="2200" dirty="0" smtClean="0">
              <a:solidFill>
                <a:schemeClr val="accent4"/>
              </a:solidFill>
            </a:endParaRPr>
          </a:p>
          <a:p>
            <a:pPr marL="566737" indent="-457200">
              <a:buNone/>
            </a:pPr>
            <a:r>
              <a:rPr lang="ru-RU" sz="2200" dirty="0" smtClean="0"/>
              <a:t>3. Переход от </a:t>
            </a:r>
            <a:r>
              <a:rPr lang="ru-RU" sz="2200" dirty="0" err="1" smtClean="0"/>
              <a:t>внутрипредметных</a:t>
            </a:r>
            <a:r>
              <a:rPr lang="ru-RU" sz="2200" dirty="0" smtClean="0"/>
              <a:t> связей к </a:t>
            </a:r>
            <a:r>
              <a:rPr lang="ru-RU" sz="2200" dirty="0" err="1" smtClean="0"/>
              <a:t>межпредметным</a:t>
            </a:r>
            <a:r>
              <a:rPr lang="ru-RU" sz="2200" dirty="0" smtClean="0"/>
              <a:t> позволяет ученику переносить способы действий с одних объектов на другие, что облегчает учение,  формирует представление о целостности мира и </a:t>
            </a:r>
            <a:r>
              <a:rPr lang="ru-RU" sz="2400" dirty="0" smtClean="0"/>
              <a:t>вовлекает учащихся в активную поисковую и научно-исследовательскую деятельность</a:t>
            </a:r>
            <a:r>
              <a:rPr lang="ru-RU" sz="2200" dirty="0" smtClean="0"/>
              <a:t>. </a:t>
            </a:r>
            <a:r>
              <a:rPr lang="en-US" sz="2000" dirty="0" smtClean="0">
                <a:hlinkClick r:id="rId5"/>
              </a:rPr>
              <a:t>http://marisite.ru/index.php/nauchno-issledovatelskaya-rabota/dostizheniya-i-raboty-moikh-uchenikov</a:t>
            </a:r>
            <a:endParaRPr lang="ru-RU" sz="2000" dirty="0" smtClean="0"/>
          </a:p>
          <a:p>
            <a:pPr marL="566737" indent="-457200">
              <a:buNone/>
            </a:pPr>
            <a:endParaRPr lang="ru-RU" sz="2400" dirty="0" smtClean="0"/>
          </a:p>
          <a:p>
            <a:pPr marL="566737" indent="-457200">
              <a:buNone/>
            </a:pPr>
            <a:endParaRPr lang="ru-RU" sz="2400" dirty="0" smtClean="0"/>
          </a:p>
          <a:p>
            <a:pPr marL="566737" indent="-457200">
              <a:buAutoNum type="arabicPeriod" startAt="2"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214313" y="428625"/>
            <a:ext cx="8382000" cy="857250"/>
          </a:xfrm>
        </p:spPr>
        <p:txBody>
          <a:bodyPr/>
          <a:lstStyle/>
          <a:p>
            <a:pPr algn="ctr"/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20483" name="Rectangle 6"/>
          <p:cNvSpPr>
            <a:spLocks noChangeArrowheads="1"/>
          </p:cNvSpPr>
          <p:nvPr/>
        </p:nvSpPr>
        <p:spPr bwMode="auto">
          <a:xfrm>
            <a:off x="1071563" y="1143000"/>
            <a:ext cx="807243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       «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Вряд ли мне следует объяснять, что </a:t>
            </a:r>
          </a:p>
          <a:p>
            <a:pPr eaLnBrk="0" hangingPunct="0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одна из важнейших задач математики – помощь другим наукам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». </a:t>
            </a:r>
          </a:p>
        </p:txBody>
      </p:sp>
      <p:pic>
        <p:nvPicPr>
          <p:cNvPr id="20484" name="Рисунок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3" y="2447925"/>
            <a:ext cx="2547937" cy="328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Прямоугольник 7"/>
          <p:cNvSpPr>
            <a:spLocks noChangeArrowheads="1"/>
          </p:cNvSpPr>
          <p:nvPr/>
        </p:nvSpPr>
        <p:spPr bwMode="auto">
          <a:xfrm>
            <a:off x="5700713" y="5857875"/>
            <a:ext cx="34432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Мордель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Луис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Джоэль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рямоугольник 7"/>
          <p:cNvSpPr>
            <a:spLocks noChangeArrowheads="1"/>
          </p:cNvSpPr>
          <p:nvPr/>
        </p:nvSpPr>
        <p:spPr bwMode="auto">
          <a:xfrm>
            <a:off x="214313" y="1214422"/>
            <a:ext cx="8929687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 b="1" i="1" dirty="0" smtClean="0">
                <a:latin typeface="+mn-lt"/>
              </a:rPr>
              <a:t>«Процесс обучения </a:t>
            </a:r>
            <a:r>
              <a:rPr lang="ru-RU" sz="2800" b="1" i="1" dirty="0">
                <a:latin typeface="+mn-lt"/>
              </a:rPr>
              <a:t>можно </a:t>
            </a:r>
            <a:r>
              <a:rPr lang="ru-RU" sz="2800" b="1" i="1" dirty="0" smtClean="0">
                <a:latin typeface="+mn-lt"/>
              </a:rPr>
              <a:t>уподобить игре на скрипке, </a:t>
            </a:r>
            <a:endParaRPr lang="ru-RU" sz="2800" b="1" i="1" dirty="0">
              <a:latin typeface="+mn-lt"/>
            </a:endParaRPr>
          </a:p>
          <a:p>
            <a:pPr algn="just"/>
            <a:r>
              <a:rPr lang="ru-RU" sz="2800" b="1" i="1" dirty="0">
                <a:latin typeface="+mn-lt"/>
              </a:rPr>
              <a:t>из которой можно извлечь </a:t>
            </a:r>
          </a:p>
          <a:p>
            <a:pPr algn="just"/>
            <a:r>
              <a:rPr lang="ru-RU" sz="2800" b="1" i="1" dirty="0">
                <a:latin typeface="+mn-lt"/>
              </a:rPr>
              <a:t>и скрип заржавевших дверных петель, </a:t>
            </a:r>
          </a:p>
          <a:p>
            <a:pPr algn="just"/>
            <a:r>
              <a:rPr lang="ru-RU" sz="2800" b="1" i="1" dirty="0">
                <a:latin typeface="+mn-lt"/>
              </a:rPr>
              <a:t>и прекрасную музыку. </a:t>
            </a:r>
          </a:p>
          <a:p>
            <a:pPr algn="just"/>
            <a:r>
              <a:rPr lang="ru-RU" sz="2800" b="1" i="1" dirty="0">
                <a:latin typeface="+mn-lt"/>
              </a:rPr>
              <a:t>Всё зависит от виртуозности играющего».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 descr="C:\Documents and Settings\Варанкина\Мои документы\картинки\школьная\02d9e7a4b82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3929066"/>
            <a:ext cx="2643173" cy="2662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6429396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</a:rPr>
              <a:t>P</a:t>
            </a:r>
            <a:r>
              <a:rPr kumimoji="0" lang="ru-RU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</a:rPr>
              <a:t>.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</a:rPr>
              <a:t>S</a:t>
            </a:r>
            <a:r>
              <a:rPr kumimoji="0" lang="ru-RU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</a:rPr>
              <a:t>. В презентации и в пояснительной записке имеются ссылки на авторский материал, размещенный на сайте: </a:t>
            </a:r>
            <a:r>
              <a:rPr kumimoji="0" lang="ru-RU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hlinkClick r:id="rId4"/>
              </a:rPr>
              <a:t>http://marisite.ru</a:t>
            </a:r>
            <a:endParaRPr kumimoji="0" lang="ru-RU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714356"/>
            <a:ext cx="9144000" cy="1066800"/>
          </a:xfrm>
        </p:spPr>
        <p:txBody>
          <a:bodyPr/>
          <a:lstStyle/>
          <a:p>
            <a:pPr algn="ctr"/>
            <a:r>
              <a:rPr lang="ru-RU" sz="3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Актуальность использования технологии </a:t>
            </a:r>
            <a:r>
              <a:rPr lang="ru-RU" sz="3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межпредметной</a:t>
            </a:r>
            <a:r>
              <a:rPr lang="ru-RU" sz="3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интеграции связана</a:t>
            </a:r>
            <a:endParaRPr lang="ru-RU" sz="3600" b="1" i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28802"/>
            <a:ext cx="8715436" cy="4643470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 </a:t>
            </a:r>
            <a:r>
              <a:rPr lang="ru-RU" dirty="0" smtClean="0"/>
              <a:t>Во-первых, с необходимостью развития у учащегося одновременно трех сфер жизнедеятельности: ноосферы, </a:t>
            </a:r>
            <a:r>
              <a:rPr lang="ru-RU" dirty="0" err="1" smtClean="0"/>
              <a:t>социосферы</a:t>
            </a:r>
            <a:r>
              <a:rPr lang="ru-RU" dirty="0" smtClean="0"/>
              <a:t>, </a:t>
            </a:r>
            <a:r>
              <a:rPr lang="ru-RU" dirty="0" err="1" smtClean="0"/>
              <a:t>психосферы</a:t>
            </a:r>
            <a:r>
              <a:rPr lang="ru-RU" dirty="0" smtClean="0"/>
              <a:t> через сохранение естественной мотивации. </a:t>
            </a:r>
          </a:p>
          <a:p>
            <a:pPr algn="just">
              <a:buNone/>
            </a:pPr>
            <a:r>
              <a:rPr lang="ru-RU" dirty="0" smtClean="0"/>
              <a:t>Во-вторых, с наличием противоречий между </a:t>
            </a:r>
            <a:br>
              <a:rPr lang="ru-RU" dirty="0" smtClean="0"/>
            </a:br>
            <a:r>
              <a:rPr lang="ru-RU" dirty="0" smtClean="0"/>
              <a:t>высоким потенциалом </a:t>
            </a:r>
            <a:r>
              <a:rPr lang="ru-RU" dirty="0" err="1" smtClean="0"/>
              <a:t>межпредметной</a:t>
            </a:r>
            <a:r>
              <a:rPr lang="ru-RU" dirty="0" smtClean="0"/>
              <a:t> интеграции в формировании и развитии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 умений и слабой разработанностью конкретных содержательно-методических вариантов в области преподавания точных дисциплин.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286808" cy="1357322"/>
          </a:xfrm>
        </p:spPr>
        <p:txBody>
          <a:bodyPr/>
          <a:lstStyle/>
          <a:p>
            <a:pPr algn="ctr"/>
            <a:r>
              <a:rPr lang="ru-RU" sz="3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Основные цели обучения математике в </a:t>
            </a:r>
            <a:r>
              <a:rPr lang="ru-RU" sz="3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метапредметном</a:t>
            </a:r>
            <a:r>
              <a:rPr lang="ru-RU" sz="3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направлении (ФГОС)</a:t>
            </a:r>
            <a:endParaRPr lang="ru-RU" sz="3600" b="1" i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ru-RU" sz="2400" dirty="0" smtClean="0"/>
              <a:t>формирование представлений о математике как части общечеловеческой культуры;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 smtClean="0"/>
              <a:t>развитие представлений о математике как форме описания и методе познания действительности;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 smtClean="0"/>
              <a:t> создание условий для приобретения первоначального опыта математического моделирования;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формирование общих способов интеллектуальной деятельности, характерных для математики и являющихся основой познавательной культуры, значимой  для различных сфер человеческой деятельности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5"/>
          <p:cNvSpPr>
            <a:spLocks noGrp="1"/>
          </p:cNvSpPr>
          <p:nvPr>
            <p:ph type="title"/>
          </p:nvPr>
        </p:nvSpPr>
        <p:spPr>
          <a:xfrm>
            <a:off x="357188" y="428625"/>
            <a:ext cx="8382000" cy="1069975"/>
          </a:xfrm>
        </p:spPr>
        <p:txBody>
          <a:bodyPr/>
          <a:lstStyle/>
          <a:p>
            <a:pPr algn="ctr"/>
            <a:r>
              <a:rPr lang="ru-RU" sz="3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Основная идея модели:</a:t>
            </a:r>
          </a:p>
        </p:txBody>
      </p:sp>
      <p:pic>
        <p:nvPicPr>
          <p:cNvPr id="18435" name="Рисунок 2" descr="IMG_19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3714752"/>
            <a:ext cx="3428992" cy="2698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Содержимое 6"/>
          <p:cNvSpPr>
            <a:spLocks noGrp="1"/>
          </p:cNvSpPr>
          <p:nvPr>
            <p:ph sz="quarter" idx="2"/>
          </p:nvPr>
        </p:nvSpPr>
        <p:spPr>
          <a:xfrm>
            <a:off x="0" y="1214422"/>
            <a:ext cx="9144000" cy="571504"/>
          </a:xfrm>
        </p:spPr>
        <p:txBody>
          <a:bodyPr/>
          <a:lstStyle/>
          <a:p>
            <a:pPr algn="ctr">
              <a:buFont typeface="Georgia" pitchFamily="18" charset="0"/>
              <a:buNone/>
            </a:pPr>
            <a:r>
              <a:rPr lang="ru-RU" sz="2400" b="1" dirty="0" smtClean="0">
                <a:solidFill>
                  <a:schemeClr val="accent4"/>
                </a:solidFill>
              </a:rPr>
              <a:t>Педагог-предметник должен стать </a:t>
            </a:r>
            <a:r>
              <a:rPr lang="ru-RU" sz="2400" b="1" dirty="0" err="1" smtClean="0">
                <a:solidFill>
                  <a:schemeClr val="accent4"/>
                </a:solidFill>
              </a:rPr>
              <a:t>полипредметником</a:t>
            </a:r>
            <a:r>
              <a:rPr lang="ru-RU" sz="2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! </a:t>
            </a:r>
          </a:p>
        </p:txBody>
      </p:sp>
      <p:sp>
        <p:nvSpPr>
          <p:cNvPr id="18437" name="Прямоугольник 7"/>
          <p:cNvSpPr>
            <a:spLocks noChangeArrowheads="1"/>
          </p:cNvSpPr>
          <p:nvPr/>
        </p:nvSpPr>
        <p:spPr bwMode="auto">
          <a:xfrm>
            <a:off x="4286248" y="6334780"/>
            <a:ext cx="48577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+mn-lt"/>
              </a:rPr>
              <a:t>Урок математики в 7 «м» классе.</a:t>
            </a:r>
          </a:p>
          <a:p>
            <a:pPr algn="ctr"/>
            <a:r>
              <a:rPr lang="ru-RU" sz="1400" b="1" dirty="0">
                <a:latin typeface="+mn-lt"/>
              </a:rPr>
              <a:t>Тема: «Абсолютная и относительная погрешности»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2143116"/>
            <a:ext cx="87868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+mn-lt"/>
              </a:rPr>
              <a:t>Для этого необходимо разработать и реализовать систему повышения квалификации учителей математики по  внедрению модели </a:t>
            </a:r>
            <a:r>
              <a:rPr lang="ru-RU" sz="2400" dirty="0" err="1" smtClean="0">
                <a:latin typeface="+mn-lt"/>
              </a:rPr>
              <a:t>межпредметной</a:t>
            </a:r>
            <a:r>
              <a:rPr lang="ru-RU" sz="2400" dirty="0" smtClean="0">
                <a:latin typeface="+mn-lt"/>
              </a:rPr>
              <a:t> интеграции через обучающие семинары, методические рекомендации, публикации. </a:t>
            </a:r>
            <a:endParaRPr lang="ru-RU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429625" cy="1066800"/>
          </a:xfrm>
        </p:spPr>
        <p:txBody>
          <a:bodyPr/>
          <a:lstStyle/>
          <a:p>
            <a:pPr algn="ctr"/>
            <a:r>
              <a:rPr lang="ru-RU" sz="3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Реализация  технологии </a:t>
            </a:r>
            <a:r>
              <a:rPr lang="ru-RU" sz="3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межпредметной</a:t>
            </a:r>
            <a:r>
              <a:rPr lang="ru-RU" sz="3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интеграции через:</a:t>
            </a:r>
          </a:p>
        </p:txBody>
      </p:sp>
      <p:sp>
        <p:nvSpPr>
          <p:cNvPr id="9219" name="Содержимое 5"/>
          <p:cNvSpPr>
            <a:spLocks noGrp="1"/>
          </p:cNvSpPr>
          <p:nvPr>
            <p:ph idx="1"/>
          </p:nvPr>
        </p:nvSpPr>
        <p:spPr>
          <a:xfrm>
            <a:off x="428596" y="1928802"/>
            <a:ext cx="8715404" cy="471490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hlinkClick r:id="rId2" action="ppaction://hlinksldjump">
                  <a:snd r:embed="rId3" name="arrow.wav" builtIn="1"/>
                </a:hlinkClick>
              </a:rPr>
              <a:t>Метод  проблемного обучения;</a:t>
            </a:r>
            <a:endParaRPr lang="ru-RU" sz="2400" b="1" dirty="0" smtClean="0"/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hlinkClick r:id="rId4" action="ppaction://hlinksldjump"/>
              </a:rPr>
              <a:t>Реализацию принципа практической направленности</a:t>
            </a:r>
            <a:r>
              <a:rPr lang="ru-RU" sz="2400" b="1" dirty="0" smtClean="0"/>
              <a:t>;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hlinkClick r:id="rId5" action="ppaction://hlinksldjump"/>
              </a:rPr>
              <a:t>Использование элементов математического моделирования</a:t>
            </a:r>
            <a:r>
              <a:rPr lang="ru-RU" sz="2400" b="1" dirty="0" smtClean="0"/>
              <a:t>;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hlinkClick r:id="rId6" action="ppaction://hlinksldjump"/>
              </a:rPr>
              <a:t>Использование современных информационных технологий;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hlinkClick r:id="rId7" action="ppaction://hlinksldjump"/>
              </a:rPr>
              <a:t>Использование проектных технологий;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hlinkClick r:id="rId8" action="ppaction://hlinksldjump"/>
              </a:rPr>
              <a:t>Вовлечение учащихся в научно-исследовательскую деятельность;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066800"/>
          </a:xfrm>
        </p:spPr>
        <p:txBody>
          <a:bodyPr/>
          <a:lstStyle/>
          <a:p>
            <a:pPr algn="ctr"/>
            <a:r>
              <a:rPr lang="ru-RU" sz="36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Технология создания проблемных ситуаций</a:t>
            </a:r>
            <a:endParaRPr lang="ru-RU" sz="3600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715404" cy="49307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00B050"/>
                </a:solidFill>
              </a:rPr>
              <a:t>Проблемную ситуацию познавательного характера, направленную на развитие логического мышления учащихся создаю на этапе формирования понятий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1. </a:t>
            </a:r>
            <a:r>
              <a:rPr lang="ru-RU" sz="2400" i="1" dirty="0" smtClean="0"/>
              <a:t>Постановкой вопросов для изучения фактов;</a:t>
            </a:r>
          </a:p>
          <a:p>
            <a:pPr>
              <a:buNone/>
            </a:pPr>
            <a:r>
              <a:rPr lang="ru-RU" sz="2400" i="1" dirty="0" smtClean="0"/>
              <a:t> 2.  Выделением существенных признаков предметов и явлений;</a:t>
            </a:r>
          </a:p>
          <a:p>
            <a:pPr>
              <a:buNone/>
            </a:pPr>
            <a:r>
              <a:rPr lang="ru-RU" sz="2400" i="1" dirty="0" smtClean="0"/>
              <a:t>3. Установлением сходства и различия предметов, явлений по определенным признакам;</a:t>
            </a:r>
          </a:p>
          <a:p>
            <a:pPr>
              <a:buNone/>
            </a:pPr>
            <a:r>
              <a:rPr lang="ru-RU" sz="2400" i="1" dirty="0" smtClean="0"/>
              <a:t>4. Выдвижением учащимися обоснованных гипотез, на основе имеющихся сведений.  </a:t>
            </a:r>
          </a:p>
          <a:p>
            <a:pPr>
              <a:buNone/>
            </a:pPr>
            <a:r>
              <a:rPr lang="ru-RU" sz="2400" i="1" dirty="0" smtClean="0"/>
              <a:t>5. Группировкой задач по темам, начиная с обыденной жизненной ситуации, заканчивая задачей на вывод формулы.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66800"/>
          </a:xfrm>
        </p:spPr>
        <p:txBody>
          <a:bodyPr/>
          <a:lstStyle/>
          <a:p>
            <a:pPr algn="ctr"/>
            <a:r>
              <a:rPr lang="ru-RU" sz="36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Технология создания проблемных ситуаций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85926"/>
            <a:ext cx="8643998" cy="432435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      Проблемную ситуацию оценочного характера, направленную на развитие критического мышления учащихся создаю на этапе закрепления понятий:</a:t>
            </a:r>
          </a:p>
          <a:p>
            <a:pPr marL="566737" indent="-457200">
              <a:buNone/>
            </a:pPr>
            <a:r>
              <a:rPr lang="ru-RU" sz="2400" i="1" dirty="0" smtClean="0"/>
              <a:t>1.Развитием способности к анализу, умению находить ошибки и обосновывать их (через взаимопроверку, рецензирование, диспут);</a:t>
            </a:r>
          </a:p>
          <a:p>
            <a:pPr marL="566737" indent="-457200" algn="ctr">
              <a:buNone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Пример задания:</a:t>
            </a:r>
          </a:p>
          <a:p>
            <a:pPr marL="566737" indent="-457200" algn="ctr">
              <a:buNone/>
            </a:pPr>
            <a:r>
              <a:rPr lang="ru-RU" sz="2400" i="1" dirty="0" smtClean="0"/>
              <a:t>равным наклонным соответствуют равные наклонные?</a:t>
            </a:r>
            <a:endParaRPr lang="ru-RU" sz="2400" b="1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566737" indent="-457200">
              <a:buNone/>
            </a:pPr>
            <a:endParaRPr lang="ru-RU" sz="2400" i="1" dirty="0" smtClean="0"/>
          </a:p>
          <a:p>
            <a:pPr marL="566737" indent="-457200">
              <a:buNone/>
            </a:pPr>
            <a:r>
              <a:rPr lang="ru-RU" sz="2400" i="1" dirty="0" smtClean="0"/>
              <a:t>2.Развитием способности строить опровержение</a:t>
            </a:r>
          </a:p>
          <a:p>
            <a:pPr marL="566737" indent="-457200">
              <a:buAutoNum type="arabicPeriod"/>
            </a:pPr>
            <a:endParaRPr lang="ru-RU" sz="2400" i="1" dirty="0" smtClean="0"/>
          </a:p>
          <a:p>
            <a:pPr>
              <a:buNone/>
            </a:pP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66800"/>
          </a:xfrm>
        </p:spPr>
        <p:txBody>
          <a:bodyPr/>
          <a:lstStyle/>
          <a:p>
            <a:pPr algn="ctr"/>
            <a:r>
              <a:rPr lang="ru-RU" sz="36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Технология создания проблемных ситуаций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324350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00B050"/>
                </a:solidFill>
              </a:rPr>
              <a:t>     Проблемную ситуацию производственного характера, направленную на развитие практического мышления учащихся создаю на этапе закрепления понятий:</a:t>
            </a:r>
            <a:endParaRPr lang="ru-RU" sz="2400" dirty="0" smtClean="0"/>
          </a:p>
          <a:p>
            <a:pPr algn="ctr">
              <a:buNone/>
            </a:pPr>
            <a:r>
              <a:rPr lang="ru-RU" sz="2400" dirty="0" smtClean="0"/>
              <a:t>     Пример задания:</a:t>
            </a:r>
          </a:p>
          <a:p>
            <a:pPr algn="just">
              <a:buNone/>
            </a:pPr>
            <a:r>
              <a:rPr lang="ru-RU" sz="2400" i="1" dirty="0" smtClean="0"/>
              <a:t>   «Три маляра должны покрасить фронтон дома в форме прямоугольного треугольника со сторонами 3м и 4 м. Хватит ли им 1 банки краски, если на ней написано: площадь покрытия 10г/кв.м.?»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3745</TotalTime>
  <Words>1274</Words>
  <Application>Microsoft Office PowerPoint</Application>
  <PresentationFormat>Экран (4:3)</PresentationFormat>
  <Paragraphs>171</Paragraphs>
  <Slides>20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Городская</vt:lpstr>
      <vt:lpstr>«Модель межпредметной интеграции для формирования  метапредметных  умений учащихся»  </vt:lpstr>
      <vt:lpstr> </vt:lpstr>
      <vt:lpstr>Актуальность использования технологии межпредметной интеграции связана</vt:lpstr>
      <vt:lpstr>Основные цели обучения математике в метапредметном направлении (ФГОС)</vt:lpstr>
      <vt:lpstr>Основная идея модели:</vt:lpstr>
      <vt:lpstr>Реализация  технологии межпредметной интеграции через:</vt:lpstr>
      <vt:lpstr>Технология создания проблемных ситуаций</vt:lpstr>
      <vt:lpstr>Технология создания проблемных ситуаций</vt:lpstr>
      <vt:lpstr>Технология создания проблемных ситуаций</vt:lpstr>
      <vt:lpstr>Слайд 10</vt:lpstr>
      <vt:lpstr>Реализация принципа практической направленности</vt:lpstr>
      <vt:lpstr>  Пример использования принципа практической направленности для реализации межпредметной интеграции  Урок «Экология в математических расчетах» (ссылка)</vt:lpstr>
      <vt:lpstr> Математическое моделирование</vt:lpstr>
      <vt:lpstr>Примеры задач для моделирования </vt:lpstr>
      <vt:lpstr>  Методика использования ИКТ на различных этапах урока  </vt:lpstr>
      <vt:lpstr>Методика использования проектных технологий</vt:lpstr>
      <vt:lpstr>Использование проектных технологий </vt:lpstr>
      <vt:lpstr>Научно-исследовательская деятельность</vt:lpstr>
      <vt:lpstr>Результаты работы в рамках модели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Самообразование-основа успешной работы учителя</dc:title>
  <dc:creator>Сабижат</dc:creator>
  <cp:lastModifiedBy>ЛИЦЕЙ22</cp:lastModifiedBy>
  <cp:revision>280</cp:revision>
  <dcterms:modified xsi:type="dcterms:W3CDTF">2014-08-12T15:26:11Z</dcterms:modified>
</cp:coreProperties>
</file>