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78" r:id="rId3"/>
    <p:sldId id="264" r:id="rId4"/>
    <p:sldId id="258" r:id="rId5"/>
    <p:sldId id="263" r:id="rId6"/>
    <p:sldId id="262" r:id="rId7"/>
    <p:sldId id="261" r:id="rId8"/>
    <p:sldId id="259" r:id="rId9"/>
    <p:sldId id="260" r:id="rId10"/>
    <p:sldId id="265" r:id="rId11"/>
    <p:sldId id="266" r:id="rId12"/>
    <p:sldId id="267" r:id="rId13"/>
    <p:sldId id="268" r:id="rId14"/>
    <p:sldId id="269" r:id="rId15"/>
    <p:sldId id="270" r:id="rId16"/>
    <p:sldId id="279" r:id="rId17"/>
    <p:sldId id="282" r:id="rId18"/>
    <p:sldId id="281" r:id="rId19"/>
    <p:sldId id="280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uzn.GYM1\Desktop\&#1044;&#1083;&#1103;%20&#1088;&#1072;&#1079;&#1084;&#1077;&#1097;&#1077;&#1085;&#1080;&#1103;%20&#1085;&#1072;%20&#1089;&#1072;&#1081;&#1090;&#1077;%20&#1052;&#1086;&#1089;&#1082;&#1074;&#1072;\&#1075;&#1088;&#1072;&#1092;&#1080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 Качество знаний по русскому языку и литературе учащихся 7 Б класса в период 2011-2014 годы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Лист1!$B$9</c:f>
              <c:strCache>
                <c:ptCount val="1"/>
                <c:pt idx="0">
                  <c:v>литература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Лист1!$A$10:$A$12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Лист1!$B$10:$B$12</c:f>
              <c:numCache>
                <c:formatCode>General</c:formatCode>
                <c:ptCount val="3"/>
                <c:pt idx="0">
                  <c:v>42</c:v>
                </c:pt>
                <c:pt idx="1">
                  <c:v>65</c:v>
                </c:pt>
                <c:pt idx="2">
                  <c:v>78</c:v>
                </c:pt>
              </c:numCache>
            </c:numRef>
          </c:val>
        </c:ser>
        <c:ser>
          <c:idx val="1"/>
          <c:order val="1"/>
          <c:tx>
            <c:strRef>
              <c:f>Лист1!$C$9</c:f>
              <c:strCache>
                <c:ptCount val="1"/>
                <c:pt idx="0">
                  <c:v>русский язык</c:v>
                </c:pt>
              </c:strCache>
            </c:strRef>
          </c:tx>
          <c:invertIfNegative val="0"/>
          <c:cat>
            <c:strRef>
              <c:f>Лист1!$A$10:$A$12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Лист1!$C$10:$C$12</c:f>
              <c:numCache>
                <c:formatCode>General</c:formatCode>
                <c:ptCount val="3"/>
                <c:pt idx="0">
                  <c:v>31</c:v>
                </c:pt>
                <c:pt idx="1">
                  <c:v>48</c:v>
                </c:pt>
                <c:pt idx="2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78114176"/>
        <c:axId val="78115968"/>
        <c:axId val="0"/>
      </c:bar3DChart>
      <c:catAx>
        <c:axId val="78114176"/>
        <c:scaling>
          <c:orientation val="minMax"/>
        </c:scaling>
        <c:delete val="0"/>
        <c:axPos val="b"/>
        <c:majorTickMark val="none"/>
        <c:minorTickMark val="none"/>
        <c:tickLblPos val="nextTo"/>
        <c:crossAx val="78115968"/>
        <c:crosses val="autoZero"/>
        <c:auto val="1"/>
        <c:lblAlgn val="ctr"/>
        <c:lblOffset val="100"/>
        <c:noMultiLvlLbl val="0"/>
      </c:catAx>
      <c:valAx>
        <c:axId val="78115968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ru-RU" sz="1600"/>
                  <a:t>процент качества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781141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DFF76-42A2-4FFE-8CEA-25416AEDDBC2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DFDF1-55B2-4DEB-8229-2FA20289B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852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DFDF1-55B2-4DEB-8229-2FA20289B85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65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AEEC-AB25-44E6-9D43-D1E19B1F3A06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A698-41CA-4EF9-AB98-8880CB712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341494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AEEC-AB25-44E6-9D43-D1E19B1F3A06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A698-41CA-4EF9-AB98-8880CB712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434546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AEEC-AB25-44E6-9D43-D1E19B1F3A06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A698-41CA-4EF9-AB98-8880CB712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343956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AEEC-AB25-44E6-9D43-D1E19B1F3A06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A698-41CA-4EF9-AB98-8880CB712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276036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AEEC-AB25-44E6-9D43-D1E19B1F3A06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A698-41CA-4EF9-AB98-8880CB712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106406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AEEC-AB25-44E6-9D43-D1E19B1F3A06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A698-41CA-4EF9-AB98-8880CB712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921834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AEEC-AB25-44E6-9D43-D1E19B1F3A06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A698-41CA-4EF9-AB98-8880CB712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56462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AEEC-AB25-44E6-9D43-D1E19B1F3A06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A698-41CA-4EF9-AB98-8880CB712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825789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AEEC-AB25-44E6-9D43-D1E19B1F3A06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A698-41CA-4EF9-AB98-8880CB712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806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AEEC-AB25-44E6-9D43-D1E19B1F3A06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A698-41CA-4EF9-AB98-8880CB712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666840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AEEC-AB25-44E6-9D43-D1E19B1F3A06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A698-41CA-4EF9-AB98-8880CB712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557991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2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AEEC-AB25-44E6-9D43-D1E19B1F3A06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A698-41CA-4EF9-AB98-8880CB712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13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Кузнецов А.Ю.</a:t>
            </a:r>
            <a:b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Хабаровский край </a:t>
            </a:r>
            <a:b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Комсомольск-на-Амуре</a:t>
            </a:r>
            <a:endParaRPr lang="ru-RU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2808312"/>
          </a:xfrm>
        </p:spPr>
        <p:txBody>
          <a:bodyPr>
            <a:normAutofit/>
          </a:bodyPr>
          <a:lstStyle/>
          <a:p>
            <a:r>
              <a:rPr lang="ru-RU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Технология  </a:t>
            </a:r>
            <a:r>
              <a:rPr lang="ru-RU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педагогических </a:t>
            </a:r>
            <a:r>
              <a:rPr lang="ru-RU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мастерских</a:t>
            </a:r>
          </a:p>
          <a:p>
            <a:r>
              <a:rPr lang="ru-RU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уроках русского  </a:t>
            </a:r>
            <a:r>
              <a:rPr lang="ru-RU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языка и </a:t>
            </a:r>
            <a:r>
              <a:rPr lang="ru-RU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литературы</a:t>
            </a:r>
          </a:p>
          <a:p>
            <a:endParaRPr lang="ru-RU" dirty="0"/>
          </a:p>
        </p:txBody>
      </p:sp>
      <p:pic>
        <p:nvPicPr>
          <p:cNvPr id="1026" name="Picture 2" descr="&amp;Ncy;&amp;acy; &amp;gcy;&amp;lcy;&amp;acy;&amp;vcy;&amp;ncy;&amp;ucy;&amp;yucy; &amp;scy;&amp;tcy;&amp;rcy;&amp;acy;&amp;ncy;&amp;icy;&amp;tscy;&amp;u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5240"/>
            <a:ext cx="7453228" cy="155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727878"/>
      </p:ext>
    </p:extLst>
  </p:cSld>
  <p:clrMapOvr>
    <a:masterClrMapping/>
  </p:clrMapOvr>
  <p:transition spd="slow" advTm="6641">
    <p:randomBar dir="vert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393692"/>
            <a:ext cx="411702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Социоконструкция</a:t>
            </a:r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43" y="1196752"/>
            <a:ext cx="431091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пар на основе сходства взглядов на проблему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Сопоставление своего  опыта с опытом товарища, </a:t>
            </a: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корректировка            	информации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84783"/>
            <a:ext cx="4680520" cy="381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0523107"/>
      </p:ext>
    </p:extLst>
  </p:cSld>
  <p:clrMapOvr>
    <a:masterClrMapping/>
  </p:clrMapOvr>
  <p:transition spd="slow" advTm="11188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4357" y="332656"/>
            <a:ext cx="320613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Социализация</a:t>
            </a:r>
          </a:p>
          <a:p>
            <a:pPr algn="ctr"/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908720"/>
            <a:ext cx="8971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Объединение пар в малые группы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Выработка общей точки зрения, разработка  модели/проекта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атмосферы  сотрудничества и взаимопомощи </a:t>
            </a:r>
          </a:p>
          <a:p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мастером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5134">
            <a:off x="674058" y="2717558"/>
            <a:ext cx="4248472" cy="336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52"/>
          <a:stretch/>
        </p:blipFill>
        <p:spPr bwMode="auto">
          <a:xfrm rot="1052560">
            <a:off x="4783094" y="2690185"/>
            <a:ext cx="3657976" cy="343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417657"/>
      </p:ext>
    </p:extLst>
  </p:cSld>
  <p:clrMapOvr>
    <a:masterClrMapping/>
  </p:clrMapOvr>
  <p:transition spd="slow" advTm="11500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9971" y="332656"/>
            <a:ext cx="33127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Афиширование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51" y="1052736"/>
            <a:ext cx="9119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Презентация,  представление, демонстрация полученных результатов (тексты, рисунки, схемы, проекты и т.д.)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 творческого коллективного  опыта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Демонстрация мастером своего продукта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7"/>
          <a:stretch/>
        </p:blipFill>
        <p:spPr bwMode="auto">
          <a:xfrm>
            <a:off x="1835696" y="2780928"/>
            <a:ext cx="419895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945922"/>
      </p:ext>
    </p:extLst>
  </p:cSld>
  <p:clrMapOvr>
    <a:masterClrMapping/>
  </p:clrMapOvr>
  <p:transition spd="slow" advTm="8984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332656"/>
            <a:ext cx="16013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разрыв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965" y="985444"/>
            <a:ext cx="83245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Преодоление внутреннего противоречия между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старым </a:t>
            </a:r>
          </a:p>
          <a:p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и новым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знанием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дополнительной информацией  </a:t>
            </a:r>
          </a:p>
          <a:p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(словарь, учебник, интернет и т.д.)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нового,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озарение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79010"/>
            <a:ext cx="5448203" cy="3628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306926"/>
      </p:ext>
    </p:extLst>
  </p:cSld>
  <p:clrMapOvr>
    <a:masterClrMapping/>
  </p:clrMapOvr>
  <p:transition spd="slow" advTm="9047">
    <p:wheel spokes="1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34817" y="260648"/>
            <a:ext cx="146653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Рефлексия: вербальное оформление 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творческой деятельности</a:t>
            </a:r>
          </a:p>
          <a:p>
            <a:pPr algn="ctr"/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628800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Высказывание учащихся о важном и значимом на занятии: </a:t>
            </a:r>
            <a:endParaRPr lang="en-US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обмен впечатлениями, </a:t>
            </a:r>
            <a:endParaRPr lang="en-US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идеями, </a:t>
            </a:r>
            <a:endParaRPr lang="en-US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своей </a:t>
            </a:r>
            <a:endParaRPr lang="en-US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коллективной деятельности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0295613"/>
      </p:ext>
    </p:extLst>
  </p:cSld>
  <p:clrMapOvr>
    <a:masterClrMapping/>
  </p:clrMapOvr>
  <p:transition spd="slow" advTm="7547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828959" y="332656"/>
            <a:ext cx="127909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Новизна и эффективность технологии</a:t>
            </a:r>
          </a:p>
          <a:p>
            <a:pPr algn="ctr"/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Пятно 1 1"/>
          <p:cNvSpPr/>
          <p:nvPr/>
        </p:nvSpPr>
        <p:spPr>
          <a:xfrm>
            <a:off x="323528" y="871265"/>
            <a:ext cx="3672408" cy="262974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Все </a:t>
            </a:r>
            <a:r>
              <a:rPr lang="ru-RU" b="1" dirty="0">
                <a:solidFill>
                  <a:srgbClr val="C00000"/>
                </a:solidFill>
              </a:rPr>
              <a:t>участники образовательного процесса равны</a:t>
            </a:r>
          </a:p>
        </p:txBody>
      </p:sp>
      <p:sp>
        <p:nvSpPr>
          <p:cNvPr id="10" name="Пятно 1 9"/>
          <p:cNvSpPr/>
          <p:nvPr/>
        </p:nvSpPr>
        <p:spPr>
          <a:xfrm>
            <a:off x="755576" y="3266692"/>
            <a:ext cx="3240360" cy="28986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Отсутствие </a:t>
            </a:r>
            <a:r>
              <a:rPr lang="ru-RU" b="1" dirty="0">
                <a:solidFill>
                  <a:srgbClr val="C00000"/>
                </a:solidFill>
              </a:rPr>
              <a:t>оценки, соревнования, соперничества</a:t>
            </a:r>
          </a:p>
        </p:txBody>
      </p:sp>
      <p:sp>
        <p:nvSpPr>
          <p:cNvPr id="11" name="Пятно 1 10"/>
          <p:cNvSpPr/>
          <p:nvPr/>
        </p:nvSpPr>
        <p:spPr>
          <a:xfrm>
            <a:off x="4067944" y="692696"/>
            <a:ext cx="3744416" cy="338437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Самостоятельное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включение ученика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процесс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познания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4953351" y="3645024"/>
            <a:ext cx="3744416" cy="30426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Сочетание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индивидуальной и коллективной работы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0357336"/>
      </p:ext>
    </p:extLst>
  </p:cSld>
  <p:clrMapOvr>
    <a:masterClrMapping/>
  </p:clrMapOvr>
  <p:transition spd="slow" advTm="13156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828959" y="332656"/>
            <a:ext cx="127909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Новизна и эффективность технологии</a:t>
            </a:r>
          </a:p>
          <a:p>
            <a:pPr algn="ctr"/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Пятно 1 1"/>
          <p:cNvSpPr/>
          <p:nvPr/>
        </p:nvSpPr>
        <p:spPr>
          <a:xfrm>
            <a:off x="323528" y="859809"/>
            <a:ext cx="3538788" cy="317992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Важность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результата творческого поиска,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процесса</a:t>
            </a:r>
          </a:p>
        </p:txBody>
      </p:sp>
      <p:sp>
        <p:nvSpPr>
          <p:cNvPr id="10" name="Пятно 1 9"/>
          <p:cNvSpPr/>
          <p:nvPr/>
        </p:nvSpPr>
        <p:spPr>
          <a:xfrm>
            <a:off x="323528" y="3429000"/>
            <a:ext cx="4095617" cy="324036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участникам мастерской права выбора материала, вида деятельности</a:t>
            </a:r>
          </a:p>
        </p:txBody>
      </p:sp>
      <p:sp>
        <p:nvSpPr>
          <p:cNvPr id="11" name="Пятно 1 10"/>
          <p:cNvSpPr/>
          <p:nvPr/>
        </p:nvSpPr>
        <p:spPr>
          <a:xfrm>
            <a:off x="4788024" y="899526"/>
            <a:ext cx="2799879" cy="314021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зык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важнейший материал для работы </a:t>
            </a:r>
          </a:p>
        </p:txBody>
      </p:sp>
      <p:sp>
        <p:nvSpPr>
          <p:cNvPr id="7" name="Пятно 1 6"/>
          <p:cNvSpPr/>
          <p:nvPr/>
        </p:nvSpPr>
        <p:spPr>
          <a:xfrm>
            <a:off x="4271750" y="3529150"/>
            <a:ext cx="4108242" cy="314021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Нравственная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ответственность каждого за свой выбор, деятельность и её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8680131"/>
      </p:ext>
    </p:extLst>
  </p:cSld>
  <p:clrMapOvr>
    <a:masterClrMapping/>
  </p:clrMapOvr>
  <p:transition spd="slow" advTm="20610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Результативность применения технологии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691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        Учащиеся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- чаще делают инсценировки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о</a:t>
            </a:r>
            <a:r>
              <a:rPr lang="ru-RU" dirty="0" smtClean="0">
                <a:solidFill>
                  <a:srgbClr val="C00000"/>
                </a:solidFill>
              </a:rPr>
              <a:t>хотнее выпускают стенные газеты по разным предметам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Увеличилось количество членов творческих коллективов (хор, вокальные и театральные студии, художественные школы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Повысилась культура общения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Повысилось качество успеваемости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432048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учащихся 7 Б класса с 2011 по 2014 год</a:t>
            </a:r>
            <a:endParaRPr lang="ru-RU" sz="18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46" y="333375"/>
            <a:ext cx="7709307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803929"/>
              </p:ext>
            </p:extLst>
          </p:nvPr>
        </p:nvGraphicFramePr>
        <p:xfrm>
          <a:off x="179511" y="404664"/>
          <a:ext cx="8964489" cy="645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0784077"/>
      </p:ext>
    </p:extLst>
  </p:cSld>
  <p:clrMapOvr>
    <a:masterClrMapping/>
  </p:clrMapOvr>
  <p:transition spd="slow" advTm="6672">
    <p:randomBa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260648"/>
            <a:ext cx="797808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Мастеров готовят только в Мастерских !</a:t>
            </a:r>
            <a:b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149483" y="2579820"/>
            <a:ext cx="4968552" cy="1512168"/>
          </a:xfrm>
          <a:prstGeom prst="double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 вливается в работу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149483" y="5229200"/>
            <a:ext cx="4968552" cy="1512168"/>
          </a:xfrm>
          <a:prstGeom prst="double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работает,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ученик учится ему помогать,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вживаясь в режим работы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Двойная волна 8"/>
          <p:cNvSpPr/>
          <p:nvPr/>
        </p:nvSpPr>
        <p:spPr>
          <a:xfrm>
            <a:off x="3923928" y="4005064"/>
            <a:ext cx="4968552" cy="1512168"/>
          </a:xfrm>
          <a:prstGeom prst="doubleWav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22204" y="430587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 чувствует: я могу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 могу так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тоже!!!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3636021" y="1412776"/>
            <a:ext cx="5256584" cy="1091070"/>
          </a:xfrm>
          <a:prstGeom prst="horizontalScroll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УЧЕНИК – МАСТЕР </a:t>
            </a:r>
            <a:endParaRPr lang="ru-RU" sz="3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18076"/>
      </p:ext>
    </p:extLst>
  </p:cSld>
  <p:clrMapOvr>
    <a:masterClrMapping/>
  </p:clrMapOvr>
  <p:transition spd="slow" advTm="3031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3848" y="332656"/>
            <a:ext cx="24060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Литература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409" y="917431"/>
            <a:ext cx="82809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Белова Н.И. Я знание построю в мастерской. Из опыта работ – СПб.,1994</a:t>
            </a:r>
            <a:r>
              <a:rPr lang="ru-RU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Ерёмина </a:t>
            </a:r>
            <a:r>
              <a:rPr lang="ru-RU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Т.Я. Как понять текст? Мастерская построения знаний // Литература. № 8, 2008.</a:t>
            </a:r>
          </a:p>
          <a:p>
            <a:r>
              <a:rPr lang="ru-RU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Ерёмина Т.Я. От литературной «мастерской» к экзамену по русскому языку // Литература, № 20, 2010.</a:t>
            </a:r>
          </a:p>
          <a:p>
            <a:r>
              <a:rPr lang="ru-RU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Мухина И.А. Мастерские по литературе: интеграция инновационного и традиционного опыта. СПб.,2002</a:t>
            </a:r>
            <a:r>
              <a:rPr lang="ru-RU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Окунев А.А. Как учить не уча, или сто мастерских по математике, литературе и для начальной </a:t>
            </a:r>
            <a:r>
              <a:rPr lang="ru-RU" sz="2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школы.-СПб.:Питер</a:t>
            </a:r>
            <a:r>
              <a:rPr lang="ru-RU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Пресс, 1996.</a:t>
            </a:r>
          </a:p>
          <a:p>
            <a:r>
              <a:rPr lang="ru-RU" sz="2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Селевко</a:t>
            </a:r>
            <a:r>
              <a:rPr lang="ru-RU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Г.К. Энциклопедия образовательных технологий: в 2 т.-М.:НИИ школьных технологий, 2006.</a:t>
            </a:r>
            <a:endParaRPr lang="ru-RU" sz="2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Степанова Г.В. </a:t>
            </a:r>
            <a:r>
              <a:rPr lang="ru-RU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Педагогические мастерские: Поиск, практика, творчество. СПб., 2000</a:t>
            </a:r>
            <a:r>
              <a:rPr lang="ru-RU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Степихова</a:t>
            </a:r>
            <a:r>
              <a:rPr lang="ru-RU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В.А. Педагогические мастерские в опыте учителей: Методическое пособие.-СПб.: </a:t>
            </a:r>
            <a:r>
              <a:rPr lang="ru-RU" sz="2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СПбГУПМ</a:t>
            </a:r>
            <a:r>
              <a:rPr lang="ru-RU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2002.</a:t>
            </a:r>
            <a:endParaRPr lang="ru-RU" sz="2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219" y="4556511"/>
            <a:ext cx="8517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sz="2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64958"/>
      </p:ext>
    </p:extLst>
  </p:cSld>
  <p:clrMapOvr>
    <a:masterClrMapping/>
  </p:clrMapOvr>
  <p:transition spd="slow" advTm="33563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3914" y="308704"/>
            <a:ext cx="70214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Обоснование выбора технологии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052736"/>
            <a:ext cx="83529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Проблема раскрытия творческого потенциала личности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Поиск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новых форм и методов организации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занятий</a:t>
            </a:r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качества образования</a:t>
            </a:r>
          </a:p>
          <a:p>
            <a:pPr marL="457200" indent="-457200">
              <a:buAutoNum type="arabicPeriod"/>
            </a:pP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5544616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09916"/>
      </p:ext>
    </p:extLst>
  </p:cSld>
  <p:clrMapOvr>
    <a:masterClrMapping/>
  </p:clrMapOvr>
  <p:transition spd="slow" advTm="9406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09455" y="260648"/>
            <a:ext cx="643496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и ценностное основание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Применения технологии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628799"/>
            <a:ext cx="864096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целью 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применения </a:t>
            </a:r>
          </a:p>
          <a:p>
            <a:pPr marL="342900" indent="-342900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 педагогических мастерских является развитие  творческого потенциала личности</a:t>
            </a:r>
          </a:p>
          <a:p>
            <a:pPr marL="342900" indent="-342900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Создание условий для успешного формирования личного образовательного пространства, в котором человек становится творцом (автором) своей судьбы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ценностное основание применения технологии педагогических мастерских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2000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143291"/>
      </p:ext>
    </p:extLst>
  </p:cSld>
  <p:clrMapOvr>
    <a:masterClrMapping/>
  </p:clrMapOvr>
  <p:transition spd="slow" advTm="16016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332656"/>
            <a:ext cx="844114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Теоретики, разработчики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технологии  педагогических мастерских 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84" y="1902316"/>
            <a:ext cx="1691680" cy="2084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062820"/>
            <a:ext cx="1892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Поль Ланжевен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2671" y="3986466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А</a:t>
            </a:r>
            <a:r>
              <a:rPr lang="ru-RU" sz="2000" dirty="0" smtClean="0">
                <a:solidFill>
                  <a:srgbClr val="C00000"/>
                </a:solidFill>
              </a:rPr>
              <a:t>нри </a:t>
            </a:r>
            <a:r>
              <a:rPr lang="ru-RU" sz="2000" dirty="0">
                <a:solidFill>
                  <a:srgbClr val="C00000"/>
                </a:solidFill>
              </a:rPr>
              <a:t>В</a:t>
            </a:r>
            <a:r>
              <a:rPr lang="ru-RU" sz="2000" dirty="0" smtClean="0">
                <a:solidFill>
                  <a:srgbClr val="C00000"/>
                </a:solidFill>
              </a:rPr>
              <a:t>аллон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834028"/>
            <a:ext cx="2202896" cy="220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047382" y="4112333"/>
            <a:ext cx="1428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Жан Пиаже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902316"/>
            <a:ext cx="1982713" cy="1950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51" y="4477172"/>
            <a:ext cx="1545345" cy="1890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7060" y="6349390"/>
            <a:ext cx="1526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Анри </a:t>
            </a:r>
            <a:r>
              <a:rPr lang="ru-RU" sz="2000" dirty="0" err="1" smtClean="0">
                <a:solidFill>
                  <a:srgbClr val="C00000"/>
                </a:solidFill>
              </a:rPr>
              <a:t>Бассис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70" y="4386576"/>
            <a:ext cx="2327920" cy="1745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618452" y="6153316"/>
            <a:ext cx="1508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Д.Г. </a:t>
            </a:r>
            <a:r>
              <a:rPr lang="ru-RU" sz="2000" dirty="0" err="1" smtClean="0">
                <a:solidFill>
                  <a:srgbClr val="C00000"/>
                </a:solidFill>
              </a:rPr>
              <a:t>Левитес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12443"/>
            <a:ext cx="1728192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849880" y="6240635"/>
            <a:ext cx="14754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Г.А. </a:t>
            </a:r>
            <a:r>
              <a:rPr lang="ru-RU" sz="2000" dirty="0" err="1" smtClean="0">
                <a:solidFill>
                  <a:srgbClr val="C00000"/>
                </a:solidFill>
              </a:rPr>
              <a:t>Мейчик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63990"/>
      </p:ext>
    </p:extLst>
  </p:cSld>
  <p:clrMapOvr>
    <a:masterClrMapping/>
  </p:clrMapOvr>
  <p:transition spd="slow" advTm="12265">
    <p:pull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3590" y="332656"/>
            <a:ext cx="80768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Принципы (законы) построения мастерской</a:t>
            </a:r>
          </a:p>
          <a:p>
            <a:pPr algn="ctr"/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19" y="917912"/>
            <a:ext cx="85689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1. Ценностно-смысловое равенство всех участников, включая мастера-руководителя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2. </a:t>
            </a:r>
            <a:r>
              <a:rPr lang="ru-RU" sz="2400" b="1" dirty="0" err="1" smtClean="0">
                <a:solidFill>
                  <a:schemeClr val="accent1"/>
                </a:solidFill>
              </a:rPr>
              <a:t>Безоценочность</a:t>
            </a:r>
            <a:r>
              <a:rPr lang="ru-RU" sz="2400" b="1" dirty="0" smtClean="0">
                <a:solidFill>
                  <a:schemeClr val="accent1"/>
                </a:solidFill>
              </a:rPr>
              <a:t>, право каждого участника на ошибку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3. Предоставление свободы в рамках принятых правил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4. Право выбора на разных этапах мастерской 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5. Право самостоятельности действий 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6. Право не участвовать на этапе предъявления результата.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7. Большой элемент неопределенности 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8. Диалог как главный принцип взаимодействия, сотрудничества, сотворчества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9. Организация и перестройка реального пространства, в котором происходит мастерская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10. </a:t>
            </a:r>
            <a:r>
              <a:rPr lang="ru-RU" sz="2400" b="1" dirty="0">
                <a:solidFill>
                  <a:schemeClr val="accent1"/>
                </a:solidFill>
              </a:rPr>
              <a:t>О</a:t>
            </a:r>
            <a:r>
              <a:rPr lang="ru-RU" sz="2400" b="1" dirty="0" smtClean="0">
                <a:solidFill>
                  <a:schemeClr val="accent1"/>
                </a:solidFill>
              </a:rPr>
              <a:t>граничение участия, практической деятельности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мастера-руководителя </a:t>
            </a:r>
            <a:endParaRPr lang="ru-RU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054883"/>
      </p:ext>
    </p:extLst>
  </p:cSld>
  <p:clrMapOvr>
    <a:masterClrMapping/>
  </p:clrMapOvr>
  <p:transition spd="slow" advTm="36985">
    <p:cover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3640" y="260648"/>
            <a:ext cx="68253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Технологические этапы занятия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16887"/>
            <a:ext cx="2204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7. Рефлексия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930" y="1935591"/>
            <a:ext cx="1888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6. Разрыв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3906" y="2708920"/>
            <a:ext cx="59807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5. Афиширование</a:t>
            </a:r>
          </a:p>
          <a:p>
            <a:endParaRPr lang="ru-RU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4. Социализация</a:t>
            </a:r>
          </a:p>
          <a:p>
            <a:endParaRPr lang="ru-RU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Социоконструкция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4937935"/>
            <a:ext cx="362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Самоконструкция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5557302"/>
            <a:ext cx="3234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    1. Индукция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4562">
            <a:off x="4944381" y="1212552"/>
            <a:ext cx="3645795" cy="27367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53136"/>
            <a:ext cx="1728192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25262"/>
      </p:ext>
    </p:extLst>
  </p:cSld>
  <p:clrMapOvr>
    <a:masterClrMapping/>
  </p:clrMapOvr>
  <p:transition spd="slow" advTm="6282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14334" y="332656"/>
            <a:ext cx="22086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Индукция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841936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На этапе создаётся </a:t>
            </a:r>
            <a:r>
              <a:rPr lang="ru-RU" sz="2400" b="1" dirty="0" smtClean="0">
                <a:solidFill>
                  <a:srgbClr val="C00000"/>
                </a:solidFill>
              </a:rPr>
              <a:t>мотивация для активного творчества и исследования. </a:t>
            </a:r>
            <a:r>
              <a:rPr lang="ru-RU" sz="2400" b="1" dirty="0" smtClean="0">
                <a:solidFill>
                  <a:srgbClr val="0000FF"/>
                </a:solidFill>
              </a:rPr>
              <a:t>Индуктор (индикатор): слово, стихотворение, неизвестное понятие, предмет, животное, человек, картина, историческое события, необычный шум, звук, музыкальный отрывок, загадка, необычное задание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" t="3607" r="2659" b="3447"/>
          <a:stretch/>
        </p:blipFill>
        <p:spPr bwMode="auto">
          <a:xfrm>
            <a:off x="4932040" y="2810206"/>
            <a:ext cx="3888432" cy="379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43" y="2810206"/>
            <a:ext cx="4238049" cy="379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382472"/>
      </p:ext>
    </p:extLst>
  </p:cSld>
  <p:clrMapOvr>
    <a:masterClrMapping/>
  </p:clrMapOvr>
  <p:transition spd="slow" advTm="16078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36861" y="332656"/>
            <a:ext cx="391023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Самоконструкция</a:t>
            </a:r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974" y="898079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Учащийся ищет решение проблемы самостоятельно, исходя из своего жизненного опыта, знаний и умений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ученик высказывает свою точку зрения на вопрос, предлагает пути решения проблемы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фиксирует гипотезы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2780928"/>
            <a:ext cx="5801962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5454144"/>
      </p:ext>
    </p:extLst>
  </p:cSld>
  <p:clrMapOvr>
    <a:masterClrMapping/>
  </p:clrMapOvr>
  <p:transition spd="slow" advTm="11125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718</TotalTime>
  <Words>740</Words>
  <Application>Microsoft Office PowerPoint</Application>
  <PresentationFormat>Экран (4:3)</PresentationFormat>
  <Paragraphs>118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Кузнецов А.Ю. Хабаровский край  г. Комсомольск-на-Амуре</vt:lpstr>
      <vt:lpstr> Мастеров готовят только в Мастерских 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Результативность применения технологии</vt:lpstr>
      <vt:lpstr>учащихся 7 Б класса с 2011 по 2014 год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 АЮ</dc:creator>
  <cp:lastModifiedBy>Анатолий</cp:lastModifiedBy>
  <cp:revision>70</cp:revision>
  <dcterms:created xsi:type="dcterms:W3CDTF">2014-08-11T23:38:35Z</dcterms:created>
  <dcterms:modified xsi:type="dcterms:W3CDTF">2014-08-15T16:19:42Z</dcterms:modified>
</cp:coreProperties>
</file>