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3" r:id="rId1"/>
  </p:sldMasterIdLst>
  <p:notesMasterIdLst>
    <p:notesMasterId r:id="rId23"/>
  </p:notesMasterIdLst>
  <p:sldIdLst>
    <p:sldId id="292" r:id="rId2"/>
    <p:sldId id="289" r:id="rId3"/>
    <p:sldId id="269" r:id="rId4"/>
    <p:sldId id="270" r:id="rId5"/>
    <p:sldId id="271" r:id="rId6"/>
    <p:sldId id="272" r:id="rId7"/>
    <p:sldId id="273" r:id="rId8"/>
    <p:sldId id="274" r:id="rId9"/>
    <p:sldId id="277" r:id="rId10"/>
    <p:sldId id="291" r:id="rId11"/>
    <p:sldId id="276" r:id="rId12"/>
    <p:sldId id="278" r:id="rId13"/>
    <p:sldId id="279" r:id="rId14"/>
    <p:sldId id="280" r:id="rId15"/>
    <p:sldId id="281" r:id="rId16"/>
    <p:sldId id="290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5DA2"/>
    <a:srgbClr val="AC0000"/>
    <a:srgbClr val="990000"/>
    <a:srgbClr val="AD403D"/>
    <a:srgbClr val="F5F1BD"/>
  </p:clrMru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1" autoAdjust="0"/>
    <p:restoredTop sz="94660"/>
  </p:normalViewPr>
  <p:slideViewPr>
    <p:cSldViewPr>
      <p:cViewPr>
        <p:scale>
          <a:sx n="60" d="100"/>
          <a:sy n="60" d="100"/>
        </p:scale>
        <p:origin x="-175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solidFill>
                  <a:srgbClr val="333399"/>
                </a:solidFill>
              </a:defRPr>
            </a:pPr>
            <a:r>
              <a:rPr lang="ru-RU" sz="18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Качество обученности (в %)</a:t>
            </a:r>
          </a:p>
        </c:rich>
      </c:tx>
      <c:layout>
        <c:manualLayout>
          <c:xMode val="edge"/>
          <c:yMode val="edge"/>
          <c:x val="0.40308682979378097"/>
          <c:y val="1.3227696922564159E-2"/>
        </c:manualLayout>
      </c:layout>
      <c:spPr>
        <a:noFill/>
        <a:ln w="25285">
          <a:noFill/>
        </a:ln>
      </c:spPr>
    </c:title>
    <c:view3D>
      <c:perspective val="30"/>
    </c:view3D>
    <c:plotArea>
      <c:layout>
        <c:manualLayout>
          <c:layoutTarget val="inner"/>
          <c:xMode val="edge"/>
          <c:yMode val="edge"/>
          <c:x val="5.2775827938309899E-2"/>
          <c:y val="8.0479168315986144E-2"/>
          <c:w val="0.71253926331417994"/>
          <c:h val="0.846354398122430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обученности по русскому языку</c:v>
                </c:pt>
              </c:strCache>
            </c:strRef>
          </c:tx>
          <c:dLbls>
            <c:spPr>
              <a:noFill/>
              <a:ln w="2528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54</c:v>
                </c:pt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обученности по литературе</c:v>
                </c:pt>
              </c:strCache>
            </c:strRef>
          </c:tx>
          <c:dLbls>
            <c:spPr>
              <a:noFill/>
              <a:ln w="2528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</c:v>
                </c:pt>
                <c:pt idx="1">
                  <c:v>63</c:v>
                </c:pt>
                <c:pt idx="2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 w="25285">
                <a:noFill/>
              </a:ln>
            </c:spPr>
            <c:showVal val="1"/>
          </c:dLbls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pyramid"/>
        <c:axId val="105015552"/>
        <c:axId val="105041920"/>
        <c:axId val="0"/>
      </c:bar3DChart>
      <c:catAx>
        <c:axId val="105015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solidFill>
                  <a:srgbClr val="333399"/>
                </a:solidFill>
              </a:defRPr>
            </a:pPr>
            <a:endParaRPr lang="ru-RU"/>
          </a:p>
        </c:txPr>
        <c:crossAx val="105041920"/>
        <c:crosses val="autoZero"/>
        <c:auto val="1"/>
        <c:lblAlgn val="ctr"/>
        <c:lblOffset val="100"/>
      </c:catAx>
      <c:valAx>
        <c:axId val="1050419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rgbClr val="333399"/>
                </a:solidFill>
              </a:defRPr>
            </a:pPr>
            <a:endParaRPr lang="ru-RU"/>
          </a:p>
        </c:txPr>
        <c:crossAx val="10501555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3133160468942615"/>
          <c:y val="0.2457809521885736"/>
          <c:w val="0.25752925600859156"/>
          <c:h val="0.41613053095110641"/>
        </c:manualLayout>
      </c:layout>
      <c:txPr>
        <a:bodyPr/>
        <a:lstStyle/>
        <a:p>
          <a:pPr>
            <a:defRPr sz="14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8313249975026167E-2"/>
          <c:y val="5.1755823427026733E-2"/>
          <c:w val="0.59617815574179756"/>
          <c:h val="0.808590712143098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систематизировать</c:v>
                </c:pt>
              </c:strCache>
            </c:strRef>
          </c:tx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конец   2012-2013 уч.г.</c:v>
                </c:pt>
                <c:pt idx="1">
                  <c:v>конец 2013-2014 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выделять главное</c:v>
                </c:pt>
              </c:strCache>
            </c:strRef>
          </c:tx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конец   2012-2013 уч.г.</c:v>
                </c:pt>
                <c:pt idx="1">
                  <c:v>конец 2013-2014 уч.г.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</c:v>
                </c:pt>
                <c:pt idx="1">
                  <c:v>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анализировать</c:v>
                </c:pt>
              </c:strCache>
            </c:strRef>
          </c:tx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конец   2012-2013 уч.г.</c:v>
                </c:pt>
                <c:pt idx="1">
                  <c:v>конец 2013-2014 уч.г.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61</c:v>
                </c:pt>
                <c:pt idx="1">
                  <c:v>68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ранжировать</c:v>
                </c:pt>
              </c:strCache>
            </c:strRef>
          </c:tx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конец   2012-2013 уч.г.</c:v>
                </c:pt>
                <c:pt idx="1">
                  <c:v>конец 2013-2014 уч.г.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49</c:v>
                </c:pt>
                <c:pt idx="1">
                  <c:v>54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обобщать</c:v>
                </c:pt>
              </c:strCache>
            </c:strRef>
          </c:tx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конец   2012-2013 уч.г.</c:v>
                </c:pt>
                <c:pt idx="1">
                  <c:v>конец 2013-2014 уч.г.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62</c:v>
                </c:pt>
                <c:pt idx="1">
                  <c:v>67</c:v>
                </c:pt>
              </c:numCache>
            </c:numRef>
          </c:val>
        </c:ser>
        <c:shape val="box"/>
        <c:axId val="104970880"/>
        <c:axId val="150360448"/>
        <c:axId val="0"/>
      </c:bar3DChart>
      <c:catAx>
        <c:axId val="104970880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sz="1100" b="1">
                <a:solidFill>
                  <a:srgbClr val="333399"/>
                </a:solidFill>
              </a:defRPr>
            </a:pPr>
            <a:endParaRPr lang="ru-RU"/>
          </a:p>
        </c:txPr>
        <c:crossAx val="150360448"/>
        <c:crosses val="autoZero"/>
        <c:auto val="1"/>
        <c:lblAlgn val="ctr"/>
        <c:lblOffset val="100"/>
      </c:catAx>
      <c:valAx>
        <c:axId val="150360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333399"/>
                </a:solidFill>
              </a:defRPr>
            </a:pPr>
            <a:endParaRPr lang="ru-RU"/>
          </a:p>
        </c:txPr>
        <c:crossAx val="10497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95693849143021"/>
          <c:y val="0.13248957787759041"/>
          <c:w val="0.34515049214886606"/>
          <c:h val="0.7350208442448225"/>
        </c:manualLayout>
      </c:layout>
      <c:txPr>
        <a:bodyPr/>
        <a:lstStyle/>
        <a:p>
          <a:pPr rtl="0">
            <a:defRPr sz="12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6017203392153962E-2"/>
          <c:y val="8.7878378049913025E-2"/>
          <c:w val="0.59357027963076558"/>
          <c:h val="0.701083748392079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умения пользоваться литературой</c:v>
                </c:pt>
              </c:strCache>
            </c:strRef>
          </c:tx>
          <c:dLbls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январь 2012  6-е класы</c:v>
                </c:pt>
                <c:pt idx="1">
                  <c:v>май 2014 8-е классы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умения  высказывать собственное мнение</c:v>
                </c:pt>
              </c:strCache>
            </c:strRef>
          </c:tx>
          <c:dLbls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январь 2012  6-е класы</c:v>
                </c:pt>
                <c:pt idx="1">
                  <c:v>май 2014 8-е классы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умения пользоваться схемами</c:v>
                </c:pt>
              </c:strCache>
            </c:strRef>
          </c:tx>
          <c:dLbls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январь 2012  6-е класы</c:v>
                </c:pt>
                <c:pt idx="1">
                  <c:v>май 2014 8-е классы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</c:v>
                </c:pt>
                <c:pt idx="1">
                  <c:v>31</c:v>
                </c:pt>
              </c:numCache>
            </c:numRef>
          </c:val>
        </c:ser>
        <c:dLbls>
          <c:showVal val="1"/>
        </c:dLbls>
        <c:shape val="box"/>
        <c:axId val="150289024"/>
        <c:axId val="150311296"/>
        <c:axId val="0"/>
      </c:bar3DChart>
      <c:catAx>
        <c:axId val="150289024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sz="1200" b="1">
                <a:solidFill>
                  <a:srgbClr val="333399"/>
                </a:solidFill>
              </a:defRPr>
            </a:pPr>
            <a:endParaRPr lang="ru-RU"/>
          </a:p>
        </c:txPr>
        <c:crossAx val="150311296"/>
        <c:crosses val="autoZero"/>
        <c:auto val="1"/>
        <c:lblAlgn val="ctr"/>
        <c:lblOffset val="100"/>
      </c:catAx>
      <c:valAx>
        <c:axId val="150311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333399"/>
                </a:solidFill>
              </a:defRPr>
            </a:pPr>
            <a:endParaRPr lang="ru-RU"/>
          </a:p>
        </c:txPr>
        <c:crossAx val="1502890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 sz="1400" b="1">
                <a:solidFill>
                  <a:srgbClr val="333399"/>
                </a:solidFill>
              </a:defRPr>
            </a:pPr>
            <a:r>
              <a:rPr lang="ru-RU" sz="1400" b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Умения</a:t>
            </a:r>
            <a:r>
              <a:rPr lang="ru-RU" sz="14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конструировать</a:t>
            </a:r>
            <a:r>
              <a:rPr lang="ru-RU" sz="14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c:rich>
      </c:tx>
      <c:layout/>
      <c:spPr>
        <a:noFill/>
        <a:ln w="25340">
          <a:noFill/>
        </a:ln>
      </c:spPr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%</c:v>
                </c:pt>
              </c:strCache>
            </c:strRef>
          </c:tx>
          <c:dLbls>
            <c:spPr>
              <a:noFill/>
              <a:ln w="2534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конец 2012</c:v>
                </c:pt>
                <c:pt idx="1">
                  <c:v>конец 2014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94</c:v>
                </c:pt>
              </c:numCache>
            </c:numRef>
          </c:val>
        </c:ser>
        <c:dLbls>
          <c:showVal val="1"/>
        </c:dLbls>
        <c:shape val="box"/>
        <c:axId val="150335872"/>
        <c:axId val="150337408"/>
        <c:axId val="0"/>
      </c:bar3DChart>
      <c:catAx>
        <c:axId val="15033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333399"/>
                </a:solidFill>
              </a:defRPr>
            </a:pPr>
            <a:endParaRPr lang="ru-RU"/>
          </a:p>
        </c:txPr>
        <c:crossAx val="150337408"/>
        <c:crosses val="autoZero"/>
        <c:auto val="1"/>
        <c:lblAlgn val="ctr"/>
        <c:lblOffset val="100"/>
      </c:catAx>
      <c:valAx>
        <c:axId val="150337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333399"/>
                </a:solidFill>
              </a:defRPr>
            </a:pPr>
            <a:endParaRPr lang="ru-RU"/>
          </a:p>
        </c:txPr>
        <c:crossAx val="150335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 algn="ctr">
              <a:defRPr sz="1200" b="1" u="sng">
                <a:solidFill>
                  <a:srgbClr val="333399"/>
                </a:solidFill>
              </a:defRPr>
            </a:pPr>
            <a:r>
              <a:rPr lang="ru-RU" sz="1400" b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Умения ставить вопросы к тексту</a:t>
            </a:r>
          </a:p>
        </c:rich>
      </c:tx>
      <c:layout>
        <c:manualLayout>
          <c:xMode val="edge"/>
          <c:yMode val="edge"/>
          <c:x val="0.12345163252193084"/>
          <c:y val="4.1832344527236914E-2"/>
        </c:manualLayout>
      </c:layout>
      <c:spPr>
        <a:noFill/>
        <a:ln w="25243">
          <a:noFill/>
        </a:ln>
      </c:spPr>
    </c:title>
    <c:view3D>
      <c:perspective val="30"/>
    </c:view3D>
    <c:plotArea>
      <c:layout>
        <c:manualLayout>
          <c:layoutTarget val="inner"/>
          <c:xMode val="edge"/>
          <c:yMode val="edge"/>
          <c:x val="0.15406902354170454"/>
          <c:y val="0.38708266974269928"/>
          <c:w val="0.63173723518860236"/>
          <c:h val="0.325357373532655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в%</c:v>
                </c:pt>
              </c:strCache>
            </c:strRef>
          </c:tx>
          <c:dLbls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конец 2012</c:v>
                </c:pt>
                <c:pt idx="1">
                  <c:v>конец 2014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85</c:v>
                </c:pt>
              </c:numCache>
            </c:numRef>
          </c:val>
        </c:ser>
        <c:dLbls>
          <c:showVal val="1"/>
        </c:dLbls>
        <c:shape val="box"/>
        <c:axId val="150518016"/>
        <c:axId val="150552576"/>
        <c:axId val="0"/>
      </c:bar3DChart>
      <c:catAx>
        <c:axId val="150518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552576"/>
        <c:crosses val="autoZero"/>
        <c:auto val="1"/>
        <c:lblAlgn val="ctr"/>
        <c:lblOffset val="100"/>
      </c:catAx>
      <c:valAx>
        <c:axId val="150552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333399"/>
                </a:solidFill>
              </a:defRPr>
            </a:pPr>
            <a:endParaRPr lang="ru-RU"/>
          </a:p>
        </c:txPr>
        <c:crossAx val="150518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01329391587785"/>
          <c:y val="0.54359009471642128"/>
          <c:w val="0.13085192870746754"/>
          <c:h val="0.1497549762801389"/>
        </c:manualLayout>
      </c:layout>
      <c:txPr>
        <a:bodyPr/>
        <a:lstStyle/>
        <a:p>
          <a:pPr>
            <a:defRPr sz="1200" b="1">
              <a:solidFill>
                <a:srgbClr val="333399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F0A1F-4759-4FB0-9F62-1CD43C2CDB68}" type="doc">
      <dgm:prSet loTypeId="urn:microsoft.com/office/officeart/2005/8/layout/b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2AE54D-440B-4CA2-AE13-F41469539716}">
      <dgm:prSet phldrT="[Текст]" custT="1"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sz="2400" b="1" i="1" u="none" dirty="0" smtClean="0">
              <a:latin typeface="+mj-lt"/>
            </a:rPr>
            <a:t>Признаки критического мышления:</a:t>
          </a:r>
          <a:endParaRPr lang="ru-RU" sz="2400" b="1" i="1" u="none" dirty="0">
            <a:latin typeface="+mj-lt"/>
          </a:endParaRPr>
        </a:p>
      </dgm:t>
    </dgm:pt>
    <dgm:pt modelId="{4BF3B021-60DE-4FD6-A97A-581CE4B744AB}" type="parTrans" cxnId="{687D92D1-1AD0-43AC-9B54-5359C8CA860E}">
      <dgm:prSet/>
      <dgm:spPr/>
      <dgm:t>
        <a:bodyPr/>
        <a:lstStyle/>
        <a:p>
          <a:endParaRPr lang="ru-RU"/>
        </a:p>
      </dgm:t>
    </dgm:pt>
    <dgm:pt modelId="{29802466-231D-451F-A0C4-BAD8ADC9DFB5}" type="sibTrans" cxnId="{687D92D1-1AD0-43AC-9B54-5359C8CA860E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6695015A-B3DE-4BA9-81B5-BB4555BBF61D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400" b="1" i="1" dirty="0" smtClean="0"/>
            <a:t>-мышление продуктивное, в ходе которого формируется позитивный опыт из всего, что происходит с человеком</a:t>
          </a:r>
          <a:endParaRPr lang="ru-RU" sz="1400" b="1" i="1" dirty="0"/>
        </a:p>
      </dgm:t>
    </dgm:pt>
    <dgm:pt modelId="{AAF00C53-5B88-4814-B10B-5C0C4ACF3CCA}" type="parTrans" cxnId="{5DD88C81-4CB3-4AD7-AEBF-EEAB907E6B22}">
      <dgm:prSet/>
      <dgm:spPr/>
      <dgm:t>
        <a:bodyPr/>
        <a:lstStyle/>
        <a:p>
          <a:endParaRPr lang="ru-RU"/>
        </a:p>
      </dgm:t>
    </dgm:pt>
    <dgm:pt modelId="{A0168B44-A486-49F6-BCC0-EAFC83534F9C}" type="sibTrans" cxnId="{5DD88C81-4CB3-4AD7-AEBF-EEAB907E6B22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AE744FF1-3D4A-4B1C-ADA0-E69600B79AFF}">
      <dgm:prSet phldrT="[Текст]" custT="1"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sz="1400" b="1" i="1" dirty="0" smtClean="0"/>
            <a:t>-аргументированное, поскольку убедительные доводы позволяют принимать продуманные решения</a:t>
          </a:r>
          <a:endParaRPr lang="ru-RU" sz="1400" b="1" i="1" dirty="0"/>
        </a:p>
      </dgm:t>
    </dgm:pt>
    <dgm:pt modelId="{E21A186A-299B-41E0-8053-B9208ACE1C3C}" type="parTrans" cxnId="{63E0D610-21A3-415B-BD27-1C2AB1C9794C}">
      <dgm:prSet/>
      <dgm:spPr/>
      <dgm:t>
        <a:bodyPr/>
        <a:lstStyle/>
        <a:p>
          <a:endParaRPr lang="ru-RU"/>
        </a:p>
      </dgm:t>
    </dgm:pt>
    <dgm:pt modelId="{28806615-83B9-4089-A5E4-5F70B53C1627}" type="sibTrans" cxnId="{63E0D610-21A3-415B-BD27-1C2AB1C9794C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0DCACE74-18BC-46B7-882B-E89348C69DCF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400" b="1" i="1" dirty="0" smtClean="0"/>
            <a:t>-многогранное, так как оно проявляется в умении рассматривать явление с разных сторон</a:t>
          </a:r>
          <a:endParaRPr lang="ru-RU" sz="1400" b="1" i="1" dirty="0"/>
        </a:p>
      </dgm:t>
    </dgm:pt>
    <dgm:pt modelId="{7881F0D4-F0B2-467D-8A08-1E9ECBE0F562}" type="parTrans" cxnId="{82D1F14D-6C5A-490D-9CD3-6EE26C374A4F}">
      <dgm:prSet/>
      <dgm:spPr/>
      <dgm:t>
        <a:bodyPr/>
        <a:lstStyle/>
        <a:p>
          <a:endParaRPr lang="ru-RU"/>
        </a:p>
      </dgm:t>
    </dgm:pt>
    <dgm:pt modelId="{5127DA4D-979B-4534-88FB-A57447E5FE4C}" type="sibTrans" cxnId="{82D1F14D-6C5A-490D-9CD3-6EE26C374A4F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49D9D5AF-F05C-43D2-B631-B7C4BA81CFA3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400" b="1" i="1" dirty="0" smtClean="0"/>
            <a:t>-индивидуальное, ибо оно формирует личностную культуру работы с информацией</a:t>
          </a:r>
          <a:endParaRPr lang="ru-RU" sz="1400" b="1" i="1" dirty="0"/>
        </a:p>
      </dgm:t>
    </dgm:pt>
    <dgm:pt modelId="{0A442F23-241B-473E-8547-AD8658843EBE}" type="parTrans" cxnId="{0767DCC2-4AE0-47DC-B3E3-8A9D98DB14D9}">
      <dgm:prSet/>
      <dgm:spPr/>
      <dgm:t>
        <a:bodyPr/>
        <a:lstStyle/>
        <a:p>
          <a:endParaRPr lang="ru-RU"/>
        </a:p>
      </dgm:t>
    </dgm:pt>
    <dgm:pt modelId="{40548998-643D-4306-961C-C96390BCB532}" type="sibTrans" cxnId="{0767DCC2-4AE0-47DC-B3E3-8A9D98DB14D9}">
      <dgm:prSet/>
      <dgm:spPr/>
      <dgm:t>
        <a:bodyPr/>
        <a:lstStyle/>
        <a:p>
          <a:endParaRPr lang="ru-RU"/>
        </a:p>
      </dgm:t>
    </dgm:pt>
    <dgm:pt modelId="{CCDDE864-F951-42E6-8F0C-7BE198B5BCAC}">
      <dgm:prSet custT="1"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sz="1400" b="1" i="1" dirty="0" smtClean="0"/>
            <a:t>-социальное, поскольку работа осуществляется в парах, группах; основной приём взаимодействия -дискуссия</a:t>
          </a:r>
          <a:endParaRPr lang="ru-RU" sz="1400" b="1" i="1" dirty="0"/>
        </a:p>
      </dgm:t>
    </dgm:pt>
    <dgm:pt modelId="{9E8E1E4F-0741-464F-9647-EC296D02CBC0}" type="parTrans" cxnId="{8EB90897-FC28-473F-B110-9A8E4696F30D}">
      <dgm:prSet/>
      <dgm:spPr/>
      <dgm:t>
        <a:bodyPr/>
        <a:lstStyle/>
        <a:p>
          <a:endParaRPr lang="ru-RU"/>
        </a:p>
      </dgm:t>
    </dgm:pt>
    <dgm:pt modelId="{9E59CB06-7E8F-4002-8F54-1D34E6664DC0}" type="sibTrans" cxnId="{8EB90897-FC28-473F-B110-9A8E4696F30D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CE839FD3-0002-4EBD-8B4D-55C6ADB27F09}" type="pres">
      <dgm:prSet presAssocID="{AC4F0A1F-4759-4FB0-9F62-1CD43C2CDB6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246ABCB-38D2-40C6-8B6A-027B247EB7F7}" type="pres">
      <dgm:prSet presAssocID="{F32AE54D-440B-4CA2-AE13-F41469539716}" presName="compNode" presStyleCnt="0"/>
      <dgm:spPr/>
      <dgm:t>
        <a:bodyPr/>
        <a:lstStyle/>
        <a:p>
          <a:endParaRPr lang="ru-RU"/>
        </a:p>
      </dgm:t>
    </dgm:pt>
    <dgm:pt modelId="{4FBDC9D4-7308-44FC-A1D1-B45DDDB4C04E}" type="pres">
      <dgm:prSet presAssocID="{F32AE54D-440B-4CA2-AE13-F41469539716}" presName="dummyConnPt" presStyleCnt="0"/>
      <dgm:spPr/>
      <dgm:t>
        <a:bodyPr/>
        <a:lstStyle/>
        <a:p>
          <a:endParaRPr lang="ru-RU"/>
        </a:p>
      </dgm:t>
    </dgm:pt>
    <dgm:pt modelId="{C001A0B2-681D-41FC-8CBA-2D674FA50E0D}" type="pres">
      <dgm:prSet presAssocID="{F32AE54D-440B-4CA2-AE13-F41469539716}" presName="node" presStyleLbl="node1" presStyleIdx="0" presStyleCnt="6" custScaleX="164168" custScaleY="127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22D5-270E-401B-A71E-A6BC9B15797F}" type="pres">
      <dgm:prSet presAssocID="{29802466-231D-451F-A0C4-BAD8ADC9DFB5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4DCD63F5-75B7-45E0-830F-D535DD68EA2B}" type="pres">
      <dgm:prSet presAssocID="{6695015A-B3DE-4BA9-81B5-BB4555BBF61D}" presName="compNode" presStyleCnt="0"/>
      <dgm:spPr/>
      <dgm:t>
        <a:bodyPr/>
        <a:lstStyle/>
        <a:p>
          <a:endParaRPr lang="ru-RU"/>
        </a:p>
      </dgm:t>
    </dgm:pt>
    <dgm:pt modelId="{5EB57BE4-1C6C-4D1A-BCDD-E82F824CA329}" type="pres">
      <dgm:prSet presAssocID="{6695015A-B3DE-4BA9-81B5-BB4555BBF61D}" presName="dummyConnPt" presStyleCnt="0"/>
      <dgm:spPr/>
      <dgm:t>
        <a:bodyPr/>
        <a:lstStyle/>
        <a:p>
          <a:endParaRPr lang="ru-RU"/>
        </a:p>
      </dgm:t>
    </dgm:pt>
    <dgm:pt modelId="{551EE1BC-AD9D-4465-B6C0-8DF329192B21}" type="pres">
      <dgm:prSet presAssocID="{6695015A-B3DE-4BA9-81B5-BB4555BBF61D}" presName="node" presStyleLbl="node1" presStyleIdx="1" presStyleCnt="6" custScaleX="146526" custScaleY="109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6E420-A1AA-4D8F-8EBB-0FBC4344FF76}" type="pres">
      <dgm:prSet presAssocID="{A0168B44-A486-49F6-BCC0-EAFC83534F9C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CCAFD8DB-DD78-4B2E-B270-33BC097CB4A0}" type="pres">
      <dgm:prSet presAssocID="{AE744FF1-3D4A-4B1C-ADA0-E69600B79AFF}" presName="compNode" presStyleCnt="0"/>
      <dgm:spPr/>
      <dgm:t>
        <a:bodyPr/>
        <a:lstStyle/>
        <a:p>
          <a:endParaRPr lang="ru-RU"/>
        </a:p>
      </dgm:t>
    </dgm:pt>
    <dgm:pt modelId="{86A22200-8EB3-4F36-AC79-474DA5B3DAF1}" type="pres">
      <dgm:prSet presAssocID="{AE744FF1-3D4A-4B1C-ADA0-E69600B79AFF}" presName="dummyConnPt" presStyleCnt="0"/>
      <dgm:spPr/>
      <dgm:t>
        <a:bodyPr/>
        <a:lstStyle/>
        <a:p>
          <a:endParaRPr lang="ru-RU"/>
        </a:p>
      </dgm:t>
    </dgm:pt>
    <dgm:pt modelId="{B09EC59F-92EA-4AF9-936B-E8A1BC9279FD}" type="pres">
      <dgm:prSet presAssocID="{AE744FF1-3D4A-4B1C-ADA0-E69600B79AFF}" presName="node" presStyleLbl="node1" presStyleIdx="2" presStyleCnt="6" custScaleX="146526" custScaleY="10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DECC3-2B3E-4F64-AE39-50E76FCA4F73}" type="pres">
      <dgm:prSet presAssocID="{28806615-83B9-4089-A5E4-5F70B53C1627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1D5415D0-5344-48F4-8100-38C61AA17FAE}" type="pres">
      <dgm:prSet presAssocID="{0DCACE74-18BC-46B7-882B-E89348C69DCF}" presName="compNode" presStyleCnt="0"/>
      <dgm:spPr/>
      <dgm:t>
        <a:bodyPr/>
        <a:lstStyle/>
        <a:p>
          <a:endParaRPr lang="ru-RU"/>
        </a:p>
      </dgm:t>
    </dgm:pt>
    <dgm:pt modelId="{DD4C32B1-3D15-414D-BE09-820828AD9B34}" type="pres">
      <dgm:prSet presAssocID="{0DCACE74-18BC-46B7-882B-E89348C69DCF}" presName="dummyConnPt" presStyleCnt="0"/>
      <dgm:spPr/>
      <dgm:t>
        <a:bodyPr/>
        <a:lstStyle/>
        <a:p>
          <a:endParaRPr lang="ru-RU"/>
        </a:p>
      </dgm:t>
    </dgm:pt>
    <dgm:pt modelId="{6048D4AA-17BB-4046-93B2-AAFD0CF6D911}" type="pres">
      <dgm:prSet presAssocID="{0DCACE74-18BC-46B7-882B-E89348C69DCF}" presName="node" presStyleLbl="node1" presStyleIdx="3" presStyleCnt="6" custScaleX="144525" custScaleY="110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C63A5-BF96-4CC0-9D32-A1BCED28419B}" type="pres">
      <dgm:prSet presAssocID="{5127DA4D-979B-4534-88FB-A57447E5FE4C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19BF948A-599C-450A-9680-CA1A3F2617C5}" type="pres">
      <dgm:prSet presAssocID="{CCDDE864-F951-42E6-8F0C-7BE198B5BCAC}" presName="compNode" presStyleCnt="0"/>
      <dgm:spPr/>
      <dgm:t>
        <a:bodyPr/>
        <a:lstStyle/>
        <a:p>
          <a:endParaRPr lang="ru-RU"/>
        </a:p>
      </dgm:t>
    </dgm:pt>
    <dgm:pt modelId="{E49CD041-D0CE-4D64-9F50-EF834F586541}" type="pres">
      <dgm:prSet presAssocID="{CCDDE864-F951-42E6-8F0C-7BE198B5BCAC}" presName="dummyConnPt" presStyleCnt="0"/>
      <dgm:spPr/>
      <dgm:t>
        <a:bodyPr/>
        <a:lstStyle/>
        <a:p>
          <a:endParaRPr lang="ru-RU"/>
        </a:p>
      </dgm:t>
    </dgm:pt>
    <dgm:pt modelId="{B4315D4B-16CE-451C-BE54-FB3F76455FA1}" type="pres">
      <dgm:prSet presAssocID="{CCDDE864-F951-42E6-8F0C-7BE198B5BCAC}" presName="node" presStyleLbl="node1" presStyleIdx="4" presStyleCnt="6" custScaleX="144081" custScaleY="106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D7417-1D52-40DB-9A24-736EAE7FA22E}" type="pres">
      <dgm:prSet presAssocID="{9E59CB06-7E8F-4002-8F54-1D34E6664DC0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F047F806-D3DE-43E5-B565-83B2F7B58DE6}" type="pres">
      <dgm:prSet presAssocID="{49D9D5AF-F05C-43D2-B631-B7C4BA81CFA3}" presName="compNode" presStyleCnt="0"/>
      <dgm:spPr/>
      <dgm:t>
        <a:bodyPr/>
        <a:lstStyle/>
        <a:p>
          <a:endParaRPr lang="ru-RU"/>
        </a:p>
      </dgm:t>
    </dgm:pt>
    <dgm:pt modelId="{A6F38DE7-FA83-4F4F-B262-FE204D8EB7C0}" type="pres">
      <dgm:prSet presAssocID="{49D9D5AF-F05C-43D2-B631-B7C4BA81CFA3}" presName="dummyConnPt" presStyleCnt="0"/>
      <dgm:spPr/>
      <dgm:t>
        <a:bodyPr/>
        <a:lstStyle/>
        <a:p>
          <a:endParaRPr lang="ru-RU"/>
        </a:p>
      </dgm:t>
    </dgm:pt>
    <dgm:pt modelId="{F04DB0C7-67C6-459D-BF68-57AE9CD32C96}" type="pres">
      <dgm:prSet presAssocID="{49D9D5AF-F05C-43D2-B631-B7C4BA81CFA3}" presName="node" presStyleLbl="node1" presStyleIdx="5" presStyleCnt="6" custScaleX="145038" custScaleY="102099" custLinFactNeighborX="-4561" custLinFactNeighborY="4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1AA8A-F163-4140-8200-DBFC0A9AE361}" type="presOf" srcId="{AC4F0A1F-4759-4FB0-9F62-1CD43C2CDB68}" destId="{CE839FD3-0002-4EBD-8B4D-55C6ADB27F09}" srcOrd="0" destOrd="0" presId="urn:microsoft.com/office/officeart/2005/8/layout/bProcess4"/>
    <dgm:cxn modelId="{265CD1F0-F433-4620-8CBB-A3E7772D1D88}" type="presOf" srcId="{0DCACE74-18BC-46B7-882B-E89348C69DCF}" destId="{6048D4AA-17BB-4046-93B2-AAFD0CF6D911}" srcOrd="0" destOrd="0" presId="urn:microsoft.com/office/officeart/2005/8/layout/bProcess4"/>
    <dgm:cxn modelId="{515D4788-DEFD-4C24-BE57-C8A8D677F966}" type="presOf" srcId="{49D9D5AF-F05C-43D2-B631-B7C4BA81CFA3}" destId="{F04DB0C7-67C6-459D-BF68-57AE9CD32C96}" srcOrd="0" destOrd="0" presId="urn:microsoft.com/office/officeart/2005/8/layout/bProcess4"/>
    <dgm:cxn modelId="{82D1F14D-6C5A-490D-9CD3-6EE26C374A4F}" srcId="{AC4F0A1F-4759-4FB0-9F62-1CD43C2CDB68}" destId="{0DCACE74-18BC-46B7-882B-E89348C69DCF}" srcOrd="3" destOrd="0" parTransId="{7881F0D4-F0B2-467D-8A08-1E9ECBE0F562}" sibTransId="{5127DA4D-979B-4534-88FB-A57447E5FE4C}"/>
    <dgm:cxn modelId="{687D92D1-1AD0-43AC-9B54-5359C8CA860E}" srcId="{AC4F0A1F-4759-4FB0-9F62-1CD43C2CDB68}" destId="{F32AE54D-440B-4CA2-AE13-F41469539716}" srcOrd="0" destOrd="0" parTransId="{4BF3B021-60DE-4FD6-A97A-581CE4B744AB}" sibTransId="{29802466-231D-451F-A0C4-BAD8ADC9DFB5}"/>
    <dgm:cxn modelId="{736AA37D-D669-43C4-9CEA-76952D4986C5}" type="presOf" srcId="{6695015A-B3DE-4BA9-81B5-BB4555BBF61D}" destId="{551EE1BC-AD9D-4465-B6C0-8DF329192B21}" srcOrd="0" destOrd="0" presId="urn:microsoft.com/office/officeart/2005/8/layout/bProcess4"/>
    <dgm:cxn modelId="{8EB90897-FC28-473F-B110-9A8E4696F30D}" srcId="{AC4F0A1F-4759-4FB0-9F62-1CD43C2CDB68}" destId="{CCDDE864-F951-42E6-8F0C-7BE198B5BCAC}" srcOrd="4" destOrd="0" parTransId="{9E8E1E4F-0741-464F-9647-EC296D02CBC0}" sibTransId="{9E59CB06-7E8F-4002-8F54-1D34E6664DC0}"/>
    <dgm:cxn modelId="{E174CF7F-3BE9-4E1A-9A22-AA34E1158D0D}" type="presOf" srcId="{A0168B44-A486-49F6-BCC0-EAFC83534F9C}" destId="{B386E420-A1AA-4D8F-8EBB-0FBC4344FF76}" srcOrd="0" destOrd="0" presId="urn:microsoft.com/office/officeart/2005/8/layout/bProcess4"/>
    <dgm:cxn modelId="{0767DCC2-4AE0-47DC-B3E3-8A9D98DB14D9}" srcId="{AC4F0A1F-4759-4FB0-9F62-1CD43C2CDB68}" destId="{49D9D5AF-F05C-43D2-B631-B7C4BA81CFA3}" srcOrd="5" destOrd="0" parTransId="{0A442F23-241B-473E-8547-AD8658843EBE}" sibTransId="{40548998-643D-4306-961C-C96390BCB532}"/>
    <dgm:cxn modelId="{C32430C2-B45B-46B7-9B9A-6D05777E65BA}" type="presOf" srcId="{29802466-231D-451F-A0C4-BAD8ADC9DFB5}" destId="{D5C222D5-270E-401B-A71E-A6BC9B15797F}" srcOrd="0" destOrd="0" presId="urn:microsoft.com/office/officeart/2005/8/layout/bProcess4"/>
    <dgm:cxn modelId="{5DD88C81-4CB3-4AD7-AEBF-EEAB907E6B22}" srcId="{AC4F0A1F-4759-4FB0-9F62-1CD43C2CDB68}" destId="{6695015A-B3DE-4BA9-81B5-BB4555BBF61D}" srcOrd="1" destOrd="0" parTransId="{AAF00C53-5B88-4814-B10B-5C0C4ACF3CCA}" sibTransId="{A0168B44-A486-49F6-BCC0-EAFC83534F9C}"/>
    <dgm:cxn modelId="{63E0D610-21A3-415B-BD27-1C2AB1C9794C}" srcId="{AC4F0A1F-4759-4FB0-9F62-1CD43C2CDB68}" destId="{AE744FF1-3D4A-4B1C-ADA0-E69600B79AFF}" srcOrd="2" destOrd="0" parTransId="{E21A186A-299B-41E0-8053-B9208ACE1C3C}" sibTransId="{28806615-83B9-4089-A5E4-5F70B53C1627}"/>
    <dgm:cxn modelId="{BF384E65-7A2C-4F1F-9054-663DD86F3813}" type="presOf" srcId="{9E59CB06-7E8F-4002-8F54-1D34E6664DC0}" destId="{50BD7417-1D52-40DB-9A24-736EAE7FA22E}" srcOrd="0" destOrd="0" presId="urn:microsoft.com/office/officeart/2005/8/layout/bProcess4"/>
    <dgm:cxn modelId="{079FD180-9359-4803-BE6B-9F8E4C8D17FA}" type="presOf" srcId="{5127DA4D-979B-4534-88FB-A57447E5FE4C}" destId="{CB4C63A5-BF96-4CC0-9D32-A1BCED28419B}" srcOrd="0" destOrd="0" presId="urn:microsoft.com/office/officeart/2005/8/layout/bProcess4"/>
    <dgm:cxn modelId="{679EEDDD-B901-4D93-97BF-27B3C07AE528}" type="presOf" srcId="{AE744FF1-3D4A-4B1C-ADA0-E69600B79AFF}" destId="{B09EC59F-92EA-4AF9-936B-E8A1BC9279FD}" srcOrd="0" destOrd="0" presId="urn:microsoft.com/office/officeart/2005/8/layout/bProcess4"/>
    <dgm:cxn modelId="{7DCC8835-C947-409B-A903-6EE14668ED50}" type="presOf" srcId="{28806615-83B9-4089-A5E4-5F70B53C1627}" destId="{6EDDECC3-2B3E-4F64-AE39-50E76FCA4F73}" srcOrd="0" destOrd="0" presId="urn:microsoft.com/office/officeart/2005/8/layout/bProcess4"/>
    <dgm:cxn modelId="{BD7C4216-3818-40D4-9DA1-BE74A7A5F322}" type="presOf" srcId="{CCDDE864-F951-42E6-8F0C-7BE198B5BCAC}" destId="{B4315D4B-16CE-451C-BE54-FB3F76455FA1}" srcOrd="0" destOrd="0" presId="urn:microsoft.com/office/officeart/2005/8/layout/bProcess4"/>
    <dgm:cxn modelId="{B1CD91E3-3E6C-46D9-AD92-D6D312E6EE1B}" type="presOf" srcId="{F32AE54D-440B-4CA2-AE13-F41469539716}" destId="{C001A0B2-681D-41FC-8CBA-2D674FA50E0D}" srcOrd="0" destOrd="0" presId="urn:microsoft.com/office/officeart/2005/8/layout/bProcess4"/>
    <dgm:cxn modelId="{17E3E872-A9A9-410F-8413-CE9370C71657}" type="presParOf" srcId="{CE839FD3-0002-4EBD-8B4D-55C6ADB27F09}" destId="{D246ABCB-38D2-40C6-8B6A-027B247EB7F7}" srcOrd="0" destOrd="0" presId="urn:microsoft.com/office/officeart/2005/8/layout/bProcess4"/>
    <dgm:cxn modelId="{F5451151-F21E-4572-8690-E88AAFAC836B}" type="presParOf" srcId="{D246ABCB-38D2-40C6-8B6A-027B247EB7F7}" destId="{4FBDC9D4-7308-44FC-A1D1-B45DDDB4C04E}" srcOrd="0" destOrd="0" presId="urn:microsoft.com/office/officeart/2005/8/layout/bProcess4"/>
    <dgm:cxn modelId="{6F77BDCC-2E5B-47A7-A5F5-06DB68E57F2D}" type="presParOf" srcId="{D246ABCB-38D2-40C6-8B6A-027B247EB7F7}" destId="{C001A0B2-681D-41FC-8CBA-2D674FA50E0D}" srcOrd="1" destOrd="0" presId="urn:microsoft.com/office/officeart/2005/8/layout/bProcess4"/>
    <dgm:cxn modelId="{7687E4E5-BC00-4492-B5E9-DA196572A40A}" type="presParOf" srcId="{CE839FD3-0002-4EBD-8B4D-55C6ADB27F09}" destId="{D5C222D5-270E-401B-A71E-A6BC9B15797F}" srcOrd="1" destOrd="0" presId="urn:microsoft.com/office/officeart/2005/8/layout/bProcess4"/>
    <dgm:cxn modelId="{9D367829-D969-4608-AC12-E7279CD54E71}" type="presParOf" srcId="{CE839FD3-0002-4EBD-8B4D-55C6ADB27F09}" destId="{4DCD63F5-75B7-45E0-830F-D535DD68EA2B}" srcOrd="2" destOrd="0" presId="urn:microsoft.com/office/officeart/2005/8/layout/bProcess4"/>
    <dgm:cxn modelId="{DBC52334-E8A1-4722-93E8-2F47986E4CC9}" type="presParOf" srcId="{4DCD63F5-75B7-45E0-830F-D535DD68EA2B}" destId="{5EB57BE4-1C6C-4D1A-BCDD-E82F824CA329}" srcOrd="0" destOrd="0" presId="urn:microsoft.com/office/officeart/2005/8/layout/bProcess4"/>
    <dgm:cxn modelId="{F582C536-9F64-4BD9-8AE2-4F0E7CFE2643}" type="presParOf" srcId="{4DCD63F5-75B7-45E0-830F-D535DD68EA2B}" destId="{551EE1BC-AD9D-4465-B6C0-8DF329192B21}" srcOrd="1" destOrd="0" presId="urn:microsoft.com/office/officeart/2005/8/layout/bProcess4"/>
    <dgm:cxn modelId="{1EA9F47B-449A-42CD-B23D-B108EBE30398}" type="presParOf" srcId="{CE839FD3-0002-4EBD-8B4D-55C6ADB27F09}" destId="{B386E420-A1AA-4D8F-8EBB-0FBC4344FF76}" srcOrd="3" destOrd="0" presId="urn:microsoft.com/office/officeart/2005/8/layout/bProcess4"/>
    <dgm:cxn modelId="{2C38C1FA-C618-418E-A72B-69ED76189355}" type="presParOf" srcId="{CE839FD3-0002-4EBD-8B4D-55C6ADB27F09}" destId="{CCAFD8DB-DD78-4B2E-B270-33BC097CB4A0}" srcOrd="4" destOrd="0" presId="urn:microsoft.com/office/officeart/2005/8/layout/bProcess4"/>
    <dgm:cxn modelId="{BB160F22-23E2-4CA1-B83F-7F1E468BF56F}" type="presParOf" srcId="{CCAFD8DB-DD78-4B2E-B270-33BC097CB4A0}" destId="{86A22200-8EB3-4F36-AC79-474DA5B3DAF1}" srcOrd="0" destOrd="0" presId="urn:microsoft.com/office/officeart/2005/8/layout/bProcess4"/>
    <dgm:cxn modelId="{18E2F35F-4C89-468E-A0F9-D5CA11FD176E}" type="presParOf" srcId="{CCAFD8DB-DD78-4B2E-B270-33BC097CB4A0}" destId="{B09EC59F-92EA-4AF9-936B-E8A1BC9279FD}" srcOrd="1" destOrd="0" presId="urn:microsoft.com/office/officeart/2005/8/layout/bProcess4"/>
    <dgm:cxn modelId="{B6B37492-4747-419A-9ADD-F24F5329ECC9}" type="presParOf" srcId="{CE839FD3-0002-4EBD-8B4D-55C6ADB27F09}" destId="{6EDDECC3-2B3E-4F64-AE39-50E76FCA4F73}" srcOrd="5" destOrd="0" presId="urn:microsoft.com/office/officeart/2005/8/layout/bProcess4"/>
    <dgm:cxn modelId="{7CF8A053-5CAB-4482-B8F2-447B0FD5DB2B}" type="presParOf" srcId="{CE839FD3-0002-4EBD-8B4D-55C6ADB27F09}" destId="{1D5415D0-5344-48F4-8100-38C61AA17FAE}" srcOrd="6" destOrd="0" presId="urn:microsoft.com/office/officeart/2005/8/layout/bProcess4"/>
    <dgm:cxn modelId="{B62A7D8E-06A7-4246-9ADE-66266FD23D30}" type="presParOf" srcId="{1D5415D0-5344-48F4-8100-38C61AA17FAE}" destId="{DD4C32B1-3D15-414D-BE09-820828AD9B34}" srcOrd="0" destOrd="0" presId="urn:microsoft.com/office/officeart/2005/8/layout/bProcess4"/>
    <dgm:cxn modelId="{253BD9E9-6DA0-49D4-A8D1-D6609CCE2612}" type="presParOf" srcId="{1D5415D0-5344-48F4-8100-38C61AA17FAE}" destId="{6048D4AA-17BB-4046-93B2-AAFD0CF6D911}" srcOrd="1" destOrd="0" presId="urn:microsoft.com/office/officeart/2005/8/layout/bProcess4"/>
    <dgm:cxn modelId="{907FA4D2-CFF8-4958-9A56-279E1398E5E0}" type="presParOf" srcId="{CE839FD3-0002-4EBD-8B4D-55C6ADB27F09}" destId="{CB4C63A5-BF96-4CC0-9D32-A1BCED28419B}" srcOrd="7" destOrd="0" presId="urn:microsoft.com/office/officeart/2005/8/layout/bProcess4"/>
    <dgm:cxn modelId="{7AB4EE0E-DD61-41B3-9A3F-7A90A293A45A}" type="presParOf" srcId="{CE839FD3-0002-4EBD-8B4D-55C6ADB27F09}" destId="{19BF948A-599C-450A-9680-CA1A3F2617C5}" srcOrd="8" destOrd="0" presId="urn:microsoft.com/office/officeart/2005/8/layout/bProcess4"/>
    <dgm:cxn modelId="{54282B32-DF9C-4481-A02C-43523356C9B6}" type="presParOf" srcId="{19BF948A-599C-450A-9680-CA1A3F2617C5}" destId="{E49CD041-D0CE-4D64-9F50-EF834F586541}" srcOrd="0" destOrd="0" presId="urn:microsoft.com/office/officeart/2005/8/layout/bProcess4"/>
    <dgm:cxn modelId="{BD9B8B07-E60F-4BF4-9270-B875C413E430}" type="presParOf" srcId="{19BF948A-599C-450A-9680-CA1A3F2617C5}" destId="{B4315D4B-16CE-451C-BE54-FB3F76455FA1}" srcOrd="1" destOrd="0" presId="urn:microsoft.com/office/officeart/2005/8/layout/bProcess4"/>
    <dgm:cxn modelId="{F3DD061B-9FB9-4AA6-8F39-46D0ABB3DB93}" type="presParOf" srcId="{CE839FD3-0002-4EBD-8B4D-55C6ADB27F09}" destId="{50BD7417-1D52-40DB-9A24-736EAE7FA22E}" srcOrd="9" destOrd="0" presId="urn:microsoft.com/office/officeart/2005/8/layout/bProcess4"/>
    <dgm:cxn modelId="{E718A762-7D08-450B-A686-434490E995DB}" type="presParOf" srcId="{CE839FD3-0002-4EBD-8B4D-55C6ADB27F09}" destId="{F047F806-D3DE-43E5-B565-83B2F7B58DE6}" srcOrd="10" destOrd="0" presId="urn:microsoft.com/office/officeart/2005/8/layout/bProcess4"/>
    <dgm:cxn modelId="{03BAA3AA-6EB7-4DCE-8B72-B9871CEE8FE6}" type="presParOf" srcId="{F047F806-D3DE-43E5-B565-83B2F7B58DE6}" destId="{A6F38DE7-FA83-4F4F-B262-FE204D8EB7C0}" srcOrd="0" destOrd="0" presId="urn:microsoft.com/office/officeart/2005/8/layout/bProcess4"/>
    <dgm:cxn modelId="{0B236AA9-FF0E-4827-B0C6-17DF1BDA9AB9}" type="presParOf" srcId="{F047F806-D3DE-43E5-B565-83B2F7B58DE6}" destId="{F04DB0C7-67C6-459D-BF68-57AE9CD32C96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E1CA4-380F-40EB-B511-5C13EA9D3EF4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1E4227-21D6-48A3-BDB0-6D9330ED514C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500" b="1" i="1" dirty="0" smtClean="0">
              <a:cs typeface="Times New Roman" pitchFamily="18" charset="0"/>
            </a:rPr>
            <a:t>а</a:t>
          </a:r>
          <a:r>
            <a:rPr lang="ru-RU" sz="1600" b="1" i="1" dirty="0" smtClean="0">
              <a:cs typeface="Times New Roman" pitchFamily="18" charset="0"/>
            </a:rPr>
            <a:t>) изучение и апробирование новых педагогических технологий</a:t>
          </a:r>
          <a:endParaRPr lang="ru-RU" sz="1500" dirty="0"/>
        </a:p>
      </dgm:t>
    </dgm:pt>
    <dgm:pt modelId="{D11A87B6-E8DC-41F3-89AD-5938969CBC18}" type="parTrans" cxnId="{18E2156E-0B6D-4199-A75B-A90ACA0E1C05}">
      <dgm:prSet/>
      <dgm:spPr/>
      <dgm:t>
        <a:bodyPr/>
        <a:lstStyle/>
        <a:p>
          <a:endParaRPr lang="ru-RU"/>
        </a:p>
      </dgm:t>
    </dgm:pt>
    <dgm:pt modelId="{2B50ABAB-F386-44AF-AC35-ED7E19BD1358}" type="sibTrans" cxnId="{18E2156E-0B6D-4199-A75B-A90ACA0E1C05}">
      <dgm:prSet/>
      <dgm:spPr/>
      <dgm:t>
        <a:bodyPr/>
        <a:lstStyle/>
        <a:p>
          <a:endParaRPr lang="ru-RU"/>
        </a:p>
      </dgm:t>
    </dgm:pt>
    <dgm:pt modelId="{F15F2B3E-B323-4F1E-B8DA-11D05A55ED99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cs typeface="Times New Roman" pitchFamily="18" charset="0"/>
            </a:rPr>
            <a:t>в) систематический анализ  проверки знаний по русскому языку и литературе, итоговой аттестации по предмету</a:t>
          </a:r>
          <a:endParaRPr lang="ru-RU" sz="1600" dirty="0"/>
        </a:p>
      </dgm:t>
    </dgm:pt>
    <dgm:pt modelId="{8ADE46CF-1E92-4636-8A7B-FA0D567A57A1}" type="parTrans" cxnId="{95D969DB-F666-4A7D-A2E6-DFCFC2B05E11}">
      <dgm:prSet/>
      <dgm:spPr/>
      <dgm:t>
        <a:bodyPr/>
        <a:lstStyle/>
        <a:p>
          <a:endParaRPr lang="ru-RU"/>
        </a:p>
      </dgm:t>
    </dgm:pt>
    <dgm:pt modelId="{7A485842-4EEF-4E24-8DBC-A3D31B8380CD}" type="sibTrans" cxnId="{95D969DB-F666-4A7D-A2E6-DFCFC2B05E11}">
      <dgm:prSet/>
      <dgm:spPr/>
      <dgm:t>
        <a:bodyPr/>
        <a:lstStyle/>
        <a:p>
          <a:endParaRPr lang="ru-RU"/>
        </a:p>
      </dgm:t>
    </dgm:pt>
    <dgm:pt modelId="{DC5A211C-CE88-4BB7-9E23-FFE1D2CC04C0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1" i="1" dirty="0" smtClean="0">
              <a:cs typeface="Times New Roman" pitchFamily="18" charset="0"/>
            </a:rPr>
            <a:t>б) изучение статей коллег по применению технологии развития критического мышления и применению новых дидактических технологий в методических материалах</a:t>
          </a:r>
          <a:endParaRPr lang="ru-RU" sz="1600" b="1" i="1" dirty="0"/>
        </a:p>
      </dgm:t>
    </dgm:pt>
    <dgm:pt modelId="{D0070AE6-F93E-406B-9E1C-FCDBE4599140}" type="parTrans" cxnId="{E699D3B9-1446-434F-BF9C-A44304373602}">
      <dgm:prSet/>
      <dgm:spPr/>
      <dgm:t>
        <a:bodyPr/>
        <a:lstStyle/>
        <a:p>
          <a:endParaRPr lang="ru-RU"/>
        </a:p>
      </dgm:t>
    </dgm:pt>
    <dgm:pt modelId="{4A277E3A-0E0C-48F8-ABDC-857B4E1FD9A6}" type="sibTrans" cxnId="{E699D3B9-1446-434F-BF9C-A44304373602}">
      <dgm:prSet/>
      <dgm:spPr/>
      <dgm:t>
        <a:bodyPr/>
        <a:lstStyle/>
        <a:p>
          <a:endParaRPr lang="ru-RU"/>
        </a:p>
      </dgm:t>
    </dgm:pt>
    <dgm:pt modelId="{13EC5D1C-6FBD-4797-BF83-E24C8ADC7A0F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cs typeface="Times New Roman" pitchFamily="18" charset="0"/>
            </a:rPr>
            <a:t>г) личные наблюдения за обучающимися, общение с детьми и их родителями</a:t>
          </a:r>
          <a:endParaRPr lang="ru-RU" sz="1600" b="1" i="1" dirty="0"/>
        </a:p>
      </dgm:t>
    </dgm:pt>
    <dgm:pt modelId="{FD1ACD74-BDF0-4DD0-B5FD-AC67691CC3C4}" type="parTrans" cxnId="{38E836C4-C28A-4DF3-B468-517BFA18DAC7}">
      <dgm:prSet/>
      <dgm:spPr/>
      <dgm:t>
        <a:bodyPr/>
        <a:lstStyle/>
        <a:p>
          <a:endParaRPr lang="ru-RU"/>
        </a:p>
      </dgm:t>
    </dgm:pt>
    <dgm:pt modelId="{4C272AE1-6F56-4B9F-8F0E-C1D0A14D774D}" type="sibTrans" cxnId="{38E836C4-C28A-4DF3-B468-517BFA18DAC7}">
      <dgm:prSet/>
      <dgm:spPr/>
      <dgm:t>
        <a:bodyPr/>
        <a:lstStyle/>
        <a:p>
          <a:endParaRPr lang="ru-RU"/>
        </a:p>
      </dgm:t>
    </dgm:pt>
    <dgm:pt modelId="{7B8CAA82-B34B-45CC-B6DD-61FF1D049008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1" i="1" dirty="0" err="1" smtClean="0">
              <a:cs typeface="Times New Roman" pitchFamily="18" charset="0"/>
            </a:rPr>
            <a:t>д</a:t>
          </a:r>
          <a:r>
            <a:rPr lang="ru-RU" sz="1600" b="1" i="1" dirty="0" smtClean="0">
              <a:cs typeface="Times New Roman" pitchFamily="18" charset="0"/>
            </a:rPr>
            <a:t>)  повышение квалификации на курсах</a:t>
          </a:r>
          <a:endParaRPr lang="ru-RU" sz="1600" b="1" dirty="0"/>
        </a:p>
      </dgm:t>
    </dgm:pt>
    <dgm:pt modelId="{CB1C8EA2-267C-419C-BF0F-70CC55D268DD}" type="parTrans" cxnId="{E270BC05-3C3F-41EB-B3F9-730BABDA74A5}">
      <dgm:prSet/>
      <dgm:spPr/>
      <dgm:t>
        <a:bodyPr/>
        <a:lstStyle/>
        <a:p>
          <a:endParaRPr lang="ru-RU"/>
        </a:p>
      </dgm:t>
    </dgm:pt>
    <dgm:pt modelId="{FC983207-D62E-49B8-9948-02E934FB31B4}" type="sibTrans" cxnId="{E270BC05-3C3F-41EB-B3F9-730BABDA74A5}">
      <dgm:prSet/>
      <dgm:spPr/>
      <dgm:t>
        <a:bodyPr/>
        <a:lstStyle/>
        <a:p>
          <a:endParaRPr lang="ru-RU"/>
        </a:p>
      </dgm:t>
    </dgm:pt>
    <dgm:pt modelId="{C8606AEE-F4E6-4223-B5F5-F3A32A574EC2}" type="pres">
      <dgm:prSet presAssocID="{945E1CA4-380F-40EB-B511-5C13EA9D3E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B24A46-D243-44E6-B067-5C5773250605}" type="pres">
      <dgm:prSet presAssocID="{F61E4227-21D6-48A3-BDB0-6D9330ED51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18981-FA4E-4F8E-A0BC-C620BCC0AC4E}" type="pres">
      <dgm:prSet presAssocID="{2B50ABAB-F386-44AF-AC35-ED7E19BD1358}" presName="sibTrans" presStyleCnt="0"/>
      <dgm:spPr/>
    </dgm:pt>
    <dgm:pt modelId="{511C015F-1791-4941-A487-FF32EE28B6B6}" type="pres">
      <dgm:prSet presAssocID="{DC5A211C-CE88-4BB7-9E23-FFE1D2CC04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BEC4F-B6F8-475D-B08C-4F1CCBACF33C}" type="pres">
      <dgm:prSet presAssocID="{4A277E3A-0E0C-48F8-ABDC-857B4E1FD9A6}" presName="sibTrans" presStyleCnt="0"/>
      <dgm:spPr/>
    </dgm:pt>
    <dgm:pt modelId="{9EBFFBC3-97B7-4E8D-AD92-0A9BC97FA772}" type="pres">
      <dgm:prSet presAssocID="{F15F2B3E-B323-4F1E-B8DA-11D05A55ED99}" presName="node" presStyleLbl="node1" presStyleIdx="2" presStyleCnt="5" custLinFactNeighborX="-602" custLinFactNeighborY="-2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897A1-1396-44C4-A959-52282DEB71A8}" type="pres">
      <dgm:prSet presAssocID="{7A485842-4EEF-4E24-8DBC-A3D31B8380CD}" presName="sibTrans" presStyleCnt="0"/>
      <dgm:spPr/>
    </dgm:pt>
    <dgm:pt modelId="{712178A3-EFEF-4861-8893-FD8C634BD80A}" type="pres">
      <dgm:prSet presAssocID="{13EC5D1C-6FBD-4797-BF83-E24C8ADC7A0F}" presName="node" presStyleLbl="node1" presStyleIdx="3" presStyleCnt="5" custLinFactNeighborX="928" custLinFactNeighborY="-2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BE3AA-31CF-401A-A29A-C89953EB1CAE}" type="pres">
      <dgm:prSet presAssocID="{4C272AE1-6F56-4B9F-8F0E-C1D0A14D774D}" presName="sibTrans" presStyleCnt="0"/>
      <dgm:spPr/>
    </dgm:pt>
    <dgm:pt modelId="{CDF29F36-973E-444C-943F-15A3476FBB34}" type="pres">
      <dgm:prSet presAssocID="{7B8CAA82-B34B-45CC-B6DD-61FF1D049008}" presName="node" presStyleLbl="node1" presStyleIdx="4" presStyleCnt="5" custLinFactNeighborX="602" custLinFactNeighborY="-5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969DB-F666-4A7D-A2E6-DFCFC2B05E11}" srcId="{945E1CA4-380F-40EB-B511-5C13EA9D3EF4}" destId="{F15F2B3E-B323-4F1E-B8DA-11D05A55ED99}" srcOrd="2" destOrd="0" parTransId="{8ADE46CF-1E92-4636-8A7B-FA0D567A57A1}" sibTransId="{7A485842-4EEF-4E24-8DBC-A3D31B8380CD}"/>
    <dgm:cxn modelId="{38E836C4-C28A-4DF3-B468-517BFA18DAC7}" srcId="{945E1CA4-380F-40EB-B511-5C13EA9D3EF4}" destId="{13EC5D1C-6FBD-4797-BF83-E24C8ADC7A0F}" srcOrd="3" destOrd="0" parTransId="{FD1ACD74-BDF0-4DD0-B5FD-AC67691CC3C4}" sibTransId="{4C272AE1-6F56-4B9F-8F0E-C1D0A14D774D}"/>
    <dgm:cxn modelId="{18E2156E-0B6D-4199-A75B-A90ACA0E1C05}" srcId="{945E1CA4-380F-40EB-B511-5C13EA9D3EF4}" destId="{F61E4227-21D6-48A3-BDB0-6D9330ED514C}" srcOrd="0" destOrd="0" parTransId="{D11A87B6-E8DC-41F3-89AD-5938969CBC18}" sibTransId="{2B50ABAB-F386-44AF-AC35-ED7E19BD1358}"/>
    <dgm:cxn modelId="{A29F2208-2C3A-42B1-BA9B-723E96043E76}" type="presOf" srcId="{DC5A211C-CE88-4BB7-9E23-FFE1D2CC04C0}" destId="{511C015F-1791-4941-A487-FF32EE28B6B6}" srcOrd="0" destOrd="0" presId="urn:microsoft.com/office/officeart/2005/8/layout/default"/>
    <dgm:cxn modelId="{85EEE297-94FC-47CB-A32D-4A90D2D90124}" type="presOf" srcId="{13EC5D1C-6FBD-4797-BF83-E24C8ADC7A0F}" destId="{712178A3-EFEF-4861-8893-FD8C634BD80A}" srcOrd="0" destOrd="0" presId="urn:microsoft.com/office/officeart/2005/8/layout/default"/>
    <dgm:cxn modelId="{BA1C04AD-E0FF-4BB9-BA75-2AAAE0F15037}" type="presOf" srcId="{7B8CAA82-B34B-45CC-B6DD-61FF1D049008}" destId="{CDF29F36-973E-444C-943F-15A3476FBB34}" srcOrd="0" destOrd="0" presId="urn:microsoft.com/office/officeart/2005/8/layout/default"/>
    <dgm:cxn modelId="{0CCECE40-DE4D-404D-B308-58B433989632}" type="presOf" srcId="{945E1CA4-380F-40EB-B511-5C13EA9D3EF4}" destId="{C8606AEE-F4E6-4223-B5F5-F3A32A574EC2}" srcOrd="0" destOrd="0" presId="urn:microsoft.com/office/officeart/2005/8/layout/default"/>
    <dgm:cxn modelId="{EA46C371-67BD-465F-A972-D83390D3748B}" type="presOf" srcId="{F61E4227-21D6-48A3-BDB0-6D9330ED514C}" destId="{DFB24A46-D243-44E6-B067-5C5773250605}" srcOrd="0" destOrd="0" presId="urn:microsoft.com/office/officeart/2005/8/layout/default"/>
    <dgm:cxn modelId="{E699D3B9-1446-434F-BF9C-A44304373602}" srcId="{945E1CA4-380F-40EB-B511-5C13EA9D3EF4}" destId="{DC5A211C-CE88-4BB7-9E23-FFE1D2CC04C0}" srcOrd="1" destOrd="0" parTransId="{D0070AE6-F93E-406B-9E1C-FCDBE4599140}" sibTransId="{4A277E3A-0E0C-48F8-ABDC-857B4E1FD9A6}"/>
    <dgm:cxn modelId="{A68AF834-ED2A-4A03-89B4-E513EE6E327D}" type="presOf" srcId="{F15F2B3E-B323-4F1E-B8DA-11D05A55ED99}" destId="{9EBFFBC3-97B7-4E8D-AD92-0A9BC97FA772}" srcOrd="0" destOrd="0" presId="urn:microsoft.com/office/officeart/2005/8/layout/default"/>
    <dgm:cxn modelId="{E270BC05-3C3F-41EB-B3F9-730BABDA74A5}" srcId="{945E1CA4-380F-40EB-B511-5C13EA9D3EF4}" destId="{7B8CAA82-B34B-45CC-B6DD-61FF1D049008}" srcOrd="4" destOrd="0" parTransId="{CB1C8EA2-267C-419C-BF0F-70CC55D268DD}" sibTransId="{FC983207-D62E-49B8-9948-02E934FB31B4}"/>
    <dgm:cxn modelId="{E9F918B7-C16E-4E8E-895E-4F2139A19F13}" type="presParOf" srcId="{C8606AEE-F4E6-4223-B5F5-F3A32A574EC2}" destId="{DFB24A46-D243-44E6-B067-5C5773250605}" srcOrd="0" destOrd="0" presId="urn:microsoft.com/office/officeart/2005/8/layout/default"/>
    <dgm:cxn modelId="{1F5E7F13-6E94-4A24-8B18-8E0CC69C78FB}" type="presParOf" srcId="{C8606AEE-F4E6-4223-B5F5-F3A32A574EC2}" destId="{40918981-FA4E-4F8E-A0BC-C620BCC0AC4E}" srcOrd="1" destOrd="0" presId="urn:microsoft.com/office/officeart/2005/8/layout/default"/>
    <dgm:cxn modelId="{89AC9612-E859-45A8-9598-392A69F0C044}" type="presParOf" srcId="{C8606AEE-F4E6-4223-B5F5-F3A32A574EC2}" destId="{511C015F-1791-4941-A487-FF32EE28B6B6}" srcOrd="2" destOrd="0" presId="urn:microsoft.com/office/officeart/2005/8/layout/default"/>
    <dgm:cxn modelId="{E9CF6C4D-3F9D-4358-8294-5C1F3FF9131F}" type="presParOf" srcId="{C8606AEE-F4E6-4223-B5F5-F3A32A574EC2}" destId="{1F8BEC4F-B6F8-475D-B08C-4F1CCBACF33C}" srcOrd="3" destOrd="0" presId="urn:microsoft.com/office/officeart/2005/8/layout/default"/>
    <dgm:cxn modelId="{BD9242FA-4282-41BB-BF5F-C5BFFC522DB2}" type="presParOf" srcId="{C8606AEE-F4E6-4223-B5F5-F3A32A574EC2}" destId="{9EBFFBC3-97B7-4E8D-AD92-0A9BC97FA772}" srcOrd="4" destOrd="0" presId="urn:microsoft.com/office/officeart/2005/8/layout/default"/>
    <dgm:cxn modelId="{E338D14D-EFAF-495E-B0DB-04623699A3FC}" type="presParOf" srcId="{C8606AEE-F4E6-4223-B5F5-F3A32A574EC2}" destId="{32E897A1-1396-44C4-A959-52282DEB71A8}" srcOrd="5" destOrd="0" presId="urn:microsoft.com/office/officeart/2005/8/layout/default"/>
    <dgm:cxn modelId="{DE9A3B3D-61E0-4921-8D06-2AEC3099EAF4}" type="presParOf" srcId="{C8606AEE-F4E6-4223-B5F5-F3A32A574EC2}" destId="{712178A3-EFEF-4861-8893-FD8C634BD80A}" srcOrd="6" destOrd="0" presId="urn:microsoft.com/office/officeart/2005/8/layout/default"/>
    <dgm:cxn modelId="{7780583E-797B-402F-8D77-8627373FDAF5}" type="presParOf" srcId="{C8606AEE-F4E6-4223-B5F5-F3A32A574EC2}" destId="{147BE3AA-31CF-401A-A29A-C89953EB1CAE}" srcOrd="7" destOrd="0" presId="urn:microsoft.com/office/officeart/2005/8/layout/default"/>
    <dgm:cxn modelId="{5CF790AE-10E3-41AB-B7C1-310178E10927}" type="presParOf" srcId="{C8606AEE-F4E6-4223-B5F5-F3A32A574EC2}" destId="{CDF29F36-973E-444C-943F-15A3476FBB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59F126-1F00-4B20-B9BB-C9B93EA16A59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0CC024-2CB5-49C2-B3F3-C0FD0FBE11E6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/>
            <a:t>- «включить» обучающихся в активный процесс познания и достижения истинных знаний</a:t>
          </a:r>
          <a:endParaRPr lang="ru-RU" sz="1800" b="1" dirty="0"/>
        </a:p>
      </dgm:t>
    </dgm:pt>
    <dgm:pt modelId="{006EF5CF-769B-45C7-840C-C06B937F8F4C}" type="parTrans" cxnId="{05FEC2DE-0ADF-4C16-8FF7-C5C01C84075F}">
      <dgm:prSet/>
      <dgm:spPr/>
      <dgm:t>
        <a:bodyPr/>
        <a:lstStyle/>
        <a:p>
          <a:endParaRPr lang="ru-RU"/>
        </a:p>
      </dgm:t>
    </dgm:pt>
    <dgm:pt modelId="{19B5ECED-74EC-4BCA-82D2-394A32A5B28D}" type="sibTrans" cxnId="{05FEC2DE-0ADF-4C16-8FF7-C5C01C84075F}">
      <dgm:prSet/>
      <dgm:spPr/>
      <dgm:t>
        <a:bodyPr/>
        <a:lstStyle/>
        <a:p>
          <a:endParaRPr lang="ru-RU"/>
        </a:p>
      </dgm:t>
    </dgm:pt>
    <dgm:pt modelId="{7177F925-6C3A-4A84-8AC5-54E7E1824D07}">
      <dgm:prSet phldrT="[Текст]" custT="1"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sz="1800" b="1" i="0" dirty="0" smtClean="0"/>
            <a:t>- формировать универсальные виды учебной деятельности,  необходимые для развития личности, её самореализации, готовности к непрерывному образованию, способной ставить цели, искать и использовать необходимые средства и способы достижения</a:t>
          </a:r>
          <a:endParaRPr lang="ru-RU" sz="1800" b="1" i="0" dirty="0"/>
        </a:p>
      </dgm:t>
    </dgm:pt>
    <dgm:pt modelId="{586AACB0-9C19-4BB2-873D-CCF32D65703A}" type="parTrans" cxnId="{8F1AC34C-99A4-4BA9-B6A4-174ADB53E777}">
      <dgm:prSet/>
      <dgm:spPr/>
      <dgm:t>
        <a:bodyPr/>
        <a:lstStyle/>
        <a:p>
          <a:endParaRPr lang="ru-RU"/>
        </a:p>
      </dgm:t>
    </dgm:pt>
    <dgm:pt modelId="{C453810A-B97F-4BAF-BA3A-FC6CFC548DF5}" type="sibTrans" cxnId="{8F1AC34C-99A4-4BA9-B6A4-174ADB53E777}">
      <dgm:prSet/>
      <dgm:spPr/>
      <dgm:t>
        <a:bodyPr/>
        <a:lstStyle/>
        <a:p>
          <a:endParaRPr lang="ru-RU"/>
        </a:p>
      </dgm:t>
    </dgm:pt>
    <dgm:pt modelId="{16DCC506-7143-4EF8-A52A-7ED09590CA03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i="0" dirty="0" smtClean="0"/>
            <a:t>- контролировать и оценивать процесс и результаты деятельности</a:t>
          </a:r>
          <a:endParaRPr lang="ru-RU" sz="1800" i="0" dirty="0"/>
        </a:p>
      </dgm:t>
    </dgm:pt>
    <dgm:pt modelId="{596658FB-6C35-4339-9D45-A7338C42CAFD}" type="parTrans" cxnId="{5D36FBAA-8736-46D9-9264-85F587D4C84B}">
      <dgm:prSet/>
      <dgm:spPr/>
      <dgm:t>
        <a:bodyPr/>
        <a:lstStyle/>
        <a:p>
          <a:endParaRPr lang="ru-RU"/>
        </a:p>
      </dgm:t>
    </dgm:pt>
    <dgm:pt modelId="{058F53CA-8098-44DC-9D8D-1BD6A251014D}" type="sibTrans" cxnId="{5D36FBAA-8736-46D9-9264-85F587D4C84B}">
      <dgm:prSet/>
      <dgm:spPr/>
      <dgm:t>
        <a:bodyPr/>
        <a:lstStyle/>
        <a:p>
          <a:endParaRPr lang="ru-RU"/>
        </a:p>
      </dgm:t>
    </dgm:pt>
    <dgm:pt modelId="{2FF669C5-1A9E-4A9D-B3DC-F53912EE97B8}">
      <dgm:prSet phldrT="[Текст]" phldr="1"/>
      <dgm:spPr/>
      <dgm:t>
        <a:bodyPr/>
        <a:lstStyle/>
        <a:p>
          <a:endParaRPr lang="ru-RU"/>
        </a:p>
      </dgm:t>
    </dgm:pt>
    <dgm:pt modelId="{7E16C7F1-E939-4FC5-B1DF-A6E6F972D193}" type="parTrans" cxnId="{93A75B06-4C52-4670-83DA-6CF82C43CB1E}">
      <dgm:prSet/>
      <dgm:spPr/>
      <dgm:t>
        <a:bodyPr/>
        <a:lstStyle/>
        <a:p>
          <a:endParaRPr lang="ru-RU"/>
        </a:p>
      </dgm:t>
    </dgm:pt>
    <dgm:pt modelId="{438F12EA-1702-4B2C-B45F-B2ADB7126ADF}" type="sibTrans" cxnId="{93A75B06-4C52-4670-83DA-6CF82C43CB1E}">
      <dgm:prSet/>
      <dgm:spPr/>
      <dgm:t>
        <a:bodyPr/>
        <a:lstStyle/>
        <a:p>
          <a:endParaRPr lang="ru-RU"/>
        </a:p>
      </dgm:t>
    </dgm:pt>
    <dgm:pt modelId="{48F557A8-F11C-4862-82F9-0E90FEDCAFD2}">
      <dgm:prSet/>
      <dgm:spPr/>
      <dgm:t>
        <a:bodyPr/>
        <a:lstStyle/>
        <a:p>
          <a:endParaRPr lang="ru-RU"/>
        </a:p>
      </dgm:t>
    </dgm:pt>
    <dgm:pt modelId="{951CE6C0-F397-4F57-840A-42A4BA914734}" type="parTrans" cxnId="{861B3887-9726-4738-A1D9-864D1F5589E2}">
      <dgm:prSet/>
      <dgm:spPr/>
      <dgm:t>
        <a:bodyPr/>
        <a:lstStyle/>
        <a:p>
          <a:endParaRPr lang="ru-RU"/>
        </a:p>
      </dgm:t>
    </dgm:pt>
    <dgm:pt modelId="{5937C301-3FB1-4B77-845F-6A87774446F9}" type="sibTrans" cxnId="{861B3887-9726-4738-A1D9-864D1F5589E2}">
      <dgm:prSet/>
      <dgm:spPr/>
      <dgm:t>
        <a:bodyPr/>
        <a:lstStyle/>
        <a:p>
          <a:endParaRPr lang="ru-RU"/>
        </a:p>
      </dgm:t>
    </dgm:pt>
    <dgm:pt modelId="{6006B15F-B3BB-4B42-A0A4-888281949FE8}">
      <dgm:prSet/>
      <dgm:spPr/>
      <dgm:t>
        <a:bodyPr/>
        <a:lstStyle/>
        <a:p>
          <a:endParaRPr lang="ru-RU"/>
        </a:p>
      </dgm:t>
    </dgm:pt>
    <dgm:pt modelId="{8B0461EE-D253-4A22-85BC-C7997C687213}" type="parTrans" cxnId="{6B51E9BE-EC2A-4B6E-9981-F301AB09DA4D}">
      <dgm:prSet/>
      <dgm:spPr/>
      <dgm:t>
        <a:bodyPr/>
        <a:lstStyle/>
        <a:p>
          <a:endParaRPr lang="ru-RU"/>
        </a:p>
      </dgm:t>
    </dgm:pt>
    <dgm:pt modelId="{7B54627C-D395-4DC7-B249-7A28ADF50E9A}" type="sibTrans" cxnId="{6B51E9BE-EC2A-4B6E-9981-F301AB09DA4D}">
      <dgm:prSet/>
      <dgm:spPr/>
      <dgm:t>
        <a:bodyPr/>
        <a:lstStyle/>
        <a:p>
          <a:endParaRPr lang="ru-RU"/>
        </a:p>
      </dgm:t>
    </dgm:pt>
    <dgm:pt modelId="{FE7396DB-4307-49CE-980D-F153395B95F0}">
      <dgm:prSet phldrT="[Текст]" custT="1"/>
      <dgm:spPr>
        <a:solidFill>
          <a:schemeClr val="bg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softEdge">
          <a:bevelT w="63500" h="25400" prst="coolSlant"/>
        </a:sp3d>
      </dgm:spPr>
      <dgm:t>
        <a:bodyPr/>
        <a:lstStyle/>
        <a:p>
          <a:r>
            <a:rPr lang="ru-RU" sz="1600" b="1" dirty="0" smtClean="0">
              <a:solidFill>
                <a:srgbClr val="333399"/>
              </a:solidFill>
            </a:rPr>
            <a:t>Использование технологии РКМЧП позволяет педагогу, используя универсальную модель и систему эффективных приёмов:</a:t>
          </a:r>
          <a:endParaRPr lang="ru-RU" sz="1600" b="1" dirty="0">
            <a:solidFill>
              <a:srgbClr val="333399"/>
            </a:solidFill>
          </a:endParaRPr>
        </a:p>
      </dgm:t>
    </dgm:pt>
    <dgm:pt modelId="{33B29482-CE12-4B99-A052-EC89064EEABE}" type="sibTrans" cxnId="{5EB255B3-F8DD-442C-B5B3-86CFCE394341}">
      <dgm:prSet/>
      <dgm:spPr/>
      <dgm:t>
        <a:bodyPr/>
        <a:lstStyle/>
        <a:p>
          <a:endParaRPr lang="ru-RU"/>
        </a:p>
      </dgm:t>
    </dgm:pt>
    <dgm:pt modelId="{4B8F2192-AEC4-4BF2-AFAE-D38B43BDE903}" type="parTrans" cxnId="{5EB255B3-F8DD-442C-B5B3-86CFCE394341}">
      <dgm:prSet/>
      <dgm:spPr/>
      <dgm:t>
        <a:bodyPr/>
        <a:lstStyle/>
        <a:p>
          <a:endParaRPr lang="ru-RU"/>
        </a:p>
      </dgm:t>
    </dgm:pt>
    <dgm:pt modelId="{4F3252C9-6511-4EF7-8EAE-F3BD2751280A}">
      <dgm:prSet/>
      <dgm:spPr/>
      <dgm:t>
        <a:bodyPr/>
        <a:lstStyle/>
        <a:p>
          <a:endParaRPr lang="ru-RU"/>
        </a:p>
      </dgm:t>
    </dgm:pt>
    <dgm:pt modelId="{1338F942-7F80-4AF9-AB45-C168802D71B3}" type="parTrans" cxnId="{6F5E8CD6-7FFA-41D8-BB12-1ABEAB1C22F3}">
      <dgm:prSet/>
      <dgm:spPr/>
      <dgm:t>
        <a:bodyPr/>
        <a:lstStyle/>
        <a:p>
          <a:endParaRPr lang="ru-RU"/>
        </a:p>
      </dgm:t>
    </dgm:pt>
    <dgm:pt modelId="{6555CBE3-8C11-43D4-B876-305B4C464DC1}" type="sibTrans" cxnId="{6F5E8CD6-7FFA-41D8-BB12-1ABEAB1C22F3}">
      <dgm:prSet/>
      <dgm:spPr/>
      <dgm:t>
        <a:bodyPr/>
        <a:lstStyle/>
        <a:p>
          <a:endParaRPr lang="ru-RU"/>
        </a:p>
      </dgm:t>
    </dgm:pt>
    <dgm:pt modelId="{0B81AF64-BAAC-4990-90CA-C1A81B810E88}">
      <dgm:prSet/>
      <dgm:spPr/>
      <dgm:t>
        <a:bodyPr/>
        <a:lstStyle/>
        <a:p>
          <a:endParaRPr lang="ru-RU"/>
        </a:p>
      </dgm:t>
    </dgm:pt>
    <dgm:pt modelId="{393A9788-0693-4C41-9A8B-9AAA36800905}" type="parTrans" cxnId="{0CE3F109-FE65-41CF-8D42-ADE9A95676CA}">
      <dgm:prSet/>
      <dgm:spPr/>
      <dgm:t>
        <a:bodyPr/>
        <a:lstStyle/>
        <a:p>
          <a:endParaRPr lang="ru-RU"/>
        </a:p>
      </dgm:t>
    </dgm:pt>
    <dgm:pt modelId="{A94A1FFD-FA34-4EEF-A188-74875D651A40}" type="sibTrans" cxnId="{0CE3F109-FE65-41CF-8D42-ADE9A95676CA}">
      <dgm:prSet/>
      <dgm:spPr/>
      <dgm:t>
        <a:bodyPr/>
        <a:lstStyle/>
        <a:p>
          <a:endParaRPr lang="ru-RU"/>
        </a:p>
      </dgm:t>
    </dgm:pt>
    <dgm:pt modelId="{F970B3D8-71CF-44B4-A1DD-D3CB6B9A022A}">
      <dgm:prSet custT="1"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sz="1800" b="1" i="0" dirty="0" smtClean="0"/>
            <a:t>- учить школьника самостоятельно мыслить, осмысливать, структурировать и передавать информацию</a:t>
          </a:r>
        </a:p>
      </dgm:t>
    </dgm:pt>
    <dgm:pt modelId="{61FCD003-209A-4C98-960C-5D347BD1C899}" type="parTrans" cxnId="{C939734D-859C-449D-9D5C-D51F6A84E578}">
      <dgm:prSet/>
      <dgm:spPr/>
      <dgm:t>
        <a:bodyPr/>
        <a:lstStyle/>
        <a:p>
          <a:endParaRPr lang="ru-RU"/>
        </a:p>
      </dgm:t>
    </dgm:pt>
    <dgm:pt modelId="{84023983-A210-4F44-A7D5-BB2E1FBC5446}" type="sibTrans" cxnId="{C939734D-859C-449D-9D5C-D51F6A84E578}">
      <dgm:prSet/>
      <dgm:spPr/>
      <dgm:t>
        <a:bodyPr/>
        <a:lstStyle/>
        <a:p>
          <a:endParaRPr lang="ru-RU"/>
        </a:p>
      </dgm:t>
    </dgm:pt>
    <dgm:pt modelId="{2C4417F2-9DEA-4711-8EBF-5DCE17E9EE04}">
      <dgm:prSet/>
      <dgm:spPr/>
      <dgm:t>
        <a:bodyPr/>
        <a:lstStyle/>
        <a:p>
          <a:endParaRPr lang="ru-RU"/>
        </a:p>
      </dgm:t>
    </dgm:pt>
    <dgm:pt modelId="{A0AF72F7-3FB7-4FC4-90E5-E7A5ED9E6863}" type="parTrans" cxnId="{5077D3EE-7AD7-47EF-87CA-E0B4807D2AFF}">
      <dgm:prSet/>
      <dgm:spPr/>
      <dgm:t>
        <a:bodyPr/>
        <a:lstStyle/>
        <a:p>
          <a:endParaRPr lang="ru-RU"/>
        </a:p>
      </dgm:t>
    </dgm:pt>
    <dgm:pt modelId="{1FDC8E00-F152-43C9-807D-4F2D0FC8E2D0}" type="sibTrans" cxnId="{5077D3EE-7AD7-47EF-87CA-E0B4807D2AFF}">
      <dgm:prSet/>
      <dgm:spPr/>
      <dgm:t>
        <a:bodyPr/>
        <a:lstStyle/>
        <a:p>
          <a:endParaRPr lang="ru-RU"/>
        </a:p>
      </dgm:t>
    </dgm:pt>
    <dgm:pt modelId="{99F90556-A247-498E-A746-F0746B4A966D}">
      <dgm:prSet/>
      <dgm:spPr/>
      <dgm:t>
        <a:bodyPr/>
        <a:lstStyle/>
        <a:p>
          <a:endParaRPr lang="ru-RU"/>
        </a:p>
      </dgm:t>
    </dgm:pt>
    <dgm:pt modelId="{E8449EB0-27A7-4132-88CC-813C97A5EB8A}" type="parTrans" cxnId="{6FDF45B5-923C-4316-B885-4FA7AD2705AC}">
      <dgm:prSet/>
      <dgm:spPr/>
      <dgm:t>
        <a:bodyPr/>
        <a:lstStyle/>
        <a:p>
          <a:endParaRPr lang="ru-RU"/>
        </a:p>
      </dgm:t>
    </dgm:pt>
    <dgm:pt modelId="{3D7C6A54-19EA-4DC4-8056-5D49A794520C}" type="sibTrans" cxnId="{6FDF45B5-923C-4316-B885-4FA7AD2705AC}">
      <dgm:prSet/>
      <dgm:spPr/>
      <dgm:t>
        <a:bodyPr/>
        <a:lstStyle/>
        <a:p>
          <a:endParaRPr lang="ru-RU"/>
        </a:p>
      </dgm:t>
    </dgm:pt>
    <dgm:pt modelId="{3B343552-76C2-4E5B-A953-80020ABD1D2D}" type="pres">
      <dgm:prSet presAssocID="{4059F126-1F00-4B20-B9BB-C9B93EA16A5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E22E8-6271-4A91-BF46-DDD297BB1325}" type="pres">
      <dgm:prSet presAssocID="{4059F126-1F00-4B20-B9BB-C9B93EA16A59}" presName="matrix" presStyleCnt="0"/>
      <dgm:spPr/>
      <dgm:t>
        <a:bodyPr/>
        <a:lstStyle/>
        <a:p>
          <a:endParaRPr lang="ru-RU"/>
        </a:p>
      </dgm:t>
    </dgm:pt>
    <dgm:pt modelId="{B7B9B555-F451-42C6-B392-1B80E58896E5}" type="pres">
      <dgm:prSet presAssocID="{4059F126-1F00-4B20-B9BB-C9B93EA16A59}" presName="tile1" presStyleLbl="node1" presStyleIdx="0" presStyleCnt="4" custScaleY="102548" custLinFactNeighborY="1274"/>
      <dgm:spPr/>
      <dgm:t>
        <a:bodyPr/>
        <a:lstStyle/>
        <a:p>
          <a:endParaRPr lang="ru-RU"/>
        </a:p>
      </dgm:t>
    </dgm:pt>
    <dgm:pt modelId="{AC8880BE-741A-4204-B198-E66A386C3C91}" type="pres">
      <dgm:prSet presAssocID="{4059F126-1F00-4B20-B9BB-C9B93EA16A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11308-67A0-4248-9BDF-79A1DBDD77B6}" type="pres">
      <dgm:prSet presAssocID="{4059F126-1F00-4B20-B9BB-C9B93EA16A59}" presName="tile2" presStyleLbl="node1" presStyleIdx="1" presStyleCnt="4"/>
      <dgm:spPr/>
      <dgm:t>
        <a:bodyPr/>
        <a:lstStyle/>
        <a:p>
          <a:endParaRPr lang="ru-RU"/>
        </a:p>
      </dgm:t>
    </dgm:pt>
    <dgm:pt modelId="{1E742C55-9B8B-4109-BB0D-ED728E0D5832}" type="pres">
      <dgm:prSet presAssocID="{4059F126-1F00-4B20-B9BB-C9B93EA16A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5F837-70D0-4A44-AC4A-C08EFC47F94D}" type="pres">
      <dgm:prSet presAssocID="{4059F126-1F00-4B20-B9BB-C9B93EA16A59}" presName="tile3" presStyleLbl="node1" presStyleIdx="2" presStyleCnt="4"/>
      <dgm:spPr/>
      <dgm:t>
        <a:bodyPr/>
        <a:lstStyle/>
        <a:p>
          <a:endParaRPr lang="ru-RU"/>
        </a:p>
      </dgm:t>
    </dgm:pt>
    <dgm:pt modelId="{B8211F9B-12C2-401C-90DD-7F17A3329B87}" type="pres">
      <dgm:prSet presAssocID="{4059F126-1F00-4B20-B9BB-C9B93EA16A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674E2-825A-496C-B67C-46390171A7D3}" type="pres">
      <dgm:prSet presAssocID="{4059F126-1F00-4B20-B9BB-C9B93EA16A59}" presName="tile4" presStyleLbl="node1" presStyleIdx="3" presStyleCnt="4"/>
      <dgm:spPr/>
      <dgm:t>
        <a:bodyPr/>
        <a:lstStyle/>
        <a:p>
          <a:endParaRPr lang="ru-RU"/>
        </a:p>
      </dgm:t>
    </dgm:pt>
    <dgm:pt modelId="{81CDCB7D-E7CE-439D-8A3A-E330729535EE}" type="pres">
      <dgm:prSet presAssocID="{4059F126-1F00-4B20-B9BB-C9B93EA16A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F859D-279C-4F17-8A3E-906EC5DD60E2}" type="pres">
      <dgm:prSet presAssocID="{4059F126-1F00-4B20-B9BB-C9B93EA16A59}" presName="centerTile" presStyleLbl="fgShp" presStyleIdx="0" presStyleCnt="1" custScaleX="10917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75B06-4C52-4670-83DA-6CF82C43CB1E}" srcId="{FE7396DB-4307-49CE-980D-F153395B95F0}" destId="{2FF669C5-1A9E-4A9D-B3DC-F53912EE97B8}" srcOrd="4" destOrd="0" parTransId="{7E16C7F1-E939-4FC5-B1DF-A6E6F972D193}" sibTransId="{438F12EA-1702-4B2C-B45F-B2ADB7126ADF}"/>
    <dgm:cxn modelId="{861B3887-9726-4738-A1D9-864D1F5589E2}" srcId="{4059F126-1F00-4B20-B9BB-C9B93EA16A59}" destId="{48F557A8-F11C-4862-82F9-0E90FEDCAFD2}" srcOrd="5" destOrd="0" parTransId="{951CE6C0-F397-4F57-840A-42A4BA914734}" sibTransId="{5937C301-3FB1-4B77-845F-6A87774446F9}"/>
    <dgm:cxn modelId="{CCBDB910-F1BA-48E1-8571-6E019E8E5D09}" type="presOf" srcId="{F970B3D8-71CF-44B4-A1DD-D3CB6B9A022A}" destId="{74A5F837-70D0-4A44-AC4A-C08EFC47F94D}" srcOrd="0" destOrd="0" presId="urn:microsoft.com/office/officeart/2005/8/layout/matrix1"/>
    <dgm:cxn modelId="{9E828150-6466-4A23-9511-D047A3AEE7C2}" type="presOf" srcId="{630CC024-2CB5-49C2-B3F3-C0FD0FBE11E6}" destId="{AC8880BE-741A-4204-B198-E66A386C3C91}" srcOrd="1" destOrd="0" presId="urn:microsoft.com/office/officeart/2005/8/layout/matrix1"/>
    <dgm:cxn modelId="{05FEC2DE-0ADF-4C16-8FF7-C5C01C84075F}" srcId="{FE7396DB-4307-49CE-980D-F153395B95F0}" destId="{630CC024-2CB5-49C2-B3F3-C0FD0FBE11E6}" srcOrd="0" destOrd="0" parTransId="{006EF5CF-769B-45C7-840C-C06B937F8F4C}" sibTransId="{19B5ECED-74EC-4BCA-82D2-394A32A5B28D}"/>
    <dgm:cxn modelId="{83FA4567-6A07-4FB7-ABA8-661AD6869FFC}" type="presOf" srcId="{7177F925-6C3A-4A84-8AC5-54E7E1824D07}" destId="{11011308-67A0-4248-9BDF-79A1DBDD77B6}" srcOrd="0" destOrd="0" presId="urn:microsoft.com/office/officeart/2005/8/layout/matrix1"/>
    <dgm:cxn modelId="{7B84CD61-9F6B-4E44-9E91-900464F3EF06}" type="presOf" srcId="{4059F126-1F00-4B20-B9BB-C9B93EA16A59}" destId="{3B343552-76C2-4E5B-A953-80020ABD1D2D}" srcOrd="0" destOrd="0" presId="urn:microsoft.com/office/officeart/2005/8/layout/matrix1"/>
    <dgm:cxn modelId="{11BF14F4-003C-48C6-AD94-F81B0AA016FC}" type="presOf" srcId="{7177F925-6C3A-4A84-8AC5-54E7E1824D07}" destId="{1E742C55-9B8B-4109-BB0D-ED728E0D5832}" srcOrd="1" destOrd="0" presId="urn:microsoft.com/office/officeart/2005/8/layout/matrix1"/>
    <dgm:cxn modelId="{0CE3F109-FE65-41CF-8D42-ADE9A95676CA}" srcId="{4059F126-1F00-4B20-B9BB-C9B93EA16A59}" destId="{0B81AF64-BAAC-4990-90CA-C1A81B810E88}" srcOrd="4" destOrd="0" parTransId="{393A9788-0693-4C41-9A8B-9AAA36800905}" sibTransId="{A94A1FFD-FA34-4EEF-A188-74875D651A40}"/>
    <dgm:cxn modelId="{54CAEE4C-9B0A-411F-B95D-0A915A87ECC2}" type="presOf" srcId="{F970B3D8-71CF-44B4-A1DD-D3CB6B9A022A}" destId="{B8211F9B-12C2-401C-90DD-7F17A3329B87}" srcOrd="1" destOrd="0" presId="urn:microsoft.com/office/officeart/2005/8/layout/matrix1"/>
    <dgm:cxn modelId="{5D36FBAA-8736-46D9-9264-85F587D4C84B}" srcId="{FE7396DB-4307-49CE-980D-F153395B95F0}" destId="{16DCC506-7143-4EF8-A52A-7ED09590CA03}" srcOrd="3" destOrd="0" parTransId="{596658FB-6C35-4339-9D45-A7338C42CAFD}" sibTransId="{058F53CA-8098-44DC-9D8D-1BD6A251014D}"/>
    <dgm:cxn modelId="{C939734D-859C-449D-9D5C-D51F6A84E578}" srcId="{FE7396DB-4307-49CE-980D-F153395B95F0}" destId="{F970B3D8-71CF-44B4-A1DD-D3CB6B9A022A}" srcOrd="2" destOrd="0" parTransId="{61FCD003-209A-4C98-960C-5D347BD1C899}" sibTransId="{84023983-A210-4F44-A7D5-BB2E1FBC5446}"/>
    <dgm:cxn modelId="{D0847A69-2CAB-43EF-BDFB-B2890ED161C4}" type="presOf" srcId="{16DCC506-7143-4EF8-A52A-7ED09590CA03}" destId="{8AF674E2-825A-496C-B67C-46390171A7D3}" srcOrd="0" destOrd="0" presId="urn:microsoft.com/office/officeart/2005/8/layout/matrix1"/>
    <dgm:cxn modelId="{527B02CB-C8F0-439E-8A8A-66BB0F75A7AD}" type="presOf" srcId="{630CC024-2CB5-49C2-B3F3-C0FD0FBE11E6}" destId="{B7B9B555-F451-42C6-B392-1B80E58896E5}" srcOrd="0" destOrd="0" presId="urn:microsoft.com/office/officeart/2005/8/layout/matrix1"/>
    <dgm:cxn modelId="{6FDF45B5-923C-4316-B885-4FA7AD2705AC}" srcId="{4059F126-1F00-4B20-B9BB-C9B93EA16A59}" destId="{99F90556-A247-498E-A746-F0746B4A966D}" srcOrd="2" destOrd="0" parTransId="{E8449EB0-27A7-4132-88CC-813C97A5EB8A}" sibTransId="{3D7C6A54-19EA-4DC4-8056-5D49A794520C}"/>
    <dgm:cxn modelId="{8F1AC34C-99A4-4BA9-B6A4-174ADB53E777}" srcId="{FE7396DB-4307-49CE-980D-F153395B95F0}" destId="{7177F925-6C3A-4A84-8AC5-54E7E1824D07}" srcOrd="1" destOrd="0" parTransId="{586AACB0-9C19-4BB2-873D-CCF32D65703A}" sibTransId="{C453810A-B97F-4BAF-BA3A-FC6CFC548DF5}"/>
    <dgm:cxn modelId="{29A51C62-25AD-496B-AFCF-3BB5354E1722}" type="presOf" srcId="{16DCC506-7143-4EF8-A52A-7ED09590CA03}" destId="{81CDCB7D-E7CE-439D-8A3A-E330729535EE}" srcOrd="1" destOrd="0" presId="urn:microsoft.com/office/officeart/2005/8/layout/matrix1"/>
    <dgm:cxn modelId="{5077D3EE-7AD7-47EF-87CA-E0B4807D2AFF}" srcId="{4059F126-1F00-4B20-B9BB-C9B93EA16A59}" destId="{2C4417F2-9DEA-4711-8EBF-5DCE17E9EE04}" srcOrd="1" destOrd="0" parTransId="{A0AF72F7-3FB7-4FC4-90E5-E7A5ED9E6863}" sibTransId="{1FDC8E00-F152-43C9-807D-4F2D0FC8E2D0}"/>
    <dgm:cxn modelId="{6B51E9BE-EC2A-4B6E-9981-F301AB09DA4D}" srcId="{4059F126-1F00-4B20-B9BB-C9B93EA16A59}" destId="{6006B15F-B3BB-4B42-A0A4-888281949FE8}" srcOrd="6" destOrd="0" parTransId="{8B0461EE-D253-4A22-85BC-C7997C687213}" sibTransId="{7B54627C-D395-4DC7-B249-7A28ADF50E9A}"/>
    <dgm:cxn modelId="{247AAA20-C101-4AE4-99EE-49CE5256CE21}" type="presOf" srcId="{FE7396DB-4307-49CE-980D-F153395B95F0}" destId="{3D3F859D-279C-4F17-8A3E-906EC5DD60E2}" srcOrd="0" destOrd="0" presId="urn:microsoft.com/office/officeart/2005/8/layout/matrix1"/>
    <dgm:cxn modelId="{5EB255B3-F8DD-442C-B5B3-86CFCE394341}" srcId="{4059F126-1F00-4B20-B9BB-C9B93EA16A59}" destId="{FE7396DB-4307-49CE-980D-F153395B95F0}" srcOrd="0" destOrd="0" parTransId="{4B8F2192-AEC4-4BF2-AFAE-D38B43BDE903}" sibTransId="{33B29482-CE12-4B99-A052-EC89064EEABE}"/>
    <dgm:cxn modelId="{6F5E8CD6-7FFA-41D8-BB12-1ABEAB1C22F3}" srcId="{4059F126-1F00-4B20-B9BB-C9B93EA16A59}" destId="{4F3252C9-6511-4EF7-8EAE-F3BD2751280A}" srcOrd="3" destOrd="0" parTransId="{1338F942-7F80-4AF9-AB45-C168802D71B3}" sibTransId="{6555CBE3-8C11-43D4-B876-305B4C464DC1}"/>
    <dgm:cxn modelId="{36C02933-6179-4F8D-B391-1A1DBB8677B9}" type="presParOf" srcId="{3B343552-76C2-4E5B-A953-80020ABD1D2D}" destId="{B97E22E8-6271-4A91-BF46-DDD297BB1325}" srcOrd="0" destOrd="0" presId="urn:microsoft.com/office/officeart/2005/8/layout/matrix1"/>
    <dgm:cxn modelId="{77B2E01A-AC5D-43C4-BBC6-4CFFC8D905DE}" type="presParOf" srcId="{B97E22E8-6271-4A91-BF46-DDD297BB1325}" destId="{B7B9B555-F451-42C6-B392-1B80E58896E5}" srcOrd="0" destOrd="0" presId="urn:microsoft.com/office/officeart/2005/8/layout/matrix1"/>
    <dgm:cxn modelId="{2C94E039-33C2-4277-9800-74D9D39E878C}" type="presParOf" srcId="{B97E22E8-6271-4A91-BF46-DDD297BB1325}" destId="{AC8880BE-741A-4204-B198-E66A386C3C91}" srcOrd="1" destOrd="0" presId="urn:microsoft.com/office/officeart/2005/8/layout/matrix1"/>
    <dgm:cxn modelId="{20BCFD5E-666B-4747-BB56-E8E21316A742}" type="presParOf" srcId="{B97E22E8-6271-4A91-BF46-DDD297BB1325}" destId="{11011308-67A0-4248-9BDF-79A1DBDD77B6}" srcOrd="2" destOrd="0" presId="urn:microsoft.com/office/officeart/2005/8/layout/matrix1"/>
    <dgm:cxn modelId="{91F01CB9-7206-4B26-A46F-635B0C389132}" type="presParOf" srcId="{B97E22E8-6271-4A91-BF46-DDD297BB1325}" destId="{1E742C55-9B8B-4109-BB0D-ED728E0D5832}" srcOrd="3" destOrd="0" presId="urn:microsoft.com/office/officeart/2005/8/layout/matrix1"/>
    <dgm:cxn modelId="{B752D48C-9E0B-488F-800B-FBDE6529C6B7}" type="presParOf" srcId="{B97E22E8-6271-4A91-BF46-DDD297BB1325}" destId="{74A5F837-70D0-4A44-AC4A-C08EFC47F94D}" srcOrd="4" destOrd="0" presId="urn:microsoft.com/office/officeart/2005/8/layout/matrix1"/>
    <dgm:cxn modelId="{C22C16A1-9F19-457F-8CDE-15B368013B87}" type="presParOf" srcId="{B97E22E8-6271-4A91-BF46-DDD297BB1325}" destId="{B8211F9B-12C2-401C-90DD-7F17A3329B87}" srcOrd="5" destOrd="0" presId="urn:microsoft.com/office/officeart/2005/8/layout/matrix1"/>
    <dgm:cxn modelId="{05A10D6C-83B3-4EF3-A8CB-BEF9A1B42E5C}" type="presParOf" srcId="{B97E22E8-6271-4A91-BF46-DDD297BB1325}" destId="{8AF674E2-825A-496C-B67C-46390171A7D3}" srcOrd="6" destOrd="0" presId="urn:microsoft.com/office/officeart/2005/8/layout/matrix1"/>
    <dgm:cxn modelId="{F5041F41-AFE0-4FFE-9C62-F7DD7919582B}" type="presParOf" srcId="{B97E22E8-6271-4A91-BF46-DDD297BB1325}" destId="{81CDCB7D-E7CE-439D-8A3A-E330729535EE}" srcOrd="7" destOrd="0" presId="urn:microsoft.com/office/officeart/2005/8/layout/matrix1"/>
    <dgm:cxn modelId="{0358E711-E410-4B36-BCE4-3A230E17BE8E}" type="presParOf" srcId="{3B343552-76C2-4E5B-A953-80020ABD1D2D}" destId="{3D3F859D-279C-4F17-8A3E-906EC5DD60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DD813-371E-42A3-B972-235C7B4847A0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9E296B-30B6-4B79-AD3E-FCB952DDFF2A}">
      <dgm:prSet phldrT="[Текст]"/>
      <dgm:spPr>
        <a:solidFill>
          <a:srgbClr val="00B0F0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b="1" i="1" dirty="0" smtClean="0"/>
            <a:t>между знаниями, полученными на уроках русского языка и литературы и способностью применять их в жизненной практике</a:t>
          </a:r>
          <a:endParaRPr lang="ru-RU" dirty="0"/>
        </a:p>
      </dgm:t>
    </dgm:pt>
    <dgm:pt modelId="{0CF06CA1-AEB9-4213-AEBF-0A32B2EF1D85}" type="parTrans" cxnId="{47E69242-5BCE-4C71-AC8C-0327CFB205D3}">
      <dgm:prSet/>
      <dgm:spPr/>
      <dgm:t>
        <a:bodyPr/>
        <a:lstStyle/>
        <a:p>
          <a:endParaRPr lang="ru-RU"/>
        </a:p>
      </dgm:t>
    </dgm:pt>
    <dgm:pt modelId="{B52F7A28-BF02-42CB-B2DA-2DD754AB8192}" type="sibTrans" cxnId="{47E69242-5BCE-4C71-AC8C-0327CFB205D3}">
      <dgm:prSet/>
      <dgm:spPr/>
      <dgm:t>
        <a:bodyPr/>
        <a:lstStyle/>
        <a:p>
          <a:endParaRPr lang="ru-RU"/>
        </a:p>
      </dgm:t>
    </dgm:pt>
    <dgm:pt modelId="{969D67F6-78E4-45FF-AA31-E9B3E7F58432}">
      <dgm:prSet/>
      <dgm:spPr>
        <a:solidFill>
          <a:srgbClr val="005DA2"/>
        </a:solidFill>
      </dgm:spPr>
      <dgm:t>
        <a:bodyPr/>
        <a:lstStyle/>
        <a:p>
          <a:r>
            <a:rPr lang="ru-RU" b="1" i="1" dirty="0" smtClean="0"/>
            <a:t>между низким уровнем мотивации учащихся к обучению и как следствие – слабой подготовкой и высокими требованиями, предъявляемыми обществом к выпускнику</a:t>
          </a:r>
          <a:endParaRPr lang="ru-RU" b="1" i="1" dirty="0"/>
        </a:p>
      </dgm:t>
    </dgm:pt>
    <dgm:pt modelId="{45BB0506-E7D1-4C1F-9F71-F41CBD5AE008}" type="parTrans" cxnId="{567B42BA-67B0-4F97-B853-D625B7C67540}">
      <dgm:prSet/>
      <dgm:spPr/>
      <dgm:t>
        <a:bodyPr/>
        <a:lstStyle/>
        <a:p>
          <a:endParaRPr lang="ru-RU"/>
        </a:p>
      </dgm:t>
    </dgm:pt>
    <dgm:pt modelId="{29A7BE16-B1AE-4D76-A874-0DB60FBFAAC1}" type="sibTrans" cxnId="{567B42BA-67B0-4F97-B853-D625B7C67540}">
      <dgm:prSet/>
      <dgm:spPr/>
      <dgm:t>
        <a:bodyPr/>
        <a:lstStyle/>
        <a:p>
          <a:endParaRPr lang="ru-RU"/>
        </a:p>
      </dgm:t>
    </dgm:pt>
    <dgm:pt modelId="{8EE8FDB2-65DA-4AEA-873C-02056378BD4C}">
      <dgm:prSet/>
      <dgm:spPr>
        <a:solidFill>
          <a:srgbClr val="00B0F0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b="1" i="1" dirty="0" smtClean="0"/>
            <a:t>между требованиями общества к высокой грамотности личности, к её кругозору и существующим характером обучения и воспитания детей в средней и старшей школе</a:t>
          </a:r>
          <a:endParaRPr lang="ru-RU" b="1" i="1" dirty="0"/>
        </a:p>
      </dgm:t>
    </dgm:pt>
    <dgm:pt modelId="{58278A35-523B-46EF-9289-5CA4294535B4}" type="parTrans" cxnId="{BB5113D3-7DAC-4FF5-9C2C-5D8CF6758A67}">
      <dgm:prSet/>
      <dgm:spPr/>
      <dgm:t>
        <a:bodyPr/>
        <a:lstStyle/>
        <a:p>
          <a:endParaRPr lang="ru-RU"/>
        </a:p>
      </dgm:t>
    </dgm:pt>
    <dgm:pt modelId="{527055D6-3FCE-496D-8D1D-F04CC174CC50}" type="sibTrans" cxnId="{BB5113D3-7DAC-4FF5-9C2C-5D8CF6758A67}">
      <dgm:prSet/>
      <dgm:spPr/>
      <dgm:t>
        <a:bodyPr/>
        <a:lstStyle/>
        <a:p>
          <a:endParaRPr lang="ru-RU"/>
        </a:p>
      </dgm:t>
    </dgm:pt>
    <dgm:pt modelId="{B461886C-1B8B-434E-AE73-70D992A802C1}">
      <dgm:prSet/>
      <dgm:spPr>
        <a:solidFill>
          <a:srgbClr val="005DA2"/>
        </a:solidFill>
        <a:ln>
          <a:solidFill>
            <a:srgbClr val="005DA2"/>
          </a:solidFill>
        </a:ln>
      </dgm:spPr>
      <dgm:t>
        <a:bodyPr/>
        <a:lstStyle/>
        <a:p>
          <a:r>
            <a:rPr lang="ru-RU" b="1" i="1" dirty="0" smtClean="0"/>
            <a:t>между пониманием учителями значимости формирования и развития критического мышления учащихся и их неготовностью решать эти задачи в практической деятельности вследствие отсутствия необходимых профессиональных компетенций </a:t>
          </a:r>
          <a:endParaRPr lang="ru-RU" b="1" i="1" dirty="0"/>
        </a:p>
      </dgm:t>
    </dgm:pt>
    <dgm:pt modelId="{B42CEE49-DFE0-4EAC-9567-4DDF3896351C}" type="parTrans" cxnId="{A68828D5-BA93-4D19-B250-ECFB14F18798}">
      <dgm:prSet/>
      <dgm:spPr/>
      <dgm:t>
        <a:bodyPr/>
        <a:lstStyle/>
        <a:p>
          <a:endParaRPr lang="ru-RU"/>
        </a:p>
      </dgm:t>
    </dgm:pt>
    <dgm:pt modelId="{88733A7A-29DD-4AF0-A884-755CA8D18AE7}" type="sibTrans" cxnId="{A68828D5-BA93-4D19-B250-ECFB14F18798}">
      <dgm:prSet/>
      <dgm:spPr/>
      <dgm:t>
        <a:bodyPr/>
        <a:lstStyle/>
        <a:p>
          <a:endParaRPr lang="ru-RU"/>
        </a:p>
      </dgm:t>
    </dgm:pt>
    <dgm:pt modelId="{2436F38A-89A4-4DC5-9F59-D9E87E40EE53}" type="pres">
      <dgm:prSet presAssocID="{A1DDD813-371E-42A3-B972-235C7B4847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210443-DD22-47D2-800F-6B4429D31145}" type="pres">
      <dgm:prSet presAssocID="{969D67F6-78E4-45FF-AA31-E9B3E7F5843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819A3-FB8C-4587-93AB-DEB671503085}" type="pres">
      <dgm:prSet presAssocID="{29A7BE16-B1AE-4D76-A874-0DB60FBFAAC1}" presName="sibTrans" presStyleCnt="0"/>
      <dgm:spPr/>
    </dgm:pt>
    <dgm:pt modelId="{BC7980AB-EC63-460B-9233-9E16FC47D0D3}" type="pres">
      <dgm:prSet presAssocID="{AF9E296B-30B6-4B79-AD3E-FCB952DDFF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9D24E-020C-40A0-9848-F29E01FE182C}" type="pres">
      <dgm:prSet presAssocID="{B52F7A28-BF02-42CB-B2DA-2DD754AB8192}" presName="sibTrans" presStyleCnt="0"/>
      <dgm:spPr/>
    </dgm:pt>
    <dgm:pt modelId="{1DAD2DD5-275B-4A5F-B7C9-630D3F526A26}" type="pres">
      <dgm:prSet presAssocID="{8EE8FDB2-65DA-4AEA-873C-02056378BD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997A8-872E-4054-AEB4-D0F2026FCFF8}" type="pres">
      <dgm:prSet presAssocID="{527055D6-3FCE-496D-8D1D-F04CC174CC50}" presName="sibTrans" presStyleCnt="0"/>
      <dgm:spPr/>
    </dgm:pt>
    <dgm:pt modelId="{C7B32520-72EF-498B-A03F-45D3719DC712}" type="pres">
      <dgm:prSet presAssocID="{B461886C-1B8B-434E-AE73-70D992A802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32C63-703E-4D42-93A0-25646F59DA24}" type="presOf" srcId="{AF9E296B-30B6-4B79-AD3E-FCB952DDFF2A}" destId="{BC7980AB-EC63-460B-9233-9E16FC47D0D3}" srcOrd="0" destOrd="0" presId="urn:microsoft.com/office/officeart/2005/8/layout/default"/>
    <dgm:cxn modelId="{47E69242-5BCE-4C71-AC8C-0327CFB205D3}" srcId="{A1DDD813-371E-42A3-B972-235C7B4847A0}" destId="{AF9E296B-30B6-4B79-AD3E-FCB952DDFF2A}" srcOrd="1" destOrd="0" parTransId="{0CF06CA1-AEB9-4213-AEBF-0A32B2EF1D85}" sibTransId="{B52F7A28-BF02-42CB-B2DA-2DD754AB8192}"/>
    <dgm:cxn modelId="{408766EC-E817-4927-BC1C-1311670A61C6}" type="presOf" srcId="{B461886C-1B8B-434E-AE73-70D992A802C1}" destId="{C7B32520-72EF-498B-A03F-45D3719DC712}" srcOrd="0" destOrd="0" presId="urn:microsoft.com/office/officeart/2005/8/layout/default"/>
    <dgm:cxn modelId="{A68828D5-BA93-4D19-B250-ECFB14F18798}" srcId="{A1DDD813-371E-42A3-B972-235C7B4847A0}" destId="{B461886C-1B8B-434E-AE73-70D992A802C1}" srcOrd="3" destOrd="0" parTransId="{B42CEE49-DFE0-4EAC-9567-4DDF3896351C}" sibTransId="{88733A7A-29DD-4AF0-A884-755CA8D18AE7}"/>
    <dgm:cxn modelId="{C2CA84C9-6B81-487B-B5AD-EE1F5DCF9FB2}" type="presOf" srcId="{969D67F6-78E4-45FF-AA31-E9B3E7F58432}" destId="{0E210443-DD22-47D2-800F-6B4429D31145}" srcOrd="0" destOrd="0" presId="urn:microsoft.com/office/officeart/2005/8/layout/default"/>
    <dgm:cxn modelId="{567B42BA-67B0-4F97-B853-D625B7C67540}" srcId="{A1DDD813-371E-42A3-B972-235C7B4847A0}" destId="{969D67F6-78E4-45FF-AA31-E9B3E7F58432}" srcOrd="0" destOrd="0" parTransId="{45BB0506-E7D1-4C1F-9F71-F41CBD5AE008}" sibTransId="{29A7BE16-B1AE-4D76-A874-0DB60FBFAAC1}"/>
    <dgm:cxn modelId="{9BA2DB15-E81A-4ED3-B7E5-9938E5B75D90}" type="presOf" srcId="{A1DDD813-371E-42A3-B972-235C7B4847A0}" destId="{2436F38A-89A4-4DC5-9F59-D9E87E40EE53}" srcOrd="0" destOrd="0" presId="urn:microsoft.com/office/officeart/2005/8/layout/default"/>
    <dgm:cxn modelId="{BB5113D3-7DAC-4FF5-9C2C-5D8CF6758A67}" srcId="{A1DDD813-371E-42A3-B972-235C7B4847A0}" destId="{8EE8FDB2-65DA-4AEA-873C-02056378BD4C}" srcOrd="2" destOrd="0" parTransId="{58278A35-523B-46EF-9289-5CA4294535B4}" sibTransId="{527055D6-3FCE-496D-8D1D-F04CC174CC50}"/>
    <dgm:cxn modelId="{874D3EBE-2089-4825-94B4-D7CC07A74CB4}" type="presOf" srcId="{8EE8FDB2-65DA-4AEA-873C-02056378BD4C}" destId="{1DAD2DD5-275B-4A5F-B7C9-630D3F526A26}" srcOrd="0" destOrd="0" presId="urn:microsoft.com/office/officeart/2005/8/layout/default"/>
    <dgm:cxn modelId="{AD3E8237-5DE6-4AA2-BEBB-40E45E72F7F5}" type="presParOf" srcId="{2436F38A-89A4-4DC5-9F59-D9E87E40EE53}" destId="{0E210443-DD22-47D2-800F-6B4429D31145}" srcOrd="0" destOrd="0" presId="urn:microsoft.com/office/officeart/2005/8/layout/default"/>
    <dgm:cxn modelId="{D37BE3FE-073C-4444-A2D0-31DD97E5BFF1}" type="presParOf" srcId="{2436F38A-89A4-4DC5-9F59-D9E87E40EE53}" destId="{52E819A3-FB8C-4587-93AB-DEB671503085}" srcOrd="1" destOrd="0" presId="urn:microsoft.com/office/officeart/2005/8/layout/default"/>
    <dgm:cxn modelId="{40CA5E1A-BA43-48F6-A97B-8BAAC54461C5}" type="presParOf" srcId="{2436F38A-89A4-4DC5-9F59-D9E87E40EE53}" destId="{BC7980AB-EC63-460B-9233-9E16FC47D0D3}" srcOrd="2" destOrd="0" presId="urn:microsoft.com/office/officeart/2005/8/layout/default"/>
    <dgm:cxn modelId="{6396F068-D76D-40DB-9851-C37140B2298C}" type="presParOf" srcId="{2436F38A-89A4-4DC5-9F59-D9E87E40EE53}" destId="{3A79D24E-020C-40A0-9848-F29E01FE182C}" srcOrd="3" destOrd="0" presId="urn:microsoft.com/office/officeart/2005/8/layout/default"/>
    <dgm:cxn modelId="{037E730A-70F7-4B24-8DC6-6F2E1A1AA686}" type="presParOf" srcId="{2436F38A-89A4-4DC5-9F59-D9E87E40EE53}" destId="{1DAD2DD5-275B-4A5F-B7C9-630D3F526A26}" srcOrd="4" destOrd="0" presId="urn:microsoft.com/office/officeart/2005/8/layout/default"/>
    <dgm:cxn modelId="{E3A62D43-AD14-4279-BCD9-F144F53797BA}" type="presParOf" srcId="{2436F38A-89A4-4DC5-9F59-D9E87E40EE53}" destId="{9B9997A8-872E-4054-AEB4-D0F2026FCFF8}" srcOrd="5" destOrd="0" presId="urn:microsoft.com/office/officeart/2005/8/layout/default"/>
    <dgm:cxn modelId="{825EF735-3CE2-4A75-9DEB-2BBE195CB4ED}" type="presParOf" srcId="{2436F38A-89A4-4DC5-9F59-D9E87E40EE53}" destId="{C7B32520-72EF-498B-A03F-45D3719DC7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C222D5-270E-401B-A71E-A6BC9B15797F}">
      <dsp:nvSpPr>
        <dsp:cNvPr id="0" name=""/>
        <dsp:cNvSpPr/>
      </dsp:nvSpPr>
      <dsp:spPr>
        <a:xfrm rot="5400000">
          <a:off x="155864" y="2228608"/>
          <a:ext cx="1361833" cy="143315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01A0B2-681D-41FC-8CBA-2D674FA50E0D}">
      <dsp:nvSpPr>
        <dsp:cNvPr id="0" name=""/>
        <dsp:cNvSpPr/>
      </dsp:nvSpPr>
      <dsp:spPr>
        <a:xfrm>
          <a:off x="2141" y="1242929"/>
          <a:ext cx="2614205" cy="1222520"/>
        </a:xfrm>
        <a:prstGeom prst="roundRect">
          <a:avLst>
            <a:gd name="adj" fmla="val 10000"/>
          </a:avLst>
        </a:prstGeom>
        <a:solidFill>
          <a:srgbClr val="005DA2"/>
        </a:solidFill>
        <a:ln>
          <a:solidFill>
            <a:srgbClr val="005D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latin typeface="+mj-lt"/>
            </a:rPr>
            <a:t>Признаки критического мышления:</a:t>
          </a:r>
          <a:endParaRPr lang="ru-RU" sz="2400" b="1" i="1" u="none" kern="1200" dirty="0">
            <a:latin typeface="+mj-lt"/>
          </a:endParaRPr>
        </a:p>
      </dsp:txBody>
      <dsp:txXfrm>
        <a:off x="2141" y="1242929"/>
        <a:ext cx="2614205" cy="1222520"/>
      </dsp:txXfrm>
    </dsp:sp>
    <dsp:sp modelId="{B386E420-A1AA-4D8F-8EBB-0FBC4344FF76}">
      <dsp:nvSpPr>
        <dsp:cNvPr id="0" name=""/>
        <dsp:cNvSpPr/>
      </dsp:nvSpPr>
      <dsp:spPr>
        <a:xfrm rot="5400000">
          <a:off x="219091" y="3538748"/>
          <a:ext cx="1235378" cy="143315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EE1BC-AD9D-4465-B6C0-8DF329192B21}">
      <dsp:nvSpPr>
        <dsp:cNvPr id="0" name=""/>
        <dsp:cNvSpPr/>
      </dsp:nvSpPr>
      <dsp:spPr>
        <a:xfrm>
          <a:off x="142606" y="2704309"/>
          <a:ext cx="2333274" cy="104841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-мышление продуктивное, в ходе которого формируется позитивный опыт из всего, что происходит с человеком</a:t>
          </a:r>
          <a:endParaRPr lang="ru-RU" sz="1400" b="1" i="1" kern="1200" dirty="0"/>
        </a:p>
      </dsp:txBody>
      <dsp:txXfrm>
        <a:off x="142606" y="2704309"/>
        <a:ext cx="2333274" cy="1048411"/>
      </dsp:txXfrm>
    </dsp:sp>
    <dsp:sp modelId="{6EDDECC3-2B3E-4F64-AE39-50E76FCA4F73}">
      <dsp:nvSpPr>
        <dsp:cNvPr id="0" name=""/>
        <dsp:cNvSpPr/>
      </dsp:nvSpPr>
      <dsp:spPr>
        <a:xfrm rot="21550902">
          <a:off x="844330" y="4140531"/>
          <a:ext cx="2972389" cy="143315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9EC59F-92EA-4AF9-936B-E8A1BC9279FD}">
      <dsp:nvSpPr>
        <dsp:cNvPr id="0" name=""/>
        <dsp:cNvSpPr/>
      </dsp:nvSpPr>
      <dsp:spPr>
        <a:xfrm>
          <a:off x="142606" y="3991580"/>
          <a:ext cx="2333274" cy="966797"/>
        </a:xfrm>
        <a:prstGeom prst="roundRect">
          <a:avLst>
            <a:gd name="adj" fmla="val 10000"/>
          </a:avLst>
        </a:prstGeom>
        <a:solidFill>
          <a:srgbClr val="005DA2"/>
        </a:solidFill>
        <a:ln>
          <a:solidFill>
            <a:srgbClr val="005D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-аргументированное, поскольку убедительные доводы позволяют принимать продуманные решения</a:t>
          </a:r>
          <a:endParaRPr lang="ru-RU" sz="1400" b="1" i="1" kern="1200" dirty="0"/>
        </a:p>
      </dsp:txBody>
      <dsp:txXfrm>
        <a:off x="142606" y="3991580"/>
        <a:ext cx="2333274" cy="966797"/>
      </dsp:txXfrm>
    </dsp:sp>
    <dsp:sp modelId="{CB4C63A5-BF96-4CC0-9D32-A1BCED28419B}">
      <dsp:nvSpPr>
        <dsp:cNvPr id="0" name=""/>
        <dsp:cNvSpPr/>
      </dsp:nvSpPr>
      <dsp:spPr>
        <a:xfrm rot="16200000">
          <a:off x="3194091" y="3483448"/>
          <a:ext cx="1260145" cy="143315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48D4AA-17BB-4046-93B2-AAFD0CF6D911}">
      <dsp:nvSpPr>
        <dsp:cNvPr id="0" name=""/>
        <dsp:cNvSpPr/>
      </dsp:nvSpPr>
      <dsp:spPr>
        <a:xfrm>
          <a:off x="3145921" y="3906680"/>
          <a:ext cx="2301410" cy="105169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-многогранное, так как оно проявляется в умении рассматривать явление с разных сторон</a:t>
          </a:r>
          <a:endParaRPr lang="ru-RU" sz="1400" b="1" i="1" kern="1200" dirty="0"/>
        </a:p>
      </dsp:txBody>
      <dsp:txXfrm>
        <a:off x="3145921" y="3906680"/>
        <a:ext cx="2301410" cy="1051698"/>
      </dsp:txXfrm>
    </dsp:sp>
    <dsp:sp modelId="{50BD7417-1D52-40DB-9A24-736EAE7FA22E}">
      <dsp:nvSpPr>
        <dsp:cNvPr id="0" name=""/>
        <dsp:cNvSpPr/>
      </dsp:nvSpPr>
      <dsp:spPr>
        <a:xfrm rot="15987811">
          <a:off x="3199130" y="2254626"/>
          <a:ext cx="1177438" cy="143315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15D4B-16CE-451C-BE54-FB3F76455FA1}">
      <dsp:nvSpPr>
        <dsp:cNvPr id="0" name=""/>
        <dsp:cNvSpPr/>
      </dsp:nvSpPr>
      <dsp:spPr>
        <a:xfrm>
          <a:off x="3149456" y="2654225"/>
          <a:ext cx="2294340" cy="1013595"/>
        </a:xfrm>
        <a:prstGeom prst="roundRect">
          <a:avLst>
            <a:gd name="adj" fmla="val 10000"/>
          </a:avLst>
        </a:prstGeom>
        <a:solidFill>
          <a:srgbClr val="005DA2"/>
        </a:solidFill>
        <a:ln>
          <a:solidFill>
            <a:srgbClr val="005D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-социальное, поскольку работа осуществляется в парах, группах; основной приём взаимодействия -дискуссия</a:t>
          </a:r>
          <a:endParaRPr lang="ru-RU" sz="1400" b="1" i="1" kern="1200" dirty="0"/>
        </a:p>
      </dsp:txBody>
      <dsp:txXfrm>
        <a:off x="3149456" y="2654225"/>
        <a:ext cx="2294340" cy="1013595"/>
      </dsp:txXfrm>
    </dsp:sp>
    <dsp:sp modelId="{F04DB0C7-67C6-459D-BF68-57AE9CD32C96}">
      <dsp:nvSpPr>
        <dsp:cNvPr id="0" name=""/>
        <dsp:cNvSpPr/>
      </dsp:nvSpPr>
      <dsp:spPr>
        <a:xfrm>
          <a:off x="3069207" y="1487139"/>
          <a:ext cx="2309579" cy="97549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-индивидуальное, ибо оно формирует личностную культуру работы с информацией</a:t>
          </a:r>
          <a:endParaRPr lang="ru-RU" sz="1400" b="1" i="1" kern="1200" dirty="0"/>
        </a:p>
      </dsp:txBody>
      <dsp:txXfrm>
        <a:off x="3069207" y="1487139"/>
        <a:ext cx="2309579" cy="9754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24A46-D243-44E6-B067-5C5773250605}">
      <dsp:nvSpPr>
        <dsp:cNvPr id="0" name=""/>
        <dsp:cNvSpPr/>
      </dsp:nvSpPr>
      <dsp:spPr>
        <a:xfrm>
          <a:off x="1396603" y="3094"/>
          <a:ext cx="2733209" cy="1639925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cs typeface="Times New Roman" pitchFamily="18" charset="0"/>
            </a:rPr>
            <a:t>а</a:t>
          </a:r>
          <a:r>
            <a:rPr lang="ru-RU" sz="1600" b="1" i="1" kern="1200" dirty="0" smtClean="0">
              <a:cs typeface="Times New Roman" pitchFamily="18" charset="0"/>
            </a:rPr>
            <a:t>) изучение и апробирование новых педагогических технологий</a:t>
          </a:r>
          <a:endParaRPr lang="ru-RU" sz="1500" kern="1200" dirty="0"/>
        </a:p>
      </dsp:txBody>
      <dsp:txXfrm>
        <a:off x="1396603" y="3094"/>
        <a:ext cx="2733209" cy="1639925"/>
      </dsp:txXfrm>
    </dsp:sp>
    <dsp:sp modelId="{511C015F-1791-4941-A487-FF32EE28B6B6}">
      <dsp:nvSpPr>
        <dsp:cNvPr id="0" name=""/>
        <dsp:cNvSpPr/>
      </dsp:nvSpPr>
      <dsp:spPr>
        <a:xfrm>
          <a:off x="4403134" y="3094"/>
          <a:ext cx="2733209" cy="1639925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cs typeface="Times New Roman" pitchFamily="18" charset="0"/>
            </a:rPr>
            <a:t>б) изучение статей коллег по применению технологии развития критического мышления и применению новых дидактических технологий в методических материалах</a:t>
          </a:r>
          <a:endParaRPr lang="ru-RU" sz="1600" b="1" i="1" kern="1200" dirty="0"/>
        </a:p>
      </dsp:txBody>
      <dsp:txXfrm>
        <a:off x="4403134" y="3094"/>
        <a:ext cx="2733209" cy="1639925"/>
      </dsp:txXfrm>
    </dsp:sp>
    <dsp:sp modelId="{9EBFFBC3-97B7-4E8D-AD92-0A9BC97FA772}">
      <dsp:nvSpPr>
        <dsp:cNvPr id="0" name=""/>
        <dsp:cNvSpPr/>
      </dsp:nvSpPr>
      <dsp:spPr>
        <a:xfrm>
          <a:off x="1380149" y="1872637"/>
          <a:ext cx="2733209" cy="1639925"/>
        </a:xfrm>
        <a:prstGeom prst="rect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cs typeface="Times New Roman" pitchFamily="18" charset="0"/>
            </a:rPr>
            <a:t>в) систематический анализ  проверки знаний по русскому языку и литературе, итоговой аттестации по предмету</a:t>
          </a:r>
          <a:endParaRPr lang="ru-RU" sz="1600" kern="1200" dirty="0"/>
        </a:p>
      </dsp:txBody>
      <dsp:txXfrm>
        <a:off x="1380149" y="1872637"/>
        <a:ext cx="2733209" cy="1639925"/>
      </dsp:txXfrm>
    </dsp:sp>
    <dsp:sp modelId="{712178A3-EFEF-4861-8893-FD8C634BD80A}">
      <dsp:nvSpPr>
        <dsp:cNvPr id="0" name=""/>
        <dsp:cNvSpPr/>
      </dsp:nvSpPr>
      <dsp:spPr>
        <a:xfrm>
          <a:off x="4428498" y="1872210"/>
          <a:ext cx="2733209" cy="1639925"/>
        </a:xfrm>
        <a:prstGeom prst="rect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cs typeface="Times New Roman" pitchFamily="18" charset="0"/>
            </a:rPr>
            <a:t>г) личные наблюдения за обучающимися, общение с детьми и их родителями</a:t>
          </a:r>
          <a:endParaRPr lang="ru-RU" sz="1600" b="1" i="1" kern="1200" dirty="0"/>
        </a:p>
      </dsp:txBody>
      <dsp:txXfrm>
        <a:off x="4428498" y="1872210"/>
        <a:ext cx="2733209" cy="1639925"/>
      </dsp:txXfrm>
    </dsp:sp>
    <dsp:sp modelId="{CDF29F36-973E-444C-943F-15A3476FBB34}">
      <dsp:nvSpPr>
        <dsp:cNvPr id="0" name=""/>
        <dsp:cNvSpPr/>
      </dsp:nvSpPr>
      <dsp:spPr>
        <a:xfrm>
          <a:off x="2916322" y="3744410"/>
          <a:ext cx="2733209" cy="1639925"/>
        </a:xfrm>
        <a:prstGeom prst="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cs typeface="Times New Roman" pitchFamily="18" charset="0"/>
            </a:rPr>
            <a:t>д</a:t>
          </a:r>
          <a:r>
            <a:rPr lang="ru-RU" sz="1600" b="1" i="1" kern="1200" dirty="0" smtClean="0">
              <a:cs typeface="Times New Roman" pitchFamily="18" charset="0"/>
            </a:rPr>
            <a:t>)  повышение квалификации на курсах</a:t>
          </a:r>
          <a:endParaRPr lang="ru-RU" sz="1600" b="1" kern="1200" dirty="0"/>
        </a:p>
      </dsp:txBody>
      <dsp:txXfrm>
        <a:off x="2916322" y="3744410"/>
        <a:ext cx="2733209" cy="16399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9B555-F451-42C6-B392-1B80E58896E5}">
      <dsp:nvSpPr>
        <dsp:cNvPr id="0" name=""/>
        <dsp:cNvSpPr/>
      </dsp:nvSpPr>
      <dsp:spPr>
        <a:xfrm rot="16200000">
          <a:off x="612064" y="-594061"/>
          <a:ext cx="2898328" cy="4122458"/>
        </a:xfrm>
        <a:prstGeom prst="round1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«включить» обучающихся в активный процесс познания и достижения истинных знаний</a:t>
          </a:r>
          <a:endParaRPr lang="ru-RU" sz="1800" b="1" kern="1200" dirty="0"/>
        </a:p>
      </dsp:txBody>
      <dsp:txXfrm rot="16200000">
        <a:off x="974355" y="-956352"/>
        <a:ext cx="2173746" cy="4122458"/>
      </dsp:txXfrm>
    </dsp:sp>
    <dsp:sp modelId="{11011308-67A0-4248-9BDF-79A1DBDD77B6}">
      <dsp:nvSpPr>
        <dsp:cNvPr id="0" name=""/>
        <dsp:cNvSpPr/>
      </dsp:nvSpPr>
      <dsp:spPr>
        <a:xfrm>
          <a:off x="4122458" y="18003"/>
          <a:ext cx="4122458" cy="2826314"/>
        </a:xfrm>
        <a:prstGeom prst="round1Rect">
          <a:avLst/>
        </a:prstGeom>
        <a:solidFill>
          <a:srgbClr val="005DA2"/>
        </a:solidFill>
        <a:ln>
          <a:solidFill>
            <a:srgbClr val="005D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формировать универсальные виды учебной деятельности,  необходимые для развития личности, её самореализации, готовности к непрерывному образованию, способной ставить цели, искать и использовать необходимые средства и способы достижения</a:t>
          </a:r>
          <a:endParaRPr lang="ru-RU" sz="1800" b="1" i="0" kern="1200" dirty="0"/>
        </a:p>
      </dsp:txBody>
      <dsp:txXfrm>
        <a:off x="4122458" y="18003"/>
        <a:ext cx="4122458" cy="2119735"/>
      </dsp:txXfrm>
    </dsp:sp>
    <dsp:sp modelId="{74A5F837-70D0-4A44-AC4A-C08EFC47F94D}">
      <dsp:nvSpPr>
        <dsp:cNvPr id="0" name=""/>
        <dsp:cNvSpPr/>
      </dsp:nvSpPr>
      <dsp:spPr>
        <a:xfrm rot="10800000">
          <a:off x="0" y="2844317"/>
          <a:ext cx="4122458" cy="2826314"/>
        </a:xfrm>
        <a:prstGeom prst="round1Rect">
          <a:avLst/>
        </a:prstGeom>
        <a:solidFill>
          <a:srgbClr val="005DA2"/>
        </a:solidFill>
        <a:ln>
          <a:solidFill>
            <a:srgbClr val="005D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учить школьника самостоятельно мыслить, осмысливать, структурировать и передавать информацию</a:t>
          </a:r>
        </a:p>
      </dsp:txBody>
      <dsp:txXfrm rot="10800000">
        <a:off x="0" y="3550896"/>
        <a:ext cx="4122458" cy="2119735"/>
      </dsp:txXfrm>
    </dsp:sp>
    <dsp:sp modelId="{8AF674E2-825A-496C-B67C-46390171A7D3}">
      <dsp:nvSpPr>
        <dsp:cNvPr id="0" name=""/>
        <dsp:cNvSpPr/>
      </dsp:nvSpPr>
      <dsp:spPr>
        <a:xfrm rot="5400000">
          <a:off x="4770530" y="2196245"/>
          <a:ext cx="2826314" cy="4122458"/>
        </a:xfrm>
        <a:prstGeom prst="round1Rec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контролировать и оценивать процесс и результаты деятельности</a:t>
          </a:r>
          <a:endParaRPr lang="ru-RU" sz="1800" i="0" kern="1200" dirty="0"/>
        </a:p>
      </dsp:txBody>
      <dsp:txXfrm rot="5400000">
        <a:off x="5123819" y="2549534"/>
        <a:ext cx="2119735" cy="4122458"/>
      </dsp:txXfrm>
    </dsp:sp>
    <dsp:sp modelId="{3D3F859D-279C-4F17-8A3E-906EC5DD60E2}">
      <dsp:nvSpPr>
        <dsp:cNvPr id="0" name=""/>
        <dsp:cNvSpPr/>
      </dsp:nvSpPr>
      <dsp:spPr>
        <a:xfrm>
          <a:off x="2772311" y="2119735"/>
          <a:ext cx="2700292" cy="1413157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softEdge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99"/>
              </a:solidFill>
            </a:rPr>
            <a:t>Использование технологии РКМЧП позволяет педагогу, используя универсальную модель и систему эффективных приёмов:</a:t>
          </a:r>
          <a:endParaRPr lang="ru-RU" sz="1600" b="1" kern="1200" dirty="0">
            <a:solidFill>
              <a:srgbClr val="333399"/>
            </a:solidFill>
          </a:endParaRPr>
        </a:p>
      </dsp:txBody>
      <dsp:txXfrm>
        <a:off x="2772311" y="2119735"/>
        <a:ext cx="2700292" cy="14131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210443-DD22-47D2-800F-6B4429D31145}">
      <dsp:nvSpPr>
        <dsp:cNvPr id="0" name=""/>
        <dsp:cNvSpPr/>
      </dsp:nvSpPr>
      <dsp:spPr>
        <a:xfrm>
          <a:off x="993" y="20331"/>
          <a:ext cx="3873770" cy="2324262"/>
        </a:xfrm>
        <a:prstGeom prst="rect">
          <a:avLst/>
        </a:prstGeom>
        <a:solidFill>
          <a:srgbClr val="005D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между низким уровнем мотивации учащихся к обучению и как следствие – слабой подготовкой и высокими требованиями, предъявляемыми обществом к выпускнику</a:t>
          </a:r>
          <a:endParaRPr lang="ru-RU" sz="1800" b="1" i="1" kern="1200" dirty="0"/>
        </a:p>
      </dsp:txBody>
      <dsp:txXfrm>
        <a:off x="993" y="20331"/>
        <a:ext cx="3873770" cy="2324262"/>
      </dsp:txXfrm>
    </dsp:sp>
    <dsp:sp modelId="{BC7980AB-EC63-460B-9233-9E16FC47D0D3}">
      <dsp:nvSpPr>
        <dsp:cNvPr id="0" name=""/>
        <dsp:cNvSpPr/>
      </dsp:nvSpPr>
      <dsp:spPr>
        <a:xfrm>
          <a:off x="4262140" y="20331"/>
          <a:ext cx="3873770" cy="2324262"/>
        </a:xfrm>
        <a:prstGeom prst="rect">
          <a:avLst/>
        </a:prstGeom>
        <a:solidFill>
          <a:srgbClr val="00B0F0"/>
        </a:solidFill>
        <a:ln>
          <a:solidFill>
            <a:srgbClr val="005D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между знаниями, полученными на уроках русского языка и литературы и способностью применять их в жизненной практике</a:t>
          </a:r>
          <a:endParaRPr lang="ru-RU" sz="1800" kern="1200" dirty="0"/>
        </a:p>
      </dsp:txBody>
      <dsp:txXfrm>
        <a:off x="4262140" y="20331"/>
        <a:ext cx="3873770" cy="2324262"/>
      </dsp:txXfrm>
    </dsp:sp>
    <dsp:sp modelId="{1DAD2DD5-275B-4A5F-B7C9-630D3F526A26}">
      <dsp:nvSpPr>
        <dsp:cNvPr id="0" name=""/>
        <dsp:cNvSpPr/>
      </dsp:nvSpPr>
      <dsp:spPr>
        <a:xfrm>
          <a:off x="993" y="2731970"/>
          <a:ext cx="3873770" cy="2324262"/>
        </a:xfrm>
        <a:prstGeom prst="rect">
          <a:avLst/>
        </a:prstGeom>
        <a:solidFill>
          <a:srgbClr val="00B0F0"/>
        </a:solidFill>
        <a:ln>
          <a:solidFill>
            <a:srgbClr val="005D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между требованиями общества к высокой грамотности личности, к её кругозору и существующим характером обучения и воспитания детей в средней и старшей школе</a:t>
          </a:r>
          <a:endParaRPr lang="ru-RU" sz="1800" b="1" i="1" kern="1200" dirty="0"/>
        </a:p>
      </dsp:txBody>
      <dsp:txXfrm>
        <a:off x="993" y="2731970"/>
        <a:ext cx="3873770" cy="2324262"/>
      </dsp:txXfrm>
    </dsp:sp>
    <dsp:sp modelId="{C7B32520-72EF-498B-A03F-45D3719DC712}">
      <dsp:nvSpPr>
        <dsp:cNvPr id="0" name=""/>
        <dsp:cNvSpPr/>
      </dsp:nvSpPr>
      <dsp:spPr>
        <a:xfrm>
          <a:off x="4262140" y="2731970"/>
          <a:ext cx="3873770" cy="2324262"/>
        </a:xfrm>
        <a:prstGeom prst="rect">
          <a:avLst/>
        </a:prstGeom>
        <a:solidFill>
          <a:srgbClr val="005DA2"/>
        </a:solidFill>
        <a:ln>
          <a:solidFill>
            <a:srgbClr val="005DA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между пониманием учителями значимости формирования и развития критического мышления учащихся и их неготовностью решать эти задачи в практической деятельности вследствие отсутствия необходимых профессиональных компетенций </a:t>
          </a:r>
          <a:endParaRPr lang="ru-RU" sz="1800" b="1" i="1" kern="1200" dirty="0"/>
        </a:p>
      </dsp:txBody>
      <dsp:txXfrm>
        <a:off x="4262140" y="2731970"/>
        <a:ext cx="3873770" cy="2324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19CD2D-D5FA-453A-9595-61DE3D59E913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014138-9758-464E-8BB8-7F3E7D6FC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496C65-317B-4415-931D-B928E3FFD2A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7182-1AAF-40E1-BDDD-320E88BF9D04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AE8C-0583-4994-8A68-C3DBBEC0C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BFAB-977A-4247-B7D6-661833C938BD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B19A-FA04-4C75-8E25-3A3166253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F6A38-30CE-47DC-896A-685180616AD5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1976-5A11-4869-A48B-7848124D3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15DC-8992-49AC-B771-466808F3DCFC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C176-8D5D-4A84-8B8D-2FDFC48A8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170-D490-47ED-A2DE-FA42943C4CAD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4D5A-4E49-420A-9894-3C7E7CA6B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482E-2E2B-432E-9E97-ADD94186D0DD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9E9D-D65D-45E3-872D-652AE701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7621-C226-47E6-A172-94195EBF0FDD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A4D5-22B2-4D48-94A9-32C1B0AFF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94C6-E2D4-4B30-8B4A-B67FDA26FABA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4CC7-AFFD-42A4-B57B-886E30D6C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0A5B-F2D0-48F0-9E62-1E5BADCDEB0F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6954-F4F1-40F8-A31B-82276F119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609C-1DDE-4CCC-B176-FB3FC4714559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16AA-BB30-4D35-A1C0-04EC43051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0930-8622-44FB-97EE-78C37D296019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1A53-F379-4783-9567-46EE0A39C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9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F46DFB-1F91-4B80-86DC-55D22F9D0DC0}" type="datetime1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F67469-2BB1-4256-92CF-93F41C0C5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03748" y="692696"/>
            <a:ext cx="4680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333399"/>
                </a:solidFill>
                <a:latin typeface="+mj-lt"/>
              </a:rPr>
              <a:t>Всероссийский конкурс </a:t>
            </a:r>
            <a:endParaRPr lang="ru-RU" sz="2000" b="1" dirty="0" smtClean="0">
              <a:solidFill>
                <a:srgbClr val="333399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333399"/>
                </a:solidFill>
                <a:latin typeface="+mj-lt"/>
              </a:rPr>
              <a:t>«</a:t>
            </a:r>
            <a:r>
              <a:rPr lang="ru-RU" sz="2000" b="1" dirty="0">
                <a:solidFill>
                  <a:srgbClr val="333399"/>
                </a:solidFill>
                <a:latin typeface="+mj-lt"/>
              </a:rPr>
              <a:t>Учитель </a:t>
            </a:r>
            <a:r>
              <a:rPr lang="ru-RU" sz="2000" b="1" dirty="0" smtClean="0">
                <a:solidFill>
                  <a:srgbClr val="333399"/>
                </a:solidFill>
                <a:latin typeface="+mj-lt"/>
              </a:rPr>
              <a:t>года России </a:t>
            </a:r>
            <a:r>
              <a:rPr lang="ru-RU" sz="2000" b="1" dirty="0">
                <a:solidFill>
                  <a:srgbClr val="333399"/>
                </a:solidFill>
                <a:latin typeface="+mj-lt"/>
              </a:rPr>
              <a:t>– 2014»</a:t>
            </a:r>
            <a:endParaRPr lang="ru-RU" sz="2000" b="1" i="1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1808820"/>
            <a:ext cx="8388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3399"/>
                </a:solidFill>
                <a:latin typeface="+mj-lt"/>
              </a:rPr>
              <a:t>Карпачев</a:t>
            </a:r>
            <a:r>
              <a:rPr lang="ru-RU" sz="3600" b="1" dirty="0" smtClean="0">
                <a:solidFill>
                  <a:srgbClr val="333399"/>
                </a:solidFill>
                <a:latin typeface="+mj-lt"/>
              </a:rPr>
              <a:t> С. В.</a:t>
            </a:r>
          </a:p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+mj-lt"/>
              </a:rPr>
              <a:t>Тульская область </a:t>
            </a:r>
            <a:endParaRPr lang="ru-RU" sz="2800" b="1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1028" name="Picture 4" descr="Юрьевец, 2010 Отдел образования администрации Юрьевецкого муниципальн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2088232" cy="15401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7564" y="3032956"/>
            <a:ext cx="7776864" cy="2880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Развитие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критического </a:t>
            </a:r>
            <a:r>
              <a:rPr lang="ru-RU" sz="4400" b="1" dirty="0" smtClean="0"/>
              <a:t>мышления </a:t>
            </a:r>
            <a:r>
              <a:rPr lang="ru-RU" sz="4400" b="1" dirty="0" smtClean="0"/>
              <a:t> </a:t>
            </a:r>
          </a:p>
          <a:p>
            <a:pPr algn="ctr"/>
            <a:r>
              <a:rPr lang="ru-RU" sz="4400" b="1" dirty="0" smtClean="0"/>
              <a:t>на </a:t>
            </a:r>
            <a:r>
              <a:rPr lang="ru-RU" sz="4400" b="1" dirty="0" smtClean="0"/>
              <a:t>уроках русского языка и  литературы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4175956" y="836712"/>
            <a:ext cx="4716462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ct val="35000"/>
              </a:spcBef>
              <a:buFontTx/>
              <a:buAutoNum type="arabicPeriod"/>
            </a:pPr>
            <a:r>
              <a:rPr lang="ru-RU" sz="1400" b="1" i="1" dirty="0">
                <a:solidFill>
                  <a:srgbClr val="333399"/>
                </a:solidFill>
              </a:rPr>
              <a:t>Теория осмысленного обучения </a:t>
            </a:r>
            <a:r>
              <a:rPr lang="ru-RU" sz="1400" b="1" i="1" dirty="0">
                <a:solidFill>
                  <a:srgbClr val="0070C0"/>
                </a:solidFill>
              </a:rPr>
              <a:t>Л.С. </a:t>
            </a:r>
            <a:r>
              <a:rPr lang="ru-RU" sz="1400" b="1" i="1" dirty="0" err="1">
                <a:solidFill>
                  <a:srgbClr val="0070C0"/>
                </a:solidFill>
              </a:rPr>
              <a:t>Выготского</a:t>
            </a:r>
            <a:r>
              <a:rPr lang="ru-RU" sz="1400" b="1" i="1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FontTx/>
              <a:buAutoNum type="arabicPeriod"/>
            </a:pPr>
            <a:r>
              <a:rPr lang="ru-RU" sz="1400" b="1" i="1" dirty="0">
                <a:solidFill>
                  <a:srgbClr val="0070C0"/>
                </a:solidFill>
              </a:rPr>
              <a:t>Идеи Д. </a:t>
            </a:r>
            <a:r>
              <a:rPr lang="ru-RU" sz="1400" b="1" i="1" dirty="0" err="1">
                <a:solidFill>
                  <a:srgbClr val="0070C0"/>
                </a:solidFill>
              </a:rPr>
              <a:t>Дьюи</a:t>
            </a:r>
            <a:r>
              <a:rPr lang="ru-RU" sz="1400" b="1" i="1" dirty="0">
                <a:solidFill>
                  <a:srgbClr val="0070C0"/>
                </a:solidFill>
              </a:rPr>
              <a:t>, Ж. Пиаже и Л.С. </a:t>
            </a:r>
            <a:r>
              <a:rPr lang="ru-RU" sz="1400" b="1" i="1" dirty="0" err="1">
                <a:solidFill>
                  <a:srgbClr val="0070C0"/>
                </a:solidFill>
              </a:rPr>
              <a:t>Выготского</a:t>
            </a:r>
            <a:r>
              <a:rPr lang="ru-RU" sz="1400" b="1" i="1" dirty="0">
                <a:solidFill>
                  <a:srgbClr val="0070C0"/>
                </a:solidFill>
              </a:rPr>
              <a:t> </a:t>
            </a:r>
            <a:r>
              <a:rPr lang="ru-RU" sz="1400" b="1" i="1" dirty="0">
                <a:solidFill>
                  <a:srgbClr val="333399"/>
                </a:solidFill>
              </a:rPr>
              <a:t>о творческом сотрудничестве ученика и учителя.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FontTx/>
              <a:buAutoNum type="arabicPeriod"/>
            </a:pPr>
            <a:r>
              <a:rPr lang="ru-RU" sz="1400" b="1" i="1" dirty="0">
                <a:solidFill>
                  <a:srgbClr val="333399"/>
                </a:solidFill>
              </a:rPr>
              <a:t>Учения о сущности и технологиях формирования критического мышления учащихся </a:t>
            </a:r>
            <a:r>
              <a:rPr lang="ru-RU" sz="1400" b="1" i="1" dirty="0">
                <a:solidFill>
                  <a:srgbClr val="0070C0"/>
                </a:solidFill>
              </a:rPr>
              <a:t>П.Я. Гальперина и С.И. Заир-Бека</a:t>
            </a:r>
            <a:r>
              <a:rPr lang="ru-RU" sz="1400" b="1" i="1" dirty="0">
                <a:solidFill>
                  <a:srgbClr val="333399"/>
                </a:solidFill>
              </a:rPr>
              <a:t>.</a:t>
            </a:r>
          </a:p>
          <a:p>
            <a:pPr marL="342900" indent="-342900">
              <a:lnSpc>
                <a:spcPct val="105000"/>
              </a:lnSpc>
              <a:spcBef>
                <a:spcPct val="35000"/>
              </a:spcBef>
              <a:buFontTx/>
              <a:buAutoNum type="arabicPeriod"/>
            </a:pPr>
            <a:endParaRPr lang="ru-RU" sz="1400" b="1" i="1" dirty="0">
              <a:solidFill>
                <a:srgbClr val="000066"/>
              </a:solidFill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468313" y="3248980"/>
            <a:ext cx="8099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Структура урока по технологии РКМЧП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3717031"/>
          <a:ext cx="8640961" cy="2748017"/>
        </p:xfrm>
        <a:graphic>
          <a:graphicData uri="http://schemas.openxmlformats.org/drawingml/2006/table">
            <a:tbl>
              <a:tblPr/>
              <a:tblGrid>
                <a:gridCol w="2913324"/>
                <a:gridCol w="3159351"/>
                <a:gridCol w="2568286"/>
              </a:tblGrid>
              <a:tr h="28756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Технологические этапы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стадия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стадия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стадия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47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Вызов: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имеющиеся знания;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интерес к получению новой информации;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постановка учеником собственных целей обучения.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Осмысление содержания: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получение новой информации;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корректировка учеником поставленных целей обучения.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Рефлексия: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размышление, рождение нового знания;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постановка учеником новых целей обучения.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Text Box 2"/>
          <p:cNvSpPr txBox="1">
            <a:spLocks noChangeArrowheads="1"/>
          </p:cNvSpPr>
          <p:nvPr/>
        </p:nvSpPr>
        <p:spPr bwMode="auto">
          <a:xfrm>
            <a:off x="287338" y="836613"/>
            <a:ext cx="3671887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ru-RU" sz="1400" b="1" dirty="0">
                <a:solidFill>
                  <a:srgbClr val="0070C0"/>
                </a:solidFill>
              </a:rPr>
              <a:t>Технология развития критического мышления посредством чтения и письма </a:t>
            </a:r>
            <a:r>
              <a:rPr lang="ru-RU" sz="1400" b="1" dirty="0">
                <a:solidFill>
                  <a:srgbClr val="333399"/>
                </a:solidFill>
              </a:rPr>
              <a:t>- технология, разработанная американскими педагогами Международной ассоциацией чтения университета Северной Айовы и колледжей </a:t>
            </a:r>
            <a:r>
              <a:rPr lang="ru-RU" sz="1400" b="1" dirty="0" err="1">
                <a:solidFill>
                  <a:srgbClr val="333399"/>
                </a:solidFill>
              </a:rPr>
              <a:t>Хобарда</a:t>
            </a:r>
            <a:r>
              <a:rPr lang="ru-RU" sz="1400" b="1" dirty="0">
                <a:solidFill>
                  <a:srgbClr val="333399"/>
                </a:solidFill>
              </a:rPr>
              <a:t> и Уильяма Смита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ru-RU" sz="1400" b="1" i="1" u="sng" dirty="0">
                <a:solidFill>
                  <a:srgbClr val="0070C0"/>
                </a:solidFill>
              </a:rPr>
              <a:t>Ч. Темплом, Д. </a:t>
            </a:r>
            <a:r>
              <a:rPr lang="ru-RU" sz="1400" b="1" i="1" u="sng" dirty="0" err="1">
                <a:solidFill>
                  <a:srgbClr val="0070C0"/>
                </a:solidFill>
              </a:rPr>
              <a:t>Стилом</a:t>
            </a:r>
            <a:r>
              <a:rPr lang="ru-RU" sz="1400" b="1" i="1" u="sng" dirty="0">
                <a:solidFill>
                  <a:srgbClr val="0070C0"/>
                </a:solidFill>
              </a:rPr>
              <a:t>, К. </a:t>
            </a:r>
            <a:r>
              <a:rPr lang="ru-RU" sz="1400" b="1" i="1" u="sng" dirty="0" err="1">
                <a:solidFill>
                  <a:srgbClr val="0070C0"/>
                </a:solidFill>
              </a:rPr>
              <a:t>Мередитом</a:t>
            </a:r>
            <a:r>
              <a:rPr lang="ru-RU" sz="1400" b="1" dirty="0">
                <a:solidFill>
                  <a:srgbClr val="0070C0"/>
                </a:solidFill>
              </a:rPr>
              <a:t>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8604956" cy="54006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Теоретическое обоснование педагогического опыта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8"/>
          <p:cNvGraphicFramePr>
            <a:graphicFrameLocks noGrp="1"/>
          </p:cNvGraphicFramePr>
          <p:nvPr/>
        </p:nvGraphicFramePr>
        <p:xfrm>
          <a:off x="179388" y="1052513"/>
          <a:ext cx="8784975" cy="5364819"/>
        </p:xfrm>
        <a:graphic>
          <a:graphicData uri="http://schemas.openxmlformats.org/drawingml/2006/table">
            <a:tbl>
              <a:tblPr/>
              <a:tblGrid>
                <a:gridCol w="2949677"/>
                <a:gridCol w="2609566"/>
                <a:gridCol w="3225732"/>
              </a:tblGrid>
              <a:tr h="3536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Фаза вызова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Фаза осмысления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Фаза рефлексии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Мотивационная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(побуждение к работе с новой информацией, пробуждение интереса к теме)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Информационная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(получение новой информации по теме)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Коммуникационная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(обмен мнениями о новой информации)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49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Информационная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(вызов «на поверхность» имеющихся знании по теме)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Информационная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(приобретение нового знания)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495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Коммуникационная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(бесконфликтный обмен мнениями)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Систематизационная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(классификация полученной информации по категориям знания)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Мотивационная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(побуждение к дальнейшему расширению информационного поля)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7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Оценочная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(соотнесение новой информации и имеющихся знаний, выработка собственной позиции, оценка процесса)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483768" y="224644"/>
            <a:ext cx="4104456" cy="54006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Функции этапов урока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 noEditPoints="1"/>
          </p:cNvSpPr>
          <p:nvPr/>
        </p:nvSpPr>
        <p:spPr bwMode="gray">
          <a:xfrm rot="-1358056">
            <a:off x="1935263" y="3813532"/>
            <a:ext cx="6136303" cy="2119707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Oval 9"/>
          <p:cNvSpPr>
            <a:spLocks noChangeArrowheads="1"/>
          </p:cNvSpPr>
          <p:nvPr/>
        </p:nvSpPr>
        <p:spPr bwMode="gray">
          <a:xfrm>
            <a:off x="2879812" y="3501008"/>
            <a:ext cx="1670232" cy="1549264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Кластеры</a:t>
            </a:r>
            <a:r>
              <a:rPr lang="ru-RU" sz="20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6409" name="Oval 40"/>
          <p:cNvSpPr>
            <a:spLocks noChangeArrowheads="1"/>
          </p:cNvSpPr>
          <p:nvPr/>
        </p:nvSpPr>
        <p:spPr bwMode="gray">
          <a:xfrm>
            <a:off x="4788024" y="3068960"/>
            <a:ext cx="1450401" cy="13684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</a:rPr>
              <a:t>Инсерт</a:t>
            </a:r>
            <a:r>
              <a:rPr lang="ru-RU" sz="20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6406" name="Oval 36"/>
          <p:cNvSpPr>
            <a:spLocks noChangeArrowheads="1"/>
          </p:cNvSpPr>
          <p:nvPr/>
        </p:nvSpPr>
        <p:spPr bwMode="gray">
          <a:xfrm>
            <a:off x="6804248" y="2672916"/>
            <a:ext cx="1675487" cy="1585913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</a:rPr>
              <a:t>Синквейн</a:t>
            </a:r>
            <a:r>
              <a:rPr lang="ru-RU" sz="2000" b="1" dirty="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16391" name="Group 30"/>
          <p:cNvGrpSpPr>
            <a:grpSpLocks/>
          </p:cNvGrpSpPr>
          <p:nvPr/>
        </p:nvGrpSpPr>
        <p:grpSpPr bwMode="auto">
          <a:xfrm>
            <a:off x="5400092" y="4257092"/>
            <a:ext cx="2545534" cy="2412268"/>
            <a:chOff x="816" y="768"/>
            <a:chExt cx="1333" cy="1338"/>
          </a:xfrm>
          <a:solidFill>
            <a:srgbClr val="0070C0"/>
          </a:solidFill>
        </p:grpSpPr>
        <p:sp>
          <p:nvSpPr>
            <p:cNvPr id="16403" name="Text Box 33"/>
            <p:cNvSpPr txBox="1">
              <a:spLocks noChangeArrowheads="1"/>
            </p:cNvSpPr>
            <p:nvPr/>
          </p:nvSpPr>
          <p:spPr bwMode="white">
            <a:xfrm>
              <a:off x="1483" y="1208"/>
              <a:ext cx="97" cy="1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5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6404" name="Oval 32"/>
            <p:cNvSpPr>
              <a:spLocks noChangeArrowheads="1"/>
            </p:cNvSpPr>
            <p:nvPr/>
          </p:nvSpPr>
          <p:spPr bwMode="gray">
            <a:xfrm>
              <a:off x="816" y="768"/>
              <a:ext cx="1333" cy="13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ru-RU" sz="2400" b="1" i="1" dirty="0">
                  <a:solidFill>
                    <a:schemeClr val="bg1"/>
                  </a:solidFill>
                </a:rPr>
                <a:t>Сравнительная </a:t>
              </a:r>
            </a:p>
            <a:p>
              <a:pPr algn="ctr"/>
              <a:r>
                <a:rPr lang="ru-RU" sz="2400" b="1" i="1" dirty="0">
                  <a:solidFill>
                    <a:schemeClr val="bg1"/>
                  </a:solidFill>
                </a:rPr>
                <a:t>диаграмма</a:t>
              </a:r>
            </a:p>
          </p:txBody>
        </p:sp>
      </p:grpSp>
      <p:sp>
        <p:nvSpPr>
          <p:cNvPr id="16400" name="Oval 28"/>
          <p:cNvSpPr>
            <a:spLocks noChangeArrowheads="1"/>
          </p:cNvSpPr>
          <p:nvPr/>
        </p:nvSpPr>
        <p:spPr bwMode="gray">
          <a:xfrm>
            <a:off x="3671900" y="5157192"/>
            <a:ext cx="1620180" cy="151447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Эссе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97" name="Oval 24"/>
          <p:cNvSpPr>
            <a:spLocks noChangeArrowheads="1"/>
          </p:cNvSpPr>
          <p:nvPr/>
        </p:nvSpPr>
        <p:spPr bwMode="gray">
          <a:xfrm>
            <a:off x="1691680" y="4977172"/>
            <a:ext cx="1717100" cy="165787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Бортовой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журнал 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815916" y="4473116"/>
            <a:ext cx="2448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Приёмы </a:t>
            </a:r>
            <a:endParaRPr lang="ru-RU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</a:t>
            </a:r>
            <a:endParaRPr lang="en-US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23" name="Picture 29" descr="igrovie-i-interaktivnie-technologii-na-urokach-russkogo-yazika-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313" t="6320" r="10208" b="12175"/>
          <a:stretch>
            <a:fillRect/>
          </a:stretch>
        </p:blipFill>
        <p:spPr bwMode="auto">
          <a:xfrm>
            <a:off x="395535" y="2924944"/>
            <a:ext cx="2196245" cy="1781584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1583668" y="188640"/>
            <a:ext cx="5904656" cy="5040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Технология педагогического опыта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764704"/>
            <a:ext cx="8316924" cy="229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Идея педагогического опыта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ru-RU" b="1" u="sng" dirty="0" smtClean="0">
                <a:solidFill>
                  <a:srgbClr val="333399"/>
                </a:solidFill>
              </a:rPr>
              <a:t>Формирование  у  обучающихся </a:t>
            </a:r>
            <a:r>
              <a:rPr lang="ru-RU" b="1" u="sng" dirty="0" err="1" smtClean="0">
                <a:solidFill>
                  <a:srgbClr val="333399"/>
                </a:solidFill>
              </a:rPr>
              <a:t>метапредметных</a:t>
            </a:r>
            <a:r>
              <a:rPr lang="ru-RU" b="1" u="sng" dirty="0" smtClean="0">
                <a:solidFill>
                  <a:srgbClr val="333399"/>
                </a:solidFill>
              </a:rPr>
              <a:t> умений через использование  технологии «Развитие критического мышления посредством чтения и письма» на уроках русского языка и литературы</a:t>
            </a:r>
            <a:endParaRPr lang="ru-RU" b="1" u="sng" dirty="0">
              <a:solidFill>
                <a:srgbClr val="33339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7338" y="1089025"/>
            <a:ext cx="52562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u="sng" dirty="0" err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Синквейн</a:t>
            </a:r>
            <a:endParaRPr lang="ru-RU" sz="2400" b="1" u="sng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b="1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Левша</a:t>
            </a:r>
            <a:br>
              <a:rPr lang="ru-RU" b="1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-Талантливый, тульский</a:t>
            </a:r>
            <a:br>
              <a:rPr lang="ru-RU" b="1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 -Мастерил, творил, подковал </a:t>
            </a:r>
            <a:br>
              <a:rPr lang="ru-RU" b="1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-Дело мастера боится!</a:t>
            </a:r>
          </a:p>
          <a:p>
            <a:pPr algn="ctr"/>
            <a:r>
              <a:rPr lang="ru-RU" b="1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-Талант</a:t>
            </a:r>
            <a:endParaRPr lang="ru-RU" b="1" i="1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14340" name="Picture 2" descr="F:\ФОТО К МО\DSCI2126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5112060" y="1556792"/>
            <a:ext cx="2448272" cy="1837313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3527425" y="4005064"/>
            <a:ext cx="4752975" cy="230366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468313" y="4005064"/>
            <a:ext cx="4752975" cy="230366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84213" y="4400550"/>
            <a:ext cx="2843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333399"/>
                </a:solidFill>
              </a:rPr>
              <a:t>Обстоятельства в простом предложении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184775" y="4329113"/>
            <a:ext cx="3060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333399"/>
                </a:solidFill>
              </a:rPr>
              <a:t>Придаточные обстоятельственные в СПП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3527425" y="4473116"/>
            <a:ext cx="1692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rgbClr val="0070C0"/>
                </a:solidFill>
              </a:rPr>
              <a:t>Значения</a:t>
            </a:r>
          </a:p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rgbClr val="0070C0"/>
                </a:solidFill>
              </a:rPr>
              <a:t>Виды </a:t>
            </a:r>
          </a:p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rgbClr val="0070C0"/>
                </a:solidFill>
              </a:rPr>
              <a:t>Вопросы</a:t>
            </a:r>
          </a:p>
        </p:txBody>
      </p:sp>
      <p:sp>
        <p:nvSpPr>
          <p:cNvPr id="17417" name="Rectangle 1"/>
          <p:cNvSpPr>
            <a:spLocks noChangeArrowheads="1"/>
          </p:cNvSpPr>
          <p:nvPr/>
        </p:nvSpPr>
        <p:spPr bwMode="auto">
          <a:xfrm>
            <a:off x="2015716" y="3482338"/>
            <a:ext cx="4716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Calibri" pitchFamily="34" charset="0"/>
              </a:rPr>
              <a:t>Сравнительная диаграмма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296652"/>
            <a:ext cx="6444716" cy="61206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Технология педагогического опыта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48064" y="108874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solidFill>
                  <a:srgbClr val="0070C0"/>
                </a:solidFill>
                <a:latin typeface="+mn-lt"/>
              </a:rPr>
              <a:t>Взаимоопрос</a:t>
            </a:r>
            <a:endParaRPr lang="ru-RU" sz="2400" b="1" i="1" u="sng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87524" y="5589240"/>
            <a:ext cx="1692312" cy="792088"/>
          </a:xfrm>
          <a:prstGeom prst="roundRect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Приёмы</a:t>
            </a:r>
          </a:p>
          <a:p>
            <a:pPr algn="ctr">
              <a:defRPr/>
            </a:pPr>
            <a:r>
              <a:rPr lang="ru-RU" sz="1600" b="1" dirty="0" smtClean="0"/>
              <a:t>работы с текстом</a:t>
            </a:r>
            <a:endParaRPr lang="ru-RU" sz="1600" b="1" dirty="0"/>
          </a:p>
        </p:txBody>
      </p:sp>
      <p:graphicFrame>
        <p:nvGraphicFramePr>
          <p:cNvPr id="27691" name="Group 43"/>
          <p:cNvGraphicFramePr>
            <a:graphicFrameLocks noGrp="1"/>
          </p:cNvGraphicFramePr>
          <p:nvPr/>
        </p:nvGraphicFramePr>
        <p:xfrm>
          <a:off x="250825" y="1016731"/>
          <a:ext cx="8712968" cy="4500501"/>
        </p:xfrm>
        <a:graphic>
          <a:graphicData uri="http://schemas.openxmlformats.org/drawingml/2006/table">
            <a:tbl>
              <a:tblPr/>
              <a:tblGrid>
                <a:gridCol w="2809007"/>
                <a:gridCol w="3060340"/>
                <a:gridCol w="2843621"/>
              </a:tblGrid>
              <a:tr h="40511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Технологические этапы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4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Вызов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Осмысление содержания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Рефлексия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0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Arial" charset="0"/>
                        </a:rPr>
                        <a:t>Актуализация знаний о тексте как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Arial" charset="0"/>
                        </a:rPr>
                        <a:t>многоаспектной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Arial" charset="0"/>
                        </a:rPr>
                        <a:t> и глубинной единице речи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Arial" charset="0"/>
                        </a:rPr>
                        <a:t>Приобретение учеником опыта работы с текстом как активным и думающим читателем, способным подойти к литературному произведению с новыми идеями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  <a:cs typeface="Arial" charset="0"/>
                        </a:rPr>
                        <a:t>Активное целостное обобщение полученной информации и выработка собственного отношения к изучаемому материалу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83568" y="152636"/>
            <a:ext cx="7920880" cy="6480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Стратегии работы с художественными текстами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808" y="5625244"/>
            <a:ext cx="1908212" cy="75608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Дерево</a:t>
            </a:r>
          </a:p>
          <a:p>
            <a:pPr algn="ctr"/>
            <a:r>
              <a:rPr lang="ru-RU" sz="1600" b="1" i="1" dirty="0" smtClean="0"/>
              <a:t>предсказаний</a:t>
            </a:r>
            <a:endParaRPr lang="ru-RU" sz="16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5625244"/>
            <a:ext cx="1944216" cy="75608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Чтение с остановками</a:t>
            </a:r>
            <a:endParaRPr lang="ru-RU" sz="16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56276" y="5625244"/>
            <a:ext cx="1908212" cy="75608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«Толстые» и «тонкие»</a:t>
            </a:r>
          </a:p>
          <a:p>
            <a:pPr algn="ctr"/>
            <a:r>
              <a:rPr lang="ru-RU" sz="1600" b="1" i="1" dirty="0" smtClean="0"/>
              <a:t>вопросы</a:t>
            </a:r>
            <a:endParaRPr lang="ru-RU" sz="1600" b="1" i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087724" y="5769260"/>
            <a:ext cx="612068" cy="46805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16216" y="6273316"/>
            <a:ext cx="2133600" cy="365125"/>
          </a:xfrm>
        </p:spPr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2" descr="S8003516-300x15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7795"/>
          <a:stretch>
            <a:fillRect/>
          </a:stretch>
        </p:blipFill>
        <p:spPr bwMode="auto">
          <a:xfrm>
            <a:off x="899592" y="1160748"/>
            <a:ext cx="3168352" cy="2280789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6389" name="Picture 15" descr="DSC_309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r="23167"/>
          <a:stretch>
            <a:fillRect/>
          </a:stretch>
        </p:blipFill>
        <p:spPr bwMode="auto">
          <a:xfrm>
            <a:off x="899592" y="3465004"/>
            <a:ext cx="3168352" cy="230086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6391" name="Picture 18" descr="tyutchev-i-amaliya05752-300x241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5184068" y="1124744"/>
            <a:ext cx="3168352" cy="23119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6392" name="Picture 21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 l="42693" t="23976" r="11234" b="22083"/>
          <a:stretch>
            <a:fillRect/>
          </a:stretch>
        </p:blipFill>
        <p:spPr bwMode="auto">
          <a:xfrm>
            <a:off x="5184068" y="3429000"/>
            <a:ext cx="3168352" cy="235698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259632" y="224644"/>
            <a:ext cx="6696744" cy="6480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Внеурочная деятельность по предметам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51620" y="6021288"/>
            <a:ext cx="2700300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Детско</a:t>
            </a:r>
            <a:r>
              <a:rPr lang="ru-RU" b="1" dirty="0" smtClean="0"/>
              <a:t> – родительский читательский клуб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44108" y="5985284"/>
            <a:ext cx="2628292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Детский театр</a:t>
            </a:r>
          </a:p>
          <a:p>
            <a:pPr algn="ctr"/>
            <a:r>
              <a:rPr lang="ru-RU" b="1" dirty="0" smtClean="0"/>
              <a:t>«Золотой ключик»</a:t>
            </a:r>
            <a:endParaRPr lang="ru-RU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15263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5DA2"/>
                </a:solidFill>
                <a:latin typeface="+mj-lt"/>
              </a:rPr>
              <a:t>Новизна опыта</a:t>
            </a:r>
            <a:endParaRPr lang="ru-RU" sz="2800" b="1" dirty="0">
              <a:solidFill>
                <a:srgbClr val="005DA2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764704"/>
            <a:ext cx="8712968" cy="972108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В преобразовании и адаптации известной технологии развития критического мышления, рассчитанной на продвинутого ученика, к условиям  учебного заведения, в котором я работаю.</a:t>
            </a:r>
            <a:endParaRPr lang="ru-RU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44824"/>
            <a:ext cx="8712968" cy="11881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Во внедрении в мою педагогическую деятельность  приёмов технологии РКМЧП, которые выводят учеников на более высокий уровень мышления (сравнение, анализ, синтез, оценку и т.д.) и ориентируют на создание условий для свободного развития каждой личности.</a:t>
            </a:r>
            <a:endParaRPr lang="ru-RU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140968"/>
            <a:ext cx="8712968" cy="72008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В апробировании системы работы по развитию критического мышления обучающихся на уроках русского языка и литературы в условиях внедрения ФГОС.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969060"/>
            <a:ext cx="8676964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В использовании нетрадиционных типов уроков.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581128"/>
            <a:ext cx="8676964" cy="176419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В преобразующей деятельности обучающихся на уроках. Образовательный процесс строится на учебном диалоге ученика и учителя, который направлен на совместное конструирование программной деятельности. При этом обязательно учитываются индивидуальная изобретательность ученика к содержанию, виду и форме учебного материала, его мотивация, стремление использовать полученные знания самостоятельно, по собственной инициативе. 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83768" y="188640"/>
            <a:ext cx="4356484" cy="57606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Результативность опыта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/>
          <p:nvPr/>
        </p:nvGraphicFramePr>
        <p:xfrm>
          <a:off x="215516" y="908720"/>
          <a:ext cx="687676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Picture 1" descr="D:\УЧИТЕЛЬ ГОДА  Область\DSC00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292" y="1484784"/>
            <a:ext cx="1470040" cy="194421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" name="Picture 2" descr="C:\Users\Сергей Карпачёв\Desktop\аня фото\SAM_2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292" y="3681028"/>
            <a:ext cx="1493723" cy="1992387"/>
          </a:xfrm>
          <a:prstGeom prst="rect">
            <a:avLst/>
          </a:prstGeom>
          <a:noFill/>
          <a:ln w="222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11188" y="1069975"/>
            <a:ext cx="3275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u="sng" dirty="0">
                <a:solidFill>
                  <a:srgbClr val="333399"/>
                </a:solidFill>
                <a:cs typeface="Times New Roman" pitchFamily="18" charset="0"/>
              </a:rPr>
              <a:t>Результаты</a:t>
            </a:r>
            <a:r>
              <a:rPr lang="ru-RU" sz="1400" b="1" dirty="0">
                <a:solidFill>
                  <a:srgbClr val="333399"/>
                </a:solidFill>
                <a:cs typeface="Times New Roman" pitchFamily="18" charset="0"/>
              </a:rPr>
              <a:t> </a:t>
            </a:r>
            <a:r>
              <a:rPr lang="ru-RU" sz="1400" b="1" u="sng" dirty="0">
                <a:solidFill>
                  <a:srgbClr val="333399"/>
                </a:solidFill>
                <a:cs typeface="Times New Roman" pitchFamily="18" charset="0"/>
              </a:rPr>
              <a:t>диагностики</a:t>
            </a:r>
            <a:r>
              <a:rPr lang="ru-RU" sz="1400" b="1" dirty="0">
                <a:solidFill>
                  <a:srgbClr val="333399"/>
                </a:solidFill>
                <a:cs typeface="Times New Roman" pitchFamily="18" charset="0"/>
              </a:rPr>
              <a:t> (в %)</a:t>
            </a:r>
            <a:endParaRPr lang="ru-RU" sz="2000" b="1" dirty="0">
              <a:solidFill>
                <a:srgbClr val="333399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535488" y="1089025"/>
            <a:ext cx="370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u="sng" dirty="0">
                <a:solidFill>
                  <a:srgbClr val="333399"/>
                </a:solidFill>
                <a:cs typeface="Times New Roman" pitchFamily="18" charset="0"/>
              </a:rPr>
              <a:t>Показатели</a:t>
            </a:r>
            <a:r>
              <a:rPr lang="ru-RU" sz="1400" b="1" dirty="0">
                <a:solidFill>
                  <a:srgbClr val="333399"/>
                </a:solidFill>
                <a:cs typeface="Times New Roman" pitchFamily="18" charset="0"/>
              </a:rPr>
              <a:t> </a:t>
            </a:r>
            <a:r>
              <a:rPr lang="ru-RU" sz="1400" b="1" u="sng" dirty="0" err="1">
                <a:solidFill>
                  <a:srgbClr val="333399"/>
                </a:solidFill>
                <a:cs typeface="Times New Roman" pitchFamily="18" charset="0"/>
              </a:rPr>
              <a:t>коммуникативности</a:t>
            </a:r>
            <a:r>
              <a:rPr lang="ru-RU" sz="1400" b="1" dirty="0">
                <a:solidFill>
                  <a:srgbClr val="333399"/>
                </a:solidFill>
                <a:cs typeface="Times New Roman" pitchFamily="18" charset="0"/>
              </a:rPr>
              <a:t> (в %)</a:t>
            </a:r>
            <a:endParaRPr lang="ru-RU" sz="2000" b="1" dirty="0">
              <a:solidFill>
                <a:srgbClr val="33339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75756" y="152636"/>
            <a:ext cx="4608512" cy="57606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Результативность опыта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1628800"/>
          <a:ext cx="42844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788024" y="1592796"/>
          <a:ext cx="4140460" cy="298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75556" y="4689140"/>
          <a:ext cx="3024336" cy="190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968044" y="4653136"/>
          <a:ext cx="3492388" cy="182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59532" y="944725"/>
            <a:ext cx="828092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rgbClr val="990000"/>
              </a:solidFill>
            </a:endParaRPr>
          </a:p>
          <a:p>
            <a:pPr algn="r"/>
            <a:endParaRPr lang="ru-RU" b="1" dirty="0" smtClean="0">
              <a:solidFill>
                <a:srgbClr val="990000"/>
              </a:solidFill>
            </a:endParaRPr>
          </a:p>
          <a:p>
            <a:pPr algn="r"/>
            <a:endParaRPr lang="ru-RU" b="1" dirty="0" smtClean="0">
              <a:solidFill>
                <a:srgbClr val="990000"/>
              </a:solidFill>
            </a:endParaRPr>
          </a:p>
          <a:p>
            <a:pPr algn="r"/>
            <a:r>
              <a:rPr lang="ru-RU" sz="2000" b="1" u="sng" dirty="0" smtClean="0">
                <a:solidFill>
                  <a:srgbClr val="0070C0"/>
                </a:solidFill>
              </a:rPr>
              <a:t>Ожидаемая </a:t>
            </a:r>
            <a:r>
              <a:rPr lang="ru-RU" sz="2000" b="1" u="sng" dirty="0">
                <a:solidFill>
                  <a:srgbClr val="0070C0"/>
                </a:solidFill>
              </a:rPr>
              <a:t>модель выпускника</a:t>
            </a:r>
            <a:r>
              <a:rPr lang="ru-RU" sz="2000" b="1" u="sng" dirty="0" smtClean="0">
                <a:solidFill>
                  <a:srgbClr val="0070C0"/>
                </a:solidFill>
              </a:rPr>
              <a:t>,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u="sng" dirty="0" smtClean="0">
                <a:solidFill>
                  <a:srgbClr val="0070C0"/>
                </a:solidFill>
              </a:rPr>
              <a:t> </a:t>
            </a:r>
            <a:r>
              <a:rPr lang="ru-RU" sz="2000" b="1" u="sng" dirty="0">
                <a:solidFill>
                  <a:srgbClr val="0070C0"/>
                </a:solidFill>
              </a:rPr>
              <a:t>который должен:</a:t>
            </a:r>
          </a:p>
          <a:p>
            <a:endParaRPr lang="ru-RU" b="1" i="1" dirty="0">
              <a:solidFill>
                <a:srgbClr val="333399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solidFill>
                  <a:srgbClr val="333399"/>
                </a:solidFill>
              </a:rPr>
              <a:t>уметь самостоятельно приобретать необходимые ему знания;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solidFill>
                  <a:srgbClr val="333399"/>
                </a:solidFill>
              </a:rPr>
              <a:t>умело применять их на практике для решения разнообразных проблем;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solidFill>
                  <a:srgbClr val="333399"/>
                </a:solidFill>
              </a:rPr>
              <a:t>самостоятельно критически мыслить;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solidFill>
                  <a:srgbClr val="333399"/>
                </a:solidFill>
              </a:rPr>
              <a:t>видеть возникающие в реальной действительности проблемы и, </a:t>
            </a:r>
          </a:p>
          <a:p>
            <a:pPr algn="just"/>
            <a:r>
              <a:rPr lang="ru-RU" b="1" i="1" dirty="0">
                <a:solidFill>
                  <a:srgbClr val="333399"/>
                </a:solidFill>
              </a:rPr>
              <a:t>используя современные технологии, искать пути рационального их </a:t>
            </a:r>
            <a:r>
              <a:rPr lang="ru-RU" b="1" i="1" dirty="0" smtClean="0">
                <a:solidFill>
                  <a:srgbClr val="333399"/>
                </a:solidFill>
              </a:rPr>
              <a:t> решения</a:t>
            </a:r>
            <a:r>
              <a:rPr lang="ru-RU" b="1" i="1" dirty="0">
                <a:solidFill>
                  <a:srgbClr val="333399"/>
                </a:solidFill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solidFill>
                  <a:srgbClr val="333399"/>
                </a:solidFill>
              </a:rPr>
              <a:t> четко осознавать, где и каким образом приобретаемые им знания могут </a:t>
            </a:r>
            <a:r>
              <a:rPr lang="ru-RU" b="1" i="1" dirty="0" smtClean="0">
                <a:solidFill>
                  <a:srgbClr val="333399"/>
                </a:solidFill>
              </a:rPr>
              <a:t>быть </a:t>
            </a:r>
            <a:r>
              <a:rPr lang="ru-RU" b="1" i="1" dirty="0">
                <a:solidFill>
                  <a:srgbClr val="333399"/>
                </a:solidFill>
              </a:rPr>
              <a:t>применены в окружающей его действительности;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solidFill>
                  <a:srgbClr val="333399"/>
                </a:solidFill>
              </a:rPr>
              <a:t> быть способным генерировать новые идеи, творчески мыслить;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>
                <a:solidFill>
                  <a:srgbClr val="333399"/>
                </a:solidFill>
              </a:rPr>
              <a:t> грамотно работать с информацией. </a:t>
            </a:r>
          </a:p>
        </p:txBody>
      </p:sp>
      <p:pic>
        <p:nvPicPr>
          <p:cNvPr id="3" name="Picture 11" descr="19867_html_m2180271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079612" y="1124744"/>
            <a:ext cx="1980220" cy="1489774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188640"/>
            <a:ext cx="7164796" cy="86409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Характеристика  прогностического аспекта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педагогического опыта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D:\Image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365104"/>
            <a:ext cx="1062037" cy="147637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" name="Picture 3" descr="D:\для сайта\Карпачёв С.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04764"/>
            <a:ext cx="2445439" cy="2916324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6" name="Picture 3" descr="http://karpachevsergey.ucoz.ru/DSC0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1979612" cy="1484312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</p:pic>
      <p:pic>
        <p:nvPicPr>
          <p:cNvPr id="7" name="Picture 6" descr="D:\IMG_1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365104"/>
            <a:ext cx="1644650" cy="1476375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</p:pic>
      <p:pic>
        <p:nvPicPr>
          <p:cNvPr id="8" name="Picture 4" descr="http://files.citycatalogue.com/634006433287446510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365104"/>
            <a:ext cx="1106488" cy="1476375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Picture 14" descr="D:\getImage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365104"/>
            <a:ext cx="2897187" cy="147637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155" name="TextBox 10"/>
          <p:cNvSpPr txBox="1">
            <a:spLocks noChangeArrowheads="1"/>
          </p:cNvSpPr>
          <p:nvPr/>
        </p:nvSpPr>
        <p:spPr bwMode="auto">
          <a:xfrm rot="10800000" flipV="1">
            <a:off x="719138" y="399259"/>
            <a:ext cx="7524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99"/>
                </a:solidFill>
              </a:rPr>
              <a:t>Цель современного образования – не знания, а действия.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1340768"/>
            <a:ext cx="5760640" cy="2880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Карпачев</a:t>
            </a:r>
            <a:r>
              <a:rPr lang="ru-RU" sz="2800" b="1" dirty="0" smtClean="0">
                <a:solidFill>
                  <a:schemeClr val="bg1"/>
                </a:solidFill>
              </a:rPr>
              <a:t> Сергей Владимирович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МБОУ МО </a:t>
            </a:r>
            <a:r>
              <a:rPr lang="ru-RU" b="1" dirty="0" err="1" smtClean="0">
                <a:solidFill>
                  <a:schemeClr val="bg1"/>
                </a:solidFill>
              </a:rPr>
              <a:t>Плавский</a:t>
            </a:r>
            <a:r>
              <a:rPr lang="ru-RU" b="1" dirty="0" smtClean="0">
                <a:solidFill>
                  <a:schemeClr val="bg1"/>
                </a:solidFill>
              </a:rPr>
              <a:t> район «</a:t>
            </a:r>
            <a:r>
              <a:rPr lang="ru-RU" b="1" dirty="0" err="1" smtClean="0">
                <a:solidFill>
                  <a:schemeClr val="bg1"/>
                </a:solidFill>
              </a:rPr>
              <a:t>Плавская</a:t>
            </a:r>
            <a:r>
              <a:rPr lang="ru-RU" b="1" dirty="0" smtClean="0">
                <a:solidFill>
                  <a:schemeClr val="bg1"/>
                </a:solidFill>
              </a:rPr>
              <a:t> СОШ №2»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Педагогический стаж – 15 лет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Тульский государственный педагогический университет  им. Л.Н. Толстого,  1999 г.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833156"/>
            <a:ext cx="2632075" cy="147955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977172"/>
            <a:ext cx="2519363" cy="145732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192713"/>
            <a:ext cx="2528888" cy="143986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287338" y="696913"/>
            <a:ext cx="85328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b="1" u="sng" dirty="0">
                <a:solidFill>
                  <a:srgbClr val="0070C0"/>
                </a:solidFill>
                <a:cs typeface="Times New Roman" pitchFamily="18" charset="0"/>
              </a:rPr>
              <a:t>Трудоёмкость опыта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1400" b="1" i="1" dirty="0">
                <a:solidFill>
                  <a:srgbClr val="333399"/>
                </a:solidFill>
                <a:cs typeface="Times New Roman" pitchFamily="18" charset="0"/>
              </a:rPr>
              <a:t>Необходимость в:</a:t>
            </a:r>
            <a:endParaRPr lang="ru-RU" sz="1400" b="1" i="1" dirty="0">
              <a:solidFill>
                <a:srgbClr val="333399"/>
              </a:solidFill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400" b="1" i="1" dirty="0">
                <a:solidFill>
                  <a:srgbClr val="333399"/>
                </a:solidFill>
                <a:cs typeface="Times New Roman" pitchFamily="18" charset="0"/>
              </a:rPr>
              <a:t>осуществлении коррекции  и разработке рабочих программ по русскому языку и литературе;</a:t>
            </a:r>
            <a:endParaRPr lang="ru-RU" sz="1400" b="1" i="1" dirty="0">
              <a:solidFill>
                <a:srgbClr val="333399"/>
              </a:solidFill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400" b="1" i="1" dirty="0">
                <a:solidFill>
                  <a:srgbClr val="333399"/>
                </a:solidFill>
                <a:cs typeface="Times New Roman" pitchFamily="18" charset="0"/>
              </a:rPr>
              <a:t>разработке уроков с использованием технологии развития критического мышления;</a:t>
            </a:r>
            <a:endParaRPr lang="ru-RU" sz="1400" b="1" i="1" dirty="0">
              <a:solidFill>
                <a:srgbClr val="333399"/>
              </a:solidFill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400" b="1" i="1" dirty="0">
                <a:solidFill>
                  <a:srgbClr val="333399"/>
                </a:solidFill>
                <a:cs typeface="Times New Roman" pitchFamily="18" charset="0"/>
              </a:rPr>
              <a:t>в освоении большого пласта дополнительной литературы и самостоятельном подборе учебного текстового, электронного  и наглядно-иллюстративного материала;</a:t>
            </a:r>
            <a:endParaRPr lang="ru-RU" sz="1400" b="1" i="1" dirty="0">
              <a:solidFill>
                <a:srgbClr val="333399"/>
              </a:solidFill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400" b="1" i="1" dirty="0">
                <a:solidFill>
                  <a:srgbClr val="333399"/>
                </a:solidFill>
                <a:cs typeface="Times New Roman" pitchFamily="18" charset="0"/>
              </a:rPr>
              <a:t>моделировании наглядных пособий, компьютерных презентаций, раздаточного материала;</a:t>
            </a:r>
            <a:endParaRPr lang="ru-RU" sz="1400" b="1" i="1" dirty="0">
              <a:solidFill>
                <a:srgbClr val="333399"/>
              </a:solidFill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400" b="1" i="1" dirty="0">
                <a:solidFill>
                  <a:srgbClr val="333399"/>
                </a:solidFill>
                <a:cs typeface="Times New Roman" pitchFamily="18" charset="0"/>
              </a:rPr>
              <a:t>в органичном использовании учебных дисков, электронных учебников, учебных фильмов и других средств сопровождения образовательной деятельности в сочетании с вербальными средствами в контексте работы с текстами.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457200" algn="l"/>
              </a:tabLst>
            </a:pPr>
            <a:endParaRPr lang="ru-RU" sz="1400" b="1" i="1" dirty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b="1" u="sng" dirty="0">
                <a:solidFill>
                  <a:srgbClr val="0070C0"/>
                </a:solidFill>
                <a:cs typeface="Times New Roman" pitchFamily="18" charset="0"/>
              </a:rPr>
              <a:t>Адресная направленность и область применения опыта</a:t>
            </a:r>
            <a:endParaRPr lang="ru-RU" b="1" u="sng" dirty="0">
              <a:solidFill>
                <a:srgbClr val="0070C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1400" b="1" i="1" dirty="0">
                <a:solidFill>
                  <a:srgbClr val="333399"/>
                </a:solidFill>
                <a:cs typeface="Times New Roman" pitchFamily="18" charset="0"/>
              </a:rPr>
              <a:t>Данный опыт предлагается  учителям, работающим в основной и старшей школе. Опыт доступен любому учителю и рассчитан на ученика среднего и высокого уровня интеллектуального развития, его элементы могут быть использованы и в слабых классах. </a:t>
            </a:r>
            <a:endParaRPr lang="ru-RU" sz="1400" b="1" i="1" dirty="0">
              <a:solidFill>
                <a:srgbClr val="333399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endParaRPr lang="ru-RU" sz="140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800" dirty="0"/>
          </a:p>
          <a:p>
            <a:pPr eaLnBrk="0" hangingPunct="0">
              <a:tabLst>
                <a:tab pos="457200" algn="l"/>
              </a:tabLst>
            </a:pPr>
            <a:endParaRPr lang="ru-RU" dirty="0"/>
          </a:p>
        </p:txBody>
      </p:sp>
      <p:sp>
        <p:nvSpPr>
          <p:cNvPr id="22535" name="Прямоугольник 5"/>
          <p:cNvSpPr>
            <a:spLocks noChangeArrowheads="1"/>
          </p:cNvSpPr>
          <p:nvPr/>
        </p:nvSpPr>
        <p:spPr bwMode="auto">
          <a:xfrm>
            <a:off x="250825" y="4797425"/>
            <a:ext cx="856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Распространение опыта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67644" y="188640"/>
            <a:ext cx="6804756" cy="540060"/>
          </a:xfrm>
          <a:prstGeom prst="roundRect">
            <a:avLst/>
          </a:prstGeom>
          <a:solidFill>
            <a:srgbClr val="005DA2"/>
          </a:solidFill>
          <a:ln>
            <a:solidFill>
              <a:srgbClr val="005DA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Диссеминация педагогического опыта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C176-8D5D-4A84-8B8D-2FDFC48A8A8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2451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333399"/>
                </a:solidFill>
                <a:latin typeface="+mn-lt"/>
              </a:rPr>
              <a:t> </a:t>
            </a:r>
            <a:endParaRPr lang="ru-RU" b="1" i="1" dirty="0">
              <a:solidFill>
                <a:srgbClr val="333399"/>
              </a:solidFill>
              <a:latin typeface="+mn-lt"/>
            </a:endParaRP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1.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Байбородова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Л.В., Белкина В.В.,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Гаибова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В.Е., Серебренников Л.Н.,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Чернявская А.П., Харисова И.Г.. Образовательные технологии: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Учебно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-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методическое пособие. – Ярославль: изд-во ЯГПУ им. К.Д.Ушинского,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2005.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2.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Бутенко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А.В.,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Ходос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Е.А. Критическое мышление: метод, теория,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практика.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Учеб.-метод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. Пособие. М.: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Мирос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, 2002.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3. Заир-Бек С.И.,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Муштавинская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И.В. Развитие критического мышления на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уроке: Пособие для учителя. – М.: Просвещение, 2004.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4.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Загашев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И.О., Заир – Бек С.И.. Критическое мышление: технология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развития: Пособие для учителя – СПб; Альянс ―Дельта‖, 2003.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5.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Клустер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Д. Что такое критическое мышление.—М. : ЦГЛ, 2005.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6. Козырь Е.А.. Характеристика приемов технологии РКМЧП. //газ.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―Русский язык‖, 2009, №7.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7.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Мередит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К.С.,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Стилл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Д.Л., Темпл Ч. Как учатся дети: свод основ: учебное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пособие для проекта ЧПКМ. – М., 1997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8. Пиаже Ж. Моральное суждение у ребенка. М.; АК, 2006. </a:t>
            </a:r>
          </a:p>
          <a:p>
            <a:pPr>
              <a:defRPr/>
            </a:pPr>
            <a:r>
              <a:rPr lang="ru-RU" b="1" i="1" dirty="0">
                <a:solidFill>
                  <a:srgbClr val="333399"/>
                </a:solidFill>
                <a:latin typeface="+mn-lt"/>
              </a:rPr>
              <a:t>9. </a:t>
            </a:r>
            <a:r>
              <a:rPr lang="ru-RU" b="1" i="1" dirty="0" err="1">
                <a:solidFill>
                  <a:srgbClr val="333399"/>
                </a:solidFill>
                <a:latin typeface="+mn-lt"/>
              </a:rPr>
              <a:t>Халперн</a:t>
            </a:r>
            <a:r>
              <a:rPr lang="ru-RU" b="1" i="1" dirty="0">
                <a:solidFill>
                  <a:srgbClr val="333399"/>
                </a:solidFill>
                <a:latin typeface="+mn-lt"/>
              </a:rPr>
              <a:t> Д. Психология критического мышления. – СПб., 2000.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296652"/>
            <a:ext cx="4140460" cy="54006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Список литературы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partner-inform.de/public/files/partner/0813/1902_1377154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04925"/>
            <a:ext cx="2266950" cy="258445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4099" name="Picture 2" descr="http://www.inform.kz/fotoarticles/20120402164315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708400" y="1304925"/>
            <a:ext cx="4137025" cy="25273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4122" name="Picture 6" descr="http://cdn1.austria.com/2012/04/PISAAPA-600x489.jpg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1439863" y="3860800"/>
            <a:ext cx="3136900" cy="270054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907704" y="224644"/>
            <a:ext cx="5544616" cy="86409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Результаты международного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мониторинга </a:t>
            </a:r>
            <a:r>
              <a:rPr lang="en-US" sz="2800" b="1" dirty="0" smtClean="0">
                <a:solidFill>
                  <a:schemeClr val="bg1"/>
                </a:solidFill>
              </a:rPr>
              <a:t>PISA - 2012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72000" y="3825044"/>
          <a:ext cx="3276364" cy="2733796"/>
        </p:xfrm>
        <a:graphic>
          <a:graphicData uri="http://schemas.openxmlformats.org/drawingml/2006/table">
            <a:tbl>
              <a:tblPr/>
              <a:tblGrid>
                <a:gridCol w="1907250"/>
                <a:gridCol w="705405"/>
                <a:gridCol w="663709"/>
              </a:tblGrid>
              <a:tr h="367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Швеция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30-40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3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Исландия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33-39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67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Словения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35-39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67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Литва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477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37-42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67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Греция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477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36-42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58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Турция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475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36-42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4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Россия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475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38-42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79388" y="765175"/>
            <a:ext cx="871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333399"/>
                </a:solidFill>
              </a:rPr>
              <a:t>Развитие критического мышления </a:t>
            </a:r>
            <a:r>
              <a:rPr lang="ru-RU" sz="2400" b="1" u="sng" dirty="0" smtClean="0">
                <a:solidFill>
                  <a:srgbClr val="333399"/>
                </a:solidFill>
              </a:rPr>
              <a:t> </a:t>
            </a:r>
            <a:r>
              <a:rPr lang="ru-RU" sz="2400" b="1" u="sng" dirty="0">
                <a:solidFill>
                  <a:srgbClr val="333399"/>
                </a:solidFill>
              </a:rPr>
              <a:t>на уроках русского языка и литературы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419872" y="656692"/>
          <a:ext cx="5453558" cy="620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79389" y="1808820"/>
            <a:ext cx="3168475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Критическое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мышление -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b="1" dirty="0">
                <a:solidFill>
                  <a:srgbClr val="333399"/>
                </a:solidFill>
              </a:rPr>
              <a:t>направленное мышление, отличающееся взвешенностью, логичностью и целенаправленностью, использованием таких когнитивных навыков и стратегий, которые увеличивают вероятность получения желаемого результата.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55876" y="260648"/>
            <a:ext cx="2628292" cy="5040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Тема опыта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1C176-8D5D-4A84-8B8D-2FDFC48A8A8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7524" y="1052736"/>
          <a:ext cx="85329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431800" y="1"/>
            <a:ext cx="8027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669925" algn="l"/>
              </a:tabLst>
            </a:pPr>
            <a:r>
              <a:rPr lang="ru-RU" sz="2800" b="1" dirty="0">
                <a:solidFill>
                  <a:srgbClr val="333399"/>
                </a:solidFill>
                <a:cs typeface="Times New Roman" pitchFamily="18" charset="0"/>
              </a:rPr>
              <a:t>Условия возникновения   и становления</a:t>
            </a:r>
          </a:p>
          <a:p>
            <a:pPr algn="ctr">
              <a:tabLst>
                <a:tab pos="669925" algn="l"/>
              </a:tabLst>
            </a:pPr>
            <a:r>
              <a:rPr lang="ru-RU" sz="2800" b="1" dirty="0">
                <a:solidFill>
                  <a:srgbClr val="333399"/>
                </a:solidFill>
                <a:cs typeface="Times New Roman" pitchFamily="18" charset="0"/>
              </a:rPr>
              <a:t> педагогического опыта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3548" y="980728"/>
          <a:ext cx="8244916" cy="565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87338" y="225425"/>
            <a:ext cx="8532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333399"/>
                </a:solidFill>
              </a:rPr>
              <a:t>Актуальность опыта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1052736"/>
          <a:ext cx="8136904" cy="507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727684" y="188913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99"/>
                </a:solidFill>
              </a:rPr>
              <a:t>Противоречия опыта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7564" y="440668"/>
            <a:ext cx="770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333399"/>
                </a:solidFill>
              </a:rPr>
              <a:t>Проблема опыта</a:t>
            </a: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1196752"/>
            <a:ext cx="8280920" cy="34203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Создание с помощью технологии развития критического мышления   такой обучающей среды, когда ученик не только исходит из своих особенностей, но и поставлен в такие обстоятельства, что вынужден проявлять активность, действовать в условиях выбора, преодолевать возникшие затруднения; создание условий для обучения каждого ученика  в зоне его ближайшего развития; формирование коммуникативных умений и навыков, успешности и признания обучающихся.</a:t>
            </a:r>
            <a:r>
              <a:rPr lang="ru-RU" sz="2800" b="1" i="1" dirty="0" smtClean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D:\для сайта\DSC00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988" y="4761148"/>
            <a:ext cx="2484276" cy="1862967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5" name="Picture 2" descr="D:\для сайта\DSC00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1148"/>
            <a:ext cx="2484276" cy="1862988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36912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2800" b="1" dirty="0" smtClean="0">
                <a:solidFill>
                  <a:srgbClr val="333399"/>
                </a:solidFill>
                <a:cs typeface="Times New Roman" pitchFamily="18" charset="0"/>
              </a:rPr>
              <a:t>Задачи педагогического опыта: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7564" y="36866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2800" b="1" dirty="0" smtClean="0">
                <a:solidFill>
                  <a:srgbClr val="333399"/>
                </a:solidFill>
                <a:cs typeface="Times New Roman" pitchFamily="18" charset="0"/>
              </a:rPr>
              <a:t>Цель педагогического опыта: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80728"/>
            <a:ext cx="8496944" cy="15841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представить систему работы по </a:t>
            </a:r>
            <a:r>
              <a:rPr lang="ru-RU" b="1" i="1" dirty="0" smtClean="0">
                <a:solidFill>
                  <a:schemeClr val="bg1"/>
                </a:solidFill>
              </a:rPr>
              <a:t>формированию </a:t>
            </a:r>
            <a:r>
              <a:rPr lang="ru-RU" b="1" i="1" dirty="0" err="1" smtClean="0">
                <a:solidFill>
                  <a:schemeClr val="bg1"/>
                </a:solidFill>
              </a:rPr>
              <a:t>метапредметных</a:t>
            </a:r>
            <a:r>
              <a:rPr lang="ru-RU" b="1" i="1" dirty="0" smtClean="0">
                <a:solidFill>
                  <a:schemeClr val="bg1"/>
                </a:solidFill>
              </a:rPr>
              <a:t> умений с помощью технологии развития критического мышления у обучающихся средних  и старших классов при изучении русского языка и литературы, опираясь на научные труды и разработки.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284984"/>
            <a:ext cx="8496944" cy="31323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- формирование в процессе обучения  русскому языку и литературе критического стиля мышления, для которого характерны открытость, гибкость, </a:t>
            </a:r>
            <a:r>
              <a:rPr lang="ru-RU" b="1" i="1" dirty="0" err="1" smtClean="0">
                <a:solidFill>
                  <a:schemeClr val="bg1"/>
                </a:solidFill>
                <a:cs typeface="Times New Roman" pitchFamily="18" charset="0"/>
              </a:rPr>
              <a:t>рефлексивность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, осознание альтернативности принимаемых решений, умений понимать скрытый смысл того или иного сообщения;</a:t>
            </a:r>
            <a:endParaRPr lang="ru-RU" b="1" i="1" dirty="0" smtClean="0">
              <a:solidFill>
                <a:schemeClr val="bg1"/>
              </a:solidFill>
            </a:endParaRPr>
          </a:p>
          <a:p>
            <a:pPr indent="450850" algn="just" eaLnBrk="0" hangingPunct="0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- формирование умений ориентироваться в источниках информации, находить, перерабатывать, передавать и принимать требуемую информацию, пользоваться разными стратегиями при ее обработке, отвергая ненужную или неверную; отделять главное от несущественного в тексте;</a:t>
            </a:r>
            <a:endParaRPr lang="ru-RU" b="1" i="1" dirty="0" smtClean="0">
              <a:solidFill>
                <a:schemeClr val="bg1"/>
              </a:solidFill>
            </a:endParaRPr>
          </a:p>
          <a:p>
            <a:pPr indent="450850" algn="just" eaLnBrk="0" hangingPunct="0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- включение значимой информации в контекст общего базового образования, в систему формируемых знаний и умений.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B6954-F4F1-40F8-A31B-82276F119EA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1665</Words>
  <Application>Microsoft Office PowerPoint</Application>
  <PresentationFormat>Экран (4:3)</PresentationFormat>
  <Paragraphs>239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171</cp:revision>
  <dcterms:created xsi:type="dcterms:W3CDTF">2011-07-06T07:21:00Z</dcterms:created>
  <dcterms:modified xsi:type="dcterms:W3CDTF">2014-08-08T19:52:53Z</dcterms:modified>
</cp:coreProperties>
</file>