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60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78" r:id="rId10"/>
    <p:sldId id="268" r:id="rId11"/>
    <p:sldId id="269" r:id="rId12"/>
    <p:sldId id="270" r:id="rId13"/>
    <p:sldId id="279" r:id="rId14"/>
    <p:sldId id="271" r:id="rId15"/>
    <p:sldId id="272" r:id="rId16"/>
    <p:sldId id="280" r:id="rId17"/>
    <p:sldId id="281" r:id="rId18"/>
    <p:sldId id="273" r:id="rId19"/>
    <p:sldId id="274" r:id="rId20"/>
    <p:sldId id="283" r:id="rId21"/>
    <p:sldId id="284" r:id="rId2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7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191163604549433"/>
          <c:y val="4.5016943334675381E-2"/>
          <c:w val="0.56115176779373166"/>
          <c:h val="0.497557540235580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Исследоват-е </c:v>
                </c:pt>
                <c:pt idx="1">
                  <c:v>Менеджер-е</c:v>
                </c:pt>
                <c:pt idx="2">
                  <c:v>Коммуникат-е</c:v>
                </c:pt>
                <c:pt idx="3">
                  <c:v>Презентац-е</c:v>
                </c:pt>
                <c:pt idx="4">
                  <c:v>Рефлексив-е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4.3</c:v>
                </c:pt>
                <c:pt idx="1">
                  <c:v>4</c:v>
                </c:pt>
                <c:pt idx="2">
                  <c:v>4</c:v>
                </c:pt>
                <c:pt idx="3">
                  <c:v>4.0999999999999996</c:v>
                </c:pt>
                <c:pt idx="4">
                  <c:v>4.2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Исследоват-е </c:v>
                </c:pt>
                <c:pt idx="1">
                  <c:v>Менеджер-е</c:v>
                </c:pt>
                <c:pt idx="2">
                  <c:v>Коммуникат-е</c:v>
                </c:pt>
                <c:pt idx="3">
                  <c:v>Презентац-е</c:v>
                </c:pt>
                <c:pt idx="4">
                  <c:v>Рефлексив-е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5.6</c:v>
                </c:pt>
                <c:pt idx="1">
                  <c:v>4.3</c:v>
                </c:pt>
                <c:pt idx="2">
                  <c:v>4.8</c:v>
                </c:pt>
                <c:pt idx="3">
                  <c:v>4.9000000000000004</c:v>
                </c:pt>
                <c:pt idx="4">
                  <c:v>5.2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Исследоват-е </c:v>
                </c:pt>
                <c:pt idx="1">
                  <c:v>Менеджер-е</c:v>
                </c:pt>
                <c:pt idx="2">
                  <c:v>Коммуникат-е</c:v>
                </c:pt>
                <c:pt idx="3">
                  <c:v>Презентац-е</c:v>
                </c:pt>
                <c:pt idx="4">
                  <c:v>Рефлексив-е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6.1</c:v>
                </c:pt>
                <c:pt idx="1">
                  <c:v>5.7</c:v>
                </c:pt>
                <c:pt idx="2">
                  <c:v>5.9</c:v>
                </c:pt>
                <c:pt idx="3">
                  <c:v>6</c:v>
                </c:pt>
                <c:pt idx="4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1416576"/>
        <c:axId val="251419264"/>
      </c:barChart>
      <c:catAx>
        <c:axId val="251416576"/>
        <c:scaling>
          <c:orientation val="minMax"/>
        </c:scaling>
        <c:delete val="0"/>
        <c:axPos val="b"/>
        <c:majorTickMark val="out"/>
        <c:minorTickMark val="none"/>
        <c:tickLblPos val="nextTo"/>
        <c:crossAx val="251419264"/>
        <c:crosses val="autoZero"/>
        <c:auto val="1"/>
        <c:lblAlgn val="ctr"/>
        <c:lblOffset val="100"/>
        <c:noMultiLvlLbl val="0"/>
      </c:catAx>
      <c:valAx>
        <c:axId val="2514192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514165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515876691884098"/>
          <c:y val="0.19780891583304944"/>
          <c:w val="0.19406077916730996"/>
          <c:h val="0.3165658196289757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078E58-AF6C-4CA4-AC3F-BBBEF777A4D4}" type="datetimeFigureOut">
              <a:rPr lang="ru-RU" smtClean="0"/>
              <a:pPr/>
              <a:t>16.08.2014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C7230E-33A4-4B90-ACFC-A98DA9CD6C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923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7230E-33A4-4B90-ACFC-A98DA9CD6CB4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441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8/16/2014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8/16/2014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8/16/2014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8/16/2014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8/16/2014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8/16/2014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8/16/2014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8/16/2014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8/16/2014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8/16/2014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8/16/2014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8/16/2014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.emf"/><Relationship Id="rId5" Type="http://schemas.openxmlformats.org/officeDocument/2006/relationships/image" Target="../media/image46.emf"/><Relationship Id="rId4" Type="http://schemas.openxmlformats.org/officeDocument/2006/relationships/image" Target="../media/image45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1600200" y="1752600"/>
            <a:ext cx="6858000" cy="3951288"/>
          </a:xfrm>
        </p:spPr>
        <p:txBody>
          <a:bodyPr>
            <a:noAutofit/>
          </a:bodyPr>
          <a:lstStyle/>
          <a:p>
            <a:r>
              <a:rPr lang="ru-RU" sz="4000" b="1" dirty="0" err="1" smtClean="0">
                <a:solidFill>
                  <a:srgbClr val="C00000"/>
                </a:solidFill>
              </a:rPr>
              <a:t>Гандалоева</a:t>
            </a:r>
            <a:r>
              <a:rPr lang="ru-RU" sz="4000" b="1" dirty="0" smtClean="0">
                <a:solidFill>
                  <a:srgbClr val="C00000"/>
                </a:solidFill>
              </a:rPr>
              <a:t>  Х. Н.</a:t>
            </a:r>
          </a:p>
          <a:p>
            <a:endParaRPr lang="ru-RU" sz="4000" b="1" dirty="0" smtClean="0">
              <a:solidFill>
                <a:srgbClr val="C00000"/>
              </a:solidFill>
            </a:endParaRPr>
          </a:p>
          <a:p>
            <a:r>
              <a:rPr lang="ru-RU" sz="4000" b="1" dirty="0" smtClean="0">
                <a:solidFill>
                  <a:srgbClr val="C00000"/>
                </a:solidFill>
              </a:rPr>
              <a:t>Республика  Ингушетия</a:t>
            </a:r>
          </a:p>
          <a:p>
            <a:endParaRPr lang="ru-RU" sz="4000" b="1" dirty="0" smtClean="0">
              <a:solidFill>
                <a:srgbClr val="C00000"/>
              </a:solidFill>
            </a:endParaRPr>
          </a:p>
          <a:p>
            <a:r>
              <a:rPr lang="ru-RU" sz="4000" b="1" dirty="0" smtClean="0">
                <a:solidFill>
                  <a:srgbClr val="C00000"/>
                </a:solidFill>
              </a:rPr>
              <a:t>Удивляясь,  удивлять!</a:t>
            </a:r>
          </a:p>
          <a:p>
            <a:pPr marL="0" indent="0">
              <a:buNone/>
            </a:pP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7" name="Рисунок 6" descr="C:\Users\Дмитрий\Desktop\шапка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"/>
            <a:ext cx="8458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752600"/>
            <a:ext cx="8229600" cy="52578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Цель:  </a:t>
            </a:r>
            <a:r>
              <a:rPr lang="ru-RU" sz="2000" dirty="0" smtClean="0">
                <a:solidFill>
                  <a:srgbClr val="C00000"/>
                </a:solidFill>
              </a:rPr>
              <a:t>продемонстрировать свой опыт работы по проблеме активизации познавательной самостоятельности учащихся, основываясь на научные разработки передовых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педагогов-исследователей: 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>
                <a:solidFill>
                  <a:srgbClr val="C00000"/>
                </a:solidFill>
              </a:rPr>
              <a:t/>
            </a:r>
            <a:br>
              <a:rPr lang="ru-RU" sz="2000" dirty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</a:rPr>
              <a:t>Д.Б.Эльконина</a:t>
            </a:r>
            <a:r>
              <a:rPr lang="ru-RU" sz="2000" dirty="0" smtClean="0">
                <a:solidFill>
                  <a:srgbClr val="C00000"/>
                </a:solidFill>
              </a:rPr>
              <a:t> и </a:t>
            </a:r>
            <a:r>
              <a:rPr lang="ru-RU" sz="2000" dirty="0" err="1" smtClean="0">
                <a:solidFill>
                  <a:srgbClr val="C00000"/>
                </a:solidFill>
              </a:rPr>
              <a:t>В.В.Давыдова</a:t>
            </a:r>
            <a:r>
              <a:rPr lang="ru-RU" sz="2000" dirty="0" smtClean="0">
                <a:solidFill>
                  <a:srgbClr val="C00000"/>
                </a:solidFill>
              </a:rPr>
              <a:t>,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</a:rPr>
              <a:t>С.Т.Шацкого</a:t>
            </a:r>
            <a:r>
              <a:rPr lang="ru-RU" sz="2000" dirty="0" smtClean="0">
                <a:solidFill>
                  <a:srgbClr val="C00000"/>
                </a:solidFill>
              </a:rPr>
              <a:t>, А.С. Макаренко, 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</a:rPr>
              <a:t>А.Н.Иоффе</a:t>
            </a:r>
            <a:r>
              <a:rPr lang="ru-RU" sz="2000" dirty="0" smtClean="0">
                <a:solidFill>
                  <a:srgbClr val="C00000"/>
                </a:solidFill>
              </a:rPr>
              <a:t>, А. </a:t>
            </a:r>
            <a:r>
              <a:rPr lang="ru-RU" sz="2000" dirty="0" err="1" smtClean="0">
                <a:solidFill>
                  <a:srgbClr val="C00000"/>
                </a:solidFill>
              </a:rPr>
              <a:t>Асмолова</a:t>
            </a:r>
            <a:r>
              <a:rPr lang="ru-RU" sz="2000" dirty="0" smtClean="0">
                <a:solidFill>
                  <a:srgbClr val="C00000"/>
                </a:solidFill>
              </a:rPr>
              <a:t>, 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</a:rPr>
              <a:t>Г.С.Батищева</a:t>
            </a:r>
            <a:r>
              <a:rPr lang="ru-RU" sz="2000" dirty="0" smtClean="0">
                <a:solidFill>
                  <a:srgbClr val="C00000"/>
                </a:solidFill>
              </a:rPr>
              <a:t>, </a:t>
            </a:r>
            <a:r>
              <a:rPr lang="ru-RU" sz="2000" dirty="0" err="1" smtClean="0">
                <a:solidFill>
                  <a:srgbClr val="C00000"/>
                </a:solidFill>
              </a:rPr>
              <a:t>А.Ц.Гармаева</a:t>
            </a:r>
            <a:r>
              <a:rPr lang="ru-RU" sz="2000" dirty="0" smtClean="0">
                <a:solidFill>
                  <a:srgbClr val="C00000"/>
                </a:solidFill>
              </a:rPr>
              <a:t> …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Задачи: 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C00000"/>
                </a:solidFill>
              </a:rPr>
              <a:t>вовлекать каждого ученика в различные виды практической деятельности, развивать  творческие и индивидуальные способности учащихся, включать их в реальное общение,  совместной труд, формировать умение анализировать полученную информацию, оформлять ее схематически и делать выводы.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   Для решения этих задач наиболее органичным является обучение через практику, используя методы проектов и словесных схем.  </a:t>
            </a:r>
            <a:br>
              <a:rPr lang="ru-RU" sz="2000" dirty="0" smtClean="0">
                <a:solidFill>
                  <a:srgbClr val="C00000"/>
                </a:solidFill>
              </a:rPr>
            </a:b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4114800"/>
            <a:ext cx="2438400" cy="609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4400" y="4419600"/>
            <a:ext cx="2974975" cy="304800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5334000"/>
            <a:ext cx="2895600" cy="10263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5105400"/>
            <a:ext cx="3051175" cy="12549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1506" name="Picture 2" descr="D:\фото экология олимп\IMG_06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8826" y="1219200"/>
            <a:ext cx="4305971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59817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rgbClr val="002060"/>
                </a:solidFill>
              </a:rPr>
              <a:t>Основная идея опыта : </a:t>
            </a:r>
            <a:br>
              <a:rPr lang="ru-RU" sz="3100" dirty="0" smtClean="0">
                <a:solidFill>
                  <a:srgbClr val="002060"/>
                </a:solidFill>
              </a:rPr>
            </a:br>
            <a:r>
              <a:rPr lang="ru-RU" sz="3100" dirty="0" smtClean="0">
                <a:solidFill>
                  <a:srgbClr val="C00000"/>
                </a:solidFill>
              </a:rPr>
              <a:t>идея </a:t>
            </a:r>
            <a:r>
              <a:rPr lang="ru-RU" sz="3100" dirty="0" err="1" smtClean="0">
                <a:solidFill>
                  <a:srgbClr val="C00000"/>
                </a:solidFill>
              </a:rPr>
              <a:t>деятельностно</a:t>
            </a:r>
            <a:r>
              <a:rPr lang="ru-RU" sz="3100" dirty="0" smtClean="0">
                <a:solidFill>
                  <a:srgbClr val="C00000"/>
                </a:solidFill>
              </a:rPr>
              <a:t>-практического способа обучения, акцент на обучение через практику, развитие самостоятельности учащихся для достижения </a:t>
            </a:r>
            <a:r>
              <a:rPr lang="ru-RU" sz="3100" dirty="0" err="1" smtClean="0">
                <a:solidFill>
                  <a:srgbClr val="C00000"/>
                </a:solidFill>
              </a:rPr>
              <a:t>метапредметных</a:t>
            </a:r>
            <a:r>
              <a:rPr lang="ru-RU" sz="3100" dirty="0" smtClean="0">
                <a:solidFill>
                  <a:srgbClr val="C00000"/>
                </a:solidFill>
              </a:rPr>
              <a:t>, предметных и личностных результатов согласно требованиям</a:t>
            </a:r>
            <a:br>
              <a:rPr lang="ru-RU" sz="3100" dirty="0" smtClean="0">
                <a:solidFill>
                  <a:srgbClr val="C00000"/>
                </a:solidFill>
              </a:rPr>
            </a:br>
            <a:r>
              <a:rPr lang="ru-RU" sz="3100" dirty="0" smtClean="0">
                <a:solidFill>
                  <a:srgbClr val="C00000"/>
                </a:solidFill>
              </a:rPr>
              <a:t> ФГОС</a:t>
            </a:r>
            <a:r>
              <a:rPr lang="ru-RU" sz="3100" dirty="0">
                <a:solidFill>
                  <a:srgbClr val="C00000"/>
                </a:solidFill>
              </a:rPr>
              <a:t>;</a:t>
            </a:r>
            <a:r>
              <a:rPr lang="ru-RU" sz="3100" dirty="0" smtClean="0">
                <a:solidFill>
                  <a:srgbClr val="C00000"/>
                </a:solidFill>
              </a:rPr>
              <a:t/>
            </a:r>
            <a:br>
              <a:rPr lang="ru-RU" sz="3100" dirty="0" smtClean="0">
                <a:solidFill>
                  <a:srgbClr val="C00000"/>
                </a:solidFill>
              </a:rPr>
            </a:br>
            <a:r>
              <a:rPr lang="ru-RU" sz="3100" dirty="0">
                <a:solidFill>
                  <a:srgbClr val="C00000"/>
                </a:solidFill>
              </a:rPr>
              <a:t>и</a:t>
            </a:r>
            <a:r>
              <a:rPr lang="ru-RU" sz="3100" dirty="0" smtClean="0">
                <a:solidFill>
                  <a:srgbClr val="C00000"/>
                </a:solidFill>
              </a:rPr>
              <a:t>спользование </a:t>
            </a:r>
            <a:br>
              <a:rPr lang="ru-RU" sz="3100" dirty="0" smtClean="0">
                <a:solidFill>
                  <a:srgbClr val="C00000"/>
                </a:solidFill>
              </a:rPr>
            </a:br>
            <a:r>
              <a:rPr lang="ru-RU" sz="3100" dirty="0" smtClean="0">
                <a:solidFill>
                  <a:srgbClr val="C00000"/>
                </a:solidFill>
              </a:rPr>
              <a:t>инновационных методов</a:t>
            </a:r>
            <a:br>
              <a:rPr lang="ru-RU" sz="3100" dirty="0" smtClean="0">
                <a:solidFill>
                  <a:srgbClr val="C00000"/>
                </a:solidFill>
              </a:rPr>
            </a:br>
            <a:r>
              <a:rPr lang="ru-RU" sz="3100" dirty="0" smtClean="0">
                <a:solidFill>
                  <a:srgbClr val="C00000"/>
                </a:solidFill>
              </a:rPr>
              <a:t> </a:t>
            </a:r>
            <a:r>
              <a:rPr lang="ru-RU" sz="3100" dirty="0" err="1" smtClean="0">
                <a:solidFill>
                  <a:srgbClr val="C00000"/>
                </a:solidFill>
              </a:rPr>
              <a:t>здоровьесберегающих</a:t>
            </a:r>
            <a:r>
              <a:rPr lang="ru-RU" sz="3100" dirty="0" smtClean="0">
                <a:solidFill>
                  <a:srgbClr val="C00000"/>
                </a:solidFill>
              </a:rPr>
              <a:t/>
            </a:r>
            <a:br>
              <a:rPr lang="ru-RU" sz="3100" dirty="0" smtClean="0">
                <a:solidFill>
                  <a:srgbClr val="C00000"/>
                </a:solidFill>
              </a:rPr>
            </a:br>
            <a:r>
              <a:rPr lang="ru-RU" sz="3100" dirty="0" smtClean="0">
                <a:solidFill>
                  <a:srgbClr val="C00000"/>
                </a:solidFill>
              </a:rPr>
              <a:t> технологий; </a:t>
            </a:r>
            <a:br>
              <a:rPr lang="ru-RU" sz="3100" dirty="0" smtClean="0">
                <a:solidFill>
                  <a:srgbClr val="C00000"/>
                </a:solidFill>
              </a:rPr>
            </a:br>
            <a:r>
              <a:rPr lang="ru-RU" sz="3100" i="1" dirty="0">
                <a:solidFill>
                  <a:srgbClr val="002060"/>
                </a:solidFill>
              </a:rPr>
              <a:t>ф</a:t>
            </a:r>
            <a:r>
              <a:rPr lang="ru-RU" sz="3100" i="1" dirty="0" smtClean="0">
                <a:solidFill>
                  <a:srgbClr val="002060"/>
                </a:solidFill>
              </a:rPr>
              <a:t>ормирование </a:t>
            </a:r>
            <a:r>
              <a:rPr lang="ru-RU" sz="3100" i="1" dirty="0">
                <a:solidFill>
                  <a:srgbClr val="002060"/>
                </a:solidFill>
              </a:rPr>
              <a:t>3-х У: </a:t>
            </a:r>
            <a:r>
              <a:rPr lang="ru-RU" sz="3100" i="1" dirty="0" smtClean="0">
                <a:solidFill>
                  <a:srgbClr val="002060"/>
                </a:solidFill>
              </a:rPr>
              <a:t/>
            </a:r>
            <a:br>
              <a:rPr lang="ru-RU" sz="3100" i="1" dirty="0" smtClean="0">
                <a:solidFill>
                  <a:srgbClr val="002060"/>
                </a:solidFill>
              </a:rPr>
            </a:br>
            <a:r>
              <a:rPr lang="ru-RU" sz="2900" i="1" dirty="0" smtClean="0">
                <a:solidFill>
                  <a:srgbClr val="C00000"/>
                </a:solidFill>
              </a:rPr>
              <a:t>УДИВЛЕНИЕ </a:t>
            </a:r>
            <a:r>
              <a:rPr lang="ru-RU" sz="2900" i="1" dirty="0">
                <a:solidFill>
                  <a:srgbClr val="C00000"/>
                </a:solidFill>
              </a:rPr>
              <a:t>– </a:t>
            </a:r>
            <a:r>
              <a:rPr lang="ru-RU" sz="2900" i="1" dirty="0" smtClean="0">
                <a:solidFill>
                  <a:srgbClr val="C00000"/>
                </a:solidFill>
              </a:rPr>
              <a:t/>
            </a:r>
            <a:br>
              <a:rPr lang="ru-RU" sz="2900" i="1" dirty="0" smtClean="0">
                <a:solidFill>
                  <a:srgbClr val="C00000"/>
                </a:solidFill>
              </a:rPr>
            </a:br>
            <a:r>
              <a:rPr lang="ru-RU" sz="2900" i="1" dirty="0" smtClean="0">
                <a:solidFill>
                  <a:srgbClr val="C00000"/>
                </a:solidFill>
              </a:rPr>
              <a:t>УСПЕХ </a:t>
            </a:r>
            <a:r>
              <a:rPr lang="ru-RU" sz="2900" i="1" dirty="0">
                <a:solidFill>
                  <a:srgbClr val="C00000"/>
                </a:solidFill>
              </a:rPr>
              <a:t>– </a:t>
            </a:r>
            <a:r>
              <a:rPr lang="ru-RU" sz="2900" i="1" dirty="0" smtClean="0">
                <a:solidFill>
                  <a:srgbClr val="C00000"/>
                </a:solidFill>
              </a:rPr>
              <a:t/>
            </a:r>
            <a:br>
              <a:rPr lang="ru-RU" sz="2900" i="1" dirty="0" smtClean="0">
                <a:solidFill>
                  <a:srgbClr val="C00000"/>
                </a:solidFill>
              </a:rPr>
            </a:br>
            <a:r>
              <a:rPr lang="ru-RU" sz="2900" i="1" dirty="0" smtClean="0">
                <a:solidFill>
                  <a:srgbClr val="C00000"/>
                </a:solidFill>
              </a:rPr>
              <a:t>УВЕРЕННОСТЬ.</a:t>
            </a:r>
            <a:br>
              <a:rPr lang="ru-RU" sz="2900" i="1" dirty="0" smtClean="0">
                <a:solidFill>
                  <a:srgbClr val="C00000"/>
                </a:solidFill>
              </a:rPr>
            </a:br>
            <a:r>
              <a:rPr lang="ru-RU" sz="3100" dirty="0">
                <a:solidFill>
                  <a:srgbClr val="C00000"/>
                </a:solidFill>
              </a:rPr>
              <a:t> </a:t>
            </a:r>
            <a:r>
              <a:rPr lang="ru-RU" sz="3100" dirty="0" smtClean="0">
                <a:solidFill>
                  <a:srgbClr val="C00000"/>
                </a:solidFill>
              </a:rPr>
              <a:t>          (по </a:t>
            </a:r>
            <a:r>
              <a:rPr lang="ru-RU" sz="3100" dirty="0" err="1" smtClean="0">
                <a:solidFill>
                  <a:srgbClr val="C00000"/>
                </a:solidFill>
              </a:rPr>
              <a:t>А.Н.Иоффе</a:t>
            </a:r>
            <a:r>
              <a:rPr lang="ru-RU" sz="3100" dirty="0" smtClean="0">
                <a:solidFill>
                  <a:srgbClr val="C00000"/>
                </a:solidFill>
              </a:rPr>
              <a:t>)</a:t>
            </a:r>
            <a:r>
              <a:rPr lang="ru-RU" sz="31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3100" b="1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sz="31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5410200"/>
            <a:ext cx="1600200" cy="9501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5715000"/>
            <a:ext cx="2060575" cy="645320"/>
          </a:xfrm>
        </p:spPr>
        <p:txBody>
          <a:bodyPr/>
          <a:lstStyle/>
          <a:p>
            <a:endParaRPr lang="ru-RU"/>
          </a:p>
        </p:txBody>
      </p:sp>
      <p:pic>
        <p:nvPicPr>
          <p:cNvPr id="20482" name="Picture 2" descr="D:\фото экология олимп\IMG_06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3048000"/>
            <a:ext cx="4715643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8686800" y="1847088"/>
            <a:ext cx="228600" cy="66751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-152400" y="0"/>
            <a:ext cx="9448800" cy="590312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Целевое назначение метода </a:t>
            </a:r>
            <a:r>
              <a:rPr lang="ru-RU" sz="2000" dirty="0">
                <a:solidFill>
                  <a:srgbClr val="002060"/>
                </a:solidFill>
              </a:rPr>
              <a:t>проектов  </a:t>
            </a:r>
            <a:r>
              <a:rPr lang="ru-RU" sz="2000" dirty="0">
                <a:solidFill>
                  <a:srgbClr val="C00000"/>
                </a:solidFill>
              </a:rPr>
              <a:t>: </a:t>
            </a:r>
            <a:r>
              <a:rPr lang="ru-RU" sz="2000" dirty="0" smtClean="0">
                <a:solidFill>
                  <a:srgbClr val="C00000"/>
                </a:solidFill>
              </a:rPr>
              <a:t>развитие познавательных, творческих навыков учащихся, умений самостоятельно конструировать свои знания, умений ориентироваться в информационном пространстве, развитие критического мышления.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Практикуется как внеурочная деятельность учащихся.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   Основные этапами работы: </a:t>
            </a:r>
            <a:r>
              <a:rPr lang="ru-RU" sz="2000" dirty="0" smtClean="0">
                <a:solidFill>
                  <a:srgbClr val="C00000"/>
                </a:solidFill>
              </a:rPr>
              <a:t>постановка цели; сбор и обработка необходимой информации; самообразование и актуализация знаний при консультативной помощи учителя; обобщение результатов и выводы; защита проекта; анализ успехов и ошибок.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>
                <a:solidFill>
                  <a:srgbClr val="C00000"/>
                </a:solidFill>
              </a:rPr>
              <a:t>Ежегодно мои ученики становятся победителями </a:t>
            </a:r>
            <a:endParaRPr lang="ru-RU" sz="2000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srgbClr val="C00000"/>
                </a:solidFill>
              </a:rPr>
              <a:t>и </a:t>
            </a:r>
            <a:r>
              <a:rPr lang="ru-RU" sz="2000" dirty="0">
                <a:solidFill>
                  <a:srgbClr val="C00000"/>
                </a:solidFill>
              </a:rPr>
              <a:t>призерами муниципальных и региональных </a:t>
            </a:r>
            <a:endParaRPr lang="ru-RU" sz="2000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srgbClr val="C00000"/>
                </a:solidFill>
              </a:rPr>
              <a:t>олимпиад</a:t>
            </a:r>
            <a:r>
              <a:rPr lang="ru-RU" sz="2000" dirty="0">
                <a:solidFill>
                  <a:srgbClr val="C00000"/>
                </a:solidFill>
              </a:rPr>
              <a:t>, форумов «Одаренные дети» и </a:t>
            </a:r>
            <a:endParaRPr lang="ru-RU" sz="2000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srgbClr val="C00000"/>
                </a:solidFill>
              </a:rPr>
              <a:t>«</a:t>
            </a:r>
            <a:r>
              <a:rPr lang="ru-RU" sz="2000" dirty="0">
                <a:solidFill>
                  <a:srgbClr val="C00000"/>
                </a:solidFill>
              </a:rPr>
              <a:t>Зеленая планета». В 2012 г. на заключительном </a:t>
            </a:r>
            <a:endParaRPr lang="ru-RU" sz="2000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srgbClr val="C00000"/>
                </a:solidFill>
              </a:rPr>
              <a:t>этапе </a:t>
            </a:r>
            <a:r>
              <a:rPr lang="ru-RU" sz="2000" dirty="0">
                <a:solidFill>
                  <a:srgbClr val="C00000"/>
                </a:solidFill>
              </a:rPr>
              <a:t>Всероссийской </a:t>
            </a:r>
            <a:r>
              <a:rPr lang="ru-RU" sz="2000" dirty="0" smtClean="0">
                <a:solidFill>
                  <a:srgbClr val="C00000"/>
                </a:solidFill>
              </a:rPr>
              <a:t>олимпиады школьников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>
                <a:solidFill>
                  <a:srgbClr val="C00000"/>
                </a:solidFill>
              </a:rPr>
              <a:t>в </a:t>
            </a:r>
            <a:r>
              <a:rPr lang="ru-RU" sz="2000" dirty="0" err="1">
                <a:solidFill>
                  <a:srgbClr val="C00000"/>
                </a:solidFill>
              </a:rPr>
              <a:t>г.Оренбург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smtClean="0">
                <a:solidFill>
                  <a:srgbClr val="C00000"/>
                </a:solidFill>
              </a:rPr>
              <a:t>наш проект  набрал </a:t>
            </a:r>
            <a:r>
              <a:rPr lang="ru-RU" sz="2000" dirty="0">
                <a:solidFill>
                  <a:srgbClr val="C00000"/>
                </a:solidFill>
              </a:rPr>
              <a:t>максимальное количество баллов</a:t>
            </a:r>
            <a:r>
              <a:rPr lang="ru-RU" sz="2000" dirty="0" smtClean="0">
                <a:solidFill>
                  <a:srgbClr val="C00000"/>
                </a:solidFill>
              </a:rPr>
              <a:t>!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Условия </a:t>
            </a:r>
            <a:r>
              <a:rPr lang="ru-RU" sz="2000" dirty="0">
                <a:solidFill>
                  <a:srgbClr val="002060"/>
                </a:solidFill>
              </a:rPr>
              <a:t>эффективности</a:t>
            </a:r>
            <a:r>
              <a:rPr lang="ru-RU" sz="2000" dirty="0">
                <a:solidFill>
                  <a:srgbClr val="C00000"/>
                </a:solidFill>
              </a:rPr>
              <a:t>: при проведении проектной работы учителю необходимо обеспечить заинтересованность детей в работе над проектом, мотивацию, которая станет незатухающим источником энергии для самостоятельной деятельности и творческой </a:t>
            </a:r>
            <a:r>
              <a:rPr lang="ru-RU" sz="2000" dirty="0" smtClean="0">
                <a:solidFill>
                  <a:srgbClr val="C00000"/>
                </a:solidFill>
              </a:rPr>
              <a:t>активности, подвести  итог проекта в форме презентации </a:t>
            </a:r>
            <a:r>
              <a:rPr lang="ru-RU" sz="2000" dirty="0">
                <a:solidFill>
                  <a:srgbClr val="C00000"/>
                </a:solidFill>
              </a:rPr>
              <a:t>полученных результатов. 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endParaRPr lang="ru-RU" sz="2000" dirty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8077200" y="2209800"/>
            <a:ext cx="609600" cy="41505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590800"/>
            <a:ext cx="2997200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«Когда ребенок включается в какую-то деятельность, то работает фантазия, умственное представление, работает эмоция, эмоциональное переживание…» </a:t>
            </a:r>
            <a:r>
              <a:rPr lang="ru-RU" sz="2400" b="1" dirty="0" err="1" smtClean="0">
                <a:solidFill>
                  <a:srgbClr val="C00000"/>
                </a:solidFill>
              </a:rPr>
              <a:t>А.Ц.Гармаев</a:t>
            </a: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275" y="2735825"/>
            <a:ext cx="2290097" cy="17175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0" y="2674374"/>
            <a:ext cx="2235200" cy="1676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8" y="2712473"/>
            <a:ext cx="2184401" cy="16383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-152400" y="1143000"/>
            <a:ext cx="9296400" cy="5715000"/>
          </a:xfrm>
        </p:spPr>
        <p:txBody>
          <a:bodyPr>
            <a:normAutofit/>
          </a:bodyPr>
          <a:lstStyle/>
          <a:p>
            <a:r>
              <a:rPr lang="ru-RU" dirty="0"/>
              <a:t>Цель: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формирование </a:t>
            </a:r>
            <a:r>
              <a:rPr lang="ru-RU" dirty="0">
                <a:solidFill>
                  <a:srgbClr val="C00000"/>
                </a:solidFill>
              </a:rPr>
              <a:t>у обучающихся готовности и способности</a:t>
            </a:r>
          </a:p>
          <a:p>
            <a:r>
              <a:rPr lang="ru-RU" dirty="0">
                <a:solidFill>
                  <a:srgbClr val="C00000"/>
                </a:solidFill>
              </a:rPr>
              <a:t> самостоятельно, творчески осваивать учебный материал</a:t>
            </a:r>
          </a:p>
          <a:p>
            <a:r>
              <a:rPr lang="ru-RU" dirty="0">
                <a:solidFill>
                  <a:srgbClr val="C00000"/>
                </a:solidFill>
              </a:rPr>
              <a:t>и применять полученные знания на практике</a:t>
            </a:r>
            <a:r>
              <a:rPr lang="ru-RU" dirty="0" smtClean="0">
                <a:solidFill>
                  <a:srgbClr val="C00000"/>
                </a:solidFill>
              </a:rPr>
              <a:t>. </a:t>
            </a:r>
          </a:p>
          <a:p>
            <a:endParaRPr lang="ru-RU" dirty="0">
              <a:solidFill>
                <a:srgbClr val="C00000"/>
              </a:solidFill>
            </a:endParaRPr>
          </a:p>
          <a:p>
            <a:endParaRPr lang="ru-RU" dirty="0" smtClean="0">
              <a:solidFill>
                <a:srgbClr val="C00000"/>
              </a:solidFill>
            </a:endParaRPr>
          </a:p>
          <a:p>
            <a:endParaRPr lang="ru-RU" dirty="0">
              <a:solidFill>
                <a:srgbClr val="C00000"/>
              </a:solidFill>
            </a:endParaRPr>
          </a:p>
          <a:p>
            <a:endParaRPr lang="ru-RU" dirty="0">
              <a:solidFill>
                <a:srgbClr val="C0000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Технология составления словесных </a:t>
            </a:r>
            <a:r>
              <a:rPr lang="ru-RU" dirty="0" smtClean="0">
                <a:solidFill>
                  <a:srgbClr val="002060"/>
                </a:solidFill>
              </a:rPr>
              <a:t>схем: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прочитайте текст; </a:t>
            </a:r>
            <a:r>
              <a:rPr lang="ru-RU" dirty="0">
                <a:solidFill>
                  <a:srgbClr val="C00000"/>
                </a:solidFill>
              </a:rPr>
              <a:t>выделите </a:t>
            </a:r>
            <a:r>
              <a:rPr lang="ru-RU" dirty="0" smtClean="0">
                <a:solidFill>
                  <a:srgbClr val="C00000"/>
                </a:solidFill>
              </a:rPr>
              <a:t>основную </a:t>
            </a:r>
            <a:r>
              <a:rPr lang="ru-RU" dirty="0">
                <a:solidFill>
                  <a:srgbClr val="C00000"/>
                </a:solidFill>
              </a:rPr>
              <a:t>мысль </a:t>
            </a:r>
            <a:r>
              <a:rPr lang="ru-RU" dirty="0" smtClean="0">
                <a:solidFill>
                  <a:srgbClr val="C00000"/>
                </a:solidFill>
              </a:rPr>
              <a:t>текста; обозначьте </a:t>
            </a:r>
            <a:r>
              <a:rPr lang="ru-RU" dirty="0">
                <a:solidFill>
                  <a:srgbClr val="C00000"/>
                </a:solidFill>
              </a:rPr>
              <a:t>основную </a:t>
            </a:r>
            <a:r>
              <a:rPr lang="ru-RU" dirty="0" smtClean="0">
                <a:solidFill>
                  <a:srgbClr val="C00000"/>
                </a:solidFill>
              </a:rPr>
              <a:t>проблему как </a:t>
            </a:r>
            <a:r>
              <a:rPr lang="ru-RU" dirty="0">
                <a:solidFill>
                  <a:srgbClr val="C00000"/>
                </a:solidFill>
              </a:rPr>
              <a:t>заголовок </a:t>
            </a:r>
            <a:r>
              <a:rPr lang="ru-RU" dirty="0" smtClean="0">
                <a:solidFill>
                  <a:srgbClr val="C00000"/>
                </a:solidFill>
              </a:rPr>
              <a:t>схемы; согласно </a:t>
            </a:r>
            <a:r>
              <a:rPr lang="ru-RU" dirty="0">
                <a:solidFill>
                  <a:srgbClr val="C00000"/>
                </a:solidFill>
              </a:rPr>
              <a:t>проблеме выделите главные и второстепенные  </a:t>
            </a:r>
            <a:r>
              <a:rPr lang="ru-RU" dirty="0" smtClean="0">
                <a:solidFill>
                  <a:srgbClr val="C00000"/>
                </a:solidFill>
              </a:rPr>
              <a:t>явления; </a:t>
            </a:r>
            <a:r>
              <a:rPr lang="ru-RU" dirty="0">
                <a:solidFill>
                  <a:srgbClr val="C00000"/>
                </a:solidFill>
              </a:rPr>
              <a:t>разбейте их на </a:t>
            </a:r>
            <a:r>
              <a:rPr lang="ru-RU" dirty="0" smtClean="0">
                <a:solidFill>
                  <a:srgbClr val="C00000"/>
                </a:solidFill>
              </a:rPr>
              <a:t>группы; составьте схему, устанавливайте </a:t>
            </a:r>
            <a:r>
              <a:rPr lang="ru-RU" dirty="0">
                <a:solidFill>
                  <a:srgbClr val="C00000"/>
                </a:solidFill>
              </a:rPr>
              <a:t>не только вертикальные, но и горизонтальные </a:t>
            </a:r>
            <a:r>
              <a:rPr lang="ru-RU" dirty="0" smtClean="0">
                <a:solidFill>
                  <a:srgbClr val="C00000"/>
                </a:solidFill>
              </a:rPr>
              <a:t>связи; проверьте</a:t>
            </a:r>
            <a:r>
              <a:rPr lang="ru-RU" dirty="0">
                <a:solidFill>
                  <a:srgbClr val="C00000"/>
                </a:solidFill>
              </a:rPr>
              <a:t>, отражает ли  схема основную проблему, изложенную в тексте.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991600" y="228600"/>
            <a:ext cx="1222375" cy="11025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767" y="2712473"/>
            <a:ext cx="2321233" cy="17409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1118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5562600"/>
            <a:ext cx="82296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Диапазон опыта</a:t>
            </a:r>
            <a:r>
              <a:rPr lang="ru-RU" sz="2400" dirty="0" smtClean="0">
                <a:solidFill>
                  <a:srgbClr val="C00000"/>
                </a:solidFill>
                <a:latin typeface="+mn-lt"/>
              </a:rPr>
              <a:t>: система уроков и внеклассной работы.</a:t>
            </a:r>
            <a:br>
              <a:rPr lang="ru-RU" sz="2400" dirty="0" smtClean="0">
                <a:solidFill>
                  <a:srgbClr val="C00000"/>
                </a:solidFill>
                <a:latin typeface="+mn-lt"/>
              </a:rPr>
            </a:br>
            <a:r>
              <a:rPr lang="ru-RU" sz="2400" dirty="0">
                <a:solidFill>
                  <a:srgbClr val="C00000"/>
                </a:solidFill>
                <a:latin typeface="+mn-lt"/>
              </a:rPr>
              <a:t/>
            </a:r>
            <a:br>
              <a:rPr lang="ru-RU" sz="2400" dirty="0">
                <a:solidFill>
                  <a:srgbClr val="C00000"/>
                </a:solidFill>
                <a:latin typeface="+mn-lt"/>
              </a:rPr>
            </a:br>
            <a:r>
              <a:rPr lang="ru-RU" sz="2400" dirty="0">
                <a:solidFill>
                  <a:srgbClr val="C00000"/>
                </a:solidFill>
                <a:latin typeface="+mn-lt"/>
              </a:rPr>
              <a:t/>
            </a:r>
            <a:br>
              <a:rPr lang="ru-RU" sz="2400" dirty="0">
                <a:solidFill>
                  <a:srgbClr val="C00000"/>
                </a:solidFill>
                <a:latin typeface="+mn-lt"/>
              </a:rPr>
            </a:br>
            <a:r>
              <a:rPr lang="ru-RU" sz="2400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+mn-lt"/>
              </a:rPr>
            </a:br>
            <a:r>
              <a:rPr lang="ru-RU" sz="2400" dirty="0">
                <a:solidFill>
                  <a:srgbClr val="C00000"/>
                </a:solidFill>
                <a:latin typeface="+mn-lt"/>
              </a:rPr>
              <a:t/>
            </a:r>
            <a:br>
              <a:rPr lang="ru-RU" sz="2400" dirty="0">
                <a:solidFill>
                  <a:srgbClr val="C00000"/>
                </a:solidFill>
                <a:latin typeface="+mn-lt"/>
              </a:rPr>
            </a:br>
            <a:r>
              <a:rPr lang="ru-RU" sz="2400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+mn-lt"/>
              </a:rPr>
            </a:br>
            <a:r>
              <a:rPr lang="ru-RU" sz="2400" dirty="0">
                <a:solidFill>
                  <a:srgbClr val="C00000"/>
                </a:solidFill>
                <a:latin typeface="+mn-lt"/>
              </a:rPr>
              <a:t/>
            </a:r>
            <a:br>
              <a:rPr lang="ru-RU" sz="2400" dirty="0">
                <a:solidFill>
                  <a:srgbClr val="C00000"/>
                </a:solidFill>
                <a:latin typeface="+mn-lt"/>
              </a:rPr>
            </a:br>
            <a:r>
              <a:rPr lang="ru-RU" sz="2400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+mn-lt"/>
              </a:rPr>
            </a:br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Новизна опыта</a:t>
            </a:r>
            <a:r>
              <a:rPr lang="ru-RU" sz="2400" dirty="0" smtClean="0">
                <a:solidFill>
                  <a:srgbClr val="C00000"/>
                </a:solidFill>
                <a:latin typeface="+mn-lt"/>
              </a:rPr>
              <a:t>:  компактность, логичность, информационная насыщенность,  доходчивость, убедительность, лаконичность, универсальность; </a:t>
            </a:r>
            <a:br>
              <a:rPr lang="ru-RU" sz="2400" dirty="0" smtClean="0">
                <a:solidFill>
                  <a:srgbClr val="C00000"/>
                </a:solidFill>
                <a:latin typeface="+mn-lt"/>
              </a:rPr>
            </a:br>
            <a:r>
              <a:rPr lang="ru-RU" sz="2400" dirty="0" smtClean="0">
                <a:solidFill>
                  <a:srgbClr val="C00000"/>
                </a:solidFill>
                <a:latin typeface="+mn-lt"/>
              </a:rPr>
              <a:t>повышение уровня активности и качества знаний школьников в предметных областях, самостоятельное конструирование своих знаний,  ориентирование в информационном пространстве, развитие критического мышления. </a:t>
            </a: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V="1">
            <a:off x="7467600" y="6324600"/>
            <a:ext cx="1524000" cy="76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096000" y="5943600"/>
            <a:ext cx="4041775" cy="65484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7620000" y="6248400"/>
            <a:ext cx="1295400" cy="11192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9171039" y="5638800"/>
            <a:ext cx="1146175" cy="797720"/>
          </a:xfrm>
        </p:spPr>
        <p:txBody>
          <a:bodyPr/>
          <a:lstStyle/>
          <a:p>
            <a:pPr lvl="2"/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" r="9525"/>
          <a:stretch/>
        </p:blipFill>
        <p:spPr bwMode="auto">
          <a:xfrm>
            <a:off x="6248400" y="938981"/>
            <a:ext cx="2757949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0" r="-7851"/>
          <a:stretch/>
        </p:blipFill>
        <p:spPr bwMode="auto">
          <a:xfrm>
            <a:off x="135191" y="926691"/>
            <a:ext cx="3034891" cy="2386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E:\IMG_885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39"/>
          <a:stretch/>
        </p:blipFill>
        <p:spPr bwMode="auto">
          <a:xfrm>
            <a:off x="3170082" y="884904"/>
            <a:ext cx="29210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0" y="152400"/>
            <a:ext cx="7563556" cy="4581525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Результаты по диагностическим методикам </a:t>
            </a:r>
            <a:r>
              <a:rPr lang="ru-RU" sz="1800" dirty="0" smtClean="0">
                <a:solidFill>
                  <a:srgbClr val="C00000"/>
                </a:solidFill>
              </a:rPr>
              <a:t>«Ценностные ориентации» </a:t>
            </a:r>
            <a:r>
              <a:rPr lang="ru-RU" sz="1800" dirty="0" err="1" smtClean="0">
                <a:solidFill>
                  <a:srgbClr val="C00000"/>
                </a:solidFill>
              </a:rPr>
              <a:t>М.Рокича</a:t>
            </a:r>
            <a:r>
              <a:rPr lang="ru-RU" sz="1800" dirty="0" smtClean="0">
                <a:solidFill>
                  <a:srgbClr val="C00000"/>
                </a:solidFill>
              </a:rPr>
              <a:t> (объект – старшеклассники, форма проведения – индивидуальная, в два этапа); «Коммуникативные и организаторские способности» В.В.Синявского и </a:t>
            </a:r>
            <a:r>
              <a:rPr lang="ru-RU" sz="1800" dirty="0" err="1" smtClean="0">
                <a:solidFill>
                  <a:srgbClr val="C00000"/>
                </a:solidFill>
              </a:rPr>
              <a:t>Б.А.Федоришина</a:t>
            </a:r>
            <a:r>
              <a:rPr lang="ru-RU" sz="1800" dirty="0" smtClean="0">
                <a:solidFill>
                  <a:srgbClr val="C00000"/>
                </a:solidFill>
              </a:rPr>
              <a:t> (объект – старшеклассники, форма проведения – групповая и индивидуальная, предмет исследования – уровень развития коммуникативных и организаторских способностей старшеклассников) показали эффективность использования указанных методов и способов. Они способствовали формированию у  </a:t>
            </a:r>
            <a:r>
              <a:rPr lang="ru-RU" sz="1800" dirty="0" err="1" smtClean="0">
                <a:solidFill>
                  <a:srgbClr val="C00000"/>
                </a:solidFill>
              </a:rPr>
              <a:t>у</a:t>
            </a:r>
            <a:r>
              <a:rPr lang="ru-RU" sz="1800" dirty="0" smtClean="0">
                <a:solidFill>
                  <a:srgbClr val="C00000"/>
                </a:solidFill>
              </a:rPr>
              <a:t> учащихся таких  ценных умений, как рефлексивные, исследовательские, коммуникативные, менеджерские (планировать деятельность, принимать решения, анализировать собственную деятельность), презентационные (по данным исследований школьного психолога).</a:t>
            </a:r>
            <a:endParaRPr lang="ru-RU" sz="18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0"/>
          <a:stretch/>
        </p:blipFill>
        <p:spPr bwMode="auto">
          <a:xfrm>
            <a:off x="5105400" y="4493536"/>
            <a:ext cx="3720444" cy="2281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691"/>
          <a:stretch/>
        </p:blipFill>
        <p:spPr bwMode="auto">
          <a:xfrm>
            <a:off x="304800" y="4410075"/>
            <a:ext cx="2487561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641"/>
          <a:stretch/>
        </p:blipFill>
        <p:spPr bwMode="auto">
          <a:xfrm>
            <a:off x="3124200" y="4439572"/>
            <a:ext cx="1704422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690411" y="3657600"/>
            <a:ext cx="4572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 </a:t>
            </a:r>
            <a:endParaRPr lang="ru-RU" dirty="0"/>
          </a:p>
          <a:p>
            <a:pPr lvl="2"/>
            <a:r>
              <a:rPr lang="ru-RU" b="1" dirty="0"/>
              <a:t> </a:t>
            </a:r>
            <a:r>
              <a:rPr lang="ru-RU" sz="1600" b="1" dirty="0">
                <a:solidFill>
                  <a:srgbClr val="002060"/>
                </a:solidFill>
              </a:rPr>
              <a:t>Средний балл </a:t>
            </a:r>
            <a:r>
              <a:rPr lang="ru-RU" sz="1600" b="1" dirty="0" smtClean="0">
                <a:solidFill>
                  <a:srgbClr val="002060"/>
                </a:solidFill>
              </a:rPr>
              <a:t>ЕГЭ</a:t>
            </a:r>
          </a:p>
          <a:p>
            <a:pPr lvl="2"/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>
                <a:solidFill>
                  <a:srgbClr val="002060"/>
                </a:solidFill>
              </a:rPr>
              <a:t>по предмету биология: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4793" y="3905427"/>
            <a:ext cx="13639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Результаты 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на «4» и «5»</a:t>
            </a:r>
            <a:endParaRPr lang="ru-RU" sz="1600" b="1" dirty="0">
              <a:solidFill>
                <a:srgbClr val="002060"/>
              </a:solidFill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144443027"/>
              </p:ext>
            </p:extLst>
          </p:nvPr>
        </p:nvGraphicFramePr>
        <p:xfrm>
          <a:off x="5410200" y="1359493"/>
          <a:ext cx="3886200" cy="3099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090" y="302342"/>
            <a:ext cx="42672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38608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402"/>
          <a:stretch/>
        </p:blipFill>
        <p:spPr bwMode="auto">
          <a:xfrm>
            <a:off x="3657601" y="1883569"/>
            <a:ext cx="1681316" cy="3031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23" y="3318386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064" y="3559278"/>
            <a:ext cx="4145936" cy="3109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90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208020" y="1118720"/>
            <a:ext cx="4564380" cy="5129680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75"/>
          <a:stretch/>
        </p:blipFill>
        <p:spPr bwMode="auto">
          <a:xfrm>
            <a:off x="299884" y="-594852"/>
            <a:ext cx="2529840" cy="440152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53"/>
          <a:stretch/>
        </p:blipFill>
        <p:spPr bwMode="auto">
          <a:xfrm>
            <a:off x="2609972" y="-609600"/>
            <a:ext cx="3048000" cy="525306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9082"/>
          <a:stretch/>
        </p:blipFill>
        <p:spPr bwMode="auto">
          <a:xfrm>
            <a:off x="5648140" y="-644013"/>
            <a:ext cx="3214656" cy="484956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37"/>
          <a:stretch/>
        </p:blipFill>
        <p:spPr bwMode="auto">
          <a:xfrm>
            <a:off x="533400" y="3276600"/>
            <a:ext cx="2971799" cy="347469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pic>
        <p:nvPicPr>
          <p:cNvPr id="7174" name="Picture 6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4" t="-511" r="13196" b="511"/>
          <a:stretch/>
        </p:blipFill>
        <p:spPr bwMode="auto">
          <a:xfrm>
            <a:off x="4648200" y="3276600"/>
            <a:ext cx="3463413" cy="347469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96816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76200" y="228600"/>
            <a:ext cx="8991600" cy="613172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        Характеристика прогностического  аспекта  </a:t>
            </a:r>
          </a:p>
          <a:p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                           педагогического опыта.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800" dirty="0" smtClean="0"/>
              <a:t>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srgbClr val="C00000"/>
                </a:solidFill>
              </a:rPr>
              <a:t>Предлагаемый мною опыт работы может быть использован как опытными, так и начинающими  педагогами.</a:t>
            </a:r>
          </a:p>
          <a:p>
            <a:pPr>
              <a:buFont typeface="Arial" pitchFamily="34" charset="0"/>
              <a:buChar char="•"/>
              <a:defRPr/>
            </a:pPr>
            <a:endParaRPr lang="ru-RU" sz="2000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 </a:t>
            </a:r>
            <a:r>
              <a:rPr lang="ru-RU" sz="2400" b="1" dirty="0" smtClean="0">
                <a:solidFill>
                  <a:srgbClr val="002060"/>
                </a:solidFill>
              </a:rPr>
              <a:t>Область применения</a:t>
            </a:r>
            <a:r>
              <a:rPr lang="ru-RU" sz="2400" b="1" dirty="0" smtClean="0">
                <a:solidFill>
                  <a:srgbClr val="C00000"/>
                </a:solidFill>
              </a:rPr>
              <a:t>:</a:t>
            </a:r>
            <a:r>
              <a:rPr lang="ru-RU" sz="2000" dirty="0" smtClean="0">
                <a:solidFill>
                  <a:srgbClr val="C00000"/>
                </a:solidFill>
              </a:rPr>
              <a:t> прием схематизации при изучении курса биологии 6-11 классов в урочное время  и метод проектов во внеурочное время: на факультативных и кружковых занятиях и элективных курсах.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 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Трудоемкость опыта: 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C00000"/>
                </a:solidFill>
              </a:rPr>
              <a:t>в начальной стадии работы подготовка и проведение проектной деятельности занимает много времени, трудности в организации текущего и промежуточного контроля работы учащихся над проектами; не все учащиеся обладают определенной системой знаний, а их отсутствие затрудняет их  продуктивную работу со схемами.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. Литература (1 слайд)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81000"/>
            <a:ext cx="43434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9"/>
          <a:stretch/>
        </p:blipFill>
        <p:spPr bwMode="auto">
          <a:xfrm>
            <a:off x="0" y="55306"/>
            <a:ext cx="429178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7" r="2527"/>
          <a:stretch/>
        </p:blipFill>
        <p:spPr bwMode="auto">
          <a:xfrm>
            <a:off x="4586748" y="3200400"/>
            <a:ext cx="4340942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00"/>
          <a:stretch/>
        </p:blipFill>
        <p:spPr bwMode="auto">
          <a:xfrm rot="21373005">
            <a:off x="3268834" y="649877"/>
            <a:ext cx="16002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0" r="7069"/>
          <a:stretch/>
        </p:blipFill>
        <p:spPr bwMode="auto">
          <a:xfrm>
            <a:off x="186421" y="3217606"/>
            <a:ext cx="3882513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4" descr="фото   ХАВА.jpg"/>
          <p:cNvPicPr>
            <a:picLocks noGrp="1" noChangeAspect="1"/>
          </p:cNvPicPr>
          <p:nvPr>
            <p:ph sz="quarter" idx="2"/>
          </p:nvPr>
        </p:nvPicPr>
        <p:blipFill rotWithShape="1">
          <a:blip r:embed="rId2" cstate="print"/>
          <a:srcRect b="13544"/>
          <a:stretch/>
        </p:blipFill>
        <p:spPr>
          <a:xfrm rot="5400000">
            <a:off x="2781303" y="114297"/>
            <a:ext cx="2971794" cy="38100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-304800"/>
            <a:ext cx="8229600" cy="914400"/>
          </a:xfrm>
        </p:spPr>
        <p:txBody>
          <a:bodyPr>
            <a:normAutofit/>
          </a:bodyPr>
          <a:lstStyle/>
          <a:p>
            <a:r>
              <a:rPr lang="ru-RU" sz="3600" b="1" dirty="0" err="1" smtClean="0">
                <a:solidFill>
                  <a:srgbClr val="C00000"/>
                </a:solidFill>
                <a:latin typeface="Monotype Corsiva" pitchFamily="66" charset="0"/>
              </a:rPr>
              <a:t>Гандалоева</a:t>
            </a:r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  Хава  </a:t>
            </a:r>
            <a:r>
              <a:rPr lang="ru-RU" sz="3600" b="1" dirty="0" err="1" smtClean="0">
                <a:solidFill>
                  <a:srgbClr val="C00000"/>
                </a:solidFill>
                <a:latin typeface="Monotype Corsiva" pitchFamily="66" charset="0"/>
              </a:rPr>
              <a:t>Нурадиновна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" y="762000"/>
            <a:ext cx="3124200" cy="1219200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         Учитель биологии      «СОШ №19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</a:rPr>
              <a:t>с.п.Сагопши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» Малгобекского района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</a:rPr>
              <a:t>Ресбублики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Ингушетия, кандидат биологических наук, стаж – 25 лет.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5715000" y="762000"/>
            <a:ext cx="3429000" cy="1828800"/>
          </a:xfrm>
        </p:spPr>
        <p:txBody>
          <a:bodyPr>
            <a:normAutofit/>
          </a:bodyPr>
          <a:lstStyle/>
          <a:p>
            <a:pPr eaLnBrk="1" hangingPunct="1"/>
            <a:endParaRPr lang="ru-RU" sz="3500" dirty="0" smtClean="0"/>
          </a:p>
          <a:p>
            <a:pPr eaLnBrk="1" hangingPunct="1"/>
            <a:r>
              <a:rPr lang="ru-RU" sz="1800" dirty="0" smtClean="0">
                <a:solidFill>
                  <a:srgbClr val="C00000"/>
                </a:solidFill>
              </a:rPr>
              <a:t>Кредо:</a:t>
            </a:r>
            <a:r>
              <a:rPr lang="ru-RU" sz="1800" dirty="0" smtClean="0"/>
              <a:t>   </a:t>
            </a:r>
            <a:r>
              <a:rPr lang="ru-RU" sz="1800" dirty="0" smtClean="0">
                <a:solidFill>
                  <a:srgbClr val="002060"/>
                </a:solidFill>
              </a:rPr>
              <a:t>Каждый урок -самый     главный, каждый ученик –               самый важный!</a:t>
            </a:r>
          </a:p>
          <a:p>
            <a:pPr eaLnBrk="1" hangingPunct="1"/>
            <a:endParaRPr lang="ru-RU" sz="1800" dirty="0" smtClean="0"/>
          </a:p>
          <a:p>
            <a:pPr eaLnBrk="1" hangingPunct="1"/>
            <a:endParaRPr lang="ru-RU" sz="1800" dirty="0" smtClean="0"/>
          </a:p>
          <a:p>
            <a:pPr eaLnBrk="1" hangingPunct="1"/>
            <a:endParaRPr lang="ru-RU" sz="1800" dirty="0" smtClean="0"/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>
          <a:xfrm>
            <a:off x="-228600" y="3962400"/>
            <a:ext cx="3352800" cy="3951288"/>
          </a:xfrm>
        </p:spPr>
        <p:txBody>
          <a:bodyPr/>
          <a:lstStyle/>
          <a:p>
            <a:pPr>
              <a:buNone/>
            </a:pPr>
            <a:r>
              <a:rPr lang="ru-RU" sz="1600" dirty="0" smtClean="0"/>
              <a:t>           Культурный и промышленный райцентр – </a:t>
            </a:r>
            <a:r>
              <a:rPr lang="ru-RU" sz="1600" dirty="0" err="1" smtClean="0"/>
              <a:t>г.Малгобек</a:t>
            </a:r>
            <a:r>
              <a:rPr lang="ru-RU" sz="1600" dirty="0" smtClean="0"/>
              <a:t>, Город воинской славы, </a:t>
            </a:r>
            <a:r>
              <a:rPr lang="ru-RU" sz="1600" dirty="0" err="1" smtClean="0"/>
              <a:t>город-нефтяников</a:t>
            </a:r>
            <a:r>
              <a:rPr lang="ru-RU" sz="1600" dirty="0" smtClean="0"/>
              <a:t>, город-интернационалист.</a:t>
            </a:r>
          </a:p>
          <a:p>
            <a:pPr>
              <a:buNone/>
            </a:pPr>
            <a:r>
              <a:rPr lang="ru-RU" sz="1600" dirty="0" smtClean="0"/>
              <a:t>          Достопримечательности: Мемориальный комплекс Памяти и Славы, сквер и аллея Славы, Музей боевой и трудовой славы, Дворец культуры, парк отдыха …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3" name="Содержимое 5" descr="IMG_0121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5715000" y="4495800"/>
            <a:ext cx="3281362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DSC006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0" y="1524000"/>
            <a:ext cx="3297116" cy="2057401"/>
          </a:xfrm>
          <a:prstGeom prst="rect">
            <a:avLst/>
          </a:prstGeom>
        </p:spPr>
      </p:pic>
      <p:pic>
        <p:nvPicPr>
          <p:cNvPr id="11" name="Содержимое 8" descr="школа №19 копия.jpg"/>
          <p:cNvPicPr>
            <a:picLocks noChangeAspect="1"/>
          </p:cNvPicPr>
          <p:nvPr/>
        </p:nvPicPr>
        <p:blipFill>
          <a:blip r:embed="rId5" cstate="print"/>
          <a:srcRect b="21324"/>
          <a:stretch>
            <a:fillRect/>
          </a:stretch>
        </p:blipFill>
        <p:spPr>
          <a:xfrm>
            <a:off x="228600" y="2209800"/>
            <a:ext cx="2984017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3581400" y="3581400"/>
            <a:ext cx="556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Девиз:    </a:t>
            </a:r>
            <a:r>
              <a:rPr lang="ru-RU" b="1" dirty="0" smtClean="0">
                <a:solidFill>
                  <a:srgbClr val="002060"/>
                </a:solidFill>
              </a:rPr>
              <a:t>Тот, кто, обращаясь к старому, способен открывать новое, достоин быть учителем.   </a:t>
            </a:r>
            <a:r>
              <a:rPr lang="ru-RU" sz="1400" b="1" dirty="0" smtClean="0"/>
              <a:t>Конфуций    </a:t>
            </a:r>
            <a:r>
              <a:rPr lang="ru-RU" dirty="0" smtClean="0"/>
              <a:t>                                                         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0" name="Picture 2" descr="http://www.bankgorodov.ru/photo_s/1372969364_m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24200" y="4495800"/>
            <a:ext cx="2362200" cy="209973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000"/>
                            </p:stCondLst>
                            <p:childTnLst>
                              <p:par>
                                <p:cTn id="4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  <p:bldP spid="4" grpId="0" build="p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 flipV="1">
            <a:off x="4645025" y="6360319"/>
            <a:ext cx="917575" cy="45719"/>
          </a:xfrm>
        </p:spPr>
        <p:txBody>
          <a:bodyPr>
            <a:normAutofit fontScale="25000" lnSpcReduction="20000"/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52400" y="152400"/>
            <a:ext cx="8991600" cy="7078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</a:rPr>
              <a:t>Литература</a:t>
            </a:r>
            <a:r>
              <a:rPr lang="ru-RU" sz="2000" dirty="0" smtClean="0">
                <a:solidFill>
                  <a:srgbClr val="002060"/>
                </a:solidFill>
              </a:rPr>
              <a:t>: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</a:p>
          <a:p>
            <a:endParaRPr lang="ru-RU" dirty="0">
              <a:solidFill>
                <a:srgbClr val="C00000"/>
              </a:solidFill>
            </a:endParaRPr>
          </a:p>
          <a:p>
            <a:r>
              <a:rPr lang="ru-RU" sz="1600" dirty="0" smtClean="0">
                <a:solidFill>
                  <a:srgbClr val="C00000"/>
                </a:solidFill>
              </a:rPr>
              <a:t>1. </a:t>
            </a:r>
            <a:r>
              <a:rPr lang="ru-RU" sz="1600" dirty="0" err="1" smtClean="0">
                <a:solidFill>
                  <a:srgbClr val="C00000"/>
                </a:solidFill>
              </a:rPr>
              <a:t>Асмолов</a:t>
            </a:r>
            <a:r>
              <a:rPr lang="ru-RU" sz="1600" dirty="0" smtClean="0">
                <a:solidFill>
                  <a:srgbClr val="C00000"/>
                </a:solidFill>
              </a:rPr>
              <a:t> </a:t>
            </a:r>
            <a:r>
              <a:rPr lang="ru-RU" sz="1600" dirty="0">
                <a:solidFill>
                  <a:srgbClr val="C00000"/>
                </a:solidFill>
              </a:rPr>
              <a:t>А. Учителя, спасите наши души!</a:t>
            </a:r>
          </a:p>
          <a:p>
            <a:r>
              <a:rPr lang="ru-RU" sz="1600" dirty="0" smtClean="0">
                <a:solidFill>
                  <a:srgbClr val="C00000"/>
                </a:solidFill>
              </a:rPr>
              <a:t>2 </a:t>
            </a:r>
            <a:r>
              <a:rPr lang="ru-RU" sz="1600" dirty="0" err="1" smtClean="0">
                <a:solidFill>
                  <a:srgbClr val="C00000"/>
                </a:solidFill>
              </a:rPr>
              <a:t>Бершадский</a:t>
            </a:r>
            <a:r>
              <a:rPr lang="ru-RU" sz="1600" dirty="0" smtClean="0">
                <a:solidFill>
                  <a:srgbClr val="C00000"/>
                </a:solidFill>
              </a:rPr>
              <a:t> </a:t>
            </a:r>
            <a:r>
              <a:rPr lang="ru-RU" sz="1600" dirty="0">
                <a:solidFill>
                  <a:srgbClr val="C00000"/>
                </a:solidFill>
              </a:rPr>
              <a:t>М.Е., </a:t>
            </a:r>
            <a:r>
              <a:rPr lang="ru-RU" sz="1600" dirty="0" err="1">
                <a:solidFill>
                  <a:srgbClr val="C00000"/>
                </a:solidFill>
              </a:rPr>
              <a:t>Гузеев</a:t>
            </a:r>
            <a:r>
              <a:rPr lang="ru-RU" sz="1600" dirty="0">
                <a:solidFill>
                  <a:srgbClr val="C00000"/>
                </a:solidFill>
              </a:rPr>
              <a:t> В.В. Дидактические и психологические основания образовательной </a:t>
            </a:r>
            <a:r>
              <a:rPr lang="ru-RU" sz="1600" dirty="0" err="1">
                <a:solidFill>
                  <a:srgbClr val="C00000"/>
                </a:solidFill>
              </a:rPr>
              <a:t>технологии.М</a:t>
            </a:r>
            <a:r>
              <a:rPr lang="ru-RU" sz="1600" dirty="0">
                <a:solidFill>
                  <a:srgbClr val="C00000"/>
                </a:solidFill>
              </a:rPr>
              <a:t>.: Центр “Педагогический поиск”, 2003.-256 </a:t>
            </a:r>
          </a:p>
          <a:p>
            <a:r>
              <a:rPr lang="ru-RU" sz="1600" dirty="0" smtClean="0">
                <a:solidFill>
                  <a:srgbClr val="C00000"/>
                </a:solidFill>
              </a:rPr>
              <a:t>3. Гафурова </a:t>
            </a:r>
            <a:r>
              <a:rPr lang="ru-RU" sz="1600" dirty="0">
                <a:solidFill>
                  <a:srgbClr val="C00000"/>
                </a:solidFill>
              </a:rPr>
              <a:t>Н.О., Чурилова Е.Ю. Проектный метод. 2002. №9. - С. 27-30.</a:t>
            </a:r>
          </a:p>
          <a:p>
            <a:r>
              <a:rPr lang="ru-RU" sz="1600" dirty="0" smtClean="0">
                <a:solidFill>
                  <a:srgbClr val="C00000"/>
                </a:solidFill>
              </a:rPr>
              <a:t>4 </a:t>
            </a:r>
            <a:r>
              <a:rPr lang="ru-RU" sz="1600" dirty="0" err="1" smtClean="0">
                <a:solidFill>
                  <a:srgbClr val="C00000"/>
                </a:solidFill>
              </a:rPr>
              <a:t>Гармаев</a:t>
            </a:r>
            <a:r>
              <a:rPr lang="ru-RU" sz="1600" dirty="0" smtClean="0">
                <a:solidFill>
                  <a:srgbClr val="C00000"/>
                </a:solidFill>
              </a:rPr>
              <a:t> </a:t>
            </a:r>
            <a:r>
              <a:rPr lang="ru-RU" sz="1600" dirty="0">
                <a:solidFill>
                  <a:srgbClr val="C00000"/>
                </a:solidFill>
              </a:rPr>
              <a:t>А.Ц. Этапы нравственного становления ребенка. – М.,1991.</a:t>
            </a:r>
          </a:p>
          <a:p>
            <a:r>
              <a:rPr lang="ru-RU" sz="1600" dirty="0" smtClean="0">
                <a:solidFill>
                  <a:srgbClr val="C00000"/>
                </a:solidFill>
              </a:rPr>
              <a:t>5. </a:t>
            </a:r>
            <a:r>
              <a:rPr lang="ru-RU" sz="1600" dirty="0" err="1" smtClean="0">
                <a:solidFill>
                  <a:srgbClr val="C00000"/>
                </a:solidFill>
              </a:rPr>
              <a:t>Гузеев</a:t>
            </a:r>
            <a:r>
              <a:rPr lang="ru-RU" sz="1600" dirty="0" smtClean="0">
                <a:solidFill>
                  <a:srgbClr val="C00000"/>
                </a:solidFill>
              </a:rPr>
              <a:t> </a:t>
            </a:r>
            <a:r>
              <a:rPr lang="ru-RU" sz="1600" dirty="0">
                <a:solidFill>
                  <a:srgbClr val="C00000"/>
                </a:solidFill>
              </a:rPr>
              <a:t>В.В. Планирование результатов образования и образовательная технология. М.: Народное образование, 2000. -240 с.</a:t>
            </a:r>
          </a:p>
          <a:p>
            <a:r>
              <a:rPr lang="ru-RU" sz="1600" dirty="0" smtClean="0">
                <a:solidFill>
                  <a:srgbClr val="C00000"/>
                </a:solidFill>
              </a:rPr>
              <a:t>6. Дидактика </a:t>
            </a:r>
            <a:r>
              <a:rPr lang="ru-RU" sz="1600" dirty="0">
                <a:solidFill>
                  <a:srgbClr val="C00000"/>
                </a:solidFill>
              </a:rPr>
              <a:t>средней школы: Некоторые проблемы современной дидактики./ Под ред. </a:t>
            </a:r>
            <a:r>
              <a:rPr lang="ru-RU" sz="1600" dirty="0" smtClean="0">
                <a:solidFill>
                  <a:srgbClr val="C00000"/>
                </a:solidFill>
              </a:rPr>
              <a:t>  </a:t>
            </a:r>
            <a:r>
              <a:rPr lang="ru-RU" sz="1600" dirty="0" err="1" smtClean="0">
                <a:solidFill>
                  <a:srgbClr val="C00000"/>
                </a:solidFill>
              </a:rPr>
              <a:t>М.Н.Скаткина</a:t>
            </a:r>
            <a:r>
              <a:rPr lang="ru-RU" sz="1600" dirty="0">
                <a:solidFill>
                  <a:srgbClr val="C00000"/>
                </a:solidFill>
              </a:rPr>
              <a:t>. – 2-е изд., </a:t>
            </a:r>
            <a:r>
              <a:rPr lang="ru-RU" sz="1600" dirty="0" err="1">
                <a:solidFill>
                  <a:srgbClr val="C00000"/>
                </a:solidFill>
              </a:rPr>
              <a:t>перераб</a:t>
            </a:r>
            <a:r>
              <a:rPr lang="ru-RU" sz="1600" dirty="0">
                <a:solidFill>
                  <a:srgbClr val="C00000"/>
                </a:solidFill>
              </a:rPr>
              <a:t>. и доп. – М.: Просвещение, 1982.- 319 с.</a:t>
            </a:r>
          </a:p>
          <a:p>
            <a:r>
              <a:rPr lang="ru-RU" sz="1600" dirty="0">
                <a:solidFill>
                  <a:srgbClr val="C00000"/>
                </a:solidFill>
              </a:rPr>
              <a:t>7</a:t>
            </a:r>
            <a:r>
              <a:rPr lang="ru-RU" sz="1600" dirty="0" smtClean="0">
                <a:solidFill>
                  <a:srgbClr val="C00000"/>
                </a:solidFill>
              </a:rPr>
              <a:t>. Иоффе А.Н. Основные </a:t>
            </a:r>
            <a:r>
              <a:rPr lang="ru-RU" sz="1600" dirty="0">
                <a:solidFill>
                  <a:srgbClr val="C00000"/>
                </a:solidFill>
              </a:rPr>
              <a:t>требования ФГОС  к современному преподаванию и моделирование </a:t>
            </a:r>
            <a:r>
              <a:rPr lang="ru-RU" sz="1600" dirty="0" smtClean="0">
                <a:solidFill>
                  <a:srgbClr val="C00000"/>
                </a:solidFill>
              </a:rPr>
              <a:t>занятия</a:t>
            </a:r>
            <a:endParaRPr lang="ru-RU" sz="1600" dirty="0">
              <a:solidFill>
                <a:srgbClr val="C00000"/>
              </a:solidFill>
            </a:endParaRPr>
          </a:p>
          <a:p>
            <a:r>
              <a:rPr lang="ru-RU" sz="1600" dirty="0" smtClean="0">
                <a:solidFill>
                  <a:srgbClr val="C00000"/>
                </a:solidFill>
              </a:rPr>
              <a:t>8. Корчак </a:t>
            </a:r>
            <a:r>
              <a:rPr lang="ru-RU" sz="1600" dirty="0">
                <a:solidFill>
                  <a:srgbClr val="C00000"/>
                </a:solidFill>
              </a:rPr>
              <a:t>Я. Воспитание личности: Книга для учителя. – М., 1992.</a:t>
            </a:r>
          </a:p>
          <a:p>
            <a:r>
              <a:rPr lang="ru-RU" sz="1600" dirty="0" smtClean="0">
                <a:solidFill>
                  <a:srgbClr val="C00000"/>
                </a:solidFill>
              </a:rPr>
              <a:t>9.Колеченко </a:t>
            </a:r>
            <a:r>
              <a:rPr lang="ru-RU" sz="1600" dirty="0">
                <a:solidFill>
                  <a:srgbClr val="C00000"/>
                </a:solidFill>
              </a:rPr>
              <a:t>А.К. Энциклопедия педагогических технологий: Пособие для преподавателей. – СПб.: КАРО, 2002.- 368 с.</a:t>
            </a:r>
          </a:p>
          <a:p>
            <a:r>
              <a:rPr lang="ru-RU" sz="1600" dirty="0" smtClean="0">
                <a:solidFill>
                  <a:srgbClr val="C00000"/>
                </a:solidFill>
              </a:rPr>
              <a:t>10. </a:t>
            </a:r>
            <a:r>
              <a:rPr lang="ru-RU" sz="1600" dirty="0" err="1" smtClean="0">
                <a:solidFill>
                  <a:srgbClr val="C00000"/>
                </a:solidFill>
              </a:rPr>
              <a:t>Ксензова</a:t>
            </a:r>
            <a:r>
              <a:rPr lang="ru-RU" sz="1600" dirty="0" smtClean="0">
                <a:solidFill>
                  <a:srgbClr val="C00000"/>
                </a:solidFill>
              </a:rPr>
              <a:t> </a:t>
            </a:r>
            <a:r>
              <a:rPr lang="ru-RU" sz="1600" dirty="0">
                <a:solidFill>
                  <a:srgbClr val="C00000"/>
                </a:solidFill>
              </a:rPr>
              <a:t>Г.Ю. Инновационные технологии обучения и воспитания школьников: Учебное пособие. </a:t>
            </a:r>
            <a:r>
              <a:rPr lang="ru-RU" sz="1600" dirty="0" err="1">
                <a:solidFill>
                  <a:srgbClr val="C00000"/>
                </a:solidFill>
              </a:rPr>
              <a:t>М.:Педагогическое</a:t>
            </a:r>
            <a:r>
              <a:rPr lang="ru-RU" sz="1600" dirty="0">
                <a:solidFill>
                  <a:srgbClr val="C00000"/>
                </a:solidFill>
              </a:rPr>
              <a:t> общество России. 2005.-128 с.</a:t>
            </a:r>
          </a:p>
          <a:p>
            <a:r>
              <a:rPr lang="ru-RU" sz="1600" dirty="0" smtClean="0">
                <a:solidFill>
                  <a:srgbClr val="C00000"/>
                </a:solidFill>
              </a:rPr>
              <a:t>12. Макаренко </a:t>
            </a:r>
            <a:r>
              <a:rPr lang="ru-RU" sz="1600" dirty="0">
                <a:solidFill>
                  <a:srgbClr val="C00000"/>
                </a:solidFill>
              </a:rPr>
              <a:t>А.С. Избранные педагогические сочинения: В 5 т.- М., 1957.</a:t>
            </a:r>
          </a:p>
          <a:p>
            <a:r>
              <a:rPr lang="ru-RU" sz="1600" dirty="0" smtClean="0">
                <a:solidFill>
                  <a:srgbClr val="C00000"/>
                </a:solidFill>
              </a:rPr>
              <a:t>13. </a:t>
            </a:r>
            <a:r>
              <a:rPr lang="ru-RU" sz="1600" dirty="0" err="1" smtClean="0">
                <a:solidFill>
                  <a:srgbClr val="C00000"/>
                </a:solidFill>
              </a:rPr>
              <a:t>Чечель</a:t>
            </a:r>
            <a:r>
              <a:rPr lang="ru-RU" sz="1600" dirty="0" smtClean="0">
                <a:solidFill>
                  <a:srgbClr val="C00000"/>
                </a:solidFill>
              </a:rPr>
              <a:t> </a:t>
            </a:r>
            <a:r>
              <a:rPr lang="ru-RU" sz="1600" dirty="0">
                <a:solidFill>
                  <a:srgbClr val="C00000"/>
                </a:solidFill>
              </a:rPr>
              <a:t>И. Метод проектов: субъективная и объективная оценка результатов // Директор школы. 1998. №4. - С. 7-12.</a:t>
            </a:r>
          </a:p>
          <a:p>
            <a:r>
              <a:rPr lang="ru-RU" sz="1600" dirty="0" smtClean="0">
                <a:solidFill>
                  <a:srgbClr val="C00000"/>
                </a:solidFill>
              </a:rPr>
              <a:t>14. Цветкова </a:t>
            </a:r>
            <a:r>
              <a:rPr lang="ru-RU" sz="1600" dirty="0">
                <a:solidFill>
                  <a:srgbClr val="C00000"/>
                </a:solidFill>
              </a:rPr>
              <a:t>М.С. Столетие проектного обучения. // Приложение к газете «Первое сентября»). 2002. №20. - С. 1-2.</a:t>
            </a:r>
          </a:p>
          <a:p>
            <a:r>
              <a:rPr lang="ru-RU" sz="1600" dirty="0" smtClean="0">
                <a:solidFill>
                  <a:srgbClr val="C00000"/>
                </a:solidFill>
              </a:rPr>
              <a:t>15. </a:t>
            </a:r>
            <a:r>
              <a:rPr lang="ru-RU" sz="1600" dirty="0" err="1" smtClean="0">
                <a:solidFill>
                  <a:srgbClr val="C00000"/>
                </a:solidFill>
              </a:rPr>
              <a:t>Чечель</a:t>
            </a:r>
            <a:r>
              <a:rPr lang="ru-RU" sz="1600" dirty="0" smtClean="0">
                <a:solidFill>
                  <a:srgbClr val="C00000"/>
                </a:solidFill>
              </a:rPr>
              <a:t> </a:t>
            </a:r>
            <a:r>
              <a:rPr lang="ru-RU" sz="1600" dirty="0">
                <a:solidFill>
                  <a:srgbClr val="C00000"/>
                </a:solidFill>
              </a:rPr>
              <a:t>И. Метод проектов, или Попытка избавить учителя от обязанностей всезнающего оракула // Директор школы. 1998. №3. - С. 11-17.</a:t>
            </a:r>
          </a:p>
          <a:p>
            <a:r>
              <a:rPr lang="ru-RU" sz="1600" dirty="0" smtClean="0">
                <a:solidFill>
                  <a:srgbClr val="C00000"/>
                </a:solidFill>
              </a:rPr>
              <a:t>16. </a:t>
            </a:r>
            <a:r>
              <a:rPr lang="ru-RU" sz="1600" dirty="0" err="1" smtClean="0">
                <a:solidFill>
                  <a:srgbClr val="C00000"/>
                </a:solidFill>
              </a:rPr>
              <a:t>Шапарин</a:t>
            </a:r>
            <a:r>
              <a:rPr lang="ru-RU" sz="1600" dirty="0" smtClean="0">
                <a:solidFill>
                  <a:srgbClr val="C00000"/>
                </a:solidFill>
              </a:rPr>
              <a:t> </a:t>
            </a:r>
            <a:r>
              <a:rPr lang="ru-RU" sz="1600" dirty="0">
                <a:solidFill>
                  <a:srgbClr val="C00000"/>
                </a:solidFill>
              </a:rPr>
              <a:t>А.А., </a:t>
            </a:r>
            <a:r>
              <a:rPr lang="ru-RU" sz="1600" dirty="0" err="1">
                <a:solidFill>
                  <a:srgbClr val="C00000"/>
                </a:solidFill>
              </a:rPr>
              <a:t>Птицина</a:t>
            </a:r>
            <a:r>
              <a:rPr lang="ru-RU" sz="1600" dirty="0">
                <a:solidFill>
                  <a:srgbClr val="C00000"/>
                </a:solidFill>
              </a:rPr>
              <a:t> Г.М. Учет типа познавательных интересов школьников при работе над проектами.. 1999. №2. - С. 21-27</a:t>
            </a:r>
            <a:r>
              <a:rPr lang="ru-RU" sz="1600" dirty="0" smtClean="0">
                <a:solidFill>
                  <a:srgbClr val="C00000"/>
                </a:solidFill>
              </a:rPr>
              <a:t>.</a:t>
            </a:r>
          </a:p>
          <a:p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2"/>
          </p:nvPr>
        </p:nvSpPr>
        <p:spPr>
          <a:xfrm>
            <a:off x="3505200" y="5791200"/>
            <a:ext cx="992188" cy="9144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385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7159625" y="4876800"/>
            <a:ext cx="1984375" cy="14835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2"/>
          </p:nvPr>
        </p:nvSpPr>
        <p:spPr>
          <a:xfrm>
            <a:off x="1752600" y="1828800"/>
            <a:ext cx="6858000" cy="3845720"/>
          </a:xfrm>
        </p:spPr>
        <p:txBody>
          <a:bodyPr>
            <a:normAutofit/>
          </a:bodyPr>
          <a:lstStyle/>
          <a:p>
            <a:r>
              <a:rPr lang="ru-RU" sz="6000" b="1" i="1" dirty="0">
                <a:solidFill>
                  <a:srgbClr val="C00000"/>
                </a:solidFill>
              </a:rPr>
              <a:t> Благодарю </a:t>
            </a:r>
            <a:br>
              <a:rPr lang="ru-RU" sz="6000" b="1" i="1" dirty="0">
                <a:solidFill>
                  <a:srgbClr val="C00000"/>
                </a:solidFill>
              </a:rPr>
            </a:br>
            <a:r>
              <a:rPr lang="ru-RU" sz="6000" b="1" i="1" dirty="0">
                <a:solidFill>
                  <a:srgbClr val="C00000"/>
                </a:solidFill>
              </a:rPr>
              <a:t>            за</a:t>
            </a:r>
            <a:br>
              <a:rPr lang="ru-RU" sz="6000" b="1" i="1" dirty="0">
                <a:solidFill>
                  <a:srgbClr val="C00000"/>
                </a:solidFill>
              </a:rPr>
            </a:br>
            <a:r>
              <a:rPr lang="ru-RU" sz="6000" b="1" i="1" dirty="0">
                <a:solidFill>
                  <a:srgbClr val="C00000"/>
                </a:solidFill>
              </a:rPr>
              <a:t>    внимание!!!</a:t>
            </a:r>
          </a:p>
        </p:txBody>
      </p:sp>
    </p:spTree>
    <p:extLst>
      <p:ext uri="{BB962C8B-B14F-4D97-AF65-F5344CB8AC3E}">
        <p14:creationId xmlns:p14="http://schemas.microsoft.com/office/powerpoint/2010/main" val="245327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810000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600" b="1" dirty="0" smtClean="0">
                <a:solidFill>
                  <a:srgbClr val="002060"/>
                </a:solidFill>
              </a:rPr>
              <a:t>Тема :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Обучение через практику  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/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/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/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/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/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/>
            </a:r>
            <a:br>
              <a:rPr lang="ru-RU" sz="4000" b="1" dirty="0" smtClean="0">
                <a:solidFill>
                  <a:srgbClr val="C00000"/>
                </a:solidFill>
              </a:rPr>
            </a:b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3400" y="533400"/>
            <a:ext cx="4040188" cy="6593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C:\Documents and Settings\Администратор\Рабочий стол\фото для финала 1\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5867" y="609600"/>
            <a:ext cx="4538133" cy="25527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3" name="Picture 3" descr="C:\Documents and Settings\Администратор\Рабочий стол\фото для финала 1\фото для финала\ф1б 00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0811128">
            <a:off x="274666" y="1101149"/>
            <a:ext cx="3983204" cy="28740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5365" name="Picture 5" descr="D:\фото экология олимп\IMG_06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354061">
            <a:off x="4243519" y="3312243"/>
            <a:ext cx="5129701" cy="28856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143000" y="4953000"/>
            <a:ext cx="3882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20490527">
            <a:off x="691153" y="3523230"/>
            <a:ext cx="5379783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как средство активизации познавательной самостоятельности учащихся.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648200"/>
            <a:ext cx="8229600" cy="1143000"/>
          </a:xfrm>
        </p:spPr>
        <p:txBody>
          <a:bodyPr>
            <a:noAutofit/>
          </a:bodyPr>
          <a:lstStyle/>
          <a:p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0" y="3581400"/>
            <a:ext cx="8915400" cy="5029200"/>
          </a:xfrm>
        </p:spPr>
        <p:txBody>
          <a:bodyPr numCol="1">
            <a:normAutofit/>
          </a:bodyPr>
          <a:lstStyle/>
          <a:p>
            <a:pPr>
              <a:lnSpc>
                <a:spcPct val="170000"/>
              </a:lnSpc>
            </a:pPr>
            <a:endParaRPr lang="ru-RU" sz="1400" dirty="0" smtClean="0">
              <a:solidFill>
                <a:srgbClr val="002060"/>
              </a:solidFill>
            </a:endParaRPr>
          </a:p>
          <a:p>
            <a:pPr>
              <a:lnSpc>
                <a:spcPct val="170000"/>
              </a:lnSpc>
            </a:pPr>
            <a:r>
              <a:rPr lang="ru-RU" sz="1400" dirty="0" smtClean="0">
                <a:solidFill>
                  <a:srgbClr val="002060"/>
                </a:solidFill>
              </a:rPr>
              <a:t>что эпизодически практиковались мною давно.  А после курсовой подготовки при ИПК учителей Республики Ингушетия в 2003 г. ( задолго до утверждения новых стандартов!) я увлеклась идеей создания и активного использования схем при изучении целого курса биологии 8 </a:t>
            </a:r>
            <a:r>
              <a:rPr lang="ru-RU" sz="1400" dirty="0" err="1" smtClean="0">
                <a:solidFill>
                  <a:srgbClr val="002060"/>
                </a:solidFill>
              </a:rPr>
              <a:t>кл</a:t>
            </a:r>
            <a:r>
              <a:rPr lang="ru-RU" sz="1400" dirty="0" smtClean="0">
                <a:solidFill>
                  <a:srgbClr val="002060"/>
                </a:solidFill>
              </a:rPr>
              <a:t>. (в последующих классах учащиеся сами легко строили схемы по изучаемому  материалу!). Атмосфера  творчества и радость созидания привели к необходимости выйти за рамки времени, отведенного на лабораторные и практические занятия. Оживилась работа на предметных кружках! Имея уже определенный опыт самостоятельной творческой деятельности, мои ученики успешно справлялись уже с новой, более сложной формой  творчества – созданием проектов!   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87630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             </a:t>
            </a:r>
            <a:r>
              <a:rPr lang="ru-RU" sz="2400" b="1" dirty="0" smtClean="0">
                <a:solidFill>
                  <a:srgbClr val="C00000"/>
                </a:solidFill>
              </a:rPr>
              <a:t>«Скажи мне - и я забуду. Покажи - и я запомню. 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                       Дай мне действовать самому - и я научусь». 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                                                                       </a:t>
            </a:r>
            <a:r>
              <a:rPr lang="ru-RU" dirty="0" smtClean="0">
                <a:solidFill>
                  <a:srgbClr val="C00000"/>
                </a:solidFill>
              </a:rPr>
              <a:t>Древнекитайская мудрость 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                   Именно в процессе собственной деятельности развивается личность.</a:t>
            </a:r>
            <a:r>
              <a:rPr lang="ru-RU" dirty="0" smtClean="0">
                <a:solidFill>
                  <a:srgbClr val="002060"/>
                </a:solidFill>
              </a:rPr>
              <a:t> Субъектная позиция ученика вырабатывается при </a:t>
            </a:r>
            <a:r>
              <a:rPr lang="ru-RU" dirty="0" err="1" smtClean="0">
                <a:solidFill>
                  <a:srgbClr val="002060"/>
                </a:solidFill>
              </a:rPr>
              <a:t>деятельностно-практических</a:t>
            </a:r>
            <a:r>
              <a:rPr lang="ru-RU" dirty="0" smtClean="0">
                <a:solidFill>
                  <a:srgbClr val="002060"/>
                </a:solidFill>
              </a:rPr>
              <a:t> способах обучения: </a:t>
            </a:r>
            <a:endParaRPr lang="ru-RU" dirty="0" smtClean="0">
              <a:solidFill>
                <a:srgbClr val="C00000"/>
              </a:solidFill>
            </a:endParaRPr>
          </a:p>
          <a:p>
            <a:endParaRPr lang="ru-RU" dirty="0" smtClean="0">
              <a:solidFill>
                <a:srgbClr val="C00000"/>
              </a:solidFill>
            </a:endParaRPr>
          </a:p>
          <a:p>
            <a:endParaRPr lang="ru-RU" dirty="0" smtClean="0">
              <a:solidFill>
                <a:srgbClr val="C00000"/>
              </a:solidFill>
            </a:endParaRPr>
          </a:p>
          <a:p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6386" name="Picture 2" descr="C:\Documents and Settings\Администратор\Рабочий стол\конкурс\ФОТО ШКОЛА\ФОТО ПРОЕКТ\IMG_05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40255" y="1732865"/>
            <a:ext cx="3149600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304800" y="25908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составлении словесных схем </a:t>
            </a:r>
            <a:r>
              <a:rPr lang="ru-RU" dirty="0" smtClean="0">
                <a:solidFill>
                  <a:srgbClr val="002060"/>
                </a:solidFill>
              </a:rPr>
              <a:t>и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0" y="2667000"/>
            <a:ext cx="2203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методе проектов, 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810000"/>
            <a:ext cx="8001000" cy="242011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000" dirty="0" smtClean="0">
                <a:solidFill>
                  <a:srgbClr val="002060"/>
                </a:solidFill>
                <a:latin typeface="+mn-lt"/>
              </a:rPr>
              <a:t>                         </a:t>
            </a:r>
            <a:r>
              <a:rPr lang="ru-RU" sz="2200" dirty="0" smtClean="0">
                <a:solidFill>
                  <a:srgbClr val="002060"/>
                </a:solidFill>
                <a:latin typeface="+mn-lt"/>
              </a:rPr>
              <a:t>Актуальность педагогического  опыта.</a:t>
            </a:r>
            <a:br>
              <a:rPr lang="ru-RU" sz="2200" dirty="0" smtClean="0">
                <a:solidFill>
                  <a:srgbClr val="002060"/>
                </a:solidFill>
                <a:latin typeface="+mn-lt"/>
              </a:rPr>
            </a:b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2200" dirty="0" smtClean="0">
                <a:latin typeface="+mn-lt"/>
              </a:rPr>
              <a:t>       </a:t>
            </a:r>
            <a:r>
              <a:rPr lang="ru-RU" sz="2200" dirty="0" smtClean="0">
                <a:solidFill>
                  <a:srgbClr val="C00000"/>
                </a:solidFill>
                <a:latin typeface="+mn-lt"/>
              </a:rPr>
              <a:t>Неслучайно в современной педагогике  познавательная самостоятельность учащихся находится в центре внимания педагогов-исследователей. Приобретенные знания подвергаются изменениям каждый год, поэтому важно, чтобы мои ученики умели самостоятельно мыслить, учиться, работать с информацией, самостоятельно совершенствовать свои знания и умения, адаптироваться к стремительно изменяющимся условиям жизни нашего времени – </a:t>
            </a:r>
            <a:r>
              <a:rPr lang="ru-RU" sz="2200" b="1" i="1" dirty="0" smtClean="0">
                <a:solidFill>
                  <a:srgbClr val="C00000"/>
                </a:solidFill>
                <a:latin typeface="+mn-lt"/>
              </a:rPr>
              <a:t>«сетевого столетия». «Спрос на людей, которые</a:t>
            </a:r>
            <a:br>
              <a:rPr lang="ru-RU" sz="2200" b="1" i="1" dirty="0" smtClean="0">
                <a:solidFill>
                  <a:srgbClr val="C00000"/>
                </a:solidFill>
                <a:latin typeface="+mn-lt"/>
              </a:rPr>
            </a:br>
            <a:r>
              <a:rPr lang="ru-RU" sz="2200" b="1" i="1" dirty="0" smtClean="0">
                <a:solidFill>
                  <a:srgbClr val="C00000"/>
                </a:solidFill>
                <a:latin typeface="+mn-lt"/>
              </a:rPr>
              <a:t> решают творческие задачи – задачи </a:t>
            </a:r>
            <a:r>
              <a:rPr lang="en-US" sz="2200" b="1" i="1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en-US" sz="2200" b="1" i="1" dirty="0" smtClean="0">
                <a:solidFill>
                  <a:srgbClr val="C00000"/>
                </a:solidFill>
                <a:latin typeface="+mn-lt"/>
              </a:rPr>
            </a:br>
            <a:r>
              <a:rPr lang="ru-RU" sz="2200" b="1" i="1" dirty="0" smtClean="0">
                <a:solidFill>
                  <a:srgbClr val="C00000"/>
                </a:solidFill>
                <a:latin typeface="+mn-lt"/>
              </a:rPr>
              <a:t>с  неопределённостью,</a:t>
            </a:r>
            <a:br>
              <a:rPr lang="ru-RU" sz="2200" b="1" i="1" dirty="0" smtClean="0">
                <a:solidFill>
                  <a:srgbClr val="C00000"/>
                </a:solidFill>
                <a:latin typeface="+mn-lt"/>
              </a:rPr>
            </a:br>
            <a:r>
              <a:rPr lang="ru-RU" sz="2200" b="1" i="1" dirty="0" smtClean="0">
                <a:solidFill>
                  <a:srgbClr val="C00000"/>
                </a:solidFill>
                <a:latin typeface="+mn-lt"/>
              </a:rPr>
              <a:t> изменчивостью, как никогда велик. </a:t>
            </a:r>
            <a:br>
              <a:rPr lang="ru-RU" sz="2200" b="1" i="1" dirty="0" smtClean="0">
                <a:solidFill>
                  <a:srgbClr val="C00000"/>
                </a:solidFill>
                <a:latin typeface="+mn-lt"/>
              </a:rPr>
            </a:br>
            <a:r>
              <a:rPr lang="ru-RU" sz="2200" b="1" i="1" dirty="0" smtClean="0">
                <a:solidFill>
                  <a:srgbClr val="C00000"/>
                </a:solidFill>
                <a:latin typeface="+mn-lt"/>
              </a:rPr>
              <a:t>И сегодня – это нормальная ситуация </a:t>
            </a:r>
            <a:br>
              <a:rPr lang="ru-RU" sz="2200" b="1" i="1" dirty="0" smtClean="0">
                <a:solidFill>
                  <a:srgbClr val="C00000"/>
                </a:solidFill>
                <a:latin typeface="+mn-lt"/>
              </a:rPr>
            </a:br>
            <a:r>
              <a:rPr lang="ru-RU" sz="2200" b="1" i="1" dirty="0" smtClean="0">
                <a:solidFill>
                  <a:srgbClr val="C00000"/>
                </a:solidFill>
                <a:latin typeface="+mn-lt"/>
              </a:rPr>
              <a:t>для мобильного образования</a:t>
            </a:r>
            <a:br>
              <a:rPr lang="ru-RU" sz="2200" b="1" i="1" dirty="0" smtClean="0">
                <a:solidFill>
                  <a:srgbClr val="C00000"/>
                </a:solidFill>
                <a:latin typeface="+mn-lt"/>
              </a:rPr>
            </a:br>
            <a:r>
              <a:rPr lang="ru-RU" sz="2200" b="1" i="1" dirty="0" smtClean="0">
                <a:solidFill>
                  <a:srgbClr val="C00000"/>
                </a:solidFill>
                <a:latin typeface="+mn-lt"/>
              </a:rPr>
              <a:t> в мобильном мире!» ( по </a:t>
            </a:r>
            <a:r>
              <a:rPr lang="ru-RU" sz="2200" b="1" i="1" dirty="0" err="1" smtClean="0">
                <a:solidFill>
                  <a:srgbClr val="C00000"/>
                </a:solidFill>
                <a:latin typeface="+mn-lt"/>
              </a:rPr>
              <a:t>А.Асмолову</a:t>
            </a:r>
            <a:r>
              <a:rPr lang="ru-RU" sz="2200" b="1" i="1" dirty="0" smtClean="0">
                <a:solidFill>
                  <a:srgbClr val="C00000"/>
                </a:solidFill>
                <a:latin typeface="+mn-lt"/>
              </a:rPr>
              <a:t>).</a:t>
            </a:r>
            <a:endParaRPr lang="ru-RU" sz="2200" b="1" i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667000" y="4800600"/>
            <a:ext cx="1144588" cy="17121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8610600" y="4191000"/>
            <a:ext cx="307975" cy="721520"/>
          </a:xfrm>
        </p:spPr>
        <p:txBody>
          <a:bodyPr/>
          <a:lstStyle/>
          <a:p>
            <a:endParaRPr lang="ru-RU"/>
          </a:p>
        </p:txBody>
      </p:sp>
      <p:pic>
        <p:nvPicPr>
          <p:cNvPr id="17410" name="Рисунок 2" descr="http://prosvpress.ru/content/2011/07/asmolov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3886201"/>
            <a:ext cx="1714499" cy="228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5029200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               Многолетний опыт работы в школе показал </a:t>
            </a:r>
            <a:r>
              <a:rPr lang="ru-RU" sz="3200" u="sng" dirty="0" smtClean="0">
                <a:solidFill>
                  <a:srgbClr val="FFC000"/>
                </a:solidFill>
              </a:rPr>
              <a:t>несоответствие</a:t>
            </a:r>
            <a:r>
              <a:rPr lang="ru-RU" sz="3200" dirty="0" smtClean="0">
                <a:solidFill>
                  <a:srgbClr val="FFC000"/>
                </a:solidFill>
              </a:rPr>
              <a:t>  </a:t>
            </a:r>
            <a:r>
              <a:rPr lang="ru-RU" sz="2400" dirty="0" smtClean="0">
                <a:solidFill>
                  <a:srgbClr val="C00000"/>
                </a:solidFill>
              </a:rPr>
              <a:t>моих  профессиональных затрат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их способности самостоятельно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                   </a:t>
            </a:r>
            <a:r>
              <a:rPr lang="ru-RU" sz="2400" dirty="0" smtClean="0">
                <a:solidFill>
                  <a:srgbClr val="C00000"/>
                </a:solidFill>
              </a:rPr>
              <a:t>мыслить, </a:t>
            </a:r>
            <a:r>
              <a:rPr lang="en-US" sz="2400" dirty="0" smtClean="0">
                <a:solidFill>
                  <a:srgbClr val="C00000"/>
                </a:solidFill>
              </a:rPr>
              <a:t/>
            </a:r>
            <a:br>
              <a:rPr lang="en-US" sz="2400" dirty="0" smtClean="0">
                <a:solidFill>
                  <a:srgbClr val="C00000"/>
                </a:solidFill>
              </a:rPr>
            </a:br>
            <a:r>
              <a:rPr lang="en-US" sz="2400" dirty="0" smtClean="0">
                <a:solidFill>
                  <a:srgbClr val="C00000"/>
                </a:solidFill>
              </a:rPr>
              <a:t>       </a:t>
            </a:r>
            <a:r>
              <a:rPr lang="ru-RU" sz="2400" dirty="0" smtClean="0">
                <a:solidFill>
                  <a:srgbClr val="C00000"/>
                </a:solidFill>
              </a:rPr>
              <a:t>работать с информацией 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en-US" sz="2400" dirty="0" smtClean="0">
                <a:solidFill>
                  <a:srgbClr val="C00000"/>
                </a:solidFill>
              </a:rPr>
              <a:t>           </a:t>
            </a:r>
            <a:r>
              <a:rPr lang="ru-RU" sz="2400" dirty="0" smtClean="0">
                <a:solidFill>
                  <a:srgbClr val="C00000"/>
                </a:solidFill>
              </a:rPr>
              <a:t>и совершенствовать 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свои умения в разных областях.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876800" y="1524000"/>
            <a:ext cx="4041775" cy="1416843"/>
          </a:xfrm>
        </p:spPr>
        <p:txBody>
          <a:bodyPr>
            <a:normAutofit/>
          </a:bodyPr>
          <a:lstStyle/>
          <a:p>
            <a:r>
              <a:rPr lang="ru-RU" b="0" dirty="0" smtClean="0">
                <a:solidFill>
                  <a:srgbClr val="C00000"/>
                </a:solidFill>
                <a:latin typeface="+mj-lt"/>
              </a:rPr>
              <a:t>уровню </a:t>
            </a:r>
            <a:r>
              <a:rPr lang="ru-RU" b="0" dirty="0" err="1" smtClean="0">
                <a:solidFill>
                  <a:srgbClr val="C00000"/>
                </a:solidFill>
                <a:latin typeface="+mj-lt"/>
              </a:rPr>
              <a:t>обученности</a:t>
            </a:r>
            <a:r>
              <a:rPr lang="ru-RU" b="0" dirty="0" smtClean="0">
                <a:solidFill>
                  <a:srgbClr val="C00000"/>
                </a:solidFill>
                <a:latin typeface="+mj-lt"/>
              </a:rPr>
              <a:t> и воспитанности учащихся,</a:t>
            </a:r>
            <a:endParaRPr lang="ru-RU" b="0" dirty="0">
              <a:latin typeface="+mj-lt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5334000"/>
            <a:ext cx="1752600" cy="10263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5334000"/>
            <a:ext cx="1527175" cy="10263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8434" name="Picture 2" descr="C:\Documents and Settings\Администратор\Рабочий стол\фото для финала 1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143000"/>
            <a:ext cx="3996518" cy="2705100"/>
          </a:xfrm>
          <a:prstGeom prst="rect">
            <a:avLst/>
          </a:prstGeom>
          <a:noFill/>
        </p:spPr>
      </p:pic>
      <p:pic>
        <p:nvPicPr>
          <p:cNvPr id="18435" name="Picture 3" descr="C:\Documents and Settings\Администратор\Мои документы\фото от Розы\Фото0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352800"/>
            <a:ext cx="4165600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4038600"/>
            <a:ext cx="8229600" cy="35631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100" dirty="0" smtClean="0">
                <a:solidFill>
                  <a:srgbClr val="002060"/>
                </a:solidFill>
              </a:rPr>
              <a:t> </a:t>
            </a:r>
            <a:r>
              <a:rPr lang="ru-RU" sz="3100" dirty="0" smtClean="0">
                <a:solidFill>
                  <a:srgbClr val="002060"/>
                </a:solidFill>
              </a:rPr>
              <a:t>Проблема, выведенная</a:t>
            </a:r>
            <a:br>
              <a:rPr lang="ru-RU" sz="3100" dirty="0" smtClean="0">
                <a:solidFill>
                  <a:srgbClr val="002060"/>
                </a:solidFill>
              </a:rPr>
            </a:br>
            <a:r>
              <a:rPr lang="ru-RU" sz="3100" dirty="0" smtClean="0">
                <a:solidFill>
                  <a:srgbClr val="002060"/>
                </a:solidFill>
              </a:rPr>
              <a:t>             на основе </a:t>
            </a:r>
            <a:br>
              <a:rPr lang="ru-RU" sz="3100" dirty="0" smtClean="0">
                <a:solidFill>
                  <a:srgbClr val="002060"/>
                </a:solidFill>
              </a:rPr>
            </a:br>
            <a:r>
              <a:rPr lang="ru-RU" sz="3100" dirty="0" smtClean="0">
                <a:solidFill>
                  <a:srgbClr val="002060"/>
                </a:solidFill>
              </a:rPr>
              <a:t>названного противоречия.</a:t>
            </a:r>
            <a:br>
              <a:rPr lang="ru-RU" sz="3100" dirty="0" smtClean="0">
                <a:solidFill>
                  <a:srgbClr val="002060"/>
                </a:solidFill>
              </a:rPr>
            </a:br>
            <a:r>
              <a:rPr lang="ru-RU" sz="3100" dirty="0" smtClean="0">
                <a:solidFill>
                  <a:srgbClr val="C00000"/>
                </a:solidFill>
              </a:rPr>
              <a:t/>
            </a:r>
            <a:br>
              <a:rPr lang="ru-RU" sz="3100" dirty="0" smtClean="0">
                <a:solidFill>
                  <a:srgbClr val="C00000"/>
                </a:solidFill>
              </a:rPr>
            </a:br>
            <a:r>
              <a:rPr lang="ru-RU" sz="3100" dirty="0" smtClean="0">
                <a:solidFill>
                  <a:srgbClr val="C00000"/>
                </a:solidFill>
              </a:rPr>
              <a:t> </a:t>
            </a:r>
            <a:r>
              <a:rPr lang="ru-RU" sz="3100" dirty="0" smtClean="0">
                <a:solidFill>
                  <a:srgbClr val="C00000"/>
                </a:solidFill>
                <a:latin typeface="+mn-lt"/>
              </a:rPr>
              <a:t>   Повысить уровень </a:t>
            </a:r>
            <a:br>
              <a:rPr lang="ru-RU" sz="3100" dirty="0" smtClean="0">
                <a:solidFill>
                  <a:srgbClr val="C00000"/>
                </a:solidFill>
                <a:latin typeface="+mn-lt"/>
              </a:rPr>
            </a:br>
            <a:r>
              <a:rPr lang="ru-RU" sz="3100" dirty="0" smtClean="0">
                <a:solidFill>
                  <a:srgbClr val="C00000"/>
                </a:solidFill>
                <a:latin typeface="+mn-lt"/>
              </a:rPr>
              <a:t>познавательной </a:t>
            </a:r>
            <a:br>
              <a:rPr lang="ru-RU" sz="3100" dirty="0" smtClean="0">
                <a:solidFill>
                  <a:srgbClr val="C00000"/>
                </a:solidFill>
                <a:latin typeface="+mn-lt"/>
              </a:rPr>
            </a:br>
            <a:r>
              <a:rPr lang="ru-RU" sz="3100" dirty="0" smtClean="0">
                <a:solidFill>
                  <a:srgbClr val="C00000"/>
                </a:solidFill>
                <a:latin typeface="+mn-lt"/>
              </a:rPr>
              <a:t>самостоятельности , </a:t>
            </a:r>
            <a:br>
              <a:rPr lang="ru-RU" sz="3100" dirty="0" smtClean="0">
                <a:solidFill>
                  <a:srgbClr val="C00000"/>
                </a:solidFill>
                <a:latin typeface="+mn-lt"/>
              </a:rPr>
            </a:br>
            <a:r>
              <a:rPr lang="ru-RU" sz="3100" dirty="0" smtClean="0">
                <a:solidFill>
                  <a:srgbClr val="C00000"/>
                </a:solidFill>
                <a:latin typeface="+mn-lt"/>
              </a:rPr>
              <a:t>интеллектуальный и</a:t>
            </a:r>
            <a:br>
              <a:rPr lang="ru-RU" sz="3100" dirty="0" smtClean="0">
                <a:solidFill>
                  <a:srgbClr val="C00000"/>
                </a:solidFill>
                <a:latin typeface="+mn-lt"/>
              </a:rPr>
            </a:br>
            <a:r>
              <a:rPr lang="ru-RU" sz="3100" dirty="0" smtClean="0">
                <a:solidFill>
                  <a:srgbClr val="C00000"/>
                </a:solidFill>
                <a:latin typeface="+mn-lt"/>
              </a:rPr>
              <a:t>творческий потенциал</a:t>
            </a:r>
            <a:br>
              <a:rPr lang="ru-RU" sz="3100" dirty="0" smtClean="0">
                <a:solidFill>
                  <a:srgbClr val="C00000"/>
                </a:solidFill>
                <a:latin typeface="+mn-lt"/>
              </a:rPr>
            </a:br>
            <a:r>
              <a:rPr lang="ru-RU" sz="3100" dirty="0" smtClean="0">
                <a:solidFill>
                  <a:srgbClr val="C00000"/>
                </a:solidFill>
                <a:latin typeface="+mn-lt"/>
              </a:rPr>
              <a:t>        учащихся.</a:t>
            </a:r>
            <a:br>
              <a:rPr lang="ru-RU" sz="3100" dirty="0" smtClean="0">
                <a:solidFill>
                  <a:srgbClr val="C00000"/>
                </a:solidFill>
                <a:latin typeface="+mn-lt"/>
              </a:rPr>
            </a:br>
            <a:r>
              <a:rPr lang="ru-RU" sz="3100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sz="3100" dirty="0" smtClean="0">
                <a:solidFill>
                  <a:srgbClr val="C00000"/>
                </a:solidFill>
                <a:latin typeface="+mn-lt"/>
              </a:rPr>
            </a:br>
            <a:r>
              <a:rPr lang="ru-RU" sz="3100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sz="3100" dirty="0" smtClean="0">
                <a:solidFill>
                  <a:srgbClr val="C00000"/>
                </a:solidFill>
                <a:latin typeface="+mn-lt"/>
              </a:rPr>
            </a:br>
            <a:r>
              <a:rPr lang="ru-RU" sz="3100" dirty="0" smtClean="0">
                <a:solidFill>
                  <a:srgbClr val="C00000"/>
                </a:solidFill>
              </a:rPr>
              <a:t/>
            </a:r>
            <a:br>
              <a:rPr lang="ru-RU" sz="3100" dirty="0" smtClean="0">
                <a:solidFill>
                  <a:srgbClr val="C00000"/>
                </a:solidFill>
              </a:rPr>
            </a:br>
            <a:r>
              <a:rPr lang="ru-RU" sz="3100" dirty="0" smtClean="0">
                <a:solidFill>
                  <a:srgbClr val="C00000"/>
                </a:solidFill>
              </a:rPr>
              <a:t/>
            </a:r>
            <a:br>
              <a:rPr lang="ru-RU" sz="3100" dirty="0" smtClean="0">
                <a:solidFill>
                  <a:srgbClr val="C00000"/>
                </a:solidFill>
              </a:rPr>
            </a:br>
            <a:r>
              <a:rPr lang="ru-RU" sz="3100" dirty="0" smtClean="0">
                <a:solidFill>
                  <a:srgbClr val="C00000"/>
                </a:solidFill>
              </a:rPr>
              <a:t/>
            </a:r>
            <a:br>
              <a:rPr lang="ru-RU" sz="3100" dirty="0" smtClean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09800" y="5943600"/>
            <a:ext cx="4040188" cy="65935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276600" y="4724400"/>
            <a:ext cx="7543800" cy="15597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>
                <a:solidFill>
                  <a:srgbClr val="C00000"/>
                </a:solidFill>
              </a:rPr>
              <a:t>   Найти более результативные </a:t>
            </a:r>
          </a:p>
          <a:p>
            <a:pPr>
              <a:buNone/>
            </a:pPr>
            <a:r>
              <a:rPr lang="ru-RU" sz="2800" dirty="0" smtClean="0">
                <a:solidFill>
                  <a:srgbClr val="C00000"/>
                </a:solidFill>
              </a:rPr>
              <a:t>            способы и средства </a:t>
            </a:r>
          </a:p>
          <a:p>
            <a:pPr>
              <a:buNone/>
            </a:pPr>
            <a:r>
              <a:rPr lang="ru-RU" sz="2800" dirty="0" smtClean="0">
                <a:solidFill>
                  <a:srgbClr val="C00000"/>
                </a:solidFill>
              </a:rPr>
              <a:t>   для решения  этой проблемы.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sz="28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5638800"/>
            <a:ext cx="460375" cy="7215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9458" name="Picture 2" descr="C:\Documents and Settings\Администратор\Рабочий стол\конкурс\ФОТО ОЛИМП 2014\фото проекты 2014\IMG_0092.JPG"/>
          <p:cNvPicPr>
            <a:picLocks noChangeAspect="1" noChangeArrowheads="1"/>
          </p:cNvPicPr>
          <p:nvPr/>
        </p:nvPicPr>
        <p:blipFill>
          <a:blip r:embed="rId2" cstate="print"/>
          <a:srcRect r="24659"/>
          <a:stretch>
            <a:fillRect/>
          </a:stretch>
        </p:blipFill>
        <p:spPr bwMode="auto">
          <a:xfrm>
            <a:off x="4572000" y="838200"/>
            <a:ext cx="4267200" cy="3186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962400"/>
            <a:ext cx="8686800" cy="3505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1800" b="1" dirty="0" smtClean="0">
                <a:solidFill>
                  <a:srgbClr val="C00000"/>
                </a:solidFill>
              </a:rPr>
              <a:t>          «Сознание, не построенное на опыте,…не способно творить никакую практику </a:t>
            </a:r>
            <a:r>
              <a:rPr lang="ru-RU" sz="1800" b="1" dirty="0">
                <a:solidFill>
                  <a:srgbClr val="C00000"/>
                </a:solidFill>
              </a:rPr>
              <a:t>–                    </a:t>
            </a:r>
            <a:br>
              <a:rPr lang="ru-RU" sz="1800" b="1" dirty="0">
                <a:solidFill>
                  <a:srgbClr val="C00000"/>
                </a:solidFill>
              </a:rPr>
            </a:br>
            <a:r>
              <a:rPr lang="ru-RU" sz="1800" b="1" dirty="0">
                <a:solidFill>
                  <a:srgbClr val="C00000"/>
                </a:solidFill>
              </a:rPr>
              <a:t>                                 это то, что для нашего общества наиболее опасно».  </a:t>
            </a:r>
            <a:br>
              <a:rPr lang="ru-RU" sz="1800" b="1" dirty="0">
                <a:solidFill>
                  <a:srgbClr val="C00000"/>
                </a:solidFill>
              </a:rPr>
            </a:br>
            <a:r>
              <a:rPr lang="ru-RU" sz="1800" b="1" dirty="0">
                <a:solidFill>
                  <a:srgbClr val="C00000"/>
                </a:solidFill>
              </a:rPr>
              <a:t>                                                                                                                                         </a:t>
            </a:r>
            <a:r>
              <a:rPr lang="ru-RU" sz="1800" b="1" dirty="0" err="1">
                <a:solidFill>
                  <a:srgbClr val="C00000"/>
                </a:solidFill>
              </a:rPr>
              <a:t>А.С.Макаренко</a:t>
            </a:r>
            <a:r>
              <a:rPr lang="ru-RU" sz="1800" b="1" dirty="0">
                <a:solidFill>
                  <a:srgbClr val="C00000"/>
                </a:solidFill>
              </a:rPr>
              <a:t>   </a:t>
            </a:r>
            <a:r>
              <a:rPr lang="ru-RU" sz="1800" dirty="0" smtClean="0"/>
              <a:t> </a:t>
            </a:r>
            <a:br>
              <a:rPr lang="ru-RU" sz="1800" dirty="0" smtClean="0"/>
            </a:br>
            <a:r>
              <a:rPr lang="ru-RU" sz="1800" dirty="0" smtClean="0">
                <a:solidFill>
                  <a:srgbClr val="002060"/>
                </a:solidFill>
              </a:rPr>
              <a:t> Еще более метко выражена эта мысль философом Г.С.Батищевым: </a:t>
            </a:r>
            <a:r>
              <a:rPr lang="ru-RU" sz="1800" dirty="0" smtClean="0">
                <a:solidFill>
                  <a:srgbClr val="C00000"/>
                </a:solidFill>
              </a:rPr>
              <a:t>«…Человека нельзя «сделать», «произвести», «вылепить» как вещь, как продукт, как пассивный результат воздействия извне, - но можно только обусловить его включение в деятельность, вызвать его собственную активность исключительно через механизм этой его собственной (совместно с другими людьми) </a:t>
            </a:r>
            <a:r>
              <a:rPr lang="ru-RU" sz="1800" dirty="0">
                <a:solidFill>
                  <a:srgbClr val="C00000"/>
                </a:solidFill>
              </a:rPr>
              <a:t>деятельности».</a:t>
            </a:r>
            <a:r>
              <a:rPr lang="ru-RU" sz="1800" dirty="0" smtClean="0">
                <a:solidFill>
                  <a:srgbClr val="002060"/>
                </a:solidFill>
              </a:rPr>
              <a:t/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 Метод проектов впервые в России был внедрен </a:t>
            </a:r>
            <a:r>
              <a:rPr lang="ru-RU" sz="1800" dirty="0" err="1" smtClean="0">
                <a:solidFill>
                  <a:srgbClr val="002060"/>
                </a:solidFill>
              </a:rPr>
              <a:t>С.Т.Шацким</a:t>
            </a:r>
            <a:r>
              <a:rPr lang="ru-RU" sz="1800" dirty="0" smtClean="0">
                <a:solidFill>
                  <a:srgbClr val="002060"/>
                </a:solidFill>
              </a:rPr>
              <a:t> в 1905 г. и осужден ЦК ВКП (б) в 1931 г. Этот метод получил широкое распространение в последние годы. В моей практике имеется определенный опыт работы по методу проектов. 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>
                <a:solidFill>
                  <a:srgbClr val="C00000"/>
                </a:solidFill>
              </a:rPr>
              <a:t/>
            </a:r>
            <a:br>
              <a:rPr lang="ru-RU" sz="1800" dirty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rgbClr val="C00000"/>
                </a:solidFill>
              </a:rPr>
              <a:t/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rgbClr val="C00000"/>
                </a:solidFill>
              </a:rPr>
              <a:t/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ru-RU" sz="1800" dirty="0">
                <a:solidFill>
                  <a:srgbClr val="C00000"/>
                </a:solidFill>
              </a:rPr>
              <a:t/>
            </a:r>
            <a:br>
              <a:rPr lang="ru-RU" sz="1800" dirty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rgbClr val="C00000"/>
                </a:solidFill>
              </a:rPr>
              <a:t/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ru-RU" sz="1800" dirty="0">
                <a:solidFill>
                  <a:srgbClr val="C00000"/>
                </a:solidFill>
              </a:rPr>
              <a:t/>
            </a:r>
            <a:br>
              <a:rPr lang="ru-RU" sz="1800" dirty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rgbClr val="C00000"/>
                </a:solidFill>
              </a:rPr>
              <a:t/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ru-RU" sz="1800" dirty="0" smtClean="0"/>
              <a:t> </a:t>
            </a:r>
            <a:r>
              <a:rPr lang="ru-RU" sz="1800" dirty="0" smtClean="0">
                <a:solidFill>
                  <a:srgbClr val="002060"/>
                </a:solidFill>
              </a:rPr>
              <a:t>В основном я опиралась на технологию развивающего обучения </a:t>
            </a:r>
            <a:r>
              <a:rPr lang="ru-RU" sz="1800" dirty="0" err="1" smtClean="0">
                <a:solidFill>
                  <a:srgbClr val="002060"/>
                </a:solidFill>
              </a:rPr>
              <a:t>Д.Б.Эльконина</a:t>
            </a:r>
            <a:r>
              <a:rPr lang="ru-RU" sz="1800" dirty="0" smtClean="0">
                <a:solidFill>
                  <a:srgbClr val="002060"/>
                </a:solidFill>
              </a:rPr>
              <a:t> и В.В.Давыдова, так как она направлена на формирование «активной познавательной деятельности самих обучающихся по освоению нового учебного содержания». Считаю, что метод проекта относится к технологиям развивающего обучения, как и педагог-исследователь </a:t>
            </a:r>
            <a:r>
              <a:rPr lang="ru-RU" sz="1800" dirty="0" err="1" smtClean="0">
                <a:solidFill>
                  <a:srgbClr val="002060"/>
                </a:solidFill>
              </a:rPr>
              <a:t>Н.Г.Чернилова</a:t>
            </a:r>
            <a:r>
              <a:rPr lang="ru-RU" sz="1800" dirty="0" smtClean="0">
                <a:solidFill>
                  <a:srgbClr val="002060"/>
                </a:solidFill>
              </a:rPr>
              <a:t>.   По традиционному мнению метод проектов относят к личностно-ориентированной технологии. 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C00000"/>
                </a:solidFill>
              </a:rPr>
              <a:t>  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4724400"/>
            <a:ext cx="1524000" cy="3048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553200" y="5638800"/>
            <a:ext cx="1298575" cy="7620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429000" y="6172200"/>
            <a:ext cx="76200" cy="381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4800600"/>
            <a:ext cx="1222375" cy="15597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164143"/>
            <a:ext cx="2335161" cy="17513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164144"/>
            <a:ext cx="2208365" cy="16562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361" y="3164143"/>
            <a:ext cx="2286000" cy="1714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245" y="3188724"/>
            <a:ext cx="2286000" cy="1714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80871" y="1524000"/>
            <a:ext cx="1752600" cy="39928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15400" y="2438400"/>
            <a:ext cx="4040188" cy="6593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8077200" y="2133600"/>
            <a:ext cx="4041775" cy="65484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219610"/>
            <a:ext cx="289560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7560"/>
            <a:ext cx="28099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-152400" y="76200"/>
            <a:ext cx="9372600" cy="7315200"/>
          </a:xfrm>
        </p:spPr>
        <p:txBody>
          <a:bodyPr>
            <a:normAutofit fontScale="55000" lnSpcReduction="20000"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      </a:t>
            </a:r>
            <a:r>
              <a:rPr lang="ru-RU" sz="3600" b="1" dirty="0" smtClean="0">
                <a:solidFill>
                  <a:srgbClr val="C00000"/>
                </a:solidFill>
              </a:rPr>
              <a:t>Успех рождает новый успех. И на этом сильном                  позитивном эмоциональном фоне и обеспечивается   продуктивное            учение школьников.                                                           </a:t>
            </a:r>
            <a:r>
              <a:rPr lang="ru-RU" sz="3600" b="1" smtClean="0">
                <a:solidFill>
                  <a:srgbClr val="C00000"/>
                </a:solidFill>
              </a:rPr>
              <a:t>Г.Ю.Ксензов</a:t>
            </a:r>
            <a:r>
              <a:rPr lang="ru-RU" sz="3600" smtClean="0">
                <a:solidFill>
                  <a:srgbClr val="C00000"/>
                </a:solidFill>
              </a:rPr>
              <a:t>а</a:t>
            </a:r>
            <a:endParaRPr lang="ru-RU" sz="3600" dirty="0" smtClean="0">
              <a:solidFill>
                <a:srgbClr val="C00000"/>
              </a:solidFill>
            </a:endParaRPr>
          </a:p>
          <a:p>
            <a:r>
              <a:rPr lang="ru-RU" sz="3400" dirty="0" smtClean="0"/>
              <a:t>    </a:t>
            </a:r>
            <a:r>
              <a:rPr lang="ru-RU" sz="3400" dirty="0" smtClean="0">
                <a:solidFill>
                  <a:srgbClr val="002060"/>
                </a:solidFill>
              </a:rPr>
              <a:t>Новое, неожиданное вызывает у детей чувство удивления, живой интерес к процессу познания, помогает им усвоить даже сложный учебный материал. Однако без активной деятельности содержательный материал вызывал у моих учеников только созерцательный интерес к предмету.</a:t>
            </a:r>
          </a:p>
          <a:p>
            <a:r>
              <a:rPr lang="ru-RU" sz="3400" dirty="0" smtClean="0">
                <a:solidFill>
                  <a:srgbClr val="002060"/>
                </a:solidFill>
              </a:rPr>
              <a:t>     </a:t>
            </a:r>
            <a:r>
              <a:rPr lang="ru-RU" sz="3400" dirty="0">
                <a:solidFill>
                  <a:srgbClr val="002060"/>
                </a:solidFill>
              </a:rPr>
              <a:t>Психологами введен основной закон усвоения знаний: </a:t>
            </a:r>
            <a:r>
              <a:rPr lang="ru-RU" sz="3400" dirty="0">
                <a:solidFill>
                  <a:srgbClr val="C00000"/>
                </a:solidFill>
              </a:rPr>
              <a:t>воспринять, осмыслить, применить и проверить результат.</a:t>
            </a:r>
          </a:p>
          <a:p>
            <a:r>
              <a:rPr lang="ru-RU" sz="3400" dirty="0">
                <a:solidFill>
                  <a:srgbClr val="002060"/>
                </a:solidFill>
              </a:rPr>
              <a:t>     Воспринять и усвоить учебный материал позволяет применение </a:t>
            </a:r>
            <a:r>
              <a:rPr lang="ru-RU" sz="3400" dirty="0" smtClean="0">
                <a:solidFill>
                  <a:srgbClr val="002060"/>
                </a:solidFill>
              </a:rPr>
              <a:t> словесных схем </a:t>
            </a:r>
            <a:r>
              <a:rPr lang="ru-RU" sz="3400" dirty="0">
                <a:solidFill>
                  <a:srgbClr val="002060"/>
                </a:solidFill>
              </a:rPr>
              <a:t>как составляющая успешной активизации учебной и познавательной деятельности </a:t>
            </a:r>
            <a:r>
              <a:rPr lang="ru-RU" sz="3400" dirty="0" smtClean="0">
                <a:solidFill>
                  <a:srgbClr val="002060"/>
                </a:solidFill>
              </a:rPr>
              <a:t>учащихся.  Схемы  дают </a:t>
            </a:r>
            <a:r>
              <a:rPr lang="ru-RU" sz="3400" dirty="0">
                <a:solidFill>
                  <a:srgbClr val="002060"/>
                </a:solidFill>
              </a:rPr>
              <a:t>возможность как воспринять, осмыслить изучаемый материал, так и проверить результат и применить знания на практике</a:t>
            </a:r>
            <a:r>
              <a:rPr lang="ru-RU" sz="3400" dirty="0" smtClean="0">
                <a:solidFill>
                  <a:srgbClr val="002060"/>
                </a:solidFill>
              </a:rPr>
              <a:t>.</a:t>
            </a:r>
          </a:p>
          <a:p>
            <a:endParaRPr lang="ru-RU" sz="3400" dirty="0">
              <a:solidFill>
                <a:srgbClr val="002060"/>
              </a:solidFill>
            </a:endParaRPr>
          </a:p>
          <a:p>
            <a:endParaRPr lang="ru-RU" sz="3400" dirty="0" smtClean="0">
              <a:solidFill>
                <a:srgbClr val="002060"/>
              </a:solidFill>
            </a:endParaRPr>
          </a:p>
          <a:p>
            <a:endParaRPr lang="ru-RU" sz="3400" dirty="0" smtClean="0">
              <a:solidFill>
                <a:srgbClr val="002060"/>
              </a:solidFill>
            </a:endParaRPr>
          </a:p>
          <a:p>
            <a:endParaRPr lang="ru-RU" sz="3400" dirty="0">
              <a:solidFill>
                <a:srgbClr val="002060"/>
              </a:solidFill>
            </a:endParaRPr>
          </a:p>
          <a:p>
            <a:endParaRPr lang="ru-RU" sz="3400" dirty="0">
              <a:solidFill>
                <a:srgbClr val="002060"/>
              </a:solidFill>
            </a:endParaRPr>
          </a:p>
          <a:p>
            <a:endParaRPr lang="ru-RU" sz="3400" dirty="0" smtClean="0">
              <a:solidFill>
                <a:srgbClr val="002060"/>
              </a:solidFill>
            </a:endParaRPr>
          </a:p>
          <a:p>
            <a:r>
              <a:rPr lang="ru-RU" sz="3400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sz="3400" dirty="0" smtClean="0">
                <a:solidFill>
                  <a:srgbClr val="002060"/>
                </a:solidFill>
              </a:rPr>
              <a:t> С </a:t>
            </a:r>
            <a:r>
              <a:rPr lang="ru-RU" sz="3400" dirty="0">
                <a:solidFill>
                  <a:srgbClr val="002060"/>
                </a:solidFill>
              </a:rPr>
              <a:t>2008 г. веду системную работу со «Словесными схемами по биологии», составленными мною в соавторстве с Плиевой А.М., д.б.н., доцентом кафедры биологии </a:t>
            </a:r>
            <a:r>
              <a:rPr lang="ru-RU" sz="3400" dirty="0" err="1">
                <a:solidFill>
                  <a:srgbClr val="002060"/>
                </a:solidFill>
              </a:rPr>
              <a:t>ИнгГУ</a:t>
            </a:r>
            <a:r>
              <a:rPr lang="ru-RU" sz="3400" dirty="0">
                <a:solidFill>
                  <a:srgbClr val="002060"/>
                </a:solidFill>
              </a:rPr>
              <a:t>, по курсу биологии 8 </a:t>
            </a:r>
            <a:r>
              <a:rPr lang="ru-RU" sz="3400" dirty="0" err="1">
                <a:solidFill>
                  <a:srgbClr val="002060"/>
                </a:solidFill>
              </a:rPr>
              <a:t>кл</a:t>
            </a:r>
            <a:r>
              <a:rPr lang="ru-RU" sz="3400" dirty="0">
                <a:solidFill>
                  <a:srgbClr val="002060"/>
                </a:solidFill>
              </a:rPr>
              <a:t>. А в 9-11 </a:t>
            </a:r>
            <a:r>
              <a:rPr lang="ru-RU" sz="3400" dirty="0" err="1">
                <a:solidFill>
                  <a:srgbClr val="002060"/>
                </a:solidFill>
              </a:rPr>
              <a:t>кл</a:t>
            </a:r>
            <a:r>
              <a:rPr lang="ru-RU" sz="3400" dirty="0">
                <a:solidFill>
                  <a:srgbClr val="002060"/>
                </a:solidFill>
              </a:rPr>
              <a:t>. учащиеся самостоятельно работают над схемами, и эти навыки они успешно используют и на других учебных дисциплинах.</a:t>
            </a:r>
          </a:p>
          <a:p>
            <a:r>
              <a:rPr lang="ru-RU" sz="3400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9174480" y="3200400"/>
            <a:ext cx="4041775" cy="38457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0426">
            <a:off x="7321518" y="3919764"/>
            <a:ext cx="1611191" cy="1527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88"/>
          <a:stretch/>
        </p:blipFill>
        <p:spPr bwMode="auto">
          <a:xfrm>
            <a:off x="3886200" y="3212365"/>
            <a:ext cx="2485571" cy="23502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7" r="19474"/>
          <a:stretch/>
        </p:blipFill>
        <p:spPr bwMode="auto">
          <a:xfrm>
            <a:off x="2209800" y="3212364"/>
            <a:ext cx="2072640" cy="23502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285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1066</TotalTime>
  <Words>1277</Words>
  <Application>Microsoft Office PowerPoint</Application>
  <PresentationFormat>Экран (4:3)</PresentationFormat>
  <Paragraphs>113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Презентация PowerPoint</vt:lpstr>
      <vt:lpstr>Гандалоева  Хава  Нурадиновна</vt:lpstr>
      <vt:lpstr>Тема : Обучение через практику         </vt:lpstr>
      <vt:lpstr>Презентация PowerPoint</vt:lpstr>
      <vt:lpstr>                         Актуальность педагогического  опыта.         Неслучайно в современной педагогике  познавательная самостоятельность учащихся находится в центре внимания педагогов-исследователей. Приобретенные знания подвергаются изменениям каждый год, поэтому важно, чтобы мои ученики умели самостоятельно мыслить, учиться, работать с информацией, самостоятельно совершенствовать свои знания и умения, адаптироваться к стремительно изменяющимся условиям жизни нашего времени – «сетевого столетия». «Спрос на людей, которые  решают творческие задачи – задачи  с  неопределённостью,  изменчивостью, как никогда велик.  И сегодня – это нормальная ситуация  для мобильного образования  в мобильном мире!» ( по А.Асмолову).</vt:lpstr>
      <vt:lpstr>               Многолетний опыт работы в школе показал несоответствие  моих  профессиональных затрат          их способности самостоятельно                     мыслить,         работать с информацией             и совершенствовать  свои умения в разных областях.</vt:lpstr>
      <vt:lpstr> Проблема, выведенная              на основе  названного противоречия.      Повысить уровень  познавательной  самостоятельности ,  интеллектуальный и творческий потенциал         учащихся.      </vt:lpstr>
      <vt:lpstr>          «Сознание, не построенное на опыте,…не способно творить никакую практику –                                                      это то, что для нашего общества наиболее опасно».                                                                                                                                            А.С.Макаренко      Еще более метко выражена эта мысль философом Г.С.Батищевым: «…Человека нельзя «сделать», «произвести», «вылепить» как вещь, как продукт, как пассивный результат воздействия извне, - но можно только обусловить его включение в деятельность, вызвать его собственную активность исключительно через механизм этой его собственной (совместно с другими людьми) деятельности».  Метод проектов впервые в России был внедрен С.Т.Шацким в 1905 г. и осужден ЦК ВКП (б) в 1931 г. Этот метод получил широкое распространение в последние годы. В моей практике имеется определенный опыт работы по методу проектов.          В основном я опиралась на технологию развивающего обучения Д.Б.Эльконина и В.В.Давыдова, так как она направлена на формирование «активной познавательной деятельности самих обучающихся по освоению нового учебного содержания». Считаю, что метод проекта относится к технологиям развивающего обучения, как и педагог-исследователь Н.Г.Чернилова.   По традиционному мнению метод проектов относят к личностно-ориентированной технологии.       </vt:lpstr>
      <vt:lpstr>Презентация PowerPoint</vt:lpstr>
      <vt:lpstr>Цель:  продемонстрировать свой опыт работы по проблеме активизации познавательной самостоятельности учащихся, основываясь на научные разработки передовых педагогов-исследователей:     Д.Б.Эльконина и В.В.Давыдова,  С.Т.Шацкого, А.С. Макаренко,   А.Н.Иоффе, А. Асмолова,   Г.С.Батищева, А.Ц.Гармаева …     Задачи:  вовлекать каждого ученика в различные виды практической деятельности, развивать  творческие и индивидуальные способности учащихся, включать их в реальное общение,  совместной труд, формировать умение анализировать полученную информацию, оформлять ее схематически и делать выводы.    Для решения этих задач наиболее органичным является обучение через практику, используя методы проектов и словесных схем.   </vt:lpstr>
      <vt:lpstr>Основная идея опыта :  идея деятельностно-практического способа обучения, акцент на обучение через практику, развитие самостоятельности учащихся для достижения метапредметных, предметных и личностных результатов согласно требованиям  ФГОС; использование  инновационных методов  здоровьесберегающих  технологий;  формирование 3-х У:  УДИВЛЕНИЕ –  УСПЕХ –  УВЕРЕННОСТЬ.            (по А.Н.Иоффе) </vt:lpstr>
      <vt:lpstr>Презентация PowerPoint</vt:lpstr>
      <vt:lpstr>«Когда ребенок включается в какую-то деятельность, то работает фантазия, умственное представление, работает эмоция, эмоциональное переживание…» А.Ц.Гармаев  </vt:lpstr>
      <vt:lpstr>Диапазон опыта: система уроков и внеклассной работы.        Новизна опыта:  компактность, логичность, информационная насыщенность,  доходчивость, убедительность, лаконичность, универсальность;  повышение уровня активности и качества знаний школьников в предметных областях, самостоятельное конструирование своих знаний,  ориентирование в информационном пространстве, развитие критического мышления.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Гандалоева  Хава  Нурадиновна</dc:title>
  <cp:lastModifiedBy>admin</cp:lastModifiedBy>
  <cp:revision>93</cp:revision>
  <dcterms:modified xsi:type="dcterms:W3CDTF">2014-08-16T07:44:04Z</dcterms:modified>
</cp:coreProperties>
</file>