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0" r:id="rId2"/>
    <p:sldId id="256" r:id="rId3"/>
    <p:sldId id="257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59" r:id="rId13"/>
    <p:sldId id="279" r:id="rId14"/>
    <p:sldId id="281" r:id="rId15"/>
    <p:sldId id="280" r:id="rId16"/>
    <p:sldId id="282" r:id="rId17"/>
    <p:sldId id="262" r:id="rId18"/>
    <p:sldId id="283" r:id="rId19"/>
    <p:sldId id="284" r:id="rId20"/>
    <p:sldId id="285" r:id="rId21"/>
    <p:sldId id="286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ED2"/>
    <a:srgbClr val="CCFFFF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начало года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Не читают</c:v>
                </c:pt>
                <c:pt idx="1">
                  <c:v>Слоговое чтение</c:v>
                </c:pt>
                <c:pt idx="2">
                  <c:v>Целыми словами</c:v>
                </c:pt>
                <c:pt idx="3">
                  <c:v>Беглое чтение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20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конец года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Не читают</c:v>
                </c:pt>
                <c:pt idx="1">
                  <c:v>Слоговое чтение</c:v>
                </c:pt>
                <c:pt idx="2">
                  <c:v>Целыми словами</c:v>
                </c:pt>
                <c:pt idx="3">
                  <c:v>Беглое чтение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10</c:v>
                </c:pt>
                <c:pt idx="2">
                  <c:v>18</c:v>
                </c:pt>
                <c:pt idx="3">
                  <c:v>10</c:v>
                </c:pt>
              </c:numCache>
            </c:numRef>
          </c:val>
        </c:ser>
        <c:axId val="150445440"/>
        <c:axId val="150455424"/>
      </c:barChart>
      <c:catAx>
        <c:axId val="150445440"/>
        <c:scaling>
          <c:orientation val="minMax"/>
        </c:scaling>
        <c:axPos val="b"/>
        <c:tickLblPos val="nextTo"/>
        <c:crossAx val="150455424"/>
        <c:crosses val="autoZero"/>
        <c:auto val="1"/>
        <c:lblAlgn val="ctr"/>
        <c:lblOffset val="100"/>
      </c:catAx>
      <c:valAx>
        <c:axId val="150455424"/>
        <c:scaling>
          <c:orientation val="minMax"/>
        </c:scaling>
        <c:axPos val="l"/>
        <c:majorGridlines/>
        <c:numFmt formatCode="General" sourceLinked="1"/>
        <c:tickLblPos val="nextTo"/>
        <c:crossAx val="150445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093211865348414"/>
          <c:y val="0.40887798181154528"/>
          <c:w val="0.28790356627041475"/>
          <c:h val="0.21751789483708187"/>
        </c:manualLayout>
      </c:layout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3813816605411193E-2"/>
          <c:y val="0.21935775904779362"/>
          <c:w val="0.44938770975560588"/>
          <c:h val="0.5794736257374911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2-Б класс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высокий</c:v>
                </c:pt>
                <c:pt idx="1">
                  <c:v>достаточный</c:v>
                </c:pt>
                <c:pt idx="2">
                  <c:v>средний</c:v>
                </c:pt>
                <c:pt idx="3">
                  <c:v>начальный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0.89</c:v>
                </c:pt>
                <c:pt idx="1">
                  <c:v>0.11</c:v>
                </c:pt>
                <c:pt idx="2">
                  <c:v>0</c:v>
                </c:pt>
                <c:pt idx="3" formatCode="General">
                  <c:v>0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732375541039658"/>
          <c:y val="0.27462076285818121"/>
          <c:w val="0.24784197156078391"/>
          <c:h val="0.46502426221112608"/>
        </c:manualLayout>
      </c:layout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4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Relationship Id="rId4" Type="http://schemas.openxmlformats.org/officeDocument/2006/relationships/image" Target="../media/image5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1457A-4DF8-4064-9F28-88484CBE6910}" type="datetimeFigureOut">
              <a:rPr lang="ru-RU" smtClean="0"/>
              <a:pPr/>
              <a:t>10.08.2014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5DC66-E755-4234-9E62-89FA2DC3F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5DC66-E755-4234-9E62-89FA2DC3FF5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F251A-AA69-4970-A315-A5CE54859883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91F44-FFCB-4A40-89F4-7037003ED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A1F5B-2102-424B-8DE0-D6A6835A1EB3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0128B-C3CD-499D-810B-72591EF80C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CC72-F510-4482-9370-74C633701F39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E0C7-0D88-4D89-AB3F-6B79DBE89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C3309-6BCD-4E0B-8921-94718B7C548B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C641E-45B9-449B-B041-49458C488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B1EA0-13C9-4DC4-9209-ECF770F54AA4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5F62B-9E93-47B5-AC8F-59A1372DA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89C29-C984-489F-8E7C-727663103BEA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2E455-3270-41B1-81DF-43B276724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82AB5-B112-4E03-9A82-FB30C942397A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66450-2B7A-4D2D-A56C-FDD950016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B8803-CE00-4F8E-93C4-F13E399E6DF8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C36A4-E8CD-4F79-BF63-510C253DC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DDDA-E0E6-4E37-A957-389BE16C956E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CBBDA-0860-4457-B9CE-A0F8FDC42B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5B784-EE6F-4D15-AAD3-F535F93C4841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1CB3E-676B-41BE-A8E9-B8A493A637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B7D28-FE96-4880-A863-2DC8BEBA1112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C3626-56C1-4CB4-9030-404072256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B23B60-EC74-49D1-9DC9-576DA3044B10}" type="datetimeFigureOut">
              <a:rPr lang="ru-RU"/>
              <a:pPr>
                <a:defRPr/>
              </a:pPr>
              <a:t>10.08.2014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41E1FB-8412-4619-B981-0EC07B854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amond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bilbok.ru/attachments/article/102/%D0%9F%D1%83%D1%82%D0%B5%D0%B2%D0%BE%D0%B4%D0%B8%D1%82%D0%B5%D0%BB%D1%8C%20%D0%BF%D0%BE%D1%81%D0%BE%D0%B1%D0%B8%D1%8F.wmv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package" Target="../embeddings/______Microsoft_Office_PowerPoint1.sldx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11" Type="http://schemas.openxmlformats.org/officeDocument/2006/relationships/package" Target="../embeddings/______Microsoft_Office_PowerPoint4.sldx"/><Relationship Id="rId5" Type="http://schemas.openxmlformats.org/officeDocument/2006/relationships/package" Target="../embeddings/______Microsoft_Office_PowerPoint2.sldx"/><Relationship Id="rId10" Type="http://schemas.openxmlformats.org/officeDocument/2006/relationships/package" Target="../embeddings/______Microsoft_Office_PowerPoint3.sldx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8.sldx"/><Relationship Id="rId3" Type="http://schemas.openxmlformats.org/officeDocument/2006/relationships/image" Target="../media/image60.jpeg"/><Relationship Id="rId7" Type="http://schemas.openxmlformats.org/officeDocument/2006/relationships/package" Target="../embeddings/______Microsoft_Office_PowerPoint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Microsoft_Office_PowerPoint6.sldx"/><Relationship Id="rId5" Type="http://schemas.openxmlformats.org/officeDocument/2006/relationships/package" Target="../embeddings/______Microsoft_Office_PowerPoint5.sldx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11.sldx"/><Relationship Id="rId3" Type="http://schemas.openxmlformats.org/officeDocument/2006/relationships/package" Target="../embeddings/______Microsoft_Office_PowerPoint9.sldx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package" Target="../embeddings/______Microsoft_Office_PowerPoint10.sld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ool2100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2100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2" r="5882"/>
          <a:stretch>
            <a:fillRect/>
          </a:stretch>
        </p:blipFill>
        <p:spPr>
          <a:xfrm>
            <a:off x="0" y="332655"/>
            <a:ext cx="2573229" cy="1944217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2090663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Презентация опыта работы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5148064" y="4653136"/>
            <a:ext cx="3096344" cy="963488"/>
          </a:xfrm>
        </p:spPr>
        <p:txBody>
          <a:bodyPr/>
          <a:lstStyle/>
          <a:p>
            <a:pPr algn="l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О.Н.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Бильбок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l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Севастополь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620688"/>
            <a:ext cx="68407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Всероссийский конкурс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«Учитель года России - 2014»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pc="300" dirty="0" smtClean="0">
                <a:solidFill>
                  <a:srgbClr val="002060"/>
                </a:solidFill>
              </a:rPr>
              <a:t>Домики звуков</a:t>
            </a:r>
            <a:endParaRPr lang="ru-RU" sz="4000" dirty="0"/>
          </a:p>
        </p:txBody>
      </p:sp>
      <p:pic>
        <p:nvPicPr>
          <p:cNvPr id="37890" name="Picture 2" descr="F:\конкурс\2.Букварный период\2. Мм\Иллюстративный материал\Домик мягкого звука (мь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3528392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1" name="Picture 3" descr="F:\конкурс\2.Букварный период\19. Ээ\2012-11-20 азбука э\азбук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3475245" cy="3248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2276872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[м]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077072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[м</a:t>
            </a:r>
            <a:r>
              <a:rPr lang="en-US" sz="4000" b="1" dirty="0" smtClean="0">
                <a:solidFill>
                  <a:srgbClr val="00B050"/>
                </a:solidFill>
              </a:rPr>
              <a:t>’</a:t>
            </a:r>
            <a:r>
              <a:rPr lang="ru-RU" sz="4000" b="1" dirty="0" smtClean="0">
                <a:solidFill>
                  <a:srgbClr val="00B050"/>
                </a:solidFill>
              </a:rPr>
              <a:t>]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2348880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[э]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8" name="Picture 7" descr="H:\конкурс\2.Букварный период\12. Пп\Демонстрационный материал\иллюстрации\п 02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93096"/>
            <a:ext cx="1348131" cy="2086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3563888" y="5949280"/>
            <a:ext cx="50405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211960" y="5949280"/>
            <a:ext cx="504056" cy="2880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62" r="9149"/>
          <a:stretch/>
        </p:blipFill>
        <p:spPr>
          <a:xfrm>
            <a:off x="7577592" y="4509120"/>
            <a:ext cx="1566408" cy="1872208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7812360" y="5949280"/>
            <a:ext cx="504056" cy="28803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388424" y="5949280"/>
            <a:ext cx="504056" cy="28803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9208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Теоретическая база опыта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412776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/>
            <a:r>
              <a:rPr lang="ru-RU" b="1" dirty="0" smtClean="0">
                <a:solidFill>
                  <a:srgbClr val="002060"/>
                </a:solidFill>
              </a:rPr>
              <a:t>Нечаева Н.В., </a:t>
            </a:r>
            <a:r>
              <a:rPr lang="ru-RU" b="1" dirty="0" err="1" smtClean="0">
                <a:solidFill>
                  <a:srgbClr val="002060"/>
                </a:solidFill>
              </a:rPr>
              <a:t>Белорусец</a:t>
            </a:r>
            <a:r>
              <a:rPr lang="ru-RU" b="1" dirty="0" smtClean="0">
                <a:solidFill>
                  <a:srgbClr val="002060"/>
                </a:solidFill>
              </a:rPr>
              <a:t> К.С. "Азбука"</a:t>
            </a:r>
          </a:p>
          <a:p>
            <a:pPr indent="365125"/>
            <a:r>
              <a:rPr lang="ru-RU" b="1" dirty="0" smtClean="0">
                <a:solidFill>
                  <a:srgbClr val="002060"/>
                </a:solidFill>
              </a:rPr>
              <a:t>Игровые приёмы: игра “Кто быстрее?” – рисование по точкам, “слепые рисунки”, буквенные и словесные ребусы, кроссворды, инсценировки.</a:t>
            </a:r>
            <a:r>
              <a:rPr lang="ru-RU" sz="2000" b="1" dirty="0" smtClean="0">
                <a:solidFill>
                  <a:srgbClr val="002060"/>
                </a:solidFill>
              </a:rPr>
              <a:t> 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797152"/>
            <a:ext cx="4896544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140968"/>
            <a:ext cx="4896544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9" t="12202" r="5754" b="4082"/>
          <a:stretch/>
        </p:blipFill>
        <p:spPr>
          <a:xfrm>
            <a:off x="683568" y="3140968"/>
            <a:ext cx="2736304" cy="1607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69160"/>
            <a:ext cx="2736304" cy="1669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44008" y="2564904"/>
            <a:ext cx="3462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«Театральные минутки»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2492896"/>
            <a:ext cx="196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Алфавитка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Презентация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электронного пособия по обучению грамоте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1-й.png"/>
          <p:cNvPicPr>
            <a:picLocks noChangeAspect="1"/>
          </p:cNvPicPr>
          <p:nvPr/>
        </p:nvPicPr>
        <p:blipFill>
          <a:blip r:embed="rId2" cstate="print"/>
          <a:srcRect r="3971" b="11538"/>
          <a:stretch>
            <a:fillRect/>
          </a:stretch>
        </p:blipFill>
        <p:spPr>
          <a:xfrm>
            <a:off x="251520" y="1772816"/>
            <a:ext cx="3384376" cy="1584176"/>
          </a:xfrm>
          <a:prstGeom prst="rect">
            <a:avLst/>
          </a:prstGeom>
        </p:spPr>
      </p:pic>
      <p:pic>
        <p:nvPicPr>
          <p:cNvPr id="12" name="Рисунок 11" descr="2-й.png"/>
          <p:cNvPicPr>
            <a:picLocks noChangeAspect="1"/>
          </p:cNvPicPr>
          <p:nvPr/>
        </p:nvPicPr>
        <p:blipFill>
          <a:blip r:embed="rId3" cstate="print"/>
          <a:srcRect r="30435" b="49089"/>
          <a:stretch>
            <a:fillRect/>
          </a:stretch>
        </p:blipFill>
        <p:spPr>
          <a:xfrm>
            <a:off x="251520" y="3933056"/>
            <a:ext cx="1512168" cy="2664296"/>
          </a:xfrm>
          <a:prstGeom prst="rect">
            <a:avLst/>
          </a:prstGeom>
        </p:spPr>
      </p:pic>
      <p:pic>
        <p:nvPicPr>
          <p:cNvPr id="13" name="Рисунок 12" descr="2-й.png"/>
          <p:cNvPicPr>
            <a:picLocks noChangeAspect="1"/>
          </p:cNvPicPr>
          <p:nvPr/>
        </p:nvPicPr>
        <p:blipFill>
          <a:blip r:embed="rId3" cstate="print"/>
          <a:srcRect t="50205" r="9501"/>
          <a:stretch>
            <a:fillRect/>
          </a:stretch>
        </p:blipFill>
        <p:spPr>
          <a:xfrm>
            <a:off x="1835696" y="3861048"/>
            <a:ext cx="1800200" cy="2736304"/>
          </a:xfrm>
          <a:prstGeom prst="rect">
            <a:avLst/>
          </a:prstGeom>
        </p:spPr>
      </p:pic>
      <p:pic>
        <p:nvPicPr>
          <p:cNvPr id="14" name="Рисунок 13" descr="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4797152"/>
            <a:ext cx="5004048" cy="1296144"/>
          </a:xfrm>
          <a:prstGeom prst="rect">
            <a:avLst/>
          </a:prstGeom>
        </p:spPr>
      </p:pic>
      <p:pic>
        <p:nvPicPr>
          <p:cNvPr id="15" name="Рисунок 14" descr="3-й.png"/>
          <p:cNvPicPr>
            <a:picLocks noChangeAspect="1"/>
          </p:cNvPicPr>
          <p:nvPr/>
        </p:nvPicPr>
        <p:blipFill>
          <a:blip r:embed="rId5" cstate="print"/>
          <a:srcRect b="7325"/>
          <a:stretch>
            <a:fillRect/>
          </a:stretch>
        </p:blipFill>
        <p:spPr>
          <a:xfrm>
            <a:off x="4499992" y="1916832"/>
            <a:ext cx="3744416" cy="1944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9992" y="1556792"/>
            <a:ext cx="374441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Блок 3 «Галереи»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484784"/>
            <a:ext cx="338437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Блок 1  «</a:t>
            </a:r>
            <a:r>
              <a:rPr lang="ru-RU" b="1" dirty="0" err="1" smtClean="0">
                <a:solidFill>
                  <a:srgbClr val="002060"/>
                </a:solidFill>
              </a:rPr>
              <a:t>Добуквенный</a:t>
            </a:r>
            <a:r>
              <a:rPr lang="ru-RU" b="1" dirty="0" smtClean="0">
                <a:solidFill>
                  <a:srgbClr val="002060"/>
                </a:solidFill>
              </a:rPr>
              <a:t> период»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4365104"/>
            <a:ext cx="511256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Блок 2 «Упражнения </a:t>
            </a:r>
            <a:r>
              <a:rPr lang="ru-RU" b="1" dirty="0" err="1" smtClean="0">
                <a:solidFill>
                  <a:srgbClr val="002060"/>
                </a:solidFill>
              </a:rPr>
              <a:t>дляинтерактивной</a:t>
            </a:r>
            <a:r>
              <a:rPr lang="ru-RU" b="1" dirty="0" smtClean="0">
                <a:solidFill>
                  <a:srgbClr val="002060"/>
                </a:solidFill>
              </a:rPr>
              <a:t> доски»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3501008"/>
            <a:ext cx="338437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Блок 2 «Букварный период»</a:t>
            </a:r>
            <a:endParaRPr lang="ru-RU" sz="1400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229600" cy="2160240"/>
          </a:xfrm>
        </p:spPr>
        <p:txBody>
          <a:bodyPr/>
          <a:lstStyle/>
          <a:p>
            <a:r>
              <a:rPr lang="ru-RU" sz="3600" b="1" dirty="0" err="1" smtClean="0">
                <a:solidFill>
                  <a:srgbClr val="002060"/>
                </a:solidFill>
                <a:hlinkClick r:id="rId2"/>
              </a:rPr>
              <a:t>Видеоинструкция</a:t>
            </a:r>
            <a:r>
              <a:rPr lang="ru-RU" sz="3600" b="1" dirty="0" smtClean="0">
                <a:solidFill>
                  <a:srgbClr val="002060"/>
                </a:solidFill>
                <a:hlinkClick r:id="rId2"/>
              </a:rPr>
              <a:t> </a:t>
            </a:r>
            <a:br>
              <a:rPr lang="ru-RU" sz="3600" b="1" dirty="0" smtClean="0">
                <a:solidFill>
                  <a:srgbClr val="002060"/>
                </a:solidFill>
                <a:hlinkClick r:id="rId2"/>
              </a:rPr>
            </a:br>
            <a:r>
              <a:rPr lang="ru-RU" sz="3600" b="1" dirty="0" smtClean="0">
                <a:solidFill>
                  <a:srgbClr val="002060"/>
                </a:solidFill>
                <a:hlinkClick r:id="rId2"/>
              </a:rPr>
              <a:t>к электронному пособию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http://im7-tub-ua.yandex.net/i?id=145771780-67-72&amp;n=21"/>
          <p:cNvPicPr/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2780928"/>
            <a:ext cx="25202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Алгоритм работы над новым звуком: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</a:rPr>
              <a:t>выявление артикуляторных и акустических характеристик звука;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выделение звука в звуковом ряду, в слогах и в словах, установление количества повторяющихся звуков;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определение положения звука в слове;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подбор слов на заданный звук или к готовой схеме;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сопоставление звука с другими, фонетически схожими с ним звуками;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сравнение слогов, а затем слов по звуковому (и слоговому) составу;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изменение слов путём замены одних звуков (и слогов) другими, с помощью перестановки  звуков и слогов, их дополнение и исключение;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образование новых слов посредством выделения звуковых  и слоговых фрагментов из других слов;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знакомство с буквой;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чтение .</a:t>
            </a:r>
            <a:endParaRPr lang="ru-RU" sz="1800" dirty="0" smtClean="0">
              <a:solidFill>
                <a:srgbClr val="002060"/>
              </a:solidFill>
            </a:endParaRPr>
          </a:p>
          <a:p>
            <a:endParaRPr lang="ru-RU" sz="1800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Структура презентаций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11560" y="1268761"/>
          <a:ext cx="7992889" cy="5040559"/>
        </p:xfrm>
        <a:graphic>
          <a:graphicData uri="http://schemas.openxmlformats.org/drawingml/2006/table">
            <a:tbl>
              <a:tblPr/>
              <a:tblGrid>
                <a:gridCol w="3585594"/>
                <a:gridCol w="4407295"/>
              </a:tblGrid>
              <a:tr h="129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Девиз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урока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            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  <a:tr h="1296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66700" indent="365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Слайды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, содержащие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материалы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для   звукового анализа слов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         </a:t>
                      </a: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Слайды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 изображением домиков звуков.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      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 marL="0"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Слайды для знакомства </a:t>
                      </a:r>
                    </a:p>
                    <a:p>
                      <a:pPr marL="0"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со</a:t>
                      </a: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звуковой картинкой.</a:t>
                      </a:r>
                    </a:p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427984" y="1412776"/>
          <a:ext cx="1872208" cy="1080120"/>
        </p:xfrm>
        <a:graphic>
          <a:graphicData uri="http://schemas.openxmlformats.org/presentationml/2006/ole">
            <p:oleObj spid="_x0000_s2055" name="Слайд" r:id="rId3" imgW="4570530" imgH="3427618" progId="PowerPoint.Slide.12">
              <p:embed/>
            </p:oleObj>
          </a:graphicData>
        </a:graphic>
      </p:graphicFrame>
      <p:pic>
        <p:nvPicPr>
          <p:cNvPr id="2053" name="Рисунок 53" descr="а 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933056"/>
            <a:ext cx="1728192" cy="1080120"/>
          </a:xfrm>
          <a:prstGeom prst="rect">
            <a:avLst/>
          </a:prstGeom>
          <a:noFill/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6516216" y="2708920"/>
          <a:ext cx="1872208" cy="1152128"/>
        </p:xfrm>
        <a:graphic>
          <a:graphicData uri="http://schemas.openxmlformats.org/presentationml/2006/ole">
            <p:oleObj spid="_x0000_s2056" name="Слайд" r:id="rId5" imgW="4570530" imgH="3427618" progId="PowerPoint.Slide.12">
              <p:embed/>
            </p:oleObj>
          </a:graphicData>
        </a:graphic>
      </p:graphicFrame>
      <p:pic>
        <p:nvPicPr>
          <p:cNvPr id="17" name="Рисунок 16" descr="H:\конкурс\2.Букварный период\25.Звук и буква Ж\2012-12-16 азбука ж\азбука 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933056"/>
            <a:ext cx="1728192" cy="10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6.звук в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99992" y="5229200"/>
            <a:ext cx="1008112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F:\2013-11-03 п\п 02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5229200"/>
            <a:ext cx="864096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7.звук в ,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92280" y="5229200"/>
            <a:ext cx="1080120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Object 9"/>
          <p:cNvGraphicFramePr>
            <a:graphicFrameLocks noChangeAspect="1"/>
          </p:cNvGraphicFramePr>
          <p:nvPr/>
        </p:nvGraphicFramePr>
        <p:xfrm>
          <a:off x="6444208" y="1412776"/>
          <a:ext cx="1944216" cy="1106042"/>
        </p:xfrm>
        <a:graphic>
          <a:graphicData uri="http://schemas.openxmlformats.org/presentationml/2006/ole">
            <p:oleObj spid="_x0000_s2057" name="Слайд" r:id="rId10" imgW="4570885" imgH="3427691" progId="PowerPoint.Slide.12">
              <p:embed/>
            </p:oleObj>
          </a:graphicData>
        </a:graphic>
      </p:graphicFrame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4427984" y="2636912"/>
          <a:ext cx="1872208" cy="1224136"/>
        </p:xfrm>
        <a:graphic>
          <a:graphicData uri="http://schemas.openxmlformats.org/presentationml/2006/ole">
            <p:oleObj spid="_x0000_s2059" name="Слайд" r:id="rId11" imgW="4570885" imgH="3427691" progId="PowerPoint.Slide.12">
              <p:embed/>
            </p:oleObj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332656"/>
          <a:ext cx="7848872" cy="5688633"/>
        </p:xfrm>
        <a:graphic>
          <a:graphicData uri="http://schemas.openxmlformats.org/drawingml/2006/table">
            <a:tbl>
              <a:tblPr/>
              <a:tblGrid>
                <a:gridCol w="3520989"/>
                <a:gridCol w="4327883"/>
              </a:tblGrid>
              <a:tr h="1674749">
                <a:tc>
                  <a:txBody>
                    <a:bodyPr/>
                    <a:lstStyle/>
                    <a:p>
                      <a:pPr marL="0" indent="365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6700" indent="365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Слайды с  упражнениями на определение места звука в слове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       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  <a:tr h="1146824">
                <a:tc>
                  <a:txBody>
                    <a:bodyPr/>
                    <a:lstStyle/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Чтение слов по звуковым обозначениям, ребусы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      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  <a:tr h="1433530">
                <a:tc>
                  <a:txBody>
                    <a:bodyPr/>
                    <a:lstStyle/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Введение</a:t>
                      </a:r>
                    </a:p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печатной буквы 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  <a:tr h="1433530">
                <a:tc>
                  <a:txBody>
                    <a:bodyPr/>
                    <a:lstStyle/>
                    <a:p>
                      <a:pPr marL="0"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Чтение слоговых таблиц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</a:tbl>
          </a:graphicData>
        </a:graphic>
      </p:graphicFrame>
      <p:pic>
        <p:nvPicPr>
          <p:cNvPr id="25" name="Рисунок 24" descr="д 00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5976" y="476672"/>
            <a:ext cx="1656184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 descr="э 00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8184" y="476672"/>
            <a:ext cx="1800200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 descr="г 02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5976" y="2132856"/>
            <a:ext cx="3744416" cy="79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 descr="г 00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55976" y="3284984"/>
            <a:ext cx="1152128" cy="936104"/>
          </a:xfrm>
          <a:prstGeom prst="rect">
            <a:avLst/>
          </a:prstGeom>
        </p:spPr>
      </p:pic>
      <p:pic>
        <p:nvPicPr>
          <p:cNvPr id="29" name="Рисунок 28" descr="karanda1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579387" flipV="1">
            <a:off x="5739600" y="3559528"/>
            <a:ext cx="1220435" cy="307984"/>
          </a:xfrm>
          <a:prstGeom prst="rect">
            <a:avLst/>
          </a:prstGeom>
          <a:noFill/>
        </p:spPr>
      </p:pic>
      <p:pic>
        <p:nvPicPr>
          <p:cNvPr id="30" name="Рисунок 29" descr="г 029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76256" y="3212976"/>
            <a:ext cx="936104" cy="936104"/>
          </a:xfrm>
          <a:prstGeom prst="rect">
            <a:avLst/>
          </a:prstGeom>
        </p:spPr>
      </p:pic>
      <p:pic>
        <p:nvPicPr>
          <p:cNvPr id="12" name="Рисунок 11" descr="г 010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83968" y="4725144"/>
            <a:ext cx="4032448" cy="108012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0" y="476672"/>
          <a:ext cx="7848872" cy="5544616"/>
        </p:xfrm>
        <a:graphic>
          <a:graphicData uri="http://schemas.openxmlformats.org/drawingml/2006/table">
            <a:tbl>
              <a:tblPr/>
              <a:tblGrid>
                <a:gridCol w="3520989"/>
                <a:gridCol w="4327883"/>
              </a:tblGrid>
              <a:tr h="1834607">
                <a:tc>
                  <a:txBody>
                    <a:bodyPr/>
                    <a:lstStyle/>
                    <a:p>
                      <a:pPr marL="0"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rgbClr val="002060"/>
                        </a:solidFill>
                        <a:latin typeface="Calibri"/>
                        <a:ea typeface="+mn-ea"/>
                        <a:cs typeface="Times New Roman"/>
                      </a:endParaRPr>
                    </a:p>
                    <a:p>
                      <a:pPr marL="0" marR="0" indent="26670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Работа с</a:t>
                      </a: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учебником</a:t>
                      </a: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rgbClr val="002060"/>
                        </a:solidFill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            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  <a:tr h="1875402">
                <a:tc>
                  <a:txBody>
                    <a:bodyPr/>
                    <a:lstStyle/>
                    <a:p>
                      <a:pPr marL="0" indent="365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Упражнения</a:t>
                      </a:r>
                    </a:p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по чтению</a:t>
                      </a:r>
                    </a:p>
                    <a:p>
                      <a:pPr marL="0" indent="365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       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  <a:tr h="1834607">
                <a:tc>
                  <a:txBody>
                    <a:bodyPr/>
                    <a:lstStyle/>
                    <a:p>
                      <a:pPr marL="0" indent="5397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5397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Работа </a:t>
                      </a:r>
                    </a:p>
                    <a:p>
                      <a:pPr marL="179388" indent="26987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 предложением</a:t>
                      </a:r>
                    </a:p>
                    <a:p>
                      <a:pPr marL="365125" indent="266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      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 descr="г 03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1960" y="548680"/>
            <a:ext cx="2088232" cy="1584176"/>
          </a:xfrm>
          <a:prstGeom prst="rect">
            <a:avLst/>
          </a:prstGeom>
        </p:spPr>
      </p:pic>
      <p:pic>
        <p:nvPicPr>
          <p:cNvPr id="7" name="Рисунок 6" descr="д 01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3968" y="2420888"/>
            <a:ext cx="2088232" cy="1656184"/>
          </a:xfrm>
          <a:prstGeom prst="rect">
            <a:avLst/>
          </a:prstGeom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4211960" y="4293096"/>
          <a:ext cx="2088232" cy="1512168"/>
        </p:xfrm>
        <a:graphic>
          <a:graphicData uri="http://schemas.openxmlformats.org/presentationml/2006/ole">
            <p:oleObj spid="_x0000_s5121" name="Слайд" r:id="rId5" imgW="4570530" imgH="3427618" progId="PowerPoint.Slide.12">
              <p:embed/>
            </p:oleObj>
          </a:graphicData>
        </a:graphic>
      </p:graphicFrame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444208" y="4293096"/>
          <a:ext cx="1944216" cy="1512168"/>
        </p:xfrm>
        <a:graphic>
          <a:graphicData uri="http://schemas.openxmlformats.org/presentationml/2006/ole">
            <p:oleObj spid="_x0000_s5123" name="Слайд" r:id="rId6" imgW="4570530" imgH="3427618" progId="PowerPoint.Slide.12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6516216" y="2492896"/>
          <a:ext cx="1872208" cy="1512168"/>
        </p:xfrm>
        <a:graphic>
          <a:graphicData uri="http://schemas.openxmlformats.org/presentationml/2006/ole">
            <p:oleObj spid="_x0000_s5124" name="Слайд" r:id="rId7" imgW="4570885" imgH="3427691" progId="PowerPoint.Slide.12">
              <p:embed/>
            </p:oleObj>
          </a:graphicData>
        </a:graphic>
      </p:graphicFrame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6372200" y="620688"/>
          <a:ext cx="1944216" cy="1512168"/>
        </p:xfrm>
        <a:graphic>
          <a:graphicData uri="http://schemas.openxmlformats.org/presentationml/2006/ole">
            <p:oleObj spid="_x0000_s5126" name="Слайд" r:id="rId8" imgW="4570885" imgH="3427691" progId="PowerPoint.Slide.12">
              <p:embed/>
            </p:oleObj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476672"/>
          <a:ext cx="7848872" cy="3168351"/>
        </p:xfrm>
        <a:graphic>
          <a:graphicData uri="http://schemas.openxmlformats.org/drawingml/2006/table">
            <a:tbl>
              <a:tblPr/>
              <a:tblGrid>
                <a:gridCol w="3520989"/>
                <a:gridCol w="4327883"/>
              </a:tblGrid>
              <a:tr h="1440160">
                <a:tc>
                  <a:txBody>
                    <a:bodyPr/>
                    <a:lstStyle/>
                    <a:p>
                      <a:pPr marL="0"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Упражнения </a:t>
                      </a:r>
                    </a:p>
                    <a:p>
                      <a:pPr marL="0"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по развитию речи</a:t>
                      </a:r>
                      <a:endParaRPr lang="ru-RU" sz="1800" b="1" kern="1200" dirty="0" smtClean="0">
                        <a:solidFill>
                          <a:srgbClr val="002060"/>
                        </a:solidFill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            </a:t>
                      </a: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  <a:tr h="1728191">
                <a:tc>
                  <a:txBody>
                    <a:bodyPr/>
                    <a:lstStyle/>
                    <a:p>
                      <a:pPr marL="0" indent="365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365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Рефлексия деятельности</a:t>
                      </a:r>
                      <a:endParaRPr lang="ru-RU" sz="24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       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ED2"/>
                    </a:solidFill>
                  </a:tcPr>
                </a:tc>
              </a:tr>
            </a:tbl>
          </a:graphicData>
        </a:graphic>
      </p:graphicFrame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3793" name="Object 1"/>
          <p:cNvGraphicFramePr>
            <a:graphicFrameLocks noChangeAspect="1"/>
          </p:cNvGraphicFramePr>
          <p:nvPr/>
        </p:nvGraphicFramePr>
        <p:xfrm>
          <a:off x="4211961" y="2060848"/>
          <a:ext cx="1975076" cy="1440160"/>
        </p:xfrm>
        <a:graphic>
          <a:graphicData uri="http://schemas.openxmlformats.org/presentationml/2006/ole">
            <p:oleObj spid="_x0000_s33793" name="Слайд" r:id="rId3" imgW="4570530" imgH="3427618" progId="PowerPoint.Slide.12">
              <p:embed/>
            </p:oleObj>
          </a:graphicData>
        </a:graphic>
      </p:graphicFrame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6300192" y="2060848"/>
          <a:ext cx="2016224" cy="1439270"/>
        </p:xfrm>
        <a:graphic>
          <a:graphicData uri="http://schemas.openxmlformats.org/presentationml/2006/ole">
            <p:oleObj spid="_x0000_s33795" name="Слайд" r:id="rId4" imgW="4570530" imgH="3427618" progId="PowerPoint.Slide.12">
              <p:embed/>
            </p:oleObj>
          </a:graphicData>
        </a:graphic>
      </p:graphicFrame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 descr="о 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620688"/>
            <a:ext cx="2084625" cy="1296144"/>
          </a:xfrm>
          <a:prstGeom prst="rect">
            <a:avLst/>
          </a:prstGeom>
        </p:spPr>
      </p:pic>
      <p:pic>
        <p:nvPicPr>
          <p:cNvPr id="11" name="Рисунок 10" descr="F:\2012-10-01 азбука\2013-10-09 перв.ур\перв.ур 002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4149080"/>
            <a:ext cx="38164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:\конкурс\3.Галереи\активизирующие картинки\азбука 002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3933056"/>
            <a:ext cx="22322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4211960" y="620688"/>
          <a:ext cx="2016224" cy="1296144"/>
        </p:xfrm>
        <a:graphic>
          <a:graphicData uri="http://schemas.openxmlformats.org/presentationml/2006/ole">
            <p:oleObj spid="_x0000_s33798" name="Слайд" r:id="rId8" imgW="4570885" imgH="3427691" progId="PowerPoint.Slide.12">
              <p:embed/>
            </p:oleObj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95536" y="2996952"/>
          <a:ext cx="446449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Результативность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2060848"/>
            <a:ext cx="2803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2013 – 2014 учебный год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Техника чтения, 2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2132856"/>
            <a:ext cx="2803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2012 – 2013 учебный год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Способ чтения, 1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716016" y="3068960"/>
          <a:ext cx="403244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832648" cy="1296144"/>
          </a:xfrm>
          <a:gradFill flip="none" rotWithShape="1">
            <a:gsLst>
              <a:gs pos="7600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Севастопольская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билингвальная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гимназия №2</a:t>
            </a:r>
          </a:p>
        </p:txBody>
      </p:sp>
      <p:pic>
        <p:nvPicPr>
          <p:cNvPr id="2052" name="Picture 4" descr="F:\Для сайта готовый материал\2014-05-22_000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88640"/>
            <a:ext cx="1368153" cy="1340768"/>
          </a:xfrm>
          <a:prstGeom prst="rect">
            <a:avLst/>
          </a:prstGeom>
          <a:noFill/>
        </p:spPr>
      </p:pic>
      <p:pic>
        <p:nvPicPr>
          <p:cNvPr id="2053" name="Picture 5" descr="F:\Наш дом КИНО\эмбл с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368152" cy="1320957"/>
          </a:xfrm>
          <a:prstGeom prst="rect">
            <a:avLst/>
          </a:prstGeom>
          <a:noFill/>
        </p:spPr>
      </p:pic>
      <p:pic>
        <p:nvPicPr>
          <p:cNvPr id="2056" name="Picture 8" descr="C:\Users\Lenovo\Desktop\SAM_7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4248472" cy="2383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DSC_07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628800"/>
            <a:ext cx="4536504" cy="287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IMG_2352.JPG"/>
          <p:cNvPicPr>
            <a:picLocks noChangeAspect="1"/>
          </p:cNvPicPr>
          <p:nvPr/>
        </p:nvPicPr>
        <p:blipFill>
          <a:blip r:embed="rId6" cstate="print"/>
          <a:srcRect t="20198"/>
          <a:stretch>
            <a:fillRect/>
          </a:stretch>
        </p:blipFill>
        <p:spPr>
          <a:xfrm>
            <a:off x="4355976" y="3933056"/>
            <a:ext cx="4536504" cy="2708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7" name="Picture 9" descr="F:\для оли\фото\IMG_9341.JPG"/>
          <p:cNvPicPr>
            <a:picLocks noChangeAspect="1" noChangeArrowheads="1"/>
          </p:cNvPicPr>
          <p:nvPr/>
        </p:nvPicPr>
        <p:blipFill>
          <a:blip r:embed="rId7" cstate="print"/>
          <a:srcRect l="17500"/>
          <a:stretch>
            <a:fillRect/>
          </a:stretch>
        </p:blipFill>
        <p:spPr bwMode="auto">
          <a:xfrm>
            <a:off x="179512" y="1628800"/>
            <a:ext cx="4248472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63" name="Picture 15" descr="Петербургская школа формирует будущее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3717032"/>
            <a:ext cx="1483800" cy="12241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ru-RU" sz="3600" b="1" spc="300" dirty="0" smtClean="0">
                <a:solidFill>
                  <a:srgbClr val="002060"/>
                </a:solidFill>
              </a:rPr>
              <a:t>Выводы</a:t>
            </a:r>
            <a:endParaRPr lang="ru-RU" sz="3600" b="1" spc="3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525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</a:rPr>
              <a:t>уровень формирования читательской компетентности учащихся будет повышаться, если систематически применять современные образовательные технологии, приёмы и методы, способствующие развитию функциональной грамотности обучающихся;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</a:rPr>
              <a:t>электронное пособие позволяет адаптировать содержание учебного материала Букваря для детей с разным уровнем подготовки к школе;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</a:rPr>
              <a:t>материал пособия позволяет оптимизировать учебно-воспитательный процесс,  разнообразить формы работы;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</a:rPr>
              <a:t>структура пособия позволяет изменять и дополнять дидактические материалы в зависимости от особенностей программы, уровня класса, используемых методик. </a:t>
            </a:r>
          </a:p>
          <a:p>
            <a:pPr>
              <a:buNone/>
            </a:pPr>
            <a:endParaRPr lang="ru-RU" sz="2000" dirty="0" smtClean="0"/>
          </a:p>
          <a:p>
            <a:endParaRPr lang="ru-RU" sz="2000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pc="300" dirty="0" smtClean="0">
                <a:solidFill>
                  <a:srgbClr val="002060"/>
                </a:solidFill>
              </a:rPr>
              <a:t>Литература</a:t>
            </a:r>
            <a:endParaRPr lang="ru-RU" sz="3600" b="1" spc="300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39552" y="1556792"/>
            <a:ext cx="8085584" cy="4680520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ru-RU" sz="2000" dirty="0" err="1" smtClean="0">
                <a:solidFill>
                  <a:srgbClr val="002060"/>
                </a:solidFill>
              </a:rPr>
              <a:t>Бунеев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Р.Н.,Бунеева</a:t>
            </a:r>
            <a:r>
              <a:rPr lang="ru-RU" sz="2000" dirty="0" smtClean="0">
                <a:solidFill>
                  <a:srgbClr val="002060"/>
                </a:solidFill>
              </a:rPr>
              <a:t> Е.В., Кислова Т.Р. По дороге к Азбуке. Пособие для дошкольников 4-6 лет в 4-х частях. Часть 4 (5-6 лет). Изд. 2-е, </a:t>
            </a:r>
            <a:r>
              <a:rPr lang="ru-RU" sz="2000" dirty="0" err="1" smtClean="0">
                <a:solidFill>
                  <a:srgbClr val="002060"/>
                </a:solidFill>
              </a:rPr>
              <a:t>перераб</a:t>
            </a:r>
            <a:r>
              <a:rPr lang="ru-RU" sz="2000" dirty="0" smtClean="0">
                <a:solidFill>
                  <a:srgbClr val="002060"/>
                </a:solidFill>
              </a:rPr>
              <a:t>.- М.: </a:t>
            </a:r>
            <a:r>
              <a:rPr lang="ru-RU" sz="2000" dirty="0" err="1" smtClean="0">
                <a:solidFill>
                  <a:srgbClr val="002060"/>
                </a:solidFill>
              </a:rPr>
              <a:t>Баллас</a:t>
            </a:r>
            <a:r>
              <a:rPr lang="ru-RU" sz="2000" dirty="0" smtClean="0">
                <a:solidFill>
                  <a:srgbClr val="002060"/>
                </a:solidFill>
              </a:rPr>
              <a:t>, 2008.</a:t>
            </a:r>
          </a:p>
          <a:p>
            <a:pPr lvl="0">
              <a:buFont typeface="+mj-lt"/>
              <a:buAutoNum type="arabicPeriod"/>
            </a:pPr>
            <a:r>
              <a:rPr lang="ru-RU" sz="2000" dirty="0" err="1" smtClean="0">
                <a:solidFill>
                  <a:srgbClr val="002060"/>
                </a:solidFill>
              </a:rPr>
              <a:t>Вершловский</a:t>
            </a:r>
            <a:r>
              <a:rPr lang="ru-RU" sz="2000" dirty="0" smtClean="0">
                <a:solidFill>
                  <a:srgbClr val="002060"/>
                </a:solidFill>
              </a:rPr>
              <a:t> С.Г., Матюшкина М.Д. Функциональная грамотность выпускников школ // Социологические исследования. № 5. 2007. </a:t>
            </a:r>
          </a:p>
          <a:p>
            <a:pPr lvl="0">
              <a:buFont typeface="+mj-lt"/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Образовательная система «Школа 2100 </a:t>
            </a:r>
            <a:r>
              <a:rPr lang="en-US" sz="2000" u="sng" dirty="0" smtClean="0">
                <a:solidFill>
                  <a:srgbClr val="002060"/>
                </a:solidFill>
                <a:hlinkClick r:id="rId2"/>
              </a:rPr>
              <a:t>http</a:t>
            </a:r>
            <a:r>
              <a:rPr lang="ru-RU" sz="2000" u="sng" dirty="0" smtClean="0">
                <a:solidFill>
                  <a:srgbClr val="002060"/>
                </a:solidFill>
                <a:hlinkClick r:id="rId2"/>
              </a:rPr>
              <a:t>://</a:t>
            </a:r>
            <a:r>
              <a:rPr lang="en-US" sz="2000" u="sng" dirty="0" smtClean="0">
                <a:solidFill>
                  <a:srgbClr val="002060"/>
                </a:solidFill>
                <a:hlinkClick r:id="rId2"/>
              </a:rPr>
              <a:t>www</a:t>
            </a:r>
            <a:r>
              <a:rPr lang="ru-RU" sz="2000" u="sng" dirty="0" smtClean="0">
                <a:solidFill>
                  <a:srgbClr val="002060"/>
                </a:solidFill>
                <a:hlinkClick r:id="rId2"/>
              </a:rPr>
              <a:t>.</a:t>
            </a:r>
            <a:r>
              <a:rPr lang="en-US" sz="2000" u="sng" dirty="0" smtClean="0">
                <a:solidFill>
                  <a:srgbClr val="002060"/>
                </a:solidFill>
                <a:hlinkClick r:id="rId2"/>
              </a:rPr>
              <a:t>school</a:t>
            </a:r>
            <a:r>
              <a:rPr lang="ru-RU" sz="2000" u="sng" dirty="0" smtClean="0">
                <a:solidFill>
                  <a:srgbClr val="002060"/>
                </a:solidFill>
                <a:hlinkClick r:id="rId2"/>
              </a:rPr>
              <a:t>2100.</a:t>
            </a:r>
            <a:r>
              <a:rPr lang="en-US" sz="2000" u="sng" dirty="0" err="1" smtClean="0">
                <a:solidFill>
                  <a:srgbClr val="002060"/>
                </a:solidFill>
                <a:hlinkClick r:id="rId2"/>
              </a:rPr>
              <a:t>ru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</a:p>
          <a:p>
            <a:pPr lvl="0">
              <a:buFont typeface="+mj-lt"/>
              <a:buAutoNum type="arabicPeriod"/>
            </a:pPr>
            <a:r>
              <a:rPr lang="uk-UA" sz="2000" dirty="0" err="1" smtClean="0">
                <a:solidFill>
                  <a:srgbClr val="002060"/>
                </a:solidFill>
              </a:rPr>
              <a:t>Политова</a:t>
            </a:r>
            <a:r>
              <a:rPr lang="uk-UA" sz="2000" dirty="0" smtClean="0">
                <a:solidFill>
                  <a:srgbClr val="002060"/>
                </a:solidFill>
              </a:rPr>
              <a:t> Н.И. </a:t>
            </a:r>
            <a:r>
              <a:rPr lang="uk-UA" sz="2000" dirty="0" err="1" smtClean="0">
                <a:solidFill>
                  <a:srgbClr val="002060"/>
                </a:solidFill>
              </a:rPr>
              <a:t>Развитие</a:t>
            </a:r>
            <a:r>
              <a:rPr lang="uk-UA" sz="2000" dirty="0" smtClean="0">
                <a:solidFill>
                  <a:srgbClr val="002060"/>
                </a:solidFill>
              </a:rPr>
              <a:t> речи </a:t>
            </a:r>
            <a:r>
              <a:rPr lang="uk-UA" sz="2000" dirty="0" err="1" smtClean="0">
                <a:solidFill>
                  <a:srgbClr val="002060"/>
                </a:solidFill>
              </a:rPr>
              <a:t>учащихся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 err="1" smtClean="0">
                <a:solidFill>
                  <a:srgbClr val="002060"/>
                </a:solidFill>
              </a:rPr>
              <a:t>начальных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 err="1" smtClean="0">
                <a:solidFill>
                  <a:srgbClr val="002060"/>
                </a:solidFill>
              </a:rPr>
              <a:t>классов</a:t>
            </a:r>
            <a:r>
              <a:rPr lang="uk-UA" sz="2000" dirty="0" smtClean="0">
                <a:solidFill>
                  <a:srgbClr val="002060"/>
                </a:solidFill>
              </a:rPr>
              <a:t>. — М.: </a:t>
            </a:r>
            <a:r>
              <a:rPr lang="uk-UA" sz="2000" dirty="0" err="1" smtClean="0">
                <a:solidFill>
                  <a:srgbClr val="002060"/>
                </a:solidFill>
              </a:rPr>
              <a:t>Просвещение</a:t>
            </a:r>
            <a:r>
              <a:rPr lang="uk-UA" sz="2000" dirty="0" smtClean="0">
                <a:solidFill>
                  <a:srgbClr val="002060"/>
                </a:solidFill>
              </a:rPr>
              <a:t>, 1984. — 192 с.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uk-UA" sz="2000" dirty="0" err="1" smtClean="0">
                <a:solidFill>
                  <a:srgbClr val="002060"/>
                </a:solidFill>
              </a:rPr>
              <a:t>Учебник</a:t>
            </a:r>
            <a:r>
              <a:rPr lang="uk-UA" sz="2000" dirty="0" smtClean="0">
                <a:solidFill>
                  <a:srgbClr val="002060"/>
                </a:solidFill>
              </a:rPr>
              <a:t> по </a:t>
            </a:r>
            <a:r>
              <a:rPr lang="uk-UA" sz="2000" dirty="0" err="1" smtClean="0">
                <a:solidFill>
                  <a:srgbClr val="002060"/>
                </a:solidFill>
              </a:rPr>
              <a:t>обучению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 err="1" smtClean="0">
                <a:solidFill>
                  <a:srgbClr val="002060"/>
                </a:solidFill>
              </a:rPr>
              <a:t>грамоте</a:t>
            </a:r>
            <a:r>
              <a:rPr lang="uk-UA" sz="2000" dirty="0" smtClean="0">
                <a:solidFill>
                  <a:srgbClr val="002060"/>
                </a:solidFill>
              </a:rPr>
              <a:t> и </a:t>
            </a:r>
            <a:r>
              <a:rPr lang="uk-UA" sz="2000" dirty="0" err="1" smtClean="0">
                <a:solidFill>
                  <a:srgbClr val="002060"/>
                </a:solidFill>
              </a:rPr>
              <a:t>чтению</a:t>
            </a:r>
            <a:r>
              <a:rPr lang="uk-UA" sz="2000" dirty="0" smtClean="0">
                <a:solidFill>
                  <a:srgbClr val="002060"/>
                </a:solidFill>
              </a:rPr>
              <a:t>: </a:t>
            </a:r>
            <a:r>
              <a:rPr lang="uk-UA" sz="2000" dirty="0" err="1" smtClean="0">
                <a:solidFill>
                  <a:srgbClr val="002060"/>
                </a:solidFill>
              </a:rPr>
              <a:t>Букварь</a:t>
            </a:r>
            <a:r>
              <a:rPr lang="uk-UA" sz="2000" dirty="0" smtClean="0">
                <a:solidFill>
                  <a:srgbClr val="002060"/>
                </a:solidFill>
              </a:rPr>
              <a:t> Р. Н. </a:t>
            </a:r>
            <a:r>
              <a:rPr lang="uk-UA" sz="2000" dirty="0" err="1" smtClean="0">
                <a:solidFill>
                  <a:srgbClr val="002060"/>
                </a:solidFill>
              </a:rPr>
              <a:t>Бунеев</a:t>
            </a:r>
            <a:r>
              <a:rPr lang="uk-UA" sz="2000" dirty="0" smtClean="0">
                <a:solidFill>
                  <a:srgbClr val="002060"/>
                </a:solidFill>
              </a:rPr>
              <a:t>, Е. В. </a:t>
            </a:r>
            <a:r>
              <a:rPr lang="uk-UA" sz="2000" dirty="0" err="1" smtClean="0">
                <a:solidFill>
                  <a:srgbClr val="002060"/>
                </a:solidFill>
              </a:rPr>
              <a:t>Бунеева</a:t>
            </a:r>
            <a:r>
              <a:rPr lang="uk-UA" sz="2000" dirty="0" smtClean="0">
                <a:solidFill>
                  <a:srgbClr val="002060"/>
                </a:solidFill>
              </a:rPr>
              <a:t>, О. В. Пронина http://rudocs.exdat.com/docs/index-425625.html </a:t>
            </a:r>
            <a:endParaRPr lang="ru-RU" sz="2000" dirty="0" smtClean="0">
              <a:solidFill>
                <a:srgbClr val="00206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uk-UA" sz="2000" dirty="0" err="1" smtClean="0">
                <a:solidFill>
                  <a:srgbClr val="002060"/>
                </a:solidFill>
              </a:rPr>
              <a:t>Ушинский</a:t>
            </a:r>
            <a:r>
              <a:rPr lang="uk-UA" sz="2000" dirty="0" smtClean="0">
                <a:solidFill>
                  <a:srgbClr val="002060"/>
                </a:solidFill>
              </a:rPr>
              <a:t> К.Д. </a:t>
            </a:r>
            <a:r>
              <a:rPr lang="uk-UA" sz="2000" dirty="0" err="1" smtClean="0">
                <a:solidFill>
                  <a:srgbClr val="002060"/>
                </a:solidFill>
              </a:rPr>
              <a:t>Избранные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 err="1" smtClean="0">
                <a:solidFill>
                  <a:srgbClr val="002060"/>
                </a:solidFill>
              </a:rPr>
              <a:t>педагогические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 err="1" smtClean="0">
                <a:solidFill>
                  <a:srgbClr val="002060"/>
                </a:solidFill>
              </a:rPr>
              <a:t>произведения</a:t>
            </a:r>
            <a:r>
              <a:rPr lang="uk-UA" sz="2000" dirty="0" smtClean="0">
                <a:solidFill>
                  <a:srgbClr val="002060"/>
                </a:solidFill>
              </a:rPr>
              <a:t>. М.: </a:t>
            </a:r>
            <a:r>
              <a:rPr lang="uk-UA" sz="2000" dirty="0" err="1" smtClean="0">
                <a:solidFill>
                  <a:srgbClr val="002060"/>
                </a:solidFill>
              </a:rPr>
              <a:t>Просвещение</a:t>
            </a:r>
            <a:r>
              <a:rPr lang="uk-UA" sz="2000" dirty="0" smtClean="0">
                <a:solidFill>
                  <a:srgbClr val="002060"/>
                </a:solidFill>
              </a:rPr>
              <a:t>, 1968г. </a:t>
            </a:r>
            <a:endParaRPr lang="ru-RU" sz="20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1800" dirty="0" smtClean="0"/>
          </a:p>
          <a:p>
            <a:pPr>
              <a:buFont typeface="+mj-lt"/>
              <a:buAutoNum type="arabicPeriod"/>
            </a:pPr>
            <a:endParaRPr lang="ru-RU" sz="1800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04664"/>
            <a:ext cx="4824536" cy="908720"/>
          </a:xfrm>
        </p:spPr>
        <p:txBody>
          <a:bodyPr/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Бильбок</a:t>
            </a: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Ольга Николаевна</a:t>
            </a:r>
            <a:endParaRPr lang="ru-RU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273050"/>
            <a:ext cx="4186808" cy="6180286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marL="0" indent="82550">
              <a:buNone/>
            </a:pPr>
            <a:endParaRPr lang="ru-RU" dirty="0" smtClean="0"/>
          </a:p>
          <a:p>
            <a:pPr marL="0" indent="82550">
              <a:buNone/>
            </a:pPr>
            <a:endParaRPr lang="ru-RU" sz="2400" dirty="0" smtClean="0"/>
          </a:p>
          <a:p>
            <a:pPr marL="0" indent="82550">
              <a:buNone/>
            </a:pPr>
            <a:endParaRPr lang="ru-RU" sz="2400" dirty="0" smtClean="0"/>
          </a:p>
          <a:p>
            <a:pPr marL="0" indent="266700">
              <a:buNone/>
            </a:pPr>
            <a:endParaRPr lang="ru-RU" sz="2400" b="1" dirty="0" smtClean="0">
              <a:solidFill>
                <a:srgbClr val="002060"/>
              </a:solidFill>
              <a:latin typeface="Ariston" pitchFamily="66" charset="0"/>
            </a:endParaRPr>
          </a:p>
          <a:p>
            <a:pPr marL="0" indent="449263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ston" pitchFamily="66" charset="0"/>
              </a:rPr>
              <a:t>Педагогическое кредо:</a:t>
            </a:r>
            <a:r>
              <a:rPr lang="ru-RU" sz="1800" b="1" dirty="0" smtClean="0">
                <a:solidFill>
                  <a:srgbClr val="002060"/>
                </a:solidFill>
                <a:latin typeface="Ariston" pitchFamily="66" charset="0"/>
              </a:rPr>
              <a:t>   </a:t>
            </a:r>
          </a:p>
          <a:p>
            <a:pPr marL="266700" indent="182563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Ariston" pitchFamily="66" charset="0"/>
              </a:rPr>
              <a:t>Учитель, если он честен, всегда должен быть внимательным учеником.</a:t>
            </a:r>
          </a:p>
          <a:p>
            <a:pPr marL="0" indent="266700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                                    </a:t>
            </a:r>
            <a:r>
              <a:rPr lang="ru-RU" sz="1800" b="1" dirty="0" smtClean="0">
                <a:solidFill>
                  <a:srgbClr val="002060"/>
                </a:solidFill>
                <a:latin typeface="Ariston" pitchFamily="66" charset="0"/>
              </a:rPr>
              <a:t>М. Горький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700808"/>
            <a:ext cx="3816424" cy="4281339"/>
          </a:xfrm>
        </p:spPr>
        <p:txBody>
          <a:bodyPr/>
          <a:lstStyle/>
          <a:p>
            <a:pPr marL="90488">
              <a:lnSpc>
                <a:spcPts val="2300"/>
              </a:lnSpc>
            </a:pP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Дата рождения – 19.08.1974 г.</a:t>
            </a:r>
          </a:p>
          <a:p>
            <a:pPr marL="90488">
              <a:lnSpc>
                <a:spcPts val="2300"/>
              </a:lnSpc>
            </a:pP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Место работы – Севастопольская </a:t>
            </a:r>
          </a:p>
          <a:p>
            <a:pPr marL="90488">
              <a:lnSpc>
                <a:spcPts val="2300"/>
              </a:lnSpc>
            </a:pPr>
            <a:r>
              <a:rPr lang="ru-RU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билингвальная</a:t>
            </a: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гимназия №2</a:t>
            </a:r>
          </a:p>
          <a:p>
            <a:pPr marL="90488">
              <a:lnSpc>
                <a:spcPts val="2300"/>
              </a:lnSpc>
            </a:pP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Образование – высшее.</a:t>
            </a:r>
          </a:p>
          <a:p>
            <a:pPr marL="90488">
              <a:lnSpc>
                <a:spcPts val="2300"/>
              </a:lnSpc>
            </a:pP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Специальность – «практическая психология. Начальное обучение».</a:t>
            </a:r>
          </a:p>
          <a:p>
            <a:pPr marL="90488">
              <a:lnSpc>
                <a:spcPts val="2300"/>
              </a:lnSpc>
            </a:pP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Квалификация – практический психолог,  учитель начальных классов.</a:t>
            </a:r>
          </a:p>
          <a:p>
            <a:pPr marL="90488">
              <a:lnSpc>
                <a:spcPts val="2300"/>
              </a:lnSpc>
            </a:pP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Категория – высшая.</a:t>
            </a:r>
          </a:p>
          <a:p>
            <a:pPr marL="90488">
              <a:lnSpc>
                <a:spcPts val="2300"/>
              </a:lnSpc>
            </a:pP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Звание – старший учитель.</a:t>
            </a:r>
          </a:p>
          <a:p>
            <a:pPr marL="90488">
              <a:lnSpc>
                <a:spcPts val="2300"/>
              </a:lnSpc>
            </a:pP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Педагогический стаж – 14 лет.</a:t>
            </a:r>
          </a:p>
          <a:p>
            <a:pPr marL="179388" indent="-88900">
              <a:lnSpc>
                <a:spcPts val="2300"/>
              </a:lnSpc>
            </a:pP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Должность – учитель начальных классов.</a:t>
            </a:r>
            <a:endParaRPr lang="ru-RU" dirty="0"/>
          </a:p>
        </p:txBody>
      </p:sp>
      <p:pic>
        <p:nvPicPr>
          <p:cNvPr id="3077" name="Picture 5" descr="C:\Users\Lenovo\Desktop\IMG_1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584176" cy="2232248"/>
          </a:xfrm>
          <a:prstGeom prst="rect">
            <a:avLst/>
          </a:prstGeom>
          <a:noFill/>
        </p:spPr>
      </p:pic>
      <p:pic>
        <p:nvPicPr>
          <p:cNvPr id="3079" name="Picture 7" descr="F:\Samsung Camera\100PHOTO 18.12.13\мои фото!!!\SAM_5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0091">
            <a:off x="4993173" y="2738966"/>
            <a:ext cx="1598835" cy="1023763"/>
          </a:xfrm>
          <a:prstGeom prst="rect">
            <a:avLst/>
          </a:prstGeom>
          <a:noFill/>
        </p:spPr>
      </p:pic>
      <p:pic>
        <p:nvPicPr>
          <p:cNvPr id="3082" name="Picture 10" descr="F:\Samsung Camera\есть фктажи и фото\фото ап\Копия SAM_1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556792"/>
            <a:ext cx="1615941" cy="1116811"/>
          </a:xfrm>
          <a:prstGeom prst="rect">
            <a:avLst/>
          </a:prstGeom>
          <a:noFill/>
        </p:spPr>
      </p:pic>
      <p:pic>
        <p:nvPicPr>
          <p:cNvPr id="3075" name="Picture 3" descr="C:\Users\Lenovo\Desktop\SAM_45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48"/>
            <a:ext cx="1626569" cy="1012613"/>
          </a:xfrm>
          <a:prstGeom prst="rect">
            <a:avLst/>
          </a:prstGeom>
          <a:noFill/>
        </p:spPr>
      </p:pic>
      <p:pic>
        <p:nvPicPr>
          <p:cNvPr id="3084" name="Picture 12" descr="C:\Users\Lenovo\Desktop\Кадр SDV_0050уч года (00-01-29).jpg"/>
          <p:cNvPicPr>
            <a:picLocks noChangeAspect="1" noChangeArrowheads="1"/>
          </p:cNvPicPr>
          <p:nvPr/>
        </p:nvPicPr>
        <p:blipFill>
          <a:blip r:embed="rId6" cstate="print"/>
          <a:srcRect t="22727"/>
          <a:stretch>
            <a:fillRect/>
          </a:stretch>
        </p:blipFill>
        <p:spPr bwMode="auto">
          <a:xfrm>
            <a:off x="6948264" y="2708920"/>
            <a:ext cx="1584176" cy="1082891"/>
          </a:xfrm>
          <a:prstGeom prst="rect">
            <a:avLst/>
          </a:prstGeom>
          <a:noFill/>
        </p:spPr>
      </p:pic>
      <p:pic>
        <p:nvPicPr>
          <p:cNvPr id="3085" name="Picture 13" descr="C:\Users\Lenovo\Desktop\Кадр SDV_0050уч года (00-18-27).jpg"/>
          <p:cNvPicPr>
            <a:picLocks noChangeAspect="1" noChangeArrowheads="1"/>
          </p:cNvPicPr>
          <p:nvPr/>
        </p:nvPicPr>
        <p:blipFill>
          <a:blip r:embed="rId7" cstate="print"/>
          <a:srcRect t="24759"/>
          <a:stretch>
            <a:fillRect/>
          </a:stretch>
        </p:blipFill>
        <p:spPr bwMode="auto">
          <a:xfrm>
            <a:off x="6948264" y="3861048"/>
            <a:ext cx="1584175" cy="1038411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395536" y="6093296"/>
            <a:ext cx="61206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Девиз: Познание начинается с удивления!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Рисунок 12" descr="фото оли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D5C3AB"/>
              </a:clrFrom>
              <a:clrTo>
                <a:srgbClr val="D5C3AB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39552" y="260648"/>
            <a:ext cx="1296144" cy="1462087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496944" cy="288032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Использование современных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образовательных технологий на уроках обучения грамоте 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условиях введения ФГОС начального общего образования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75656" y="4653136"/>
            <a:ext cx="6400800" cy="129614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Презентация электронного пособия по обучению грамоте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Условия возникновения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и становления педагогического  опыта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216024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Качественное изменение парадигмы образования.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Введение нового Государственного стандарта.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Вариативность учебников нового образца.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Разный уровень подготовленности к школе первоклассников.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Низкий уровень читательской грамотности по результатам исследований программы </a:t>
            </a:r>
            <a:r>
              <a:rPr lang="en-US" sz="2400" dirty="0" smtClean="0">
                <a:solidFill>
                  <a:srgbClr val="002060"/>
                </a:solidFill>
              </a:rPr>
              <a:t>PISA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4941169"/>
            <a:ext cx="78488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ЦЕЛЬ ОПЫТА</a:t>
            </a:r>
            <a:r>
              <a:rPr lang="ru-RU" sz="2400" dirty="0" smtClean="0">
                <a:solidFill>
                  <a:srgbClr val="002060"/>
                </a:solidFill>
              </a:rPr>
              <a:t>: выявить и обосновать эффективность применения современных образовательных технологий на уроках обучения грамоте в условиях введения ФГОС.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pc="600" dirty="0" smtClean="0">
                <a:solidFill>
                  <a:srgbClr val="002060"/>
                </a:solidFill>
              </a:rPr>
              <a:t>Актуальность</a:t>
            </a:r>
            <a:r>
              <a:rPr lang="ru-RU" sz="3600" spc="600" dirty="0" smtClean="0">
                <a:solidFill>
                  <a:srgbClr val="002060"/>
                </a:solidFill>
              </a:rPr>
              <a:t> </a:t>
            </a:r>
            <a:endParaRPr lang="ru-RU" sz="3600" spc="600" dirty="0">
              <a:solidFill>
                <a:srgbClr val="00206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4040188" cy="639762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На момент становления опыта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251520" y="2174875"/>
            <a:ext cx="3960440" cy="2982317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Ценностная основа реформирования в образовании – ключевые компетентности и функциональная грамотность.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Социальная проблема «слабый читатель».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Личностно-ориентированный и деятельностный походы как основа нового Государственного стандарта Украины.</a:t>
            </a:r>
          </a:p>
          <a:p>
            <a:endParaRPr lang="ru-RU" sz="18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427985" y="1535113"/>
            <a:ext cx="4258816" cy="639762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В условиях перехода на образовательные стандарты РФ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4283968" y="2174875"/>
            <a:ext cx="4402833" cy="2982317"/>
          </a:xfrm>
        </p:spPr>
        <p:txBody>
          <a:bodyPr/>
          <a:lstStyle/>
          <a:p>
            <a:r>
              <a:rPr lang="ru-RU" sz="2000" dirty="0" err="1" smtClean="0">
                <a:solidFill>
                  <a:srgbClr val="002060"/>
                </a:solidFill>
              </a:rPr>
              <a:t>Системно-деятельностный</a:t>
            </a:r>
            <a:r>
              <a:rPr lang="ru-RU" sz="2000" dirty="0" smtClean="0">
                <a:solidFill>
                  <a:srgbClr val="002060"/>
                </a:solidFill>
              </a:rPr>
              <a:t> подход в реализации стандартов второго поколения.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 ФГОС начального общего образования чтение рассматривается как средство, способствующее личностному развитию ученика.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5229200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Функциональная грамотность – способность вступать в отношения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с внешней средой, максимально быстро адаптироваться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и функционировать в ней.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0"/>
            <a:ext cx="7776864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pc="600" dirty="0" smtClean="0">
                <a:solidFill>
                  <a:srgbClr val="002060"/>
                </a:solidFill>
              </a:rPr>
              <a:t>Функциональная грамотность</a:t>
            </a:r>
            <a:endParaRPr lang="ru-RU" sz="2400" b="1" spc="6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692696"/>
            <a:ext cx="2109237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spc="300" dirty="0" smtClean="0">
                <a:solidFill>
                  <a:srgbClr val="002060"/>
                </a:solidFill>
              </a:rPr>
              <a:t>Личностные </a:t>
            </a:r>
          </a:p>
          <a:p>
            <a:pPr algn="ctr"/>
            <a:r>
              <a:rPr lang="ru-RU" sz="1600" b="1" spc="300" dirty="0" smtClean="0">
                <a:solidFill>
                  <a:srgbClr val="002060"/>
                </a:solidFill>
              </a:rPr>
              <a:t>результаты</a:t>
            </a:r>
            <a:endParaRPr lang="ru-RU" sz="1600" b="1" spc="3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1412776"/>
            <a:ext cx="1422762" cy="33855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 smtClean="0"/>
              <a:t>Регулятивные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11760" y="1412776"/>
            <a:ext cx="1876155" cy="33855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 smtClean="0"/>
              <a:t>Коммуникативные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412776"/>
            <a:ext cx="1674946" cy="33855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 smtClean="0"/>
              <a:t>Познавательные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1072" y="4581128"/>
            <a:ext cx="835292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spc="600" dirty="0" smtClean="0">
                <a:solidFill>
                  <a:srgbClr val="002060"/>
                </a:solidFill>
              </a:rPr>
              <a:t>Образовательные технологии, формы работы</a:t>
            </a:r>
            <a:endParaRPr lang="ru-RU" sz="2000" b="1" spc="6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2564904"/>
            <a:ext cx="2376264" cy="166199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/>
              <a:t>1-я линия развития:</a:t>
            </a:r>
          </a:p>
          <a:p>
            <a:r>
              <a:rPr lang="ru-RU" sz="1400" dirty="0" smtClean="0"/>
              <a:t>Первичные навыки работы с информацией.</a:t>
            </a:r>
          </a:p>
          <a:p>
            <a:r>
              <a:rPr lang="ru-RU" sz="1400" dirty="0" smtClean="0"/>
              <a:t>6-я линия развития:</a:t>
            </a:r>
          </a:p>
          <a:p>
            <a:r>
              <a:rPr lang="ru-RU" sz="1400" dirty="0" smtClean="0"/>
              <a:t>Знания о литературе, книгах, писателях.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827584" y="4941168"/>
            <a:ext cx="3240360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-технология оценивания образовательных достижений</a:t>
            </a:r>
            <a:endParaRPr lang="ru-RU" sz="1600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2051720" y="5661248"/>
            <a:ext cx="5904656" cy="1047602"/>
            <a:chOff x="2051720" y="5661248"/>
            <a:chExt cx="5904656" cy="1047602"/>
          </a:xfrm>
        </p:grpSpPr>
        <p:sp>
          <p:nvSpPr>
            <p:cNvPr id="5" name="TextBox 4"/>
            <p:cNvSpPr txBox="1"/>
            <p:nvPr/>
          </p:nvSpPr>
          <p:spPr>
            <a:xfrm>
              <a:off x="2699792" y="5661248"/>
              <a:ext cx="4968552" cy="40011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spc="300" dirty="0" smtClean="0">
                  <a:solidFill>
                    <a:srgbClr val="002060"/>
                  </a:solidFill>
                </a:rPr>
                <a:t>Комплексные задания</a:t>
              </a:r>
              <a:endParaRPr lang="ru-RU" sz="2000" b="1" spc="300" dirty="0">
                <a:solidFill>
                  <a:srgbClr val="00206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51720" y="6093297"/>
              <a:ext cx="5904656" cy="615553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b="1" spc="600" dirty="0" smtClean="0">
                  <a:solidFill>
                    <a:srgbClr val="002060"/>
                  </a:solidFill>
                </a:rPr>
                <a:t>-</a:t>
              </a:r>
              <a:r>
                <a:rPr lang="ru-RU" sz="1600" dirty="0" smtClean="0">
                  <a:solidFill>
                    <a:schemeClr val="tx1"/>
                  </a:solidFill>
                </a:rPr>
                <a:t>проектные задания на предметном материале</a:t>
              </a:r>
            </a:p>
            <a:p>
              <a:r>
                <a:rPr lang="ru-RU" sz="1600" dirty="0" smtClean="0">
                  <a:solidFill>
                    <a:schemeClr val="tx1"/>
                  </a:solidFill>
                </a:rPr>
                <a:t>-   жизненные (</a:t>
              </a:r>
              <a:r>
                <a:rPr lang="ru-RU" sz="1600" dirty="0" err="1" smtClean="0">
                  <a:solidFill>
                    <a:schemeClr val="tx1"/>
                  </a:solidFill>
                </a:rPr>
                <a:t>компетентностные</a:t>
              </a:r>
              <a:r>
                <a:rPr lang="ru-RU" sz="1600" dirty="0" smtClean="0">
                  <a:solidFill>
                    <a:schemeClr val="tx1"/>
                  </a:solidFill>
                </a:rPr>
                <a:t> )  задачи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72000" y="4941168"/>
            <a:ext cx="4248472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-технология продуктивного чтения</a:t>
            </a:r>
          </a:p>
          <a:p>
            <a:r>
              <a:rPr lang="ru-RU" sz="1600" dirty="0" smtClean="0"/>
              <a:t>-групповая работа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83568" y="692696"/>
            <a:ext cx="5112568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spc="300" dirty="0" err="1" smtClean="0">
                <a:solidFill>
                  <a:srgbClr val="002060"/>
                </a:solidFill>
              </a:rPr>
              <a:t>Метапредметные</a:t>
            </a:r>
            <a:r>
              <a:rPr lang="ru-RU" b="1" spc="300" dirty="0" smtClean="0">
                <a:solidFill>
                  <a:srgbClr val="002060"/>
                </a:solidFill>
              </a:rPr>
              <a:t> результаты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3563888" y="476672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452320" y="476672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8" idx="0"/>
          </p:cNvCxnSpPr>
          <p:nvPr/>
        </p:nvCxnSpPr>
        <p:spPr>
          <a:xfrm flipH="1">
            <a:off x="1394949" y="1124744"/>
            <a:ext cx="80707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endCxn id="9" idx="0"/>
          </p:cNvCxnSpPr>
          <p:nvPr/>
        </p:nvCxnSpPr>
        <p:spPr>
          <a:xfrm flipH="1">
            <a:off x="3349838" y="1052736"/>
            <a:ext cx="142042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5364088" y="1052736"/>
            <a:ext cx="1936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8100392" y="1340768"/>
            <a:ext cx="1936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5580112" y="1772816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92" name="Группа 91"/>
          <p:cNvGrpSpPr/>
          <p:nvPr/>
        </p:nvGrpSpPr>
        <p:grpSpPr>
          <a:xfrm>
            <a:off x="1331640" y="1772816"/>
            <a:ext cx="7549116" cy="2452884"/>
            <a:chOff x="827584" y="1700808"/>
            <a:chExt cx="7584398" cy="2452884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827584" y="1988840"/>
              <a:ext cx="7584398" cy="2164852"/>
              <a:chOff x="827584" y="1988840"/>
              <a:chExt cx="7584398" cy="2164852"/>
            </a:xfrm>
          </p:grpSpPr>
          <p:grpSp>
            <p:nvGrpSpPr>
              <p:cNvPr id="22" name="Группа 21"/>
              <p:cNvGrpSpPr/>
              <p:nvPr/>
            </p:nvGrpSpPr>
            <p:grpSpPr>
              <a:xfrm>
                <a:off x="827584" y="2060851"/>
                <a:ext cx="7584398" cy="2092841"/>
                <a:chOff x="827584" y="2204865"/>
                <a:chExt cx="7584398" cy="2098663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827584" y="2636911"/>
                  <a:ext cx="2448272" cy="1666617"/>
                </a:xfrm>
                <a:prstGeom prst="rect">
                  <a:avLst/>
                </a:prstGeom>
                <a:ln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ru-RU" sz="1400" dirty="0" smtClean="0"/>
                    <a:t>2-я линия развития:</a:t>
                  </a:r>
                </a:p>
                <a:p>
                  <a:r>
                    <a:rPr lang="ru-RU" sz="1400" dirty="0" smtClean="0"/>
                    <a:t>техника чтения, приёмы понимания и анализа текста.</a:t>
                  </a:r>
                </a:p>
                <a:p>
                  <a:r>
                    <a:rPr lang="ru-RU" sz="1400" dirty="0" smtClean="0"/>
                    <a:t>3-я линия развития:</a:t>
                  </a:r>
                </a:p>
                <a:p>
                  <a:r>
                    <a:rPr lang="ru-RU" sz="1400" dirty="0" smtClean="0"/>
                    <a:t>Умения и навыки устной и письменной речи.</a:t>
                  </a:r>
                </a:p>
                <a:p>
                  <a:endParaRPr lang="ru-RU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891702" y="2638113"/>
                  <a:ext cx="2520280" cy="1661994"/>
                </a:xfrm>
                <a:prstGeom prst="rect">
                  <a:avLst/>
                </a:prstGeom>
                <a:ln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ru-RU" sz="1400" dirty="0" smtClean="0"/>
                    <a:t>4-я линия развития:</a:t>
                  </a:r>
                </a:p>
                <a:p>
                  <a:r>
                    <a:rPr lang="ru-RU" sz="1400" dirty="0" smtClean="0"/>
                    <a:t>Эмоционально – оценочное отношение к </a:t>
                  </a:r>
                  <a:r>
                    <a:rPr lang="ru-RU" sz="1400" dirty="0" err="1" smtClean="0"/>
                    <a:t>прочитаному</a:t>
                  </a:r>
                  <a:r>
                    <a:rPr lang="ru-RU" sz="1400" dirty="0" smtClean="0"/>
                    <a:t>.</a:t>
                  </a:r>
                </a:p>
                <a:p>
                  <a:r>
                    <a:rPr lang="ru-RU" sz="1400" dirty="0" smtClean="0"/>
                    <a:t>5-я линия развития:</a:t>
                  </a:r>
                </a:p>
                <a:p>
                  <a:r>
                    <a:rPr lang="ru-RU" sz="1400" dirty="0" smtClean="0"/>
                    <a:t>Приобщение к литературе как искусству слова</a:t>
                  </a:r>
                  <a:r>
                    <a:rPr lang="ru-RU" sz="1400" dirty="0" smtClean="0">
                      <a:solidFill>
                        <a:srgbClr val="002060"/>
                      </a:solidFill>
                    </a:rPr>
                    <a:t>.</a:t>
                  </a:r>
                </a:p>
                <a:p>
                  <a:endParaRPr lang="ru-RU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627784" y="2204865"/>
                  <a:ext cx="5688632" cy="401223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spc="600" dirty="0" smtClean="0">
                      <a:solidFill>
                        <a:srgbClr val="002060"/>
                      </a:solidFill>
                    </a:rPr>
                    <a:t>Предметные    результаты</a:t>
                  </a:r>
                  <a:endParaRPr lang="ru-RU" sz="2000" b="1" spc="600" dirty="0">
                    <a:solidFill>
                      <a:srgbClr val="002060"/>
                    </a:solidFill>
                  </a:endParaRPr>
                </a:p>
              </p:txBody>
            </p:sp>
          </p:grpSp>
          <p:cxnSp>
            <p:nvCxnSpPr>
              <p:cNvPr id="56" name="Прямая со стрелкой 55"/>
              <p:cNvCxnSpPr/>
              <p:nvPr/>
            </p:nvCxnSpPr>
            <p:spPr>
              <a:xfrm>
                <a:off x="2088232" y="2060848"/>
                <a:ext cx="0" cy="50405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 flipV="1">
                <a:off x="2088232" y="1988840"/>
                <a:ext cx="432048" cy="7200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2520280" y="1700808"/>
              <a:ext cx="288032" cy="28803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93" name="Прямая со стрелкой 92"/>
          <p:cNvCxnSpPr/>
          <p:nvPr/>
        </p:nvCxnSpPr>
        <p:spPr>
          <a:xfrm>
            <a:off x="7452320" y="42930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6372200" y="443711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>
            <a:off x="7308304" y="5517232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/>
          <p:nvPr/>
        </p:nvCxnSpPr>
        <p:spPr>
          <a:xfrm>
            <a:off x="899592" y="1772816"/>
            <a:ext cx="0" cy="30243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1187624" y="1772816"/>
            <a:ext cx="0" cy="25922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>
            <a:off x="1187624" y="4365104"/>
            <a:ext cx="3456384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5" name="Прямая со стрелкой 124"/>
          <p:cNvCxnSpPr/>
          <p:nvPr/>
        </p:nvCxnSpPr>
        <p:spPr>
          <a:xfrm>
            <a:off x="2699792" y="5517232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79512" y="6237312"/>
            <a:ext cx="18356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 smtClean="0">
                <a:solidFill>
                  <a:srgbClr val="002060"/>
                </a:solidFill>
                <a:hlinkClick r:id="rId3"/>
              </a:rPr>
              <a:t>http</a:t>
            </a:r>
            <a:r>
              <a:rPr lang="ru-RU" sz="1100" u="sng" dirty="0" smtClean="0">
                <a:solidFill>
                  <a:srgbClr val="002060"/>
                </a:solidFill>
                <a:hlinkClick r:id="rId3"/>
              </a:rPr>
              <a:t>://</a:t>
            </a:r>
            <a:r>
              <a:rPr lang="en-US" sz="1100" u="sng" dirty="0" smtClean="0">
                <a:solidFill>
                  <a:srgbClr val="002060"/>
                </a:solidFill>
                <a:hlinkClick r:id="rId3"/>
              </a:rPr>
              <a:t>www</a:t>
            </a:r>
            <a:r>
              <a:rPr lang="ru-RU" sz="1100" u="sng" dirty="0" smtClean="0">
                <a:solidFill>
                  <a:srgbClr val="002060"/>
                </a:solidFill>
                <a:hlinkClick r:id="rId3"/>
              </a:rPr>
              <a:t>.</a:t>
            </a:r>
            <a:r>
              <a:rPr lang="en-US" sz="1100" u="sng" dirty="0" smtClean="0">
                <a:solidFill>
                  <a:srgbClr val="002060"/>
                </a:solidFill>
                <a:hlinkClick r:id="rId3"/>
              </a:rPr>
              <a:t>school</a:t>
            </a:r>
            <a:r>
              <a:rPr lang="ru-RU" sz="1100" u="sng" dirty="0" smtClean="0">
                <a:solidFill>
                  <a:srgbClr val="002060"/>
                </a:solidFill>
                <a:hlinkClick r:id="rId3"/>
              </a:rPr>
              <a:t>2100.</a:t>
            </a:r>
            <a:r>
              <a:rPr lang="en-US" sz="1100" u="sng" dirty="0" err="1" smtClean="0">
                <a:solidFill>
                  <a:srgbClr val="002060"/>
                </a:solidFill>
                <a:hlinkClick r:id="rId3"/>
              </a:rPr>
              <a:t>ru</a:t>
            </a:r>
            <a:r>
              <a:rPr lang="ru-RU" sz="1100" dirty="0" smtClean="0">
                <a:solidFill>
                  <a:srgbClr val="002060"/>
                </a:solidFill>
              </a:rPr>
              <a:t> </a:t>
            </a:r>
            <a:endParaRPr lang="ru-RU" sz="1100" dirty="0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3419872" y="4221088"/>
            <a:ext cx="295232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Теоретическая база опыта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6912"/>
            <a:ext cx="2016224" cy="157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64904"/>
            <a:ext cx="201085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1224136" cy="139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H:\конкурс\2.Букварный период\12. Пп\Демонстрационный материал\иллюстрации\п 02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93096"/>
            <a:ext cx="884180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62" r="9149"/>
          <a:stretch/>
        </p:blipFill>
        <p:spPr>
          <a:xfrm>
            <a:off x="6300192" y="4293096"/>
            <a:ext cx="1024190" cy="1224136"/>
          </a:xfrm>
          <a:prstGeom prst="rect">
            <a:avLst/>
          </a:prstGeom>
        </p:spPr>
      </p:pic>
      <p:pic>
        <p:nvPicPr>
          <p:cNvPr id="3074" name="Picture 2" descr="По дороге к азбуке. В 4-х частях. Часть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90647">
            <a:off x="7215812" y="431231"/>
            <a:ext cx="1523921" cy="229205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340768"/>
            <a:ext cx="7092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/>
            <a:r>
              <a:rPr lang="ru-RU" b="1" dirty="0" smtClean="0">
                <a:solidFill>
                  <a:srgbClr val="002060"/>
                </a:solidFill>
              </a:rPr>
              <a:t>     </a:t>
            </a:r>
            <a:r>
              <a:rPr lang="ru-RU" sz="2000" b="1" dirty="0" err="1" smtClean="0">
                <a:solidFill>
                  <a:srgbClr val="002060"/>
                </a:solidFill>
              </a:rPr>
              <a:t>Звуко-слоговой</a:t>
            </a:r>
            <a:r>
              <a:rPr lang="ru-RU" sz="2000" b="1" dirty="0" smtClean="0">
                <a:solidFill>
                  <a:srgbClr val="002060"/>
                </a:solidFill>
              </a:rPr>
              <a:t> анализ слов  по методике Р.Н. </a:t>
            </a:r>
            <a:r>
              <a:rPr lang="ru-RU" sz="2000" b="1" dirty="0" err="1" smtClean="0">
                <a:solidFill>
                  <a:srgbClr val="002060"/>
                </a:solidFill>
              </a:rPr>
              <a:t>Бунеева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</a:p>
          <a:p>
            <a:pPr indent="266700"/>
            <a:r>
              <a:rPr lang="ru-RU" sz="2000" b="1" dirty="0" smtClean="0">
                <a:solidFill>
                  <a:srgbClr val="002060"/>
                </a:solidFill>
              </a:rPr>
              <a:t>Е.В. </a:t>
            </a:r>
            <a:r>
              <a:rPr lang="ru-RU" sz="2000" b="1" dirty="0" err="1" smtClean="0">
                <a:solidFill>
                  <a:srgbClr val="002060"/>
                </a:solidFill>
              </a:rPr>
              <a:t>Бунеевой</a:t>
            </a:r>
            <a:r>
              <a:rPr lang="ru-RU" sz="2000" b="1" dirty="0" smtClean="0">
                <a:solidFill>
                  <a:srgbClr val="002060"/>
                </a:solidFill>
              </a:rPr>
              <a:t>. Пособие «По дороге к Азбуке»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206084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600" dirty="0" smtClean="0">
                <a:solidFill>
                  <a:srgbClr val="002060"/>
                </a:solidFill>
              </a:rPr>
              <a:t>«Звуки - человечки»</a:t>
            </a:r>
            <a:endParaRPr lang="ru-RU" sz="2800" b="1" spc="6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5805264"/>
            <a:ext cx="426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300" dirty="0" smtClean="0">
                <a:solidFill>
                  <a:srgbClr val="002060"/>
                </a:solidFill>
              </a:rPr>
              <a:t>«Схемы - человечки»</a:t>
            </a:r>
            <a:endParaRPr lang="ru-RU" sz="2800" b="1" spc="3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4437112"/>
            <a:ext cx="107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300" dirty="0" smtClean="0">
                <a:solidFill>
                  <a:srgbClr val="002060"/>
                </a:solidFill>
              </a:rPr>
              <a:t>глухой</a:t>
            </a:r>
            <a:endParaRPr lang="ru-RU" b="1" spc="3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4437112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300" dirty="0" smtClean="0">
                <a:solidFill>
                  <a:srgbClr val="002060"/>
                </a:solidFill>
              </a:rPr>
              <a:t>звонкий</a:t>
            </a:r>
            <a:endParaRPr lang="ru-RU" b="1" spc="3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6296" y="5085184"/>
            <a:ext cx="13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300" dirty="0" smtClean="0">
                <a:solidFill>
                  <a:srgbClr val="002060"/>
                </a:solidFill>
              </a:rPr>
              <a:t>гласный</a:t>
            </a:r>
            <a:endParaRPr lang="ru-RU" sz="2000" b="1" spc="3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1680" y="4149080"/>
            <a:ext cx="1678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300" dirty="0" smtClean="0">
                <a:solidFill>
                  <a:srgbClr val="002060"/>
                </a:solidFill>
              </a:rPr>
              <a:t>согласные</a:t>
            </a:r>
            <a:endParaRPr lang="ru-RU" sz="2000" b="1" spc="300" dirty="0">
              <a:solidFill>
                <a:srgbClr val="00206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971600" y="5445224"/>
            <a:ext cx="360040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779912" y="5373216"/>
            <a:ext cx="360040" cy="2160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331640" y="530120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300" dirty="0" smtClean="0">
                <a:solidFill>
                  <a:srgbClr val="002060"/>
                </a:solidFill>
              </a:rPr>
              <a:t>мягкий</a:t>
            </a:r>
            <a:endParaRPr lang="ru-RU" b="1" spc="3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1760" y="5301208"/>
            <a:ext cx="13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300" dirty="0" smtClean="0">
                <a:solidFill>
                  <a:srgbClr val="002060"/>
                </a:solidFill>
              </a:rPr>
              <a:t>твёрдый</a:t>
            </a:r>
            <a:endParaRPr lang="ru-RU" b="1" spc="3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pc="300" dirty="0" smtClean="0">
                <a:solidFill>
                  <a:srgbClr val="002060"/>
                </a:solidFill>
              </a:rPr>
              <a:t>Звуковые картинки</a:t>
            </a:r>
            <a:endParaRPr lang="ru-RU" sz="4000" spc="300" dirty="0"/>
          </a:p>
        </p:txBody>
      </p:sp>
      <p:pic>
        <p:nvPicPr>
          <p:cNvPr id="36876" name="Picture 12" descr="F:\конкурс\3.Галереи\2.звуковые картинки\13.звук д,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3140968"/>
            <a:ext cx="1184384" cy="1584176"/>
          </a:xfrm>
          <a:prstGeom prst="rect">
            <a:avLst/>
          </a:prstGeom>
          <a:noFill/>
        </p:spPr>
      </p:pic>
      <p:pic>
        <p:nvPicPr>
          <p:cNvPr id="36877" name="Picture 13" descr="F:\конкурс\3.Галереи\2.звуковые картинки\12.звук д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1484784"/>
            <a:ext cx="1296144" cy="1539172"/>
          </a:xfrm>
          <a:prstGeom prst="rect">
            <a:avLst/>
          </a:prstGeom>
          <a:noFill/>
        </p:spPr>
      </p:pic>
      <p:pic>
        <p:nvPicPr>
          <p:cNvPr id="36878" name="Picture 14" descr="F:\конкурс\3.Галереи\2.звуковые картинки\31.звук 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1484784"/>
            <a:ext cx="1512168" cy="1512168"/>
          </a:xfrm>
          <a:prstGeom prst="rect">
            <a:avLst/>
          </a:prstGeom>
          <a:noFill/>
        </p:spPr>
      </p:pic>
      <p:pic>
        <p:nvPicPr>
          <p:cNvPr id="36879" name="Picture 15" descr="F:\конкурс\3.Галереи\2.звуковые картинки\32.звук к ,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3140968"/>
            <a:ext cx="1296144" cy="1333045"/>
          </a:xfrm>
          <a:prstGeom prst="rect">
            <a:avLst/>
          </a:prstGeom>
          <a:noFill/>
        </p:spPr>
      </p:pic>
      <p:pic>
        <p:nvPicPr>
          <p:cNvPr id="36882" name="Picture 18" descr="F:\конкурс\3.Галереи\2.звуковые картинки\24.звук и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4869160"/>
            <a:ext cx="1521649" cy="1512168"/>
          </a:xfrm>
          <a:prstGeom prst="rect">
            <a:avLst/>
          </a:prstGeom>
          <a:noFill/>
        </p:spPr>
      </p:pic>
      <p:pic>
        <p:nvPicPr>
          <p:cNvPr id="36883" name="Picture 19" descr="F:\конкурс\3.Галереи\2.звуковые картинки\78.звук ы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5" y="4941168"/>
            <a:ext cx="1445331" cy="1348491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2915816" y="1988840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[к]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87824" y="3429000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[к</a:t>
            </a:r>
            <a:r>
              <a:rPr lang="en-US" sz="4000" b="1" dirty="0" smtClean="0">
                <a:solidFill>
                  <a:srgbClr val="002060"/>
                </a:solidFill>
              </a:rPr>
              <a:t>’</a:t>
            </a:r>
            <a:r>
              <a:rPr lang="ru-RU" sz="4000" b="1" dirty="0" smtClean="0">
                <a:solidFill>
                  <a:srgbClr val="002060"/>
                </a:solidFill>
              </a:rPr>
              <a:t>]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1520" y="2060848"/>
            <a:ext cx="1730468" cy="18620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  <a:endParaRPr lang="ru-RU" sz="115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164288" y="4725144"/>
            <a:ext cx="1730468" cy="18620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Ы</a:t>
            </a:r>
            <a:endParaRPr lang="ru-RU" sz="11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1520" y="4725144"/>
            <a:ext cx="1730468" cy="18620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</a:t>
            </a:r>
            <a:endParaRPr lang="ru-RU" sz="11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948264" y="1916832"/>
            <a:ext cx="1730468" cy="18620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  <a:endParaRPr lang="ru-RU" sz="115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44008" y="1988840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[</a:t>
            </a:r>
            <a:r>
              <a:rPr lang="ru-RU" sz="4000" b="1" dirty="0" err="1" smtClean="0">
                <a:solidFill>
                  <a:srgbClr val="002060"/>
                </a:solidFill>
              </a:rPr>
              <a:t>д</a:t>
            </a:r>
            <a:r>
              <a:rPr lang="ru-RU" sz="4000" b="1" dirty="0" smtClean="0">
                <a:solidFill>
                  <a:srgbClr val="002060"/>
                </a:solidFill>
              </a:rPr>
              <a:t>]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16016" y="3429000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[</a:t>
            </a:r>
            <a:r>
              <a:rPr lang="ru-RU" sz="4000" b="1" dirty="0" err="1" smtClean="0">
                <a:solidFill>
                  <a:srgbClr val="002060"/>
                </a:solidFill>
              </a:rPr>
              <a:t>д</a:t>
            </a:r>
            <a:r>
              <a:rPr lang="en-US" sz="4000" b="1" dirty="0" smtClean="0">
                <a:solidFill>
                  <a:srgbClr val="002060"/>
                </a:solidFill>
              </a:rPr>
              <a:t>’</a:t>
            </a:r>
            <a:r>
              <a:rPr lang="ru-RU" sz="4000" b="1" dirty="0" smtClean="0">
                <a:solidFill>
                  <a:srgbClr val="002060"/>
                </a:solidFill>
              </a:rPr>
              <a:t>]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373216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[и]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88024" y="5373216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[</a:t>
            </a:r>
            <a:r>
              <a:rPr lang="ru-RU" sz="4000" b="1" dirty="0" err="1" smtClean="0">
                <a:solidFill>
                  <a:srgbClr val="002060"/>
                </a:solidFill>
              </a:rPr>
              <a:t>ы</a:t>
            </a:r>
            <a:r>
              <a:rPr lang="ru-RU" sz="4000" b="1" dirty="0" smtClean="0">
                <a:solidFill>
                  <a:srgbClr val="002060"/>
                </a:solidFill>
              </a:rPr>
              <a:t>]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66</Template>
  <TotalTime>1846</TotalTime>
  <Words>937</Words>
  <Application>Microsoft Office PowerPoint</Application>
  <PresentationFormat>Экран (4:3)</PresentationFormat>
  <Paragraphs>189</Paragraphs>
  <Slides>21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66</vt:lpstr>
      <vt:lpstr>Слайд</vt:lpstr>
      <vt:lpstr>Презентация опыта работы</vt:lpstr>
      <vt:lpstr>Севастопольская  билингвальная гимназия №2</vt:lpstr>
      <vt:lpstr>             Бильбок  Ольга Николаевна</vt:lpstr>
      <vt:lpstr> Использование современных  образовательных технологий на уроках обучения грамоте  в условиях введения ФГОС начального общего образования  </vt:lpstr>
      <vt:lpstr>Условия возникновения  и становления педагогического  опыта</vt:lpstr>
      <vt:lpstr>Актуальность </vt:lpstr>
      <vt:lpstr>Слайд 7</vt:lpstr>
      <vt:lpstr>Теоретическая база опыта</vt:lpstr>
      <vt:lpstr>Звуковые картинки</vt:lpstr>
      <vt:lpstr>Домики звуков</vt:lpstr>
      <vt:lpstr>Теоретическая база опыта</vt:lpstr>
      <vt:lpstr>Презентация  электронного пособия по обучению грамоте</vt:lpstr>
      <vt:lpstr>Видеоинструкция  к электронному пособию  </vt:lpstr>
      <vt:lpstr>Алгоритм работы над новым звуком:</vt:lpstr>
      <vt:lpstr>Структура презентаций</vt:lpstr>
      <vt:lpstr>Слайд 16</vt:lpstr>
      <vt:lpstr>Слайд 17</vt:lpstr>
      <vt:lpstr>Слайд 18</vt:lpstr>
      <vt:lpstr>Результативность</vt:lpstr>
      <vt:lpstr>Выводы</vt:lpstr>
      <vt:lpstr>Литература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Севастопольская  билингвальная гимназия №2</dc:title>
  <dc:creator>Lenovo</dc:creator>
  <cp:lastModifiedBy>Lenovo</cp:lastModifiedBy>
  <cp:revision>30</cp:revision>
  <dcterms:created xsi:type="dcterms:W3CDTF">2014-08-01T16:24:39Z</dcterms:created>
  <dcterms:modified xsi:type="dcterms:W3CDTF">2014-08-10T09:54:37Z</dcterms:modified>
</cp:coreProperties>
</file>