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2"/>
  </p:notesMasterIdLst>
  <p:sldIdLst>
    <p:sldId id="256" r:id="rId2"/>
    <p:sldId id="260" r:id="rId3"/>
    <p:sldId id="257" r:id="rId4"/>
    <p:sldId id="270" r:id="rId5"/>
    <p:sldId id="263" r:id="rId6"/>
    <p:sldId id="264" r:id="rId7"/>
    <p:sldId id="274" r:id="rId8"/>
    <p:sldId id="265" r:id="rId9"/>
    <p:sldId id="266" r:id="rId10"/>
    <p:sldId id="267" r:id="rId11"/>
    <p:sldId id="268" r:id="rId12"/>
    <p:sldId id="276" r:id="rId13"/>
    <p:sldId id="281" r:id="rId14"/>
    <p:sldId id="280" r:id="rId15"/>
    <p:sldId id="269" r:id="rId16"/>
    <p:sldId id="279" r:id="rId17"/>
    <p:sldId id="271" r:id="rId18"/>
    <p:sldId id="272" r:id="rId19"/>
    <p:sldId id="275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FF9900"/>
    <a:srgbClr val="0000FF"/>
    <a:srgbClr val="CC6600"/>
    <a:srgbClr val="A53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>
        <p:scale>
          <a:sx n="73" d="100"/>
          <a:sy n="73" d="100"/>
        </p:scale>
        <p:origin x="-13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Оценка эффективности освоения двигательных действий</a:t>
            </a:r>
            <a:endParaRPr lang="ru-RU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Лист2!$C$1</c:f>
              <c:strCache>
                <c:ptCount val="1"/>
                <c:pt idx="0">
                  <c:v>Скорость</c:v>
                </c:pt>
              </c:strCache>
            </c:strRef>
          </c:tx>
          <c:invertIfNegative val="0"/>
          <c:cat>
            <c:multiLvlStrRef>
              <c:f>Лист2!$A$2:$B$5</c:f>
              <c:multiLvlStrCache>
                <c:ptCount val="4"/>
                <c:lvl>
                  <c:pt idx="0">
                    <c:v>Контрольная группа</c:v>
                  </c:pt>
                  <c:pt idx="1">
                    <c:v>Экспериментальная группа</c:v>
                  </c:pt>
                  <c:pt idx="2">
                    <c:v>Контрольная группа</c:v>
                  </c:pt>
                  <c:pt idx="3">
                    <c:v>Экспериментальная группа</c:v>
                  </c:pt>
                </c:lvl>
                <c:lvl>
                  <c:pt idx="0">
                    <c:v>1 замер (2012-2013)</c:v>
                  </c:pt>
                  <c:pt idx="2">
                    <c:v>2 замер (2013-2014)</c:v>
                  </c:pt>
                </c:lvl>
              </c:multiLvlStrCache>
            </c:multiLvlStrRef>
          </c:cat>
          <c:val>
            <c:numRef>
              <c:f>Лист2!$C$2:$C$5</c:f>
              <c:numCache>
                <c:formatCode>General</c:formatCode>
                <c:ptCount val="4"/>
                <c:pt idx="0">
                  <c:v>5</c:v>
                </c:pt>
                <c:pt idx="1">
                  <c:v>6.8</c:v>
                </c:pt>
                <c:pt idx="2">
                  <c:v>5.7</c:v>
                </c:pt>
                <c:pt idx="3">
                  <c:v>8.3000000000000007</c:v>
                </c:pt>
              </c:numCache>
            </c:numRef>
          </c:val>
        </c:ser>
        <c:ser>
          <c:idx val="1"/>
          <c:order val="1"/>
          <c:tx>
            <c:strRef>
              <c:f>Лист2!$D$1</c:f>
              <c:strCache>
                <c:ptCount val="1"/>
                <c:pt idx="0">
                  <c:v>Выносливость</c:v>
                </c:pt>
              </c:strCache>
            </c:strRef>
          </c:tx>
          <c:invertIfNegative val="0"/>
          <c:cat>
            <c:multiLvlStrRef>
              <c:f>Лист2!$A$2:$B$5</c:f>
              <c:multiLvlStrCache>
                <c:ptCount val="4"/>
                <c:lvl>
                  <c:pt idx="0">
                    <c:v>Контрольная группа</c:v>
                  </c:pt>
                  <c:pt idx="1">
                    <c:v>Экспериментальная группа</c:v>
                  </c:pt>
                  <c:pt idx="2">
                    <c:v>Контрольная группа</c:v>
                  </c:pt>
                  <c:pt idx="3">
                    <c:v>Экспериментальная группа</c:v>
                  </c:pt>
                </c:lvl>
                <c:lvl>
                  <c:pt idx="0">
                    <c:v>1 замер (2012-2013)</c:v>
                  </c:pt>
                  <c:pt idx="2">
                    <c:v>2 замер (2013-2014)</c:v>
                  </c:pt>
                </c:lvl>
              </c:multiLvlStrCache>
            </c:multiLvlStrRef>
          </c:cat>
          <c:val>
            <c:numRef>
              <c:f>Лист2!$D$2:$D$5</c:f>
              <c:numCache>
                <c:formatCode>General</c:formatCode>
                <c:ptCount val="4"/>
                <c:pt idx="0">
                  <c:v>3.4</c:v>
                </c:pt>
                <c:pt idx="1">
                  <c:v>4.8</c:v>
                </c:pt>
                <c:pt idx="2">
                  <c:v>4.9000000000000004</c:v>
                </c:pt>
                <c:pt idx="3">
                  <c:v>7.8</c:v>
                </c:pt>
              </c:numCache>
            </c:numRef>
          </c:val>
        </c:ser>
        <c:ser>
          <c:idx val="2"/>
          <c:order val="2"/>
          <c:tx>
            <c:strRef>
              <c:f>Лист2!$E$1</c:f>
              <c:strCache>
                <c:ptCount val="1"/>
                <c:pt idx="0">
                  <c:v>Сила</c:v>
                </c:pt>
              </c:strCache>
            </c:strRef>
          </c:tx>
          <c:invertIfNegative val="0"/>
          <c:cat>
            <c:multiLvlStrRef>
              <c:f>Лист2!$A$2:$B$5</c:f>
              <c:multiLvlStrCache>
                <c:ptCount val="4"/>
                <c:lvl>
                  <c:pt idx="0">
                    <c:v>Контрольная группа</c:v>
                  </c:pt>
                  <c:pt idx="1">
                    <c:v>Экспериментальная группа</c:v>
                  </c:pt>
                  <c:pt idx="2">
                    <c:v>Контрольная группа</c:v>
                  </c:pt>
                  <c:pt idx="3">
                    <c:v>Экспериментальная группа</c:v>
                  </c:pt>
                </c:lvl>
                <c:lvl>
                  <c:pt idx="0">
                    <c:v>1 замер (2012-2013)</c:v>
                  </c:pt>
                  <c:pt idx="2">
                    <c:v>2 замер (2013-2014)</c:v>
                  </c:pt>
                </c:lvl>
              </c:multiLvlStrCache>
            </c:multiLvlStrRef>
          </c:cat>
          <c:val>
            <c:numRef>
              <c:f>Лист2!$E$2:$E$5</c:f>
              <c:numCache>
                <c:formatCode>General</c:formatCode>
                <c:ptCount val="4"/>
                <c:pt idx="0">
                  <c:v>4.0999999999999996</c:v>
                </c:pt>
                <c:pt idx="1">
                  <c:v>5.8</c:v>
                </c:pt>
                <c:pt idx="2">
                  <c:v>5.0999999999999996</c:v>
                </c:pt>
                <c:pt idx="3">
                  <c:v>7.9</c:v>
                </c:pt>
              </c:numCache>
            </c:numRef>
          </c:val>
        </c:ser>
        <c:ser>
          <c:idx val="3"/>
          <c:order val="3"/>
          <c:tx>
            <c:strRef>
              <c:f>Лист2!$F$1</c:f>
              <c:strCache>
                <c:ptCount val="1"/>
                <c:pt idx="0">
                  <c:v>Координация</c:v>
                </c:pt>
              </c:strCache>
            </c:strRef>
          </c:tx>
          <c:invertIfNegative val="0"/>
          <c:cat>
            <c:multiLvlStrRef>
              <c:f>Лист2!$A$2:$B$5</c:f>
              <c:multiLvlStrCache>
                <c:ptCount val="4"/>
                <c:lvl>
                  <c:pt idx="0">
                    <c:v>Контрольная группа</c:v>
                  </c:pt>
                  <c:pt idx="1">
                    <c:v>Экспериментальная группа</c:v>
                  </c:pt>
                  <c:pt idx="2">
                    <c:v>Контрольная группа</c:v>
                  </c:pt>
                  <c:pt idx="3">
                    <c:v>Экспериментальная группа</c:v>
                  </c:pt>
                </c:lvl>
                <c:lvl>
                  <c:pt idx="0">
                    <c:v>1 замер (2012-2013)</c:v>
                  </c:pt>
                  <c:pt idx="2">
                    <c:v>2 замер (2013-2014)</c:v>
                  </c:pt>
                </c:lvl>
              </c:multiLvlStrCache>
            </c:multiLvlStrRef>
          </c:cat>
          <c:val>
            <c:numRef>
              <c:f>Лист2!$F$2:$F$5</c:f>
              <c:numCache>
                <c:formatCode>General</c:formatCode>
                <c:ptCount val="4"/>
                <c:pt idx="0">
                  <c:v>2.9</c:v>
                </c:pt>
                <c:pt idx="1">
                  <c:v>5.9</c:v>
                </c:pt>
                <c:pt idx="2">
                  <c:v>3.7</c:v>
                </c:pt>
                <c:pt idx="3">
                  <c:v>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753984"/>
        <c:axId val="103776256"/>
      </c:barChart>
      <c:catAx>
        <c:axId val="103753984"/>
        <c:scaling>
          <c:orientation val="minMax"/>
        </c:scaling>
        <c:delete val="0"/>
        <c:axPos val="b"/>
        <c:majorTickMark val="out"/>
        <c:minorTickMark val="none"/>
        <c:tickLblPos val="nextTo"/>
        <c:crossAx val="103776256"/>
        <c:crosses val="autoZero"/>
        <c:auto val="1"/>
        <c:lblAlgn val="ctr"/>
        <c:lblOffset val="100"/>
        <c:noMultiLvlLbl val="0"/>
      </c:catAx>
      <c:valAx>
        <c:axId val="103776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7539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3A7F9-71BA-40F7-BFD5-5741D7CDC6B4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1DA0C-DB2D-403A-859A-424BB633A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28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1DA0C-DB2D-403A-859A-424BB633A5C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03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1DA0C-DB2D-403A-859A-424BB633A5C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811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1DA0C-DB2D-403A-859A-424BB633A5C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46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E9E-8D8D-45F6-9631-83679F5FAFBF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4109-8465-474A-93C8-FEC734FF9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E9E-8D8D-45F6-9631-83679F5FAFBF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4109-8465-474A-93C8-FEC734FF9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E9E-8D8D-45F6-9631-83679F5FAFBF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4109-8465-474A-93C8-FEC734FF93B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E9E-8D8D-45F6-9631-83679F5FAFBF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4109-8465-474A-93C8-FEC734FF93B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E9E-8D8D-45F6-9631-83679F5FAFBF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4109-8465-474A-93C8-FEC734FF9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E9E-8D8D-45F6-9631-83679F5FAFBF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4109-8465-474A-93C8-FEC734FF93B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E9E-8D8D-45F6-9631-83679F5FAFBF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4109-8465-474A-93C8-FEC734FF9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E9E-8D8D-45F6-9631-83679F5FAFBF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4109-8465-474A-93C8-FEC734FF9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E9E-8D8D-45F6-9631-83679F5FAFBF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4109-8465-474A-93C8-FEC734FF93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E9E-8D8D-45F6-9631-83679F5FAFBF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4109-8465-474A-93C8-FEC734FF93B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E9E-8D8D-45F6-9631-83679F5FAFBF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4109-8465-474A-93C8-FEC734FF93B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7EFEE9E-8D8D-45F6-9631-83679F5FAFBF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B7A4109-8465-474A-93C8-FEC734FF93B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school2.perm.ru/" TargetMode="External"/><Relationship Id="rId13" Type="http://schemas.openxmlformats.org/officeDocument/2006/relationships/hyperlink" Target="https://mail.rambler.ru/m/redirect?url=http://azmanov.permedu.ru&amp;hash=554896a060293495bb5a329d6c21ead3" TargetMode="External"/><Relationship Id="rId3" Type="http://schemas.openxmlformats.org/officeDocument/2006/relationships/hyperlink" Target="http://www.moluch.ru/conf/ped/archive/20/1333/" TargetMode="External"/><Relationship Id="rId7" Type="http://schemas.openxmlformats.org/officeDocument/2006/relationships/hyperlink" Target="http://fizkultura-na5.ru/" TargetMode="External"/><Relationship Id="rId12" Type="http://schemas.openxmlformats.org/officeDocument/2006/relationships/hyperlink" Target="http://&#1084;&#1080;&#1085;&#1086;&#1073;&#1088;&#1085;&#1072;&#1091;&#1082;&#1080;.&#1088;&#1092;/&#1076;&#1086;&#1082;&#1091;&#1084;&#1077;&#1085;&#1090;&#1099;/543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hyperlink" Target="http://www.twirpx.com/file/827047/" TargetMode="External"/><Relationship Id="rId11" Type="http://schemas.openxmlformats.org/officeDocument/2006/relationships/hyperlink" Target="http://www.docme.ru/doc/255776/strategiya-razvitiya-obrazovaniya-2030" TargetMode="External"/><Relationship Id="rId5" Type="http://schemas.openxmlformats.org/officeDocument/2006/relationships/hyperlink" Target="http://www.twirpx.com/file/550020/" TargetMode="External"/><Relationship Id="rId10" Type="http://schemas.openxmlformats.org/officeDocument/2006/relationships/hyperlink" Target="http://obr.direktor.ru/archive/2013/7/Prostranstvo_vybora_Pervye_itogi_aprobatsii_permsk" TargetMode="External"/><Relationship Id="rId4" Type="http://schemas.openxmlformats.org/officeDocument/2006/relationships/hyperlink" Target="http://uchitel.edu54.ru/node/273185" TargetMode="External"/><Relationship Id="rId9" Type="http://schemas.openxmlformats.org/officeDocument/2006/relationships/hyperlink" Target="http://www.permedu.ru/Files/2901201474443669.docx" TargetMode="External"/><Relationship Id="rId14" Type="http://schemas.openxmlformats.org/officeDocument/2006/relationships/hyperlink" Target="https://mail.rambler.ru/m/redirect?url=http://teacher-of-russia.ru/&amp;hash=19fc72c04153c6bdaee30a9ac825140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7291" y="323945"/>
            <a:ext cx="6951173" cy="584775"/>
          </a:xfr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Учитель физической культуры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70365" y="764704"/>
            <a:ext cx="6978099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>
              <a:spcBef>
                <a:spcPct val="0"/>
              </a:spcBef>
              <a:buNone/>
              <a:defRPr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dirty="0" smtClean="0"/>
              <a:t>Роман </a:t>
            </a:r>
            <a:r>
              <a:rPr lang="ru-RU" sz="4400" dirty="0" err="1" smtClean="0"/>
              <a:t>Тахирович</a:t>
            </a:r>
            <a:r>
              <a:rPr lang="ru-RU" sz="4400" dirty="0"/>
              <a:t> </a:t>
            </a:r>
            <a:r>
              <a:rPr lang="ru-RU" sz="4400" dirty="0" err="1"/>
              <a:t>Азманов</a:t>
            </a:r>
            <a:endParaRPr lang="ru-RU" sz="4400" dirty="0"/>
          </a:p>
        </p:txBody>
      </p:sp>
      <p:pic>
        <p:nvPicPr>
          <p:cNvPr id="1032" name="Picture 8" descr="C:\Users\user\Desktop\картинки\140256899594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43" y="1700808"/>
            <a:ext cx="4739858" cy="2324673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картинки\img_12221579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43" y="226886"/>
            <a:ext cx="1430719" cy="1073649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778764" y="1700808"/>
            <a:ext cx="31276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algn="l"/>
            <a:r>
              <a:rPr lang="ru-RU" dirty="0">
                <a:solidFill>
                  <a:schemeClr val="bg1"/>
                </a:solidFill>
              </a:rPr>
              <a:t>г. Пермь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2043" y="4346426"/>
            <a:ext cx="504607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Мысль рождается </a:t>
            </a:r>
          </a:p>
          <a:p>
            <a:pPr algn="r"/>
            <a:r>
              <a:rPr lang="ru-RU" sz="3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в действии</a:t>
            </a:r>
            <a:endParaRPr lang="ru-RU" sz="32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1027" name="Picture 3" descr="C:\Users\user\Desktop\картинки\bol_shaya_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43" y="1300535"/>
            <a:ext cx="1430719" cy="1073039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\Desktop\мебель\IMG_3809 копия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1" r="42113"/>
          <a:stretch/>
        </p:blipFill>
        <p:spPr bwMode="auto">
          <a:xfrm flipH="1">
            <a:off x="5652120" y="1916832"/>
            <a:ext cx="2685505" cy="3312368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5534652" y="5468359"/>
            <a:ext cx="4149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algn="l"/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Пермский край</a:t>
            </a:r>
            <a:endParaRPr lang="ru-RU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184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208278" y="237600"/>
            <a:ext cx="8751132" cy="6540560"/>
            <a:chOff x="208278" y="237600"/>
            <a:chExt cx="8751132" cy="654056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208278" y="237600"/>
              <a:ext cx="8748000" cy="612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22356" y="980728"/>
              <a:ext cx="0" cy="5796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8959410" y="982160"/>
              <a:ext cx="0" cy="5796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16632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b="1" dirty="0" smtClean="0"/>
              <a:t>Блиц-обучение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8278" y="4188269"/>
            <a:ext cx="87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важно </a:t>
            </a:r>
            <a:r>
              <a:rPr lang="ru-RU" sz="2400" b="1" dirty="0">
                <a:solidFill>
                  <a:srgbClr val="C00000"/>
                </a:solidFill>
              </a:rPr>
              <a:t>обязательное их </a:t>
            </a:r>
            <a:r>
              <a:rPr lang="ru-RU" sz="2400" b="1" dirty="0" smtClean="0">
                <a:solidFill>
                  <a:srgbClr val="C00000"/>
                </a:solidFill>
              </a:rPr>
              <a:t>сочетание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4124" y="414523"/>
            <a:ext cx="2880320" cy="586547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Компоненты</a:t>
            </a:r>
            <a:endParaRPr lang="ru-RU" sz="28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4000" y="1772816"/>
            <a:ext cx="3852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08000" y="1844823"/>
            <a:ext cx="324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Методика </a:t>
            </a:r>
            <a:r>
              <a:rPr lang="ru-RU" dirty="0" smtClean="0">
                <a:solidFill>
                  <a:prstClr val="black"/>
                </a:solidFill>
              </a:rPr>
              <a:t>корректировки </a:t>
            </a:r>
            <a:r>
              <a:rPr lang="ru-RU" dirty="0">
                <a:solidFill>
                  <a:prstClr val="black"/>
                </a:solidFill>
              </a:rPr>
              <a:t>привычного, но </a:t>
            </a:r>
            <a:r>
              <a:rPr lang="ru-RU" dirty="0" smtClean="0">
                <a:solidFill>
                  <a:prstClr val="black"/>
                </a:solidFill>
              </a:rPr>
              <a:t>малоэффективного способа действия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5400000">
            <a:off x="324000" y="1162935"/>
            <a:ext cx="324000" cy="54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4000" y="3068960"/>
            <a:ext cx="3852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Стрелка вверх 13"/>
          <p:cNvSpPr/>
          <p:nvPr/>
        </p:nvSpPr>
        <p:spPr>
          <a:xfrm rot="5400000">
            <a:off x="324000" y="2184833"/>
            <a:ext cx="324000" cy="54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08001" y="1126485"/>
            <a:ext cx="324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Методика освоения нового способа </a:t>
            </a:r>
            <a:r>
              <a:rPr lang="ru-RU" dirty="0" smtClean="0">
                <a:solidFill>
                  <a:prstClr val="black"/>
                </a:solidFill>
              </a:rPr>
              <a:t>действия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93245" y="4557781"/>
            <a:ext cx="25202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видеть в своем жизненном опыте прообразы эффективных движений и рефлексивно к ним относиться</a:t>
            </a:r>
          </a:p>
        </p:txBody>
      </p:sp>
      <p:sp>
        <p:nvSpPr>
          <p:cNvPr id="28" name="Плюс 27"/>
          <p:cNvSpPr/>
          <p:nvPr/>
        </p:nvSpPr>
        <p:spPr>
          <a:xfrm>
            <a:off x="3805715" y="5067703"/>
            <a:ext cx="627501" cy="630481"/>
          </a:xfrm>
          <a:prstGeom prst="mathPlus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>
              <a:ln w="19050">
                <a:solidFill>
                  <a:schemeClr val="bg1"/>
                </a:solidFill>
              </a:ln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14398" y="4610110"/>
            <a:ext cx="22322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видеть в новом сложном движении элементарные составляющие, которые легко </a:t>
            </a:r>
            <a:r>
              <a:rPr lang="ru-RU" dirty="0" smtClean="0">
                <a:solidFill>
                  <a:prstClr val="black"/>
                </a:solidFill>
              </a:rPr>
              <a:t>освоить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444208" y="4559310"/>
            <a:ext cx="2448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через </a:t>
            </a:r>
            <a:r>
              <a:rPr lang="ru-RU" dirty="0"/>
              <a:t>постоянный самоконтроль усложнять </a:t>
            </a:r>
            <a:r>
              <a:rPr lang="ru-RU" dirty="0" smtClean="0"/>
              <a:t>движение</a:t>
            </a:r>
            <a:r>
              <a:rPr lang="ru-RU" dirty="0"/>
              <a:t>, доводя его выполнение до </a:t>
            </a:r>
            <a:r>
              <a:rPr lang="ru-RU" dirty="0" smtClean="0"/>
              <a:t>желаемого уровня эффективности 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24000" y="4225714"/>
            <a:ext cx="8532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5496" y="4875113"/>
            <a:ext cx="19905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Необходимо научить ребенка</a:t>
            </a:r>
          </a:p>
        </p:txBody>
      </p:sp>
      <p:sp>
        <p:nvSpPr>
          <p:cNvPr id="36" name="Стрелка вправо с вырезом 35"/>
          <p:cNvSpPr/>
          <p:nvPr/>
        </p:nvSpPr>
        <p:spPr>
          <a:xfrm>
            <a:off x="1619671" y="5129028"/>
            <a:ext cx="504057" cy="507832"/>
          </a:xfrm>
          <a:prstGeom prst="notchedRightArrow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>
              <a:ln w="19050">
                <a:solidFill>
                  <a:schemeClr val="bg1"/>
                </a:solidFill>
              </a:ln>
            </a:endParaRPr>
          </a:p>
        </p:txBody>
      </p:sp>
      <p:sp>
        <p:nvSpPr>
          <p:cNvPr id="39" name="Плюс 38"/>
          <p:cNvSpPr/>
          <p:nvPr/>
        </p:nvSpPr>
        <p:spPr>
          <a:xfrm>
            <a:off x="5921534" y="5067702"/>
            <a:ext cx="627501" cy="630481"/>
          </a:xfrm>
          <a:prstGeom prst="mathPlus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>
              <a:ln w="19050">
                <a:solidFill>
                  <a:schemeClr val="bg1"/>
                </a:solidFill>
              </a:ln>
            </a:endParaRPr>
          </a:p>
        </p:txBody>
      </p:sp>
      <p:sp>
        <p:nvSpPr>
          <p:cNvPr id="24" name="Стрелка вверх 23"/>
          <p:cNvSpPr/>
          <p:nvPr/>
        </p:nvSpPr>
        <p:spPr>
          <a:xfrm rot="5400000">
            <a:off x="324000" y="3366799"/>
            <a:ext cx="324000" cy="54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008000" y="3066399"/>
            <a:ext cx="324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Методика </a:t>
            </a:r>
            <a:r>
              <a:rPr lang="ru-RU" dirty="0" smtClean="0">
                <a:solidFill>
                  <a:prstClr val="black"/>
                </a:solidFill>
              </a:rPr>
              <a:t>освоения эффективного </a:t>
            </a:r>
            <a:r>
              <a:rPr lang="ru-RU" dirty="0">
                <a:solidFill>
                  <a:prstClr val="black"/>
                </a:solidFill>
              </a:rPr>
              <a:t>способа действия в соответствии </a:t>
            </a:r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с </a:t>
            </a:r>
            <a:r>
              <a:rPr lang="ru-RU" dirty="0">
                <a:solidFill>
                  <a:prstClr val="black"/>
                </a:solidFill>
              </a:rPr>
              <a:t>индивидуальным запросом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4000" y="1157563"/>
            <a:ext cx="4675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i="1" dirty="0" smtClean="0">
                <a:solidFill>
                  <a:prstClr val="black"/>
                </a:solidFill>
              </a:rPr>
              <a:t>через </a:t>
            </a:r>
            <a:r>
              <a:rPr lang="ru-RU" sz="1600" i="1" dirty="0">
                <a:solidFill>
                  <a:prstClr val="black"/>
                </a:solidFill>
              </a:rPr>
              <a:t>усложнение элементарных составляющих и их последующую </a:t>
            </a:r>
            <a:r>
              <a:rPr lang="ru-RU" sz="1600" i="1" dirty="0" smtClean="0">
                <a:solidFill>
                  <a:prstClr val="black"/>
                </a:solidFill>
              </a:rPr>
              <a:t>компиляцию</a:t>
            </a:r>
            <a:endParaRPr lang="ru-RU" sz="1600" i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4000" y="2024538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prstClr val="black"/>
                </a:solidFill>
              </a:rPr>
              <a:t>через анализ, рефлексию, корректировку, оптимизацию привычного, но не эффективного способа действия.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24000" y="1126485"/>
            <a:ext cx="3852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4040623" y="1270935"/>
            <a:ext cx="243345" cy="324000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40" name="Нашивка 39"/>
          <p:cNvSpPr/>
          <p:nvPr/>
        </p:nvSpPr>
        <p:spPr>
          <a:xfrm>
            <a:off x="4039200" y="2292833"/>
            <a:ext cx="243345" cy="324000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41" name="Нашивка 40"/>
          <p:cNvSpPr/>
          <p:nvPr/>
        </p:nvSpPr>
        <p:spPr>
          <a:xfrm>
            <a:off x="4039200" y="3474799"/>
            <a:ext cx="243345" cy="324000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284000" y="3316379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prstClr val="black"/>
                </a:solidFill>
              </a:rPr>
              <a:t>через </a:t>
            </a:r>
            <a:r>
              <a:rPr lang="ru-RU" sz="1600" i="1" dirty="0" smtClean="0">
                <a:solidFill>
                  <a:prstClr val="black"/>
                </a:solidFill>
              </a:rPr>
              <a:t>выбор критериев эффективности и составление индивидуальной программы</a:t>
            </a:r>
            <a:endParaRPr lang="ru-RU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0" grpId="0" animBg="1"/>
      <p:bldP spid="14" grpId="0" animBg="1"/>
      <p:bldP spid="15" grpId="0"/>
      <p:bldP spid="27" grpId="0"/>
      <p:bldP spid="28" grpId="0" animBg="1"/>
      <p:bldP spid="29" grpId="0"/>
      <p:bldP spid="30" grpId="0"/>
      <p:bldP spid="35" grpId="0"/>
      <p:bldP spid="36" grpId="0" animBg="1"/>
      <p:bldP spid="39" grpId="0" animBg="1"/>
      <p:bldP spid="24" grpId="0" animBg="1"/>
      <p:bldP spid="25" grpId="0"/>
      <p:bldP spid="8" grpId="0"/>
      <p:bldP spid="11" grpId="0"/>
      <p:bldP spid="12" grpId="0" animBg="1"/>
      <p:bldP spid="40" grpId="0" animBg="1"/>
      <p:bldP spid="41" grpId="0" animBg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Группа 56"/>
          <p:cNvGrpSpPr/>
          <p:nvPr/>
        </p:nvGrpSpPr>
        <p:grpSpPr>
          <a:xfrm>
            <a:off x="208278" y="237600"/>
            <a:ext cx="8751132" cy="6540560"/>
            <a:chOff x="208278" y="237600"/>
            <a:chExt cx="8751132" cy="6540560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208278" y="237600"/>
              <a:ext cx="8748000" cy="612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222356" y="980728"/>
              <a:ext cx="0" cy="5796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8959410" y="982160"/>
              <a:ext cx="0" cy="5796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2" name="Прямоугольник 81"/>
          <p:cNvSpPr/>
          <p:nvPr/>
        </p:nvSpPr>
        <p:spPr>
          <a:xfrm>
            <a:off x="5411493" y="1268760"/>
            <a:ext cx="3548987" cy="1300693"/>
          </a:xfrm>
          <a:prstGeom prst="rect">
            <a:avLst/>
          </a:prstGeom>
          <a:solidFill>
            <a:schemeClr val="accent1">
              <a:lumMod val="75000"/>
              <a:alpha val="45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16632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b="1" dirty="0" smtClean="0"/>
              <a:t>Блиц-обучение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9763" y="754221"/>
            <a:ext cx="5116581" cy="586547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Методика освоения нового способа действия</a:t>
            </a:r>
            <a:endParaRPr lang="ru-RU" b="1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457200" y="1451220"/>
            <a:ext cx="4788000" cy="396000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600" b="1" dirty="0">
                <a:solidFill>
                  <a:schemeClr val="tx1"/>
                </a:solidFill>
              </a:rPr>
              <a:t>Знакомство с образом действия</a:t>
            </a:r>
            <a:r>
              <a:rPr lang="ru-RU" sz="1600" b="1" dirty="0" smtClean="0">
                <a:solidFill>
                  <a:schemeClr val="tx1"/>
                </a:solidFill>
              </a:rPr>
              <a:t>,</a:t>
            </a:r>
          </a:p>
          <a:p>
            <a:pPr algn="ctr">
              <a:lnSpc>
                <a:spcPts val="15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с образцом</a:t>
            </a:r>
          </a:p>
        </p:txBody>
      </p:sp>
      <p:sp>
        <p:nvSpPr>
          <p:cNvPr id="8" name="Блок-схема: типовой процесс 7"/>
          <p:cNvSpPr/>
          <p:nvPr/>
        </p:nvSpPr>
        <p:spPr>
          <a:xfrm>
            <a:off x="457200" y="1881947"/>
            <a:ext cx="4788000" cy="360000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600" b="1" dirty="0">
                <a:solidFill>
                  <a:schemeClr val="tx1"/>
                </a:solidFill>
              </a:rPr>
              <a:t>Выделение простых составляющих действия</a:t>
            </a:r>
          </a:p>
        </p:txBody>
      </p:sp>
      <p:sp>
        <p:nvSpPr>
          <p:cNvPr id="10" name="Стрелка вверх 9"/>
          <p:cNvSpPr/>
          <p:nvPr/>
        </p:nvSpPr>
        <p:spPr>
          <a:xfrm flipV="1">
            <a:off x="683568" y="1676771"/>
            <a:ext cx="216000" cy="288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11" name="Блок-схема: типовой процесс 10"/>
          <p:cNvSpPr/>
          <p:nvPr/>
        </p:nvSpPr>
        <p:spPr>
          <a:xfrm>
            <a:off x="457200" y="2280047"/>
            <a:ext cx="4788000" cy="396000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600" b="1" dirty="0">
                <a:solidFill>
                  <a:schemeClr val="tx1"/>
                </a:solidFill>
              </a:rPr>
              <a:t>Отработка простых действий  в </a:t>
            </a:r>
            <a:r>
              <a:rPr lang="ru-RU" sz="1600" b="1" dirty="0" smtClean="0">
                <a:solidFill>
                  <a:schemeClr val="tx1"/>
                </a:solidFill>
              </a:rPr>
              <a:t>качестве подводящих </a:t>
            </a:r>
            <a:r>
              <a:rPr lang="ru-RU" sz="1600" b="1" dirty="0">
                <a:solidFill>
                  <a:schemeClr val="tx1"/>
                </a:solidFill>
              </a:rPr>
              <a:t>упражнений</a:t>
            </a:r>
          </a:p>
        </p:txBody>
      </p:sp>
      <p:sp>
        <p:nvSpPr>
          <p:cNvPr id="12" name="Блок-схема: типовой процесс 11"/>
          <p:cNvSpPr/>
          <p:nvPr/>
        </p:nvSpPr>
        <p:spPr>
          <a:xfrm>
            <a:off x="4059914" y="3376541"/>
            <a:ext cx="4788000" cy="576000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600" b="1" dirty="0">
                <a:solidFill>
                  <a:schemeClr val="tx1"/>
                </a:solidFill>
              </a:rPr>
              <a:t>Выделение </a:t>
            </a:r>
            <a:r>
              <a:rPr lang="ru-RU" sz="1600" b="1" dirty="0" smtClean="0">
                <a:solidFill>
                  <a:schemeClr val="tx1"/>
                </a:solidFill>
              </a:rPr>
              <a:t>ключевых (контрольных точек) </a:t>
            </a:r>
            <a:r>
              <a:rPr lang="ru-RU" sz="1600" b="1" dirty="0">
                <a:solidFill>
                  <a:schemeClr val="tx1"/>
                </a:solidFill>
              </a:rPr>
              <a:t>и вспомогательных элементов в фазе, выстраивание их логики </a:t>
            </a:r>
          </a:p>
        </p:txBody>
      </p:sp>
      <p:sp>
        <p:nvSpPr>
          <p:cNvPr id="13" name="Блок-схема: типовой процесс 12"/>
          <p:cNvSpPr/>
          <p:nvPr/>
        </p:nvSpPr>
        <p:spPr>
          <a:xfrm>
            <a:off x="457200" y="4818763"/>
            <a:ext cx="4788000" cy="360000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600" b="1" dirty="0" err="1">
                <a:solidFill>
                  <a:schemeClr val="tx1"/>
                </a:solidFill>
              </a:rPr>
              <a:t>Деятельностное</a:t>
            </a:r>
            <a:r>
              <a:rPr lang="ru-RU" sz="1600" b="1" dirty="0">
                <a:solidFill>
                  <a:schemeClr val="tx1"/>
                </a:solidFill>
              </a:rPr>
              <a:t> соединение </a:t>
            </a:r>
            <a:r>
              <a:rPr lang="ru-RU" sz="1600" b="1" dirty="0" smtClean="0">
                <a:solidFill>
                  <a:schemeClr val="tx1"/>
                </a:solidFill>
              </a:rPr>
              <a:t>фаз</a:t>
            </a:r>
          </a:p>
          <a:p>
            <a:pPr algn="ctr">
              <a:lnSpc>
                <a:spcPts val="15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 (со страховкой при необходимости)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Стрелка вверх 13"/>
          <p:cNvSpPr/>
          <p:nvPr/>
        </p:nvSpPr>
        <p:spPr>
          <a:xfrm flipV="1">
            <a:off x="683568" y="2160250"/>
            <a:ext cx="216000" cy="288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18" name="Блок-схема: типовой процесс 17"/>
          <p:cNvSpPr/>
          <p:nvPr/>
        </p:nvSpPr>
        <p:spPr>
          <a:xfrm>
            <a:off x="4059914" y="3980059"/>
            <a:ext cx="4788000" cy="252000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600" b="1" dirty="0">
                <a:solidFill>
                  <a:schemeClr val="tx1"/>
                </a:solidFill>
              </a:rPr>
              <a:t>Отработка фазы</a:t>
            </a:r>
          </a:p>
        </p:txBody>
      </p:sp>
      <p:sp>
        <p:nvSpPr>
          <p:cNvPr id="21" name="Блок-схема: типовой процесс 20"/>
          <p:cNvSpPr/>
          <p:nvPr/>
        </p:nvSpPr>
        <p:spPr>
          <a:xfrm>
            <a:off x="457200" y="5204193"/>
            <a:ext cx="4788000" cy="396000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600" b="1" dirty="0">
                <a:solidFill>
                  <a:schemeClr val="tx1"/>
                </a:solidFill>
              </a:rPr>
              <a:t>Самостоятельное </a:t>
            </a:r>
            <a:r>
              <a:rPr lang="ru-RU" sz="1600" b="1" dirty="0" smtClean="0">
                <a:solidFill>
                  <a:schemeClr val="tx1"/>
                </a:solidFill>
              </a:rPr>
              <a:t>выполнение целостного действия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2" name="Блок-схема: типовой процесс 21"/>
          <p:cNvSpPr/>
          <p:nvPr/>
        </p:nvSpPr>
        <p:spPr>
          <a:xfrm>
            <a:off x="4059914" y="6060978"/>
            <a:ext cx="4788000" cy="396000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600" b="1" dirty="0">
                <a:solidFill>
                  <a:schemeClr val="tx1"/>
                </a:solidFill>
              </a:rPr>
              <a:t>Закрепление нового способа действия</a:t>
            </a:r>
          </a:p>
        </p:txBody>
      </p:sp>
      <p:sp>
        <p:nvSpPr>
          <p:cNvPr id="23" name="Блок-схема: типовой процесс 22"/>
          <p:cNvSpPr/>
          <p:nvPr/>
        </p:nvSpPr>
        <p:spPr>
          <a:xfrm>
            <a:off x="4059914" y="6458207"/>
            <a:ext cx="4788000" cy="396000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600" b="1" dirty="0">
                <a:solidFill>
                  <a:schemeClr val="tx1"/>
                </a:solidFill>
              </a:rPr>
              <a:t>Совершенствование нового способа действия</a:t>
            </a:r>
          </a:p>
        </p:txBody>
      </p:sp>
      <p:sp>
        <p:nvSpPr>
          <p:cNvPr id="26" name="Выгнутая влево стрелка 25"/>
          <p:cNvSpPr/>
          <p:nvPr/>
        </p:nvSpPr>
        <p:spPr>
          <a:xfrm flipH="1" flipV="1">
            <a:off x="4482628" y="3547355"/>
            <a:ext cx="340356" cy="609241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644000" y="1442476"/>
            <a:ext cx="633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/>
              <a:t>1 - 5 </a:t>
            </a:r>
          </a:p>
          <a:p>
            <a:pPr algn="ctr">
              <a:lnSpc>
                <a:spcPts val="1200"/>
              </a:lnSpc>
            </a:pPr>
            <a:r>
              <a:rPr lang="ru-RU" sz="1200" b="1" dirty="0"/>
              <a:t>мин. 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220072" y="843229"/>
            <a:ext cx="3739338" cy="360000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30 – 120 мин. </a:t>
            </a:r>
            <a:r>
              <a:rPr lang="ru-RU" sz="1200" b="1" dirty="0" smtClean="0"/>
              <a:t>/до реального результата/</a:t>
            </a:r>
            <a:endParaRPr lang="ru-RU" sz="1200" b="1" dirty="0"/>
          </a:p>
        </p:txBody>
      </p:sp>
      <p:sp>
        <p:nvSpPr>
          <p:cNvPr id="34" name="Блок-схема: типовой процесс 33"/>
          <p:cNvSpPr/>
          <p:nvPr/>
        </p:nvSpPr>
        <p:spPr>
          <a:xfrm>
            <a:off x="4059914" y="2714259"/>
            <a:ext cx="4788000" cy="612000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600" b="1" dirty="0">
                <a:solidFill>
                  <a:schemeClr val="tx1"/>
                </a:solidFill>
              </a:rPr>
              <a:t>Выделение фаз </a:t>
            </a:r>
            <a:r>
              <a:rPr lang="ru-RU" sz="1600" b="1" dirty="0" smtClean="0">
                <a:solidFill>
                  <a:schemeClr val="tx1"/>
                </a:solidFill>
              </a:rPr>
              <a:t>движения, выстраивание </a:t>
            </a:r>
            <a:r>
              <a:rPr lang="ru-RU" sz="1600" b="1" dirty="0">
                <a:solidFill>
                  <a:schemeClr val="tx1"/>
                </a:solidFill>
              </a:rPr>
              <a:t>их </a:t>
            </a:r>
            <a:r>
              <a:rPr lang="ru-RU" sz="1600" b="1" dirty="0" smtClean="0">
                <a:solidFill>
                  <a:schemeClr val="tx1"/>
                </a:solidFill>
              </a:rPr>
              <a:t>логики и </a:t>
            </a:r>
            <a:r>
              <a:rPr lang="ru-RU" sz="1600" b="1" dirty="0">
                <a:solidFill>
                  <a:schemeClr val="tx1"/>
                </a:solidFill>
              </a:rPr>
              <a:t>последовательности</a:t>
            </a:r>
          </a:p>
        </p:txBody>
      </p:sp>
      <p:sp>
        <p:nvSpPr>
          <p:cNvPr id="20" name="Стрелка вверх 19"/>
          <p:cNvSpPr/>
          <p:nvPr/>
        </p:nvSpPr>
        <p:spPr>
          <a:xfrm flipV="1">
            <a:off x="4322068" y="3219478"/>
            <a:ext cx="216000" cy="288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40" name="Блок-схема: типовой процесс 39"/>
          <p:cNvSpPr/>
          <p:nvPr/>
        </p:nvSpPr>
        <p:spPr>
          <a:xfrm>
            <a:off x="457200" y="4264772"/>
            <a:ext cx="4788000" cy="540000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600" b="1" dirty="0">
                <a:solidFill>
                  <a:schemeClr val="tx1"/>
                </a:solidFill>
              </a:rPr>
              <a:t>Визуализация  и проговаривание самостоятельного выполнения нового действия</a:t>
            </a:r>
          </a:p>
        </p:txBody>
      </p:sp>
      <p:sp>
        <p:nvSpPr>
          <p:cNvPr id="19" name="Стрелка вверх 18"/>
          <p:cNvSpPr/>
          <p:nvPr/>
        </p:nvSpPr>
        <p:spPr>
          <a:xfrm flipV="1">
            <a:off x="4266628" y="6353918"/>
            <a:ext cx="216000" cy="288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41" name="Блок-схема: типовой процесс 40"/>
          <p:cNvSpPr/>
          <p:nvPr/>
        </p:nvSpPr>
        <p:spPr>
          <a:xfrm>
            <a:off x="457200" y="5633796"/>
            <a:ext cx="4788000" cy="396000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Рефлексия выполнения нового действия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5" name="Стрелка вверх 44"/>
          <p:cNvSpPr/>
          <p:nvPr/>
        </p:nvSpPr>
        <p:spPr>
          <a:xfrm flipV="1">
            <a:off x="4305200" y="3771185"/>
            <a:ext cx="216000" cy="288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644000" y="1876871"/>
            <a:ext cx="63360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smtClean="0"/>
              <a:t>2 </a:t>
            </a:r>
            <a:r>
              <a:rPr lang="ru-RU" sz="1200" b="1" dirty="0"/>
              <a:t>- </a:t>
            </a:r>
            <a:r>
              <a:rPr lang="ru-RU" sz="1200" b="1" dirty="0" smtClean="0"/>
              <a:t>4 </a:t>
            </a:r>
            <a:endParaRPr lang="ru-RU" sz="1200" b="1" dirty="0"/>
          </a:p>
          <a:p>
            <a:pPr algn="ctr">
              <a:lnSpc>
                <a:spcPts val="1200"/>
              </a:lnSpc>
            </a:pPr>
            <a:r>
              <a:rPr lang="ru-RU" sz="1200" b="1" dirty="0"/>
              <a:t>мин. 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44000" y="2266809"/>
            <a:ext cx="633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smtClean="0"/>
              <a:t>4 </a:t>
            </a:r>
            <a:r>
              <a:rPr lang="ru-RU" sz="1200" b="1" dirty="0"/>
              <a:t>- </a:t>
            </a:r>
            <a:r>
              <a:rPr lang="ru-RU" sz="1200" b="1" dirty="0" smtClean="0"/>
              <a:t>15 </a:t>
            </a:r>
            <a:endParaRPr lang="ru-RU" sz="1200" b="1" dirty="0"/>
          </a:p>
          <a:p>
            <a:pPr algn="ctr">
              <a:lnSpc>
                <a:spcPts val="1200"/>
              </a:lnSpc>
            </a:pPr>
            <a:r>
              <a:rPr lang="ru-RU" sz="1200" b="1" dirty="0"/>
              <a:t>мин. 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26000" y="2820204"/>
            <a:ext cx="633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smtClean="0"/>
              <a:t>2 </a:t>
            </a:r>
            <a:r>
              <a:rPr lang="ru-RU" sz="1200" b="1" dirty="0"/>
              <a:t>- </a:t>
            </a:r>
            <a:r>
              <a:rPr lang="ru-RU" sz="1200" b="1" dirty="0" smtClean="0"/>
              <a:t>10 </a:t>
            </a:r>
            <a:endParaRPr lang="ru-RU" sz="1200" b="1" dirty="0"/>
          </a:p>
          <a:p>
            <a:pPr algn="ctr">
              <a:lnSpc>
                <a:spcPts val="1200"/>
              </a:lnSpc>
            </a:pPr>
            <a:r>
              <a:rPr lang="ru-RU" sz="1200" b="1" dirty="0"/>
              <a:t>мин. 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26000" y="3458447"/>
            <a:ext cx="633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smtClean="0"/>
              <a:t>1 </a:t>
            </a:r>
            <a:r>
              <a:rPr lang="ru-RU" sz="1200" b="1" dirty="0"/>
              <a:t>- </a:t>
            </a:r>
            <a:r>
              <a:rPr lang="ru-RU" sz="1200" b="1" dirty="0" smtClean="0"/>
              <a:t>6 </a:t>
            </a:r>
            <a:endParaRPr lang="ru-RU" sz="1200" b="1" dirty="0"/>
          </a:p>
          <a:p>
            <a:pPr algn="ctr">
              <a:lnSpc>
                <a:spcPts val="1200"/>
              </a:lnSpc>
            </a:pPr>
            <a:r>
              <a:rPr lang="ru-RU" sz="1200" b="1" dirty="0"/>
              <a:t>мин. 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226000" y="3919051"/>
            <a:ext cx="633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smtClean="0"/>
              <a:t>3 </a:t>
            </a:r>
            <a:r>
              <a:rPr lang="ru-RU" sz="1200" b="1" dirty="0"/>
              <a:t>- </a:t>
            </a:r>
            <a:r>
              <a:rPr lang="ru-RU" sz="1200" b="1" dirty="0" smtClean="0"/>
              <a:t>20 </a:t>
            </a:r>
            <a:endParaRPr lang="ru-RU" sz="1200" b="1" dirty="0"/>
          </a:p>
          <a:p>
            <a:pPr algn="ctr">
              <a:lnSpc>
                <a:spcPts val="1200"/>
              </a:lnSpc>
            </a:pPr>
            <a:r>
              <a:rPr lang="ru-RU" sz="1200" b="1" dirty="0"/>
              <a:t>мин. 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44000" y="4310001"/>
            <a:ext cx="633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smtClean="0"/>
              <a:t>1 - 2</a:t>
            </a:r>
            <a:endParaRPr lang="ru-RU" sz="1200" b="1" dirty="0"/>
          </a:p>
          <a:p>
            <a:pPr algn="ctr">
              <a:lnSpc>
                <a:spcPts val="1200"/>
              </a:lnSpc>
            </a:pPr>
            <a:r>
              <a:rPr lang="ru-RU" sz="1200" b="1" dirty="0"/>
              <a:t>мин. 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44000" y="4790660"/>
            <a:ext cx="633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smtClean="0"/>
              <a:t>4 - 15</a:t>
            </a:r>
            <a:endParaRPr lang="ru-RU" sz="1200" b="1" dirty="0"/>
          </a:p>
          <a:p>
            <a:pPr algn="ctr">
              <a:lnSpc>
                <a:spcPts val="1200"/>
              </a:lnSpc>
            </a:pPr>
            <a:r>
              <a:rPr lang="ru-RU" sz="1200" b="1" dirty="0"/>
              <a:t>мин. 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44000" y="5161983"/>
            <a:ext cx="633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smtClean="0"/>
              <a:t>5 - 15</a:t>
            </a:r>
            <a:endParaRPr lang="ru-RU" sz="1200" b="1" dirty="0"/>
          </a:p>
          <a:p>
            <a:pPr algn="ctr">
              <a:lnSpc>
                <a:spcPts val="1200"/>
              </a:lnSpc>
            </a:pPr>
            <a:r>
              <a:rPr lang="ru-RU" sz="1200" b="1" dirty="0"/>
              <a:t>мин. 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644000" y="5608478"/>
            <a:ext cx="633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smtClean="0"/>
              <a:t>2 - 10</a:t>
            </a:r>
            <a:endParaRPr lang="ru-RU" sz="1200" b="1" dirty="0"/>
          </a:p>
          <a:p>
            <a:pPr algn="ctr">
              <a:lnSpc>
                <a:spcPts val="1200"/>
              </a:lnSpc>
            </a:pPr>
            <a:r>
              <a:rPr lang="ru-RU" sz="1200" b="1" dirty="0"/>
              <a:t>мин. 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24842" y="6052615"/>
            <a:ext cx="633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smtClean="0"/>
              <a:t>4 - 15</a:t>
            </a:r>
            <a:endParaRPr lang="ru-RU" sz="1200" b="1" dirty="0"/>
          </a:p>
          <a:p>
            <a:pPr algn="ctr">
              <a:lnSpc>
                <a:spcPts val="1200"/>
              </a:lnSpc>
            </a:pPr>
            <a:r>
              <a:rPr lang="ru-RU" sz="1200" b="1" dirty="0"/>
              <a:t>мин. 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224842" y="6559697"/>
            <a:ext cx="633606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2000" b="1" dirty="0" smtClean="0"/>
              <a:t>∞  </a:t>
            </a:r>
            <a:endParaRPr lang="ru-RU" sz="2000" b="1" dirty="0"/>
          </a:p>
        </p:txBody>
      </p:sp>
      <p:sp>
        <p:nvSpPr>
          <p:cNvPr id="61" name="Блок-схема: типовой процесс 60"/>
          <p:cNvSpPr/>
          <p:nvPr/>
        </p:nvSpPr>
        <p:spPr>
          <a:xfrm>
            <a:off x="5511592" y="1528563"/>
            <a:ext cx="1603560" cy="540000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200" dirty="0">
                <a:solidFill>
                  <a:schemeClr val="tx1"/>
                </a:solidFill>
              </a:rPr>
              <a:t>Преобладание </a:t>
            </a:r>
            <a:r>
              <a:rPr lang="ru-RU" sz="1200" b="1" u="sng" dirty="0">
                <a:solidFill>
                  <a:schemeClr val="tx1"/>
                </a:solidFill>
              </a:rPr>
              <a:t>мыслительной </a:t>
            </a:r>
            <a:r>
              <a:rPr lang="ru-RU" sz="1200" dirty="0" smtClean="0">
                <a:solidFill>
                  <a:schemeClr val="tx1"/>
                </a:solidFill>
              </a:rPr>
              <a:t>активности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5" name="Блок-схема: типовой процесс 64"/>
          <p:cNvSpPr/>
          <p:nvPr/>
        </p:nvSpPr>
        <p:spPr>
          <a:xfrm>
            <a:off x="7187992" y="1528563"/>
            <a:ext cx="1603560" cy="540000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200" b="1" dirty="0">
                <a:solidFill>
                  <a:schemeClr val="tx1"/>
                </a:solidFill>
              </a:rPr>
              <a:t>Преобладание </a:t>
            </a:r>
            <a:r>
              <a:rPr lang="ru-RU" sz="1200" b="1" u="sng" dirty="0">
                <a:solidFill>
                  <a:schemeClr val="tx1"/>
                </a:solidFill>
              </a:rPr>
              <a:t>физической</a:t>
            </a:r>
            <a:r>
              <a:rPr lang="ru-RU" sz="1200" b="1" dirty="0">
                <a:solidFill>
                  <a:schemeClr val="tx1"/>
                </a:solidFill>
              </a:rPr>
              <a:t> активности</a:t>
            </a:r>
          </a:p>
        </p:txBody>
      </p:sp>
      <p:sp>
        <p:nvSpPr>
          <p:cNvPr id="67" name="Блок-схема: типовой процесс 66"/>
          <p:cNvSpPr/>
          <p:nvPr/>
        </p:nvSpPr>
        <p:spPr>
          <a:xfrm>
            <a:off x="5511592" y="2140571"/>
            <a:ext cx="3279960" cy="360000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chemeClr val="tx1"/>
                </a:solidFill>
              </a:rPr>
              <a:t>Равномерное чередование типов активности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5" name="Стрелка углом вверх 74"/>
          <p:cNvSpPr/>
          <p:nvPr/>
        </p:nvSpPr>
        <p:spPr>
          <a:xfrm rot="5400000">
            <a:off x="2251546" y="1085628"/>
            <a:ext cx="674461" cy="3671117"/>
          </a:xfrm>
          <a:prstGeom prst="bentUpArrow">
            <a:avLst>
              <a:gd name="adj1" fmla="val 18891"/>
              <a:gd name="adj2" fmla="val 19126"/>
              <a:gd name="adj3" fmla="val 2688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76" name="Стрелка углом вверх 75"/>
          <p:cNvSpPr/>
          <p:nvPr/>
        </p:nvSpPr>
        <p:spPr>
          <a:xfrm rot="10800000">
            <a:off x="568588" y="4065743"/>
            <a:ext cx="3787388" cy="418913"/>
          </a:xfrm>
          <a:prstGeom prst="bentUpArrow">
            <a:avLst>
              <a:gd name="adj1" fmla="val 26050"/>
              <a:gd name="adj2" fmla="val 28703"/>
              <a:gd name="adj3" fmla="val 2852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77" name="Стрелка вверх 76"/>
          <p:cNvSpPr/>
          <p:nvPr/>
        </p:nvSpPr>
        <p:spPr>
          <a:xfrm flipV="1">
            <a:off x="600968" y="5045145"/>
            <a:ext cx="216000" cy="288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78" name="Стрелка вверх 77"/>
          <p:cNvSpPr/>
          <p:nvPr/>
        </p:nvSpPr>
        <p:spPr>
          <a:xfrm flipV="1">
            <a:off x="600968" y="4641672"/>
            <a:ext cx="216000" cy="288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79" name="Стрелка вверх 78"/>
          <p:cNvSpPr/>
          <p:nvPr/>
        </p:nvSpPr>
        <p:spPr>
          <a:xfrm flipV="1">
            <a:off x="600968" y="5466234"/>
            <a:ext cx="216000" cy="288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81" name="Стрелка углом вверх 80"/>
          <p:cNvSpPr/>
          <p:nvPr/>
        </p:nvSpPr>
        <p:spPr>
          <a:xfrm>
            <a:off x="5108560" y="4065743"/>
            <a:ext cx="615568" cy="1828398"/>
          </a:xfrm>
          <a:prstGeom prst="bentUpArrow">
            <a:avLst>
              <a:gd name="adj1" fmla="val 19861"/>
              <a:gd name="adj2" fmla="val 20450"/>
              <a:gd name="adj3" fmla="val 2852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flipV="1">
            <a:off x="4266628" y="5877272"/>
            <a:ext cx="216000" cy="288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683568" y="3317803"/>
            <a:ext cx="3102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Количество фаз движения может доходить до 7.</a:t>
            </a:r>
            <a:endParaRPr lang="ru-RU" sz="1600" i="1" dirty="0"/>
          </a:p>
        </p:txBody>
      </p:sp>
      <p:sp>
        <p:nvSpPr>
          <p:cNvPr id="92" name="TextBox 91"/>
          <p:cNvSpPr txBox="1"/>
          <p:nvPr/>
        </p:nvSpPr>
        <p:spPr>
          <a:xfrm>
            <a:off x="5724128" y="4365104"/>
            <a:ext cx="3102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Количество рефлексивных возвратов для отработки той или иной фазы движения для качественного выполнения всего действия  регулируются самим  учеником.</a:t>
            </a:r>
            <a:endParaRPr lang="ru-RU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611328" y="1196752"/>
            <a:ext cx="1592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Обозначения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377316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21" grpId="0" animBg="1"/>
      <p:bldP spid="22" grpId="0" animBg="1"/>
      <p:bldP spid="23" grpId="0" animBg="1"/>
      <p:bldP spid="26" grpId="0" animBg="1"/>
      <p:bldP spid="28" grpId="0"/>
      <p:bldP spid="30" grpId="0" animBg="1"/>
      <p:bldP spid="34" grpId="0" animBg="1"/>
      <p:bldP spid="20" grpId="0" animBg="1"/>
      <p:bldP spid="40" grpId="0" animBg="1"/>
      <p:bldP spid="19" grpId="0" animBg="1"/>
      <p:bldP spid="41" grpId="0" animBg="1"/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1" grpId="0" animBg="1"/>
      <p:bldP spid="65" grpId="0" animBg="1"/>
      <p:bldP spid="67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1" grpId="0" animBg="1"/>
      <p:bldP spid="25" grpId="0" animBg="1"/>
      <p:bldP spid="91" grpId="0"/>
      <p:bldP spid="9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208278" y="237600"/>
            <a:ext cx="8751132" cy="6540560"/>
            <a:chOff x="208278" y="237600"/>
            <a:chExt cx="8751132" cy="654056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208278" y="237600"/>
              <a:ext cx="8748000" cy="612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22356" y="980728"/>
              <a:ext cx="0" cy="5796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8959410" y="982160"/>
              <a:ext cx="0" cy="5796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16632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b="1" dirty="0" smtClean="0"/>
              <a:t>Блиц-обучение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779944"/>
            <a:ext cx="5920540" cy="769007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Методика </a:t>
            </a:r>
            <a:r>
              <a:rPr lang="ru-RU" b="1" dirty="0" smtClean="0"/>
              <a:t>корректировки  </a:t>
            </a:r>
            <a:r>
              <a:rPr lang="ru-RU" b="1" dirty="0"/>
              <a:t>привычного способа действия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20072" y="1124784"/>
            <a:ext cx="3740400" cy="360000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15 – 40 мин. </a:t>
            </a:r>
            <a:r>
              <a:rPr lang="ru-RU" sz="1200" b="1" dirty="0"/>
              <a:t>/до реального результата</a:t>
            </a:r>
            <a:r>
              <a:rPr lang="ru-RU" sz="1200" b="1" dirty="0" smtClean="0"/>
              <a:t>/</a:t>
            </a:r>
            <a:endParaRPr lang="ru-RU" sz="2800" b="1" dirty="0"/>
          </a:p>
        </p:txBody>
      </p:sp>
      <p:sp>
        <p:nvSpPr>
          <p:cNvPr id="30" name="Блок-схема: типовой процесс 29"/>
          <p:cNvSpPr/>
          <p:nvPr/>
        </p:nvSpPr>
        <p:spPr>
          <a:xfrm>
            <a:off x="360000" y="1852289"/>
            <a:ext cx="4428000" cy="576000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Демонстрация привычного способа действия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1" name="Блок-схема: типовой процесс 30"/>
          <p:cNvSpPr/>
          <p:nvPr/>
        </p:nvSpPr>
        <p:spPr>
          <a:xfrm>
            <a:off x="360000" y="2489180"/>
            <a:ext cx="4428000" cy="576000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Сравнение привычного способа действия с эталоном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2" name="Блок-схема: типовой процесс 31"/>
          <p:cNvSpPr/>
          <p:nvPr/>
        </p:nvSpPr>
        <p:spPr>
          <a:xfrm>
            <a:off x="360000" y="3124619"/>
            <a:ext cx="4428000" cy="576000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Выделение отсутствующего или неправильно выполняемого элемента двигательного действия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3" name="Блок-схема: типовой процесс 32"/>
          <p:cNvSpPr/>
          <p:nvPr/>
        </p:nvSpPr>
        <p:spPr>
          <a:xfrm>
            <a:off x="360000" y="3767066"/>
            <a:ext cx="4428000" cy="576000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Отработка найденного элемента через подводящие упражнения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4" name="Блок-схема: типовой процесс 33"/>
          <p:cNvSpPr/>
          <p:nvPr/>
        </p:nvSpPr>
        <p:spPr>
          <a:xfrm>
            <a:off x="360000" y="4396445"/>
            <a:ext cx="4428000" cy="576000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Выполнение двигательного действия в полную силу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5" name="Блок-схема: типовой процесс 34"/>
          <p:cNvSpPr/>
          <p:nvPr/>
        </p:nvSpPr>
        <p:spPr>
          <a:xfrm>
            <a:off x="360000" y="5008070"/>
            <a:ext cx="4428000" cy="576000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Рефлексивный анализ изменений способа действия 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6" name="Блок-схема: типовой процесс 35"/>
          <p:cNvSpPr/>
          <p:nvPr/>
        </p:nvSpPr>
        <p:spPr>
          <a:xfrm>
            <a:off x="360000" y="5625328"/>
            <a:ext cx="4428000" cy="756000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Совершенствование двигательного действия с последующим формированием навыка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7" name="Выгнутая влево стрелка 36"/>
          <p:cNvSpPr/>
          <p:nvPr/>
        </p:nvSpPr>
        <p:spPr>
          <a:xfrm flipH="1" flipV="1">
            <a:off x="4572000" y="3445244"/>
            <a:ext cx="593584" cy="2069321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38" name="Стрелка вверх 37"/>
          <p:cNvSpPr/>
          <p:nvPr/>
        </p:nvSpPr>
        <p:spPr>
          <a:xfrm flipV="1">
            <a:off x="576000" y="2955369"/>
            <a:ext cx="216000" cy="288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39" name="Стрелка вверх 38"/>
          <p:cNvSpPr/>
          <p:nvPr/>
        </p:nvSpPr>
        <p:spPr>
          <a:xfrm flipV="1">
            <a:off x="576000" y="2307297"/>
            <a:ext cx="216000" cy="288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41" name="Стрелка вверх 40"/>
          <p:cNvSpPr/>
          <p:nvPr/>
        </p:nvSpPr>
        <p:spPr>
          <a:xfrm flipV="1">
            <a:off x="576000" y="3603441"/>
            <a:ext cx="216000" cy="288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42" name="Стрелка вверх 41"/>
          <p:cNvSpPr/>
          <p:nvPr/>
        </p:nvSpPr>
        <p:spPr>
          <a:xfrm flipV="1">
            <a:off x="576000" y="4251513"/>
            <a:ext cx="216000" cy="288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43" name="Стрелка вверх 42"/>
          <p:cNvSpPr/>
          <p:nvPr/>
        </p:nvSpPr>
        <p:spPr>
          <a:xfrm flipV="1">
            <a:off x="576000" y="4827577"/>
            <a:ext cx="216000" cy="288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44" name="Стрелка вверх 43"/>
          <p:cNvSpPr/>
          <p:nvPr/>
        </p:nvSpPr>
        <p:spPr>
          <a:xfrm flipV="1">
            <a:off x="576000" y="5475649"/>
            <a:ext cx="216000" cy="288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4140000" y="1959858"/>
            <a:ext cx="633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smtClean="0"/>
              <a:t>1 - 3</a:t>
            </a:r>
            <a:endParaRPr lang="ru-RU" sz="1200" b="1" dirty="0"/>
          </a:p>
          <a:p>
            <a:pPr algn="ctr">
              <a:lnSpc>
                <a:spcPts val="1200"/>
              </a:lnSpc>
            </a:pPr>
            <a:r>
              <a:rPr lang="ru-RU" sz="1200" b="1" dirty="0"/>
              <a:t>мин.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140000" y="2577125"/>
            <a:ext cx="633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smtClean="0"/>
              <a:t>1 - 3</a:t>
            </a:r>
            <a:endParaRPr lang="ru-RU" sz="1200" b="1" dirty="0"/>
          </a:p>
          <a:p>
            <a:pPr algn="ctr">
              <a:lnSpc>
                <a:spcPts val="1200"/>
              </a:lnSpc>
            </a:pPr>
            <a:r>
              <a:rPr lang="ru-RU" sz="1200" b="1" dirty="0"/>
              <a:t>мин. 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140000" y="3170978"/>
            <a:ext cx="633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smtClean="0"/>
              <a:t>2 - 4</a:t>
            </a:r>
            <a:endParaRPr lang="ru-RU" sz="1200" b="1" dirty="0"/>
          </a:p>
          <a:p>
            <a:pPr algn="ctr">
              <a:lnSpc>
                <a:spcPts val="1200"/>
              </a:lnSpc>
            </a:pPr>
            <a:r>
              <a:rPr lang="ru-RU" sz="1200" b="1" dirty="0"/>
              <a:t>мин. 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140000" y="3851403"/>
            <a:ext cx="633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smtClean="0"/>
              <a:t>4 - 8</a:t>
            </a:r>
            <a:endParaRPr lang="ru-RU" sz="1200" b="1" dirty="0"/>
          </a:p>
          <a:p>
            <a:pPr algn="ctr">
              <a:lnSpc>
                <a:spcPts val="1200"/>
              </a:lnSpc>
            </a:pPr>
            <a:r>
              <a:rPr lang="ru-RU" sz="1200" b="1" dirty="0"/>
              <a:t>мин. 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40000" y="4463092"/>
            <a:ext cx="633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smtClean="0"/>
              <a:t>2 - 4</a:t>
            </a:r>
            <a:endParaRPr lang="ru-RU" sz="1200" b="1" dirty="0"/>
          </a:p>
          <a:p>
            <a:pPr algn="ctr">
              <a:lnSpc>
                <a:spcPts val="1200"/>
              </a:lnSpc>
            </a:pPr>
            <a:r>
              <a:rPr lang="ru-RU" sz="1200" b="1" dirty="0"/>
              <a:t>мин. 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140000" y="4991624"/>
            <a:ext cx="633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smtClean="0"/>
              <a:t>3 - 5</a:t>
            </a:r>
            <a:endParaRPr lang="ru-RU" sz="1200" b="1" dirty="0"/>
          </a:p>
          <a:p>
            <a:pPr algn="ctr">
              <a:lnSpc>
                <a:spcPts val="1200"/>
              </a:lnSpc>
            </a:pPr>
            <a:r>
              <a:rPr lang="ru-RU" sz="1200" b="1" dirty="0"/>
              <a:t>мин. 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140000" y="5884612"/>
            <a:ext cx="633606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2000" b="1" dirty="0" smtClean="0"/>
              <a:t>∞  </a:t>
            </a:r>
            <a:endParaRPr lang="ru-RU" sz="2000" b="1" dirty="0"/>
          </a:p>
        </p:txBody>
      </p:sp>
      <p:pic>
        <p:nvPicPr>
          <p:cNvPr id="1026" name="Picture 2" descr="C:\Users\user\Downloads\Photo 0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55"/>
          <a:stretch/>
        </p:blipFill>
        <p:spPr bwMode="auto">
          <a:xfrm>
            <a:off x="5292080" y="1533710"/>
            <a:ext cx="3575191" cy="5192099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9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/>
          <p:cNvGrpSpPr/>
          <p:nvPr/>
        </p:nvGrpSpPr>
        <p:grpSpPr>
          <a:xfrm>
            <a:off x="208278" y="237600"/>
            <a:ext cx="8751132" cy="6540560"/>
            <a:chOff x="208278" y="237600"/>
            <a:chExt cx="8751132" cy="6540560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208278" y="237600"/>
              <a:ext cx="8748000" cy="612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222356" y="980728"/>
              <a:ext cx="0" cy="5796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8959410" y="982160"/>
              <a:ext cx="0" cy="5796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16632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b="1" dirty="0" smtClean="0"/>
              <a:t>Блиц-обучение</a:t>
            </a:r>
            <a:endParaRPr lang="ru-RU" b="1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309200" y="2179002"/>
            <a:ext cx="2390592" cy="576000"/>
          </a:xfrm>
          <a:prstGeom prst="flowChartPredefinedProcess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Демонстрация способа действия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Блок-схема: типовой процесс 7"/>
          <p:cNvSpPr/>
          <p:nvPr/>
        </p:nvSpPr>
        <p:spPr>
          <a:xfrm>
            <a:off x="4788025" y="3428999"/>
            <a:ext cx="4104456" cy="2160000"/>
          </a:xfrm>
          <a:prstGeom prst="flowChartPredefinedProcess">
            <a:avLst/>
          </a:prstGeom>
          <a:blipFill>
            <a:blip r:embed="rId3"/>
            <a:srcRect/>
            <a:stretch>
              <a:fillRect/>
            </a:stretch>
          </a:blip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Составление учащимся индивидуальной программы по достижению максимальной эффективности: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q"/>
            </a:pPr>
            <a:r>
              <a:rPr lang="ru-RU" sz="1100" b="1" dirty="0" smtClean="0">
                <a:solidFill>
                  <a:schemeClr val="tx1"/>
                </a:solidFill>
              </a:rPr>
              <a:t>Подбор подводящих упражнений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q"/>
            </a:pPr>
            <a:r>
              <a:rPr lang="ru-RU" sz="1100" b="1" dirty="0" smtClean="0">
                <a:solidFill>
                  <a:schemeClr val="tx1"/>
                </a:solidFill>
              </a:rPr>
              <a:t>Подбор инструмента контроля и самоконтроля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q"/>
            </a:pPr>
            <a:r>
              <a:rPr lang="ru-RU" sz="1100" b="1" dirty="0" smtClean="0">
                <a:solidFill>
                  <a:schemeClr val="tx1"/>
                </a:solidFill>
              </a:rPr>
              <a:t>План тренировок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q"/>
            </a:pPr>
            <a:r>
              <a:rPr lang="ru-RU" sz="1100" b="1" dirty="0" smtClean="0">
                <a:solidFill>
                  <a:schemeClr val="tx1"/>
                </a:solidFill>
              </a:rPr>
              <a:t>Техника безопасности</a:t>
            </a:r>
          </a:p>
          <a:p>
            <a:pPr marL="171450" indent="-171450">
              <a:lnSpc>
                <a:spcPts val="1500"/>
              </a:lnSpc>
              <a:buFont typeface="Wingdings" panose="05000000000000000000" pitchFamily="2" charset="2"/>
              <a:buChar char="q"/>
            </a:pPr>
            <a:r>
              <a:rPr lang="ru-RU" sz="1100" b="1" dirty="0" smtClean="0">
                <a:solidFill>
                  <a:schemeClr val="tx1"/>
                </a:solidFill>
              </a:rPr>
              <a:t>Продумывание мониторинга роста эффективности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0" name="Блок-схема: типовой процесс 9"/>
          <p:cNvSpPr/>
          <p:nvPr/>
        </p:nvSpPr>
        <p:spPr>
          <a:xfrm>
            <a:off x="2784500" y="2060848"/>
            <a:ext cx="3617516" cy="792000"/>
          </a:xfrm>
          <a:prstGeom prst="flowChartPredefinedProcess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Проверка </a:t>
            </a:r>
            <a:r>
              <a:rPr lang="ru-RU" sz="1600" b="1" u="sng" dirty="0" smtClean="0">
                <a:solidFill>
                  <a:schemeClr val="tx1"/>
                </a:solidFill>
              </a:rPr>
              <a:t>соответствия</a:t>
            </a:r>
            <a:r>
              <a:rPr lang="ru-RU" sz="1600" b="1" dirty="0" smtClean="0">
                <a:solidFill>
                  <a:schemeClr val="tx1"/>
                </a:solidFill>
              </a:rPr>
              <a:t> цели действия и самого действия через контрольные точки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Блок-схема: типовой процесс 10"/>
          <p:cNvSpPr/>
          <p:nvPr/>
        </p:nvSpPr>
        <p:spPr>
          <a:xfrm>
            <a:off x="360000" y="4109139"/>
            <a:ext cx="3815780" cy="612000"/>
          </a:xfrm>
          <a:prstGeom prst="flowChartPredefinedProcess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Предложение вариантов повышения эффективности </a:t>
            </a:r>
            <a:r>
              <a:rPr lang="ru-RU" sz="1600" b="1" dirty="0">
                <a:solidFill>
                  <a:schemeClr val="tx1"/>
                </a:solidFill>
              </a:rPr>
              <a:t>способа действия</a:t>
            </a:r>
          </a:p>
        </p:txBody>
      </p:sp>
      <p:sp>
        <p:nvSpPr>
          <p:cNvPr id="12" name="Блок-схема: типовой процесс 11"/>
          <p:cNvSpPr/>
          <p:nvPr/>
        </p:nvSpPr>
        <p:spPr>
          <a:xfrm>
            <a:off x="360000" y="3400248"/>
            <a:ext cx="3816000" cy="612000"/>
          </a:xfrm>
          <a:prstGeom prst="flowChartPredefinedProcess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600" b="1" dirty="0">
                <a:solidFill>
                  <a:schemeClr val="tx1"/>
                </a:solidFill>
              </a:rPr>
              <a:t>Определение главного критерия эффективности для конкретного человека</a:t>
            </a:r>
          </a:p>
        </p:txBody>
      </p:sp>
      <p:sp>
        <p:nvSpPr>
          <p:cNvPr id="13" name="Блок-схема: типовой процесс 12"/>
          <p:cNvSpPr/>
          <p:nvPr/>
        </p:nvSpPr>
        <p:spPr>
          <a:xfrm>
            <a:off x="6444208" y="2895682"/>
            <a:ext cx="2376000" cy="396000"/>
          </a:xfrm>
          <a:prstGeom prst="flowChartPredefinedProcess">
            <a:avLst/>
          </a:prstGeom>
          <a:blipFill>
            <a:blip r:embed="rId4"/>
            <a:tile tx="0" ty="0" sx="100000" sy="100000" flip="none" algn="tl"/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Продолжение методики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200" y="787785"/>
            <a:ext cx="6167204" cy="769007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Методика освоения наиболее эффективного способа действия в соответствии с индивидуальным запросом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26472" y="913141"/>
            <a:ext cx="1980728" cy="586547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30 – 60 мин.</a:t>
            </a:r>
            <a:endParaRPr lang="ru-RU" sz="2400" b="1" dirty="0"/>
          </a:p>
        </p:txBody>
      </p:sp>
      <p:sp>
        <p:nvSpPr>
          <p:cNvPr id="18" name="Блок-схема: типовой процесс 17"/>
          <p:cNvSpPr/>
          <p:nvPr/>
        </p:nvSpPr>
        <p:spPr>
          <a:xfrm>
            <a:off x="6476404" y="2168848"/>
            <a:ext cx="2325688" cy="576000"/>
          </a:xfrm>
          <a:prstGeom prst="flowChartPredefinedProcess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Принятие решения по итогам проверки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0" name="Стрелка вверх 19"/>
          <p:cNvSpPr/>
          <p:nvPr/>
        </p:nvSpPr>
        <p:spPr>
          <a:xfrm rot="16200000" flipV="1">
            <a:off x="2642568" y="2252001"/>
            <a:ext cx="216000" cy="432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16200000" flipV="1">
            <a:off x="6334472" y="2252001"/>
            <a:ext cx="216000" cy="432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22" name="Блок-схема: типовой процесс 21"/>
          <p:cNvSpPr/>
          <p:nvPr/>
        </p:nvSpPr>
        <p:spPr>
          <a:xfrm>
            <a:off x="6476404" y="1592840"/>
            <a:ext cx="2376000" cy="396000"/>
          </a:xfrm>
          <a:prstGeom prst="flowChartPredefinedProcess">
            <a:avLst/>
          </a:prstGeom>
          <a:blipFill>
            <a:blip r:embed="rId4"/>
            <a:tile tx="0" ty="0" sx="100000" sy="100000" flip="none" algn="tl"/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600" b="1" dirty="0">
                <a:solidFill>
                  <a:schemeClr val="tx1"/>
                </a:solidFill>
              </a:rPr>
              <a:t>Переход на </a:t>
            </a:r>
            <a:r>
              <a:rPr lang="ru-RU" sz="1600" b="1" dirty="0" smtClean="0">
                <a:solidFill>
                  <a:schemeClr val="tx1"/>
                </a:solidFill>
              </a:rPr>
              <a:t>другую методику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3" name="Стрелка вверх 22"/>
          <p:cNvSpPr/>
          <p:nvPr/>
        </p:nvSpPr>
        <p:spPr>
          <a:xfrm flipV="1">
            <a:off x="8534300" y="2616474"/>
            <a:ext cx="216000" cy="468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>
            <a:off x="8534300" y="1817950"/>
            <a:ext cx="216000" cy="468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flipV="1">
            <a:off x="483657" y="3848076"/>
            <a:ext cx="216000" cy="468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26" name="Стрелка углом вверх 25"/>
          <p:cNvSpPr/>
          <p:nvPr/>
        </p:nvSpPr>
        <p:spPr>
          <a:xfrm rot="10800000">
            <a:off x="467568" y="3068960"/>
            <a:ext cx="6480694" cy="592087"/>
          </a:xfrm>
          <a:prstGeom prst="bentUpArrow">
            <a:avLst>
              <a:gd name="adj1" fmla="val 17470"/>
              <a:gd name="adj2" fmla="val 21196"/>
              <a:gd name="adj3" fmla="val 2852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27" name="Блок-схема: типовой процесс 26"/>
          <p:cNvSpPr/>
          <p:nvPr/>
        </p:nvSpPr>
        <p:spPr>
          <a:xfrm>
            <a:off x="360000" y="4806299"/>
            <a:ext cx="3816000" cy="612000"/>
          </a:xfrm>
          <a:prstGeom prst="flowChartPredefinedProcess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600" b="1" dirty="0" err="1" smtClean="0">
                <a:solidFill>
                  <a:schemeClr val="tx1"/>
                </a:solidFill>
              </a:rPr>
              <a:t>Деятельностная</a:t>
            </a:r>
            <a:r>
              <a:rPr lang="ru-RU" sz="1600" b="1" dirty="0" smtClean="0">
                <a:solidFill>
                  <a:schemeClr val="tx1"/>
                </a:solidFill>
              </a:rPr>
              <a:t> проверка на эффективность предложенных вариантов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9" name="Стрелка вверх 28"/>
          <p:cNvSpPr/>
          <p:nvPr/>
        </p:nvSpPr>
        <p:spPr>
          <a:xfrm flipV="1">
            <a:off x="483657" y="4549299"/>
            <a:ext cx="216000" cy="468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30" name="Блок-схема: типовой процесс 29"/>
          <p:cNvSpPr/>
          <p:nvPr/>
        </p:nvSpPr>
        <p:spPr>
          <a:xfrm>
            <a:off x="360000" y="5493171"/>
            <a:ext cx="3816000" cy="612000"/>
          </a:xfrm>
          <a:prstGeom prst="flowChartPredefinedProcess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Отработка наиболее эффективного варианта действия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1" name="Стрелка вверх 30"/>
          <p:cNvSpPr/>
          <p:nvPr/>
        </p:nvSpPr>
        <p:spPr>
          <a:xfrm flipV="1">
            <a:off x="483657" y="5259171"/>
            <a:ext cx="216000" cy="468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33" name="Блок-схема: типовой процесс 32"/>
          <p:cNvSpPr/>
          <p:nvPr/>
        </p:nvSpPr>
        <p:spPr>
          <a:xfrm>
            <a:off x="5925824" y="5805264"/>
            <a:ext cx="2390592" cy="648000"/>
          </a:xfrm>
          <a:prstGeom prst="flowChartPredefinedProcess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Реализация индивидуальной программы    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4854" y="1791321"/>
            <a:ext cx="633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smtClean="0"/>
              <a:t>1 - 3</a:t>
            </a:r>
            <a:endParaRPr lang="ru-RU" sz="1200" b="1" dirty="0"/>
          </a:p>
          <a:p>
            <a:pPr algn="ctr">
              <a:lnSpc>
                <a:spcPts val="1200"/>
              </a:lnSpc>
            </a:pPr>
            <a:r>
              <a:rPr lang="ru-RU" sz="1200" b="1" dirty="0"/>
              <a:t>мин.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31729" y="2060848"/>
            <a:ext cx="633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smtClean="0"/>
              <a:t>2 - 8</a:t>
            </a:r>
            <a:endParaRPr lang="ru-RU" sz="1200" b="1" dirty="0"/>
          </a:p>
          <a:p>
            <a:pPr algn="ctr">
              <a:lnSpc>
                <a:spcPts val="1200"/>
              </a:lnSpc>
            </a:pPr>
            <a:r>
              <a:rPr lang="ru-RU" sz="1200" b="1" dirty="0"/>
              <a:t>мин.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76404" y="1956463"/>
            <a:ext cx="633606" cy="24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smtClean="0"/>
              <a:t>1 мин</a:t>
            </a:r>
            <a:r>
              <a:rPr lang="ru-RU" sz="1200" b="1" dirty="0"/>
              <a:t>.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35677" y="3506193"/>
            <a:ext cx="633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smtClean="0"/>
              <a:t>1 - 3</a:t>
            </a:r>
            <a:endParaRPr lang="ru-RU" sz="1200" b="1" dirty="0"/>
          </a:p>
          <a:p>
            <a:pPr algn="ctr">
              <a:lnSpc>
                <a:spcPts val="1200"/>
              </a:lnSpc>
            </a:pPr>
            <a:r>
              <a:rPr lang="ru-RU" sz="1200" b="1" dirty="0"/>
              <a:t>мин.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56938" y="4215084"/>
            <a:ext cx="633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smtClean="0"/>
              <a:t>3 - 10</a:t>
            </a:r>
            <a:endParaRPr lang="ru-RU" sz="1200" b="1" dirty="0"/>
          </a:p>
          <a:p>
            <a:pPr algn="ctr">
              <a:lnSpc>
                <a:spcPts val="1200"/>
              </a:lnSpc>
            </a:pPr>
            <a:r>
              <a:rPr lang="ru-RU" sz="1200" b="1" dirty="0"/>
              <a:t>мин. 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40524" y="4259492"/>
            <a:ext cx="633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smtClean="0"/>
              <a:t>10 - …</a:t>
            </a:r>
            <a:endParaRPr lang="ru-RU" sz="1200" b="1" dirty="0"/>
          </a:p>
          <a:p>
            <a:pPr algn="ctr">
              <a:lnSpc>
                <a:spcPts val="1200"/>
              </a:lnSpc>
            </a:pPr>
            <a:r>
              <a:rPr lang="ru-RU" sz="1200" b="1" dirty="0"/>
              <a:t>мин.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20967" y="5693186"/>
            <a:ext cx="633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smtClean="0"/>
              <a:t>4 - 7</a:t>
            </a:r>
            <a:endParaRPr lang="ru-RU" sz="1200" b="1" dirty="0"/>
          </a:p>
          <a:p>
            <a:pPr algn="ctr">
              <a:lnSpc>
                <a:spcPts val="1200"/>
              </a:lnSpc>
            </a:pPr>
            <a:r>
              <a:rPr lang="ru-RU" sz="1200" b="1" dirty="0"/>
              <a:t>мин. 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85833" y="6471783"/>
            <a:ext cx="19544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smtClean="0"/>
              <a:t>Время индивидуально</a:t>
            </a:r>
            <a:endParaRPr lang="ru-RU" sz="1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620967" y="4912244"/>
            <a:ext cx="633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smtClean="0"/>
              <a:t>8 - …</a:t>
            </a:r>
            <a:endParaRPr lang="ru-RU" sz="1200" b="1" dirty="0"/>
          </a:p>
          <a:p>
            <a:pPr algn="ctr">
              <a:lnSpc>
                <a:spcPts val="1200"/>
              </a:lnSpc>
            </a:pPr>
            <a:r>
              <a:rPr lang="ru-RU" sz="1200" b="1" dirty="0"/>
              <a:t>мин.  </a:t>
            </a:r>
          </a:p>
        </p:txBody>
      </p:sp>
      <p:sp>
        <p:nvSpPr>
          <p:cNvPr id="49" name="Стрелка вверх 48"/>
          <p:cNvSpPr/>
          <p:nvPr/>
        </p:nvSpPr>
        <p:spPr>
          <a:xfrm flipV="1">
            <a:off x="8048429" y="5473838"/>
            <a:ext cx="216000" cy="468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3973741" y="3661048"/>
            <a:ext cx="1096922" cy="1997334"/>
            <a:chOff x="3973741" y="3848076"/>
            <a:chExt cx="1096922" cy="1811076"/>
          </a:xfrm>
        </p:grpSpPr>
        <p:sp>
          <p:nvSpPr>
            <p:cNvPr id="32" name="Стрелка углом вверх 31"/>
            <p:cNvSpPr/>
            <p:nvPr/>
          </p:nvSpPr>
          <p:spPr>
            <a:xfrm rot="16200000" flipV="1">
              <a:off x="3787435" y="4375922"/>
              <a:ext cx="1811074" cy="755382"/>
            </a:xfrm>
            <a:prstGeom prst="bentUpArrow">
              <a:avLst>
                <a:gd name="adj1" fmla="val 15019"/>
                <a:gd name="adj2" fmla="val 14801"/>
                <a:gd name="adj3" fmla="val 236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 rot="5400000">
              <a:off x="4147493" y="5384885"/>
              <a:ext cx="100515" cy="4480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7280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49428" y="1425732"/>
            <a:ext cx="5574900" cy="54322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21998" y="3641823"/>
            <a:ext cx="5430322" cy="2930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 rot="18900000">
            <a:off x="2246611" y="2452185"/>
            <a:ext cx="2988000" cy="1116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600" b="1" dirty="0" smtClean="0">
              <a:solidFill>
                <a:schemeClr val="tx1"/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208278" y="237600"/>
            <a:ext cx="8751132" cy="6505200"/>
            <a:chOff x="208278" y="237600"/>
            <a:chExt cx="8751132" cy="650520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208278" y="237600"/>
              <a:ext cx="8748000" cy="118813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>
              <a:off x="222356" y="1557368"/>
              <a:ext cx="0" cy="5184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8959410" y="1558800"/>
              <a:ext cx="0" cy="5184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0" name="Заголовок 1"/>
          <p:cNvSpPr txBox="1">
            <a:spLocks/>
          </p:cNvSpPr>
          <p:nvPr/>
        </p:nvSpPr>
        <p:spPr>
          <a:xfrm>
            <a:off x="222356" y="116632"/>
            <a:ext cx="8742132" cy="156260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Блиц-обучение в системе физического воспитания в школе</a:t>
            </a:r>
          </a:p>
        </p:txBody>
      </p:sp>
      <p:sp>
        <p:nvSpPr>
          <p:cNvPr id="27" name="Прямоугольник 26"/>
          <p:cNvSpPr/>
          <p:nvPr/>
        </p:nvSpPr>
        <p:spPr>
          <a:xfrm rot="2700000">
            <a:off x="4196074" y="3054081"/>
            <a:ext cx="3237984" cy="3684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программа</a:t>
            </a:r>
            <a:endParaRPr lang="ru-RU" dirty="0"/>
          </a:p>
        </p:txBody>
      </p:sp>
      <p:sp>
        <p:nvSpPr>
          <p:cNvPr id="28" name="Прямоугольник 16"/>
          <p:cNvSpPr/>
          <p:nvPr/>
        </p:nvSpPr>
        <p:spPr>
          <a:xfrm rot="2604053">
            <a:off x="2073038" y="4054777"/>
            <a:ext cx="3824524" cy="1227353"/>
          </a:xfrm>
          <a:custGeom>
            <a:avLst/>
            <a:gdLst>
              <a:gd name="connsiteX0" fmla="*/ 0 w 4104456"/>
              <a:gd name="connsiteY0" fmla="*/ 0 h 1202428"/>
              <a:gd name="connsiteX1" fmla="*/ 4104456 w 4104456"/>
              <a:gd name="connsiteY1" fmla="*/ 0 h 1202428"/>
              <a:gd name="connsiteX2" fmla="*/ 4104456 w 4104456"/>
              <a:gd name="connsiteY2" fmla="*/ 1202428 h 1202428"/>
              <a:gd name="connsiteX3" fmla="*/ 0 w 4104456"/>
              <a:gd name="connsiteY3" fmla="*/ 1202428 h 1202428"/>
              <a:gd name="connsiteX4" fmla="*/ 0 w 4104456"/>
              <a:gd name="connsiteY4" fmla="*/ 0 h 1202428"/>
              <a:gd name="connsiteX0" fmla="*/ 0 w 5168577"/>
              <a:gd name="connsiteY0" fmla="*/ 0 h 1218659"/>
              <a:gd name="connsiteX1" fmla="*/ 4104456 w 5168577"/>
              <a:gd name="connsiteY1" fmla="*/ 0 h 1218659"/>
              <a:gd name="connsiteX2" fmla="*/ 5168577 w 5168577"/>
              <a:gd name="connsiteY2" fmla="*/ 1218659 h 1218659"/>
              <a:gd name="connsiteX3" fmla="*/ 0 w 5168577"/>
              <a:gd name="connsiteY3" fmla="*/ 1202428 h 1218659"/>
              <a:gd name="connsiteX4" fmla="*/ 0 w 5168577"/>
              <a:gd name="connsiteY4" fmla="*/ 0 h 1218659"/>
              <a:gd name="connsiteX0" fmla="*/ 0 w 5168577"/>
              <a:gd name="connsiteY0" fmla="*/ 0 h 1218659"/>
              <a:gd name="connsiteX1" fmla="*/ 3930663 w 5168577"/>
              <a:gd name="connsiteY1" fmla="*/ 77032 h 1218659"/>
              <a:gd name="connsiteX2" fmla="*/ 5168577 w 5168577"/>
              <a:gd name="connsiteY2" fmla="*/ 1218659 h 1218659"/>
              <a:gd name="connsiteX3" fmla="*/ 0 w 5168577"/>
              <a:gd name="connsiteY3" fmla="*/ 1202428 h 1218659"/>
              <a:gd name="connsiteX4" fmla="*/ 0 w 5168577"/>
              <a:gd name="connsiteY4" fmla="*/ 0 h 1218659"/>
              <a:gd name="connsiteX0" fmla="*/ 0 w 5168577"/>
              <a:gd name="connsiteY0" fmla="*/ 19103 h 1237762"/>
              <a:gd name="connsiteX1" fmla="*/ 3848538 w 5168577"/>
              <a:gd name="connsiteY1" fmla="*/ 0 h 1237762"/>
              <a:gd name="connsiteX2" fmla="*/ 5168577 w 5168577"/>
              <a:gd name="connsiteY2" fmla="*/ 1237762 h 1237762"/>
              <a:gd name="connsiteX3" fmla="*/ 0 w 5168577"/>
              <a:gd name="connsiteY3" fmla="*/ 1221531 h 1237762"/>
              <a:gd name="connsiteX4" fmla="*/ 0 w 5168577"/>
              <a:gd name="connsiteY4" fmla="*/ 19103 h 1237762"/>
              <a:gd name="connsiteX0" fmla="*/ 0 w 5273045"/>
              <a:gd name="connsiteY0" fmla="*/ 19103 h 1221531"/>
              <a:gd name="connsiteX1" fmla="*/ 3848538 w 5273045"/>
              <a:gd name="connsiteY1" fmla="*/ 0 h 1221531"/>
              <a:gd name="connsiteX2" fmla="*/ 5273045 w 5273045"/>
              <a:gd name="connsiteY2" fmla="*/ 1186157 h 1221531"/>
              <a:gd name="connsiteX3" fmla="*/ 0 w 5273045"/>
              <a:gd name="connsiteY3" fmla="*/ 1221531 h 1221531"/>
              <a:gd name="connsiteX4" fmla="*/ 0 w 5273045"/>
              <a:gd name="connsiteY4" fmla="*/ 19103 h 1221531"/>
              <a:gd name="connsiteX0" fmla="*/ 12798 w 5285843"/>
              <a:gd name="connsiteY0" fmla="*/ 19103 h 1186157"/>
              <a:gd name="connsiteX1" fmla="*/ 3861336 w 5285843"/>
              <a:gd name="connsiteY1" fmla="*/ 0 h 1186157"/>
              <a:gd name="connsiteX2" fmla="*/ 5285843 w 5285843"/>
              <a:gd name="connsiteY2" fmla="*/ 1186157 h 1186157"/>
              <a:gd name="connsiteX3" fmla="*/ 0 w 5285843"/>
              <a:gd name="connsiteY3" fmla="*/ 1099969 h 1186157"/>
              <a:gd name="connsiteX4" fmla="*/ 12798 w 5285843"/>
              <a:gd name="connsiteY4" fmla="*/ 19103 h 1186157"/>
              <a:gd name="connsiteX0" fmla="*/ 67417 w 5340462"/>
              <a:gd name="connsiteY0" fmla="*/ 19103 h 1193097"/>
              <a:gd name="connsiteX1" fmla="*/ 3915955 w 5340462"/>
              <a:gd name="connsiteY1" fmla="*/ 0 h 1193097"/>
              <a:gd name="connsiteX2" fmla="*/ 5340462 w 5340462"/>
              <a:gd name="connsiteY2" fmla="*/ 1186157 h 1193097"/>
              <a:gd name="connsiteX3" fmla="*/ 0 w 5340462"/>
              <a:gd name="connsiteY3" fmla="*/ 1193097 h 1193097"/>
              <a:gd name="connsiteX4" fmla="*/ 67417 w 5340462"/>
              <a:gd name="connsiteY4" fmla="*/ 19103 h 1193097"/>
              <a:gd name="connsiteX0" fmla="*/ 0 w 5393174"/>
              <a:gd name="connsiteY0" fmla="*/ 29937 h 1193097"/>
              <a:gd name="connsiteX1" fmla="*/ 3968667 w 5393174"/>
              <a:gd name="connsiteY1" fmla="*/ 0 h 1193097"/>
              <a:gd name="connsiteX2" fmla="*/ 5393174 w 5393174"/>
              <a:gd name="connsiteY2" fmla="*/ 1186157 h 1193097"/>
              <a:gd name="connsiteX3" fmla="*/ 52712 w 5393174"/>
              <a:gd name="connsiteY3" fmla="*/ 1193097 h 1193097"/>
              <a:gd name="connsiteX4" fmla="*/ 0 w 5393174"/>
              <a:gd name="connsiteY4" fmla="*/ 29937 h 1193097"/>
              <a:gd name="connsiteX0" fmla="*/ 33231 w 5340462"/>
              <a:gd name="connsiteY0" fmla="*/ 18351 h 1193097"/>
              <a:gd name="connsiteX1" fmla="*/ 3915955 w 5340462"/>
              <a:gd name="connsiteY1" fmla="*/ 0 h 1193097"/>
              <a:gd name="connsiteX2" fmla="*/ 5340462 w 5340462"/>
              <a:gd name="connsiteY2" fmla="*/ 1186157 h 1193097"/>
              <a:gd name="connsiteX3" fmla="*/ 0 w 5340462"/>
              <a:gd name="connsiteY3" fmla="*/ 1193097 h 1193097"/>
              <a:gd name="connsiteX4" fmla="*/ 33231 w 5340462"/>
              <a:gd name="connsiteY4" fmla="*/ 18351 h 1193097"/>
              <a:gd name="connsiteX0" fmla="*/ 0 w 5359943"/>
              <a:gd name="connsiteY0" fmla="*/ 57619 h 1193097"/>
              <a:gd name="connsiteX1" fmla="*/ 3935436 w 5359943"/>
              <a:gd name="connsiteY1" fmla="*/ 0 h 1193097"/>
              <a:gd name="connsiteX2" fmla="*/ 5359943 w 5359943"/>
              <a:gd name="connsiteY2" fmla="*/ 1186157 h 1193097"/>
              <a:gd name="connsiteX3" fmla="*/ 19481 w 5359943"/>
              <a:gd name="connsiteY3" fmla="*/ 1193097 h 1193097"/>
              <a:gd name="connsiteX4" fmla="*/ 0 w 5359943"/>
              <a:gd name="connsiteY4" fmla="*/ 57619 h 1193097"/>
              <a:gd name="connsiteX0" fmla="*/ 0 w 5391266"/>
              <a:gd name="connsiteY0" fmla="*/ 0 h 1217021"/>
              <a:gd name="connsiteX1" fmla="*/ 3966759 w 5391266"/>
              <a:gd name="connsiteY1" fmla="*/ 23924 h 1217021"/>
              <a:gd name="connsiteX2" fmla="*/ 5391266 w 5391266"/>
              <a:gd name="connsiteY2" fmla="*/ 1210081 h 1217021"/>
              <a:gd name="connsiteX3" fmla="*/ 50804 w 5391266"/>
              <a:gd name="connsiteY3" fmla="*/ 1217021 h 1217021"/>
              <a:gd name="connsiteX4" fmla="*/ 0 w 5391266"/>
              <a:gd name="connsiteY4" fmla="*/ 0 h 1217021"/>
              <a:gd name="connsiteX0" fmla="*/ 0 w 5391266"/>
              <a:gd name="connsiteY0" fmla="*/ 682 h 1217703"/>
              <a:gd name="connsiteX1" fmla="*/ 3937220 w 5391266"/>
              <a:gd name="connsiteY1" fmla="*/ 0 h 1217703"/>
              <a:gd name="connsiteX2" fmla="*/ 5391266 w 5391266"/>
              <a:gd name="connsiteY2" fmla="*/ 1210763 h 1217703"/>
              <a:gd name="connsiteX3" fmla="*/ 50804 w 5391266"/>
              <a:gd name="connsiteY3" fmla="*/ 1217703 h 1217703"/>
              <a:gd name="connsiteX4" fmla="*/ 0 w 5391266"/>
              <a:gd name="connsiteY4" fmla="*/ 682 h 1217703"/>
              <a:gd name="connsiteX0" fmla="*/ 0 w 5391266"/>
              <a:gd name="connsiteY0" fmla="*/ 682 h 1222852"/>
              <a:gd name="connsiteX1" fmla="*/ 3937220 w 5391266"/>
              <a:gd name="connsiteY1" fmla="*/ 0 h 1222852"/>
              <a:gd name="connsiteX2" fmla="*/ 5391266 w 5391266"/>
              <a:gd name="connsiteY2" fmla="*/ 1210763 h 1222852"/>
              <a:gd name="connsiteX3" fmla="*/ 12608 w 5391266"/>
              <a:gd name="connsiteY3" fmla="*/ 1222852 h 1222852"/>
              <a:gd name="connsiteX4" fmla="*/ 0 w 5391266"/>
              <a:gd name="connsiteY4" fmla="*/ 682 h 1222852"/>
              <a:gd name="connsiteX0" fmla="*/ 17780 w 5409046"/>
              <a:gd name="connsiteY0" fmla="*/ 682 h 1222183"/>
              <a:gd name="connsiteX1" fmla="*/ 3955000 w 5409046"/>
              <a:gd name="connsiteY1" fmla="*/ 0 h 1222183"/>
              <a:gd name="connsiteX2" fmla="*/ 5409046 w 5409046"/>
              <a:gd name="connsiteY2" fmla="*/ 1210763 h 1222183"/>
              <a:gd name="connsiteX3" fmla="*/ 0 w 5409046"/>
              <a:gd name="connsiteY3" fmla="*/ 1222183 h 1222183"/>
              <a:gd name="connsiteX4" fmla="*/ 17780 w 5409046"/>
              <a:gd name="connsiteY4" fmla="*/ 682 h 1222183"/>
              <a:gd name="connsiteX0" fmla="*/ 0 w 5391266"/>
              <a:gd name="connsiteY0" fmla="*/ 682 h 1222851"/>
              <a:gd name="connsiteX1" fmla="*/ 3937220 w 5391266"/>
              <a:gd name="connsiteY1" fmla="*/ 0 h 1222851"/>
              <a:gd name="connsiteX2" fmla="*/ 5391266 w 5391266"/>
              <a:gd name="connsiteY2" fmla="*/ 1210763 h 1222851"/>
              <a:gd name="connsiteX3" fmla="*/ 12609 w 5391266"/>
              <a:gd name="connsiteY3" fmla="*/ 1222851 h 1222851"/>
              <a:gd name="connsiteX4" fmla="*/ 0 w 5391266"/>
              <a:gd name="connsiteY4" fmla="*/ 682 h 1222851"/>
              <a:gd name="connsiteX0" fmla="*/ 0 w 5391266"/>
              <a:gd name="connsiteY0" fmla="*/ 682 h 1210763"/>
              <a:gd name="connsiteX1" fmla="*/ 3937220 w 5391266"/>
              <a:gd name="connsiteY1" fmla="*/ 0 h 1210763"/>
              <a:gd name="connsiteX2" fmla="*/ 5391266 w 5391266"/>
              <a:gd name="connsiteY2" fmla="*/ 1210763 h 1210763"/>
              <a:gd name="connsiteX3" fmla="*/ 27041 w 5391266"/>
              <a:gd name="connsiteY3" fmla="*/ 1081907 h 1210763"/>
              <a:gd name="connsiteX4" fmla="*/ 0 w 5391266"/>
              <a:gd name="connsiteY4" fmla="*/ 682 h 1210763"/>
              <a:gd name="connsiteX0" fmla="*/ 59152 w 5364225"/>
              <a:gd name="connsiteY0" fmla="*/ 0 h 1245360"/>
              <a:gd name="connsiteX1" fmla="*/ 3910179 w 5364225"/>
              <a:gd name="connsiteY1" fmla="*/ 34597 h 1245360"/>
              <a:gd name="connsiteX2" fmla="*/ 5364225 w 5364225"/>
              <a:gd name="connsiteY2" fmla="*/ 1245360 h 1245360"/>
              <a:gd name="connsiteX3" fmla="*/ 0 w 5364225"/>
              <a:gd name="connsiteY3" fmla="*/ 1116504 h 1245360"/>
              <a:gd name="connsiteX4" fmla="*/ 59152 w 5364225"/>
              <a:gd name="connsiteY4" fmla="*/ 0 h 1245360"/>
              <a:gd name="connsiteX0" fmla="*/ 59152 w 4873831"/>
              <a:gd name="connsiteY0" fmla="*/ 0 h 1234576"/>
              <a:gd name="connsiteX1" fmla="*/ 3910179 w 4873831"/>
              <a:gd name="connsiteY1" fmla="*/ 34597 h 1234576"/>
              <a:gd name="connsiteX2" fmla="*/ 4873831 w 4873831"/>
              <a:gd name="connsiteY2" fmla="*/ 1234576 h 1234576"/>
              <a:gd name="connsiteX3" fmla="*/ 0 w 4873831"/>
              <a:gd name="connsiteY3" fmla="*/ 1116504 h 1234576"/>
              <a:gd name="connsiteX4" fmla="*/ 59152 w 4873831"/>
              <a:gd name="connsiteY4" fmla="*/ 0 h 1234576"/>
              <a:gd name="connsiteX0" fmla="*/ 59152 w 4873831"/>
              <a:gd name="connsiteY0" fmla="*/ 0 h 1234576"/>
              <a:gd name="connsiteX1" fmla="*/ 3512513 w 4873831"/>
              <a:gd name="connsiteY1" fmla="*/ 70460 h 1234576"/>
              <a:gd name="connsiteX2" fmla="*/ 4873831 w 4873831"/>
              <a:gd name="connsiteY2" fmla="*/ 1234576 h 1234576"/>
              <a:gd name="connsiteX3" fmla="*/ 0 w 4873831"/>
              <a:gd name="connsiteY3" fmla="*/ 1116504 h 1234576"/>
              <a:gd name="connsiteX4" fmla="*/ 59152 w 4873831"/>
              <a:gd name="connsiteY4" fmla="*/ 0 h 1234576"/>
              <a:gd name="connsiteX0" fmla="*/ 59152 w 4874883"/>
              <a:gd name="connsiteY0" fmla="*/ 0 h 1204859"/>
              <a:gd name="connsiteX1" fmla="*/ 3512513 w 4874883"/>
              <a:gd name="connsiteY1" fmla="*/ 70460 h 1204859"/>
              <a:gd name="connsiteX2" fmla="*/ 4874883 w 4874883"/>
              <a:gd name="connsiteY2" fmla="*/ 1204859 h 1204859"/>
              <a:gd name="connsiteX3" fmla="*/ 0 w 4874883"/>
              <a:gd name="connsiteY3" fmla="*/ 1116504 h 1204859"/>
              <a:gd name="connsiteX4" fmla="*/ 59152 w 4874883"/>
              <a:gd name="connsiteY4" fmla="*/ 0 h 1204859"/>
              <a:gd name="connsiteX0" fmla="*/ 59152 w 4883523"/>
              <a:gd name="connsiteY0" fmla="*/ 0 h 1227353"/>
              <a:gd name="connsiteX1" fmla="*/ 3512513 w 4883523"/>
              <a:gd name="connsiteY1" fmla="*/ 70460 h 1227353"/>
              <a:gd name="connsiteX2" fmla="*/ 4883523 w 4883523"/>
              <a:gd name="connsiteY2" fmla="*/ 1227353 h 1227353"/>
              <a:gd name="connsiteX3" fmla="*/ 0 w 4883523"/>
              <a:gd name="connsiteY3" fmla="*/ 1116504 h 1227353"/>
              <a:gd name="connsiteX4" fmla="*/ 59152 w 4883523"/>
              <a:gd name="connsiteY4" fmla="*/ 0 h 1227353"/>
              <a:gd name="connsiteX0" fmla="*/ 30596 w 4854967"/>
              <a:gd name="connsiteY0" fmla="*/ 0 h 1227353"/>
              <a:gd name="connsiteX1" fmla="*/ 3483957 w 4854967"/>
              <a:gd name="connsiteY1" fmla="*/ 70460 h 1227353"/>
              <a:gd name="connsiteX2" fmla="*/ 4854967 w 4854967"/>
              <a:gd name="connsiteY2" fmla="*/ 1227353 h 1227353"/>
              <a:gd name="connsiteX3" fmla="*/ 0 w 4854967"/>
              <a:gd name="connsiteY3" fmla="*/ 1109698 h 1227353"/>
              <a:gd name="connsiteX4" fmla="*/ 30596 w 4854967"/>
              <a:gd name="connsiteY4" fmla="*/ 0 h 122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4967" h="1227353">
                <a:moveTo>
                  <a:pt x="30596" y="0"/>
                </a:moveTo>
                <a:lnTo>
                  <a:pt x="3483957" y="70460"/>
                </a:lnTo>
                <a:lnTo>
                  <a:pt x="4854967" y="1227353"/>
                </a:lnTo>
                <a:lnTo>
                  <a:pt x="0" y="1109698"/>
                </a:lnTo>
                <a:lnTo>
                  <a:pt x="30596" y="0"/>
                </a:lnTo>
                <a:close/>
              </a:path>
            </a:pathLst>
          </a:custGeom>
          <a:solidFill>
            <a:srgbClr val="00FF99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9" name="Блок-схема: решение 28"/>
          <p:cNvSpPr/>
          <p:nvPr/>
        </p:nvSpPr>
        <p:spPr>
          <a:xfrm>
            <a:off x="3821499" y="2605218"/>
            <a:ext cx="2232000" cy="2232000"/>
          </a:xfrm>
          <a:prstGeom prst="flowChartDecision">
            <a:avLst/>
          </a:prstGeom>
          <a:solidFill>
            <a:srgbClr val="CC6600"/>
          </a:solidFill>
          <a:ln w="19050">
            <a:solidFill>
              <a:schemeClr val="bg1"/>
            </a:solidFill>
          </a:ln>
          <a:effectLst>
            <a:glow rad="1117600">
              <a:srgbClr val="FFC000">
                <a:alpha val="63000"/>
              </a:srgbClr>
            </a:glow>
            <a:softEdge rad="0"/>
          </a:effectLst>
          <a:scene3d>
            <a:camera prst="orthographicFront"/>
            <a:lightRig rig="threePt" dir="t"/>
          </a:scene3d>
          <a:sp3d>
            <a:bevelT w="196850"/>
            <a:bevelB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Блиц-обучение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30" name="Прямая соединительная линия 29"/>
          <p:cNvCxnSpPr>
            <a:stCxn id="29" idx="0"/>
          </p:cNvCxnSpPr>
          <p:nvPr/>
        </p:nvCxnSpPr>
        <p:spPr>
          <a:xfrm flipH="1">
            <a:off x="3030243" y="2605218"/>
            <a:ext cx="1907256" cy="1928073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 rot="2700000">
            <a:off x="3115092" y="4545677"/>
            <a:ext cx="2173255" cy="723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Учебный предмет «Физическая культура»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2700000">
            <a:off x="2450963" y="3358218"/>
            <a:ext cx="1187584" cy="723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Кратко-срочные курсы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3" name="Стрелка вверх 32"/>
          <p:cNvSpPr/>
          <p:nvPr/>
        </p:nvSpPr>
        <p:spPr>
          <a:xfrm rot="18900000">
            <a:off x="3256639" y="4091719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 rot="8100000">
            <a:off x="3460000" y="3894127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3081060" y="2964191"/>
            <a:ext cx="1907257" cy="1928073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Стрелка вверх 37"/>
          <p:cNvSpPr/>
          <p:nvPr/>
        </p:nvSpPr>
        <p:spPr>
          <a:xfrm rot="2700000" flipH="1">
            <a:off x="3367699" y="3226045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51" name="Стрелка вверх 50"/>
          <p:cNvSpPr/>
          <p:nvPr/>
        </p:nvSpPr>
        <p:spPr>
          <a:xfrm rot="13500000" flipH="1">
            <a:off x="3204490" y="3065630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53" name="Стрелка вверх 52"/>
          <p:cNvSpPr/>
          <p:nvPr/>
        </p:nvSpPr>
        <p:spPr>
          <a:xfrm rot="13500000">
            <a:off x="4427305" y="4278921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58" name="Стрелка вверх 57"/>
          <p:cNvSpPr/>
          <p:nvPr/>
        </p:nvSpPr>
        <p:spPr>
          <a:xfrm rot="16200000">
            <a:off x="3768354" y="3529930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59" name="Стрелка вверх 58"/>
          <p:cNvSpPr/>
          <p:nvPr/>
        </p:nvSpPr>
        <p:spPr>
          <a:xfrm rot="18900000">
            <a:off x="4086219" y="3198334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60" name="Стрелка вверх 59"/>
          <p:cNvSpPr/>
          <p:nvPr/>
        </p:nvSpPr>
        <p:spPr>
          <a:xfrm rot="18900000">
            <a:off x="4441914" y="2816496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 rot="2700000">
            <a:off x="1929398" y="5167239"/>
            <a:ext cx="2739672" cy="572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Пространство школы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16"/>
          <p:cNvSpPr/>
          <p:nvPr/>
        </p:nvSpPr>
        <p:spPr>
          <a:xfrm rot="18995947" flipH="1">
            <a:off x="4111635" y="4331716"/>
            <a:ext cx="3058720" cy="1221107"/>
          </a:xfrm>
          <a:custGeom>
            <a:avLst/>
            <a:gdLst>
              <a:gd name="connsiteX0" fmla="*/ 0 w 4104456"/>
              <a:gd name="connsiteY0" fmla="*/ 0 h 1202428"/>
              <a:gd name="connsiteX1" fmla="*/ 4104456 w 4104456"/>
              <a:gd name="connsiteY1" fmla="*/ 0 h 1202428"/>
              <a:gd name="connsiteX2" fmla="*/ 4104456 w 4104456"/>
              <a:gd name="connsiteY2" fmla="*/ 1202428 h 1202428"/>
              <a:gd name="connsiteX3" fmla="*/ 0 w 4104456"/>
              <a:gd name="connsiteY3" fmla="*/ 1202428 h 1202428"/>
              <a:gd name="connsiteX4" fmla="*/ 0 w 4104456"/>
              <a:gd name="connsiteY4" fmla="*/ 0 h 1202428"/>
              <a:gd name="connsiteX0" fmla="*/ 0 w 5168577"/>
              <a:gd name="connsiteY0" fmla="*/ 0 h 1218659"/>
              <a:gd name="connsiteX1" fmla="*/ 4104456 w 5168577"/>
              <a:gd name="connsiteY1" fmla="*/ 0 h 1218659"/>
              <a:gd name="connsiteX2" fmla="*/ 5168577 w 5168577"/>
              <a:gd name="connsiteY2" fmla="*/ 1218659 h 1218659"/>
              <a:gd name="connsiteX3" fmla="*/ 0 w 5168577"/>
              <a:gd name="connsiteY3" fmla="*/ 1202428 h 1218659"/>
              <a:gd name="connsiteX4" fmla="*/ 0 w 5168577"/>
              <a:gd name="connsiteY4" fmla="*/ 0 h 1218659"/>
              <a:gd name="connsiteX0" fmla="*/ 0 w 5168577"/>
              <a:gd name="connsiteY0" fmla="*/ 0 h 1218659"/>
              <a:gd name="connsiteX1" fmla="*/ 3930663 w 5168577"/>
              <a:gd name="connsiteY1" fmla="*/ 77032 h 1218659"/>
              <a:gd name="connsiteX2" fmla="*/ 5168577 w 5168577"/>
              <a:gd name="connsiteY2" fmla="*/ 1218659 h 1218659"/>
              <a:gd name="connsiteX3" fmla="*/ 0 w 5168577"/>
              <a:gd name="connsiteY3" fmla="*/ 1202428 h 1218659"/>
              <a:gd name="connsiteX4" fmla="*/ 0 w 5168577"/>
              <a:gd name="connsiteY4" fmla="*/ 0 h 1218659"/>
              <a:gd name="connsiteX0" fmla="*/ 0 w 5168577"/>
              <a:gd name="connsiteY0" fmla="*/ 19103 h 1237762"/>
              <a:gd name="connsiteX1" fmla="*/ 3848538 w 5168577"/>
              <a:gd name="connsiteY1" fmla="*/ 0 h 1237762"/>
              <a:gd name="connsiteX2" fmla="*/ 5168577 w 5168577"/>
              <a:gd name="connsiteY2" fmla="*/ 1237762 h 1237762"/>
              <a:gd name="connsiteX3" fmla="*/ 0 w 5168577"/>
              <a:gd name="connsiteY3" fmla="*/ 1221531 h 1237762"/>
              <a:gd name="connsiteX4" fmla="*/ 0 w 5168577"/>
              <a:gd name="connsiteY4" fmla="*/ 19103 h 1237762"/>
              <a:gd name="connsiteX0" fmla="*/ 0 w 5273045"/>
              <a:gd name="connsiteY0" fmla="*/ 19103 h 1221531"/>
              <a:gd name="connsiteX1" fmla="*/ 3848538 w 5273045"/>
              <a:gd name="connsiteY1" fmla="*/ 0 h 1221531"/>
              <a:gd name="connsiteX2" fmla="*/ 5273045 w 5273045"/>
              <a:gd name="connsiteY2" fmla="*/ 1186157 h 1221531"/>
              <a:gd name="connsiteX3" fmla="*/ 0 w 5273045"/>
              <a:gd name="connsiteY3" fmla="*/ 1221531 h 1221531"/>
              <a:gd name="connsiteX4" fmla="*/ 0 w 5273045"/>
              <a:gd name="connsiteY4" fmla="*/ 19103 h 1221531"/>
              <a:gd name="connsiteX0" fmla="*/ 12798 w 5285843"/>
              <a:gd name="connsiteY0" fmla="*/ 19103 h 1186157"/>
              <a:gd name="connsiteX1" fmla="*/ 3861336 w 5285843"/>
              <a:gd name="connsiteY1" fmla="*/ 0 h 1186157"/>
              <a:gd name="connsiteX2" fmla="*/ 5285843 w 5285843"/>
              <a:gd name="connsiteY2" fmla="*/ 1186157 h 1186157"/>
              <a:gd name="connsiteX3" fmla="*/ 0 w 5285843"/>
              <a:gd name="connsiteY3" fmla="*/ 1099969 h 1186157"/>
              <a:gd name="connsiteX4" fmla="*/ 12798 w 5285843"/>
              <a:gd name="connsiteY4" fmla="*/ 19103 h 1186157"/>
              <a:gd name="connsiteX0" fmla="*/ 67417 w 5340462"/>
              <a:gd name="connsiteY0" fmla="*/ 19103 h 1193097"/>
              <a:gd name="connsiteX1" fmla="*/ 3915955 w 5340462"/>
              <a:gd name="connsiteY1" fmla="*/ 0 h 1193097"/>
              <a:gd name="connsiteX2" fmla="*/ 5340462 w 5340462"/>
              <a:gd name="connsiteY2" fmla="*/ 1186157 h 1193097"/>
              <a:gd name="connsiteX3" fmla="*/ 0 w 5340462"/>
              <a:gd name="connsiteY3" fmla="*/ 1193097 h 1193097"/>
              <a:gd name="connsiteX4" fmla="*/ 67417 w 5340462"/>
              <a:gd name="connsiteY4" fmla="*/ 19103 h 1193097"/>
              <a:gd name="connsiteX0" fmla="*/ 0 w 5393174"/>
              <a:gd name="connsiteY0" fmla="*/ 29937 h 1193097"/>
              <a:gd name="connsiteX1" fmla="*/ 3968667 w 5393174"/>
              <a:gd name="connsiteY1" fmla="*/ 0 h 1193097"/>
              <a:gd name="connsiteX2" fmla="*/ 5393174 w 5393174"/>
              <a:gd name="connsiteY2" fmla="*/ 1186157 h 1193097"/>
              <a:gd name="connsiteX3" fmla="*/ 52712 w 5393174"/>
              <a:gd name="connsiteY3" fmla="*/ 1193097 h 1193097"/>
              <a:gd name="connsiteX4" fmla="*/ 0 w 5393174"/>
              <a:gd name="connsiteY4" fmla="*/ 29937 h 1193097"/>
              <a:gd name="connsiteX0" fmla="*/ 33231 w 5340462"/>
              <a:gd name="connsiteY0" fmla="*/ 18351 h 1193097"/>
              <a:gd name="connsiteX1" fmla="*/ 3915955 w 5340462"/>
              <a:gd name="connsiteY1" fmla="*/ 0 h 1193097"/>
              <a:gd name="connsiteX2" fmla="*/ 5340462 w 5340462"/>
              <a:gd name="connsiteY2" fmla="*/ 1186157 h 1193097"/>
              <a:gd name="connsiteX3" fmla="*/ 0 w 5340462"/>
              <a:gd name="connsiteY3" fmla="*/ 1193097 h 1193097"/>
              <a:gd name="connsiteX4" fmla="*/ 33231 w 5340462"/>
              <a:gd name="connsiteY4" fmla="*/ 18351 h 1193097"/>
              <a:gd name="connsiteX0" fmla="*/ 0 w 5359943"/>
              <a:gd name="connsiteY0" fmla="*/ 57619 h 1193097"/>
              <a:gd name="connsiteX1" fmla="*/ 3935436 w 5359943"/>
              <a:gd name="connsiteY1" fmla="*/ 0 h 1193097"/>
              <a:gd name="connsiteX2" fmla="*/ 5359943 w 5359943"/>
              <a:gd name="connsiteY2" fmla="*/ 1186157 h 1193097"/>
              <a:gd name="connsiteX3" fmla="*/ 19481 w 5359943"/>
              <a:gd name="connsiteY3" fmla="*/ 1193097 h 1193097"/>
              <a:gd name="connsiteX4" fmla="*/ 0 w 5359943"/>
              <a:gd name="connsiteY4" fmla="*/ 57619 h 1193097"/>
              <a:gd name="connsiteX0" fmla="*/ 0 w 5391266"/>
              <a:gd name="connsiteY0" fmla="*/ 0 h 1217021"/>
              <a:gd name="connsiteX1" fmla="*/ 3966759 w 5391266"/>
              <a:gd name="connsiteY1" fmla="*/ 23924 h 1217021"/>
              <a:gd name="connsiteX2" fmla="*/ 5391266 w 5391266"/>
              <a:gd name="connsiteY2" fmla="*/ 1210081 h 1217021"/>
              <a:gd name="connsiteX3" fmla="*/ 50804 w 5391266"/>
              <a:gd name="connsiteY3" fmla="*/ 1217021 h 1217021"/>
              <a:gd name="connsiteX4" fmla="*/ 0 w 5391266"/>
              <a:gd name="connsiteY4" fmla="*/ 0 h 1217021"/>
              <a:gd name="connsiteX0" fmla="*/ 0 w 5391266"/>
              <a:gd name="connsiteY0" fmla="*/ 682 h 1217703"/>
              <a:gd name="connsiteX1" fmla="*/ 3937220 w 5391266"/>
              <a:gd name="connsiteY1" fmla="*/ 0 h 1217703"/>
              <a:gd name="connsiteX2" fmla="*/ 5391266 w 5391266"/>
              <a:gd name="connsiteY2" fmla="*/ 1210763 h 1217703"/>
              <a:gd name="connsiteX3" fmla="*/ 50804 w 5391266"/>
              <a:gd name="connsiteY3" fmla="*/ 1217703 h 1217703"/>
              <a:gd name="connsiteX4" fmla="*/ 0 w 5391266"/>
              <a:gd name="connsiteY4" fmla="*/ 682 h 1217703"/>
              <a:gd name="connsiteX0" fmla="*/ 0 w 5391266"/>
              <a:gd name="connsiteY0" fmla="*/ 682 h 1222852"/>
              <a:gd name="connsiteX1" fmla="*/ 3937220 w 5391266"/>
              <a:gd name="connsiteY1" fmla="*/ 0 h 1222852"/>
              <a:gd name="connsiteX2" fmla="*/ 5391266 w 5391266"/>
              <a:gd name="connsiteY2" fmla="*/ 1210763 h 1222852"/>
              <a:gd name="connsiteX3" fmla="*/ 12608 w 5391266"/>
              <a:gd name="connsiteY3" fmla="*/ 1222852 h 1222852"/>
              <a:gd name="connsiteX4" fmla="*/ 0 w 5391266"/>
              <a:gd name="connsiteY4" fmla="*/ 682 h 1222852"/>
              <a:gd name="connsiteX0" fmla="*/ 17780 w 5409046"/>
              <a:gd name="connsiteY0" fmla="*/ 682 h 1222183"/>
              <a:gd name="connsiteX1" fmla="*/ 3955000 w 5409046"/>
              <a:gd name="connsiteY1" fmla="*/ 0 h 1222183"/>
              <a:gd name="connsiteX2" fmla="*/ 5409046 w 5409046"/>
              <a:gd name="connsiteY2" fmla="*/ 1210763 h 1222183"/>
              <a:gd name="connsiteX3" fmla="*/ 0 w 5409046"/>
              <a:gd name="connsiteY3" fmla="*/ 1222183 h 1222183"/>
              <a:gd name="connsiteX4" fmla="*/ 17780 w 5409046"/>
              <a:gd name="connsiteY4" fmla="*/ 682 h 1222183"/>
              <a:gd name="connsiteX0" fmla="*/ 0 w 5391266"/>
              <a:gd name="connsiteY0" fmla="*/ 682 h 1222851"/>
              <a:gd name="connsiteX1" fmla="*/ 3937220 w 5391266"/>
              <a:gd name="connsiteY1" fmla="*/ 0 h 1222851"/>
              <a:gd name="connsiteX2" fmla="*/ 5391266 w 5391266"/>
              <a:gd name="connsiteY2" fmla="*/ 1210763 h 1222851"/>
              <a:gd name="connsiteX3" fmla="*/ 12609 w 5391266"/>
              <a:gd name="connsiteY3" fmla="*/ 1222851 h 1222851"/>
              <a:gd name="connsiteX4" fmla="*/ 0 w 5391266"/>
              <a:gd name="connsiteY4" fmla="*/ 682 h 1222851"/>
              <a:gd name="connsiteX0" fmla="*/ 0 w 5391266"/>
              <a:gd name="connsiteY0" fmla="*/ 682 h 1210763"/>
              <a:gd name="connsiteX1" fmla="*/ 3937220 w 5391266"/>
              <a:gd name="connsiteY1" fmla="*/ 0 h 1210763"/>
              <a:gd name="connsiteX2" fmla="*/ 5391266 w 5391266"/>
              <a:gd name="connsiteY2" fmla="*/ 1210763 h 1210763"/>
              <a:gd name="connsiteX3" fmla="*/ 27041 w 5391266"/>
              <a:gd name="connsiteY3" fmla="*/ 1081907 h 1210763"/>
              <a:gd name="connsiteX4" fmla="*/ 0 w 5391266"/>
              <a:gd name="connsiteY4" fmla="*/ 682 h 1210763"/>
              <a:gd name="connsiteX0" fmla="*/ 59152 w 5364225"/>
              <a:gd name="connsiteY0" fmla="*/ 0 h 1245360"/>
              <a:gd name="connsiteX1" fmla="*/ 3910179 w 5364225"/>
              <a:gd name="connsiteY1" fmla="*/ 34597 h 1245360"/>
              <a:gd name="connsiteX2" fmla="*/ 5364225 w 5364225"/>
              <a:gd name="connsiteY2" fmla="*/ 1245360 h 1245360"/>
              <a:gd name="connsiteX3" fmla="*/ 0 w 5364225"/>
              <a:gd name="connsiteY3" fmla="*/ 1116504 h 1245360"/>
              <a:gd name="connsiteX4" fmla="*/ 59152 w 5364225"/>
              <a:gd name="connsiteY4" fmla="*/ 0 h 1245360"/>
              <a:gd name="connsiteX0" fmla="*/ 59152 w 4873831"/>
              <a:gd name="connsiteY0" fmla="*/ 0 h 1234576"/>
              <a:gd name="connsiteX1" fmla="*/ 3910179 w 4873831"/>
              <a:gd name="connsiteY1" fmla="*/ 34597 h 1234576"/>
              <a:gd name="connsiteX2" fmla="*/ 4873831 w 4873831"/>
              <a:gd name="connsiteY2" fmla="*/ 1234576 h 1234576"/>
              <a:gd name="connsiteX3" fmla="*/ 0 w 4873831"/>
              <a:gd name="connsiteY3" fmla="*/ 1116504 h 1234576"/>
              <a:gd name="connsiteX4" fmla="*/ 59152 w 4873831"/>
              <a:gd name="connsiteY4" fmla="*/ 0 h 1234576"/>
              <a:gd name="connsiteX0" fmla="*/ 59152 w 4873831"/>
              <a:gd name="connsiteY0" fmla="*/ 0 h 1234576"/>
              <a:gd name="connsiteX1" fmla="*/ 3512513 w 4873831"/>
              <a:gd name="connsiteY1" fmla="*/ 70460 h 1234576"/>
              <a:gd name="connsiteX2" fmla="*/ 4873831 w 4873831"/>
              <a:gd name="connsiteY2" fmla="*/ 1234576 h 1234576"/>
              <a:gd name="connsiteX3" fmla="*/ 0 w 4873831"/>
              <a:gd name="connsiteY3" fmla="*/ 1116504 h 1234576"/>
              <a:gd name="connsiteX4" fmla="*/ 59152 w 4873831"/>
              <a:gd name="connsiteY4" fmla="*/ 0 h 1234576"/>
              <a:gd name="connsiteX0" fmla="*/ 59152 w 4874883"/>
              <a:gd name="connsiteY0" fmla="*/ 0 h 1204859"/>
              <a:gd name="connsiteX1" fmla="*/ 3512513 w 4874883"/>
              <a:gd name="connsiteY1" fmla="*/ 70460 h 1204859"/>
              <a:gd name="connsiteX2" fmla="*/ 4874883 w 4874883"/>
              <a:gd name="connsiteY2" fmla="*/ 1204859 h 1204859"/>
              <a:gd name="connsiteX3" fmla="*/ 0 w 4874883"/>
              <a:gd name="connsiteY3" fmla="*/ 1116504 h 1204859"/>
              <a:gd name="connsiteX4" fmla="*/ 59152 w 4874883"/>
              <a:gd name="connsiteY4" fmla="*/ 0 h 1204859"/>
              <a:gd name="connsiteX0" fmla="*/ 59152 w 4883523"/>
              <a:gd name="connsiteY0" fmla="*/ 0 h 1227353"/>
              <a:gd name="connsiteX1" fmla="*/ 3512513 w 4883523"/>
              <a:gd name="connsiteY1" fmla="*/ 70460 h 1227353"/>
              <a:gd name="connsiteX2" fmla="*/ 4883523 w 4883523"/>
              <a:gd name="connsiteY2" fmla="*/ 1227353 h 1227353"/>
              <a:gd name="connsiteX3" fmla="*/ 0 w 4883523"/>
              <a:gd name="connsiteY3" fmla="*/ 1116504 h 1227353"/>
              <a:gd name="connsiteX4" fmla="*/ 59152 w 4883523"/>
              <a:gd name="connsiteY4" fmla="*/ 0 h 1227353"/>
              <a:gd name="connsiteX0" fmla="*/ 87180 w 4883523"/>
              <a:gd name="connsiteY0" fmla="*/ 0 h 1219302"/>
              <a:gd name="connsiteX1" fmla="*/ 3512513 w 4883523"/>
              <a:gd name="connsiteY1" fmla="*/ 62409 h 1219302"/>
              <a:gd name="connsiteX2" fmla="*/ 4883523 w 4883523"/>
              <a:gd name="connsiteY2" fmla="*/ 1219302 h 1219302"/>
              <a:gd name="connsiteX3" fmla="*/ 0 w 4883523"/>
              <a:gd name="connsiteY3" fmla="*/ 1108453 h 1219302"/>
              <a:gd name="connsiteX4" fmla="*/ 87180 w 4883523"/>
              <a:gd name="connsiteY4" fmla="*/ 0 h 1219302"/>
              <a:gd name="connsiteX0" fmla="*/ 2042 w 4798385"/>
              <a:gd name="connsiteY0" fmla="*/ 0 h 1219302"/>
              <a:gd name="connsiteX1" fmla="*/ 3427375 w 4798385"/>
              <a:gd name="connsiteY1" fmla="*/ 62409 h 1219302"/>
              <a:gd name="connsiteX2" fmla="*/ 4798385 w 4798385"/>
              <a:gd name="connsiteY2" fmla="*/ 1219302 h 1219302"/>
              <a:gd name="connsiteX3" fmla="*/ 0 w 4798385"/>
              <a:gd name="connsiteY3" fmla="*/ 1102890 h 1219302"/>
              <a:gd name="connsiteX4" fmla="*/ 2042 w 4798385"/>
              <a:gd name="connsiteY4" fmla="*/ 0 h 1219302"/>
              <a:gd name="connsiteX0" fmla="*/ 2042 w 4798385"/>
              <a:gd name="connsiteY0" fmla="*/ 0 h 1219302"/>
              <a:gd name="connsiteX1" fmla="*/ 3201501 w 4798385"/>
              <a:gd name="connsiteY1" fmla="*/ 90816 h 1219302"/>
              <a:gd name="connsiteX2" fmla="*/ 4798385 w 4798385"/>
              <a:gd name="connsiteY2" fmla="*/ 1219302 h 1219302"/>
              <a:gd name="connsiteX3" fmla="*/ 0 w 4798385"/>
              <a:gd name="connsiteY3" fmla="*/ 1102890 h 1219302"/>
              <a:gd name="connsiteX4" fmla="*/ 2042 w 4798385"/>
              <a:gd name="connsiteY4" fmla="*/ 0 h 1219302"/>
              <a:gd name="connsiteX0" fmla="*/ 2042 w 4848730"/>
              <a:gd name="connsiteY0" fmla="*/ 0 h 1252521"/>
              <a:gd name="connsiteX1" fmla="*/ 3201501 w 4848730"/>
              <a:gd name="connsiteY1" fmla="*/ 90816 h 1252521"/>
              <a:gd name="connsiteX2" fmla="*/ 4848729 w 4848730"/>
              <a:gd name="connsiteY2" fmla="*/ 1252521 h 1252521"/>
              <a:gd name="connsiteX3" fmla="*/ 0 w 4848730"/>
              <a:gd name="connsiteY3" fmla="*/ 1102890 h 1252521"/>
              <a:gd name="connsiteX4" fmla="*/ 2042 w 4848730"/>
              <a:gd name="connsiteY4" fmla="*/ 0 h 1252521"/>
              <a:gd name="connsiteX0" fmla="*/ 2042 w 4901964"/>
              <a:gd name="connsiteY0" fmla="*/ 0 h 1221107"/>
              <a:gd name="connsiteX1" fmla="*/ 3201501 w 4901964"/>
              <a:gd name="connsiteY1" fmla="*/ 90816 h 1221107"/>
              <a:gd name="connsiteX2" fmla="*/ 4901965 w 4901964"/>
              <a:gd name="connsiteY2" fmla="*/ 1221107 h 1221107"/>
              <a:gd name="connsiteX3" fmla="*/ 0 w 4901964"/>
              <a:gd name="connsiteY3" fmla="*/ 1102890 h 1221107"/>
              <a:gd name="connsiteX4" fmla="*/ 2042 w 4901964"/>
              <a:gd name="connsiteY4" fmla="*/ 0 h 1221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1964" h="1221107">
                <a:moveTo>
                  <a:pt x="2042" y="0"/>
                </a:moveTo>
                <a:lnTo>
                  <a:pt x="3201501" y="90816"/>
                </a:lnTo>
                <a:lnTo>
                  <a:pt x="4901965" y="1221107"/>
                </a:lnTo>
                <a:lnTo>
                  <a:pt x="0" y="1102890"/>
                </a:lnTo>
                <a:cubicBezTo>
                  <a:pt x="681" y="735260"/>
                  <a:pt x="1361" y="367630"/>
                  <a:pt x="2042" y="0"/>
                </a:cubicBezTo>
                <a:close/>
              </a:path>
            </a:pathLst>
          </a:cu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3" name="Стрелка вверх 62"/>
          <p:cNvSpPr/>
          <p:nvPr/>
        </p:nvSpPr>
        <p:spPr>
          <a:xfrm rot="5400000">
            <a:off x="4848434" y="5222137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cxnSp>
        <p:nvCxnSpPr>
          <p:cNvPr id="64" name="Прямая соединительная линия 63"/>
          <p:cNvCxnSpPr>
            <a:stCxn id="62" idx="1"/>
          </p:cNvCxnSpPr>
          <p:nvPr/>
        </p:nvCxnSpPr>
        <p:spPr>
          <a:xfrm>
            <a:off x="4943628" y="4886421"/>
            <a:ext cx="23371" cy="1554013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5" name="Стрелка вверх 64"/>
          <p:cNvSpPr/>
          <p:nvPr/>
        </p:nvSpPr>
        <p:spPr>
          <a:xfrm rot="16200000">
            <a:off x="4835057" y="5510170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 rot="2700000">
            <a:off x="4722449" y="2735411"/>
            <a:ext cx="1719289" cy="361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программа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67" name="Прямая соединительная линия 66"/>
          <p:cNvCxnSpPr>
            <a:stCxn id="29" idx="2"/>
          </p:cNvCxnSpPr>
          <p:nvPr/>
        </p:nvCxnSpPr>
        <p:spPr>
          <a:xfrm flipV="1">
            <a:off x="4937499" y="3460273"/>
            <a:ext cx="1366232" cy="1376945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 rot="18900000">
            <a:off x="3027923" y="2381156"/>
            <a:ext cx="2013326" cy="713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>
                <a:solidFill>
                  <a:sysClr val="windowText" lastClr="000000"/>
                </a:solidFill>
              </a:rPr>
              <a:t>Индивидуальная образовательная </a:t>
            </a:r>
          </a:p>
        </p:txBody>
      </p:sp>
      <p:sp>
        <p:nvSpPr>
          <p:cNvPr id="69" name="Стрелка вверх 68"/>
          <p:cNvSpPr/>
          <p:nvPr/>
        </p:nvSpPr>
        <p:spPr>
          <a:xfrm rot="8100000">
            <a:off x="5153491" y="4228095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70" name="Стрелка вверх 69"/>
          <p:cNvSpPr/>
          <p:nvPr/>
        </p:nvSpPr>
        <p:spPr>
          <a:xfrm rot="8100000">
            <a:off x="5408112" y="3977745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rot="16200000" flipH="1">
            <a:off x="4902185" y="2594810"/>
            <a:ext cx="1907257" cy="1928073"/>
          </a:xfrm>
          <a:prstGeom prst="line">
            <a:avLst/>
          </a:prstGeom>
          <a:ln w="38100">
            <a:noFill/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4" name="Двойная стрелка влево/вправо 73"/>
          <p:cNvSpPr/>
          <p:nvPr/>
        </p:nvSpPr>
        <p:spPr>
          <a:xfrm rot="2700000">
            <a:off x="6001281" y="3508121"/>
            <a:ext cx="360000" cy="180000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 rot="18900000">
            <a:off x="5816659" y="5455359"/>
            <a:ext cx="1413393" cy="723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–</a:t>
            </a:r>
            <a:r>
              <a:rPr lang="ru-RU" sz="1600" b="1" dirty="0" smtClean="0">
                <a:solidFill>
                  <a:schemeClr val="tx1"/>
                </a:solidFill>
              </a:rPr>
              <a:t> внеурочная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деятельность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700000">
            <a:off x="1897480" y="5415661"/>
            <a:ext cx="236795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– урочная деятельность</a:t>
            </a:r>
          </a:p>
        </p:txBody>
      </p:sp>
      <p:sp>
        <p:nvSpPr>
          <p:cNvPr id="80" name="Прямоугольник 79"/>
          <p:cNvSpPr/>
          <p:nvPr/>
        </p:nvSpPr>
        <p:spPr>
          <a:xfrm rot="18900000">
            <a:off x="4809718" y="5296741"/>
            <a:ext cx="2739672" cy="572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Пространство школы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833711" y="1841823"/>
            <a:ext cx="1700587" cy="723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Пространство вне школы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622530" y="2132856"/>
            <a:ext cx="1700587" cy="723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Пространство вне школы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rot="16260000" flipH="1">
            <a:off x="4995869" y="2618956"/>
            <a:ext cx="1836000" cy="1928073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6" name="Двойная стрелка влево/вправо 75"/>
          <p:cNvSpPr/>
          <p:nvPr/>
        </p:nvSpPr>
        <p:spPr>
          <a:xfrm rot="8100000">
            <a:off x="4700988" y="2437289"/>
            <a:ext cx="900000" cy="180000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 rot="2700000">
            <a:off x="6127625" y="3725444"/>
            <a:ext cx="911972" cy="44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Семья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 rot="18900000">
            <a:off x="4367733" y="4365636"/>
            <a:ext cx="2554386" cy="723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Спортивно-образовательные проекты и события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5" name="Стрелка вверх 84"/>
          <p:cNvSpPr/>
          <p:nvPr/>
        </p:nvSpPr>
        <p:spPr>
          <a:xfrm rot="13500000" flipH="1">
            <a:off x="6090719" y="3786826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86" name="Стрелка вверх 85"/>
          <p:cNvSpPr/>
          <p:nvPr/>
        </p:nvSpPr>
        <p:spPr>
          <a:xfrm rot="2700000" flipH="1">
            <a:off x="6326168" y="3982187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 rot="13500000">
            <a:off x="4067265" y="3918881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87" name="Стрелка вверх 86"/>
          <p:cNvSpPr/>
          <p:nvPr/>
        </p:nvSpPr>
        <p:spPr>
          <a:xfrm rot="16200000" flipH="1" flipV="1">
            <a:off x="5886176" y="3529930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75" name="Двойная стрелка влево/вправо 74"/>
          <p:cNvSpPr/>
          <p:nvPr/>
        </p:nvSpPr>
        <p:spPr>
          <a:xfrm rot="8100000">
            <a:off x="5577648" y="3182836"/>
            <a:ext cx="900000" cy="180000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8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79" grpId="0" animBg="1"/>
      <p:bldP spid="27" grpId="0" animBg="1"/>
      <p:bldP spid="28" grpId="0" animBg="1"/>
      <p:bldP spid="29" grpId="0" animBg="1"/>
      <p:bldP spid="31" grpId="0"/>
      <p:bldP spid="32" grpId="0"/>
      <p:bldP spid="33" grpId="0" animBg="1"/>
      <p:bldP spid="34" grpId="0" animBg="1"/>
      <p:bldP spid="38" grpId="0" animBg="1"/>
      <p:bldP spid="51" grpId="0" animBg="1"/>
      <p:bldP spid="53" grpId="0" animBg="1"/>
      <p:bldP spid="58" grpId="0" animBg="1"/>
      <p:bldP spid="59" grpId="0" animBg="1"/>
      <p:bldP spid="60" grpId="0" animBg="1"/>
      <p:bldP spid="61" grpId="0"/>
      <p:bldP spid="62" grpId="0" animBg="1"/>
      <p:bldP spid="63" grpId="0" animBg="1"/>
      <p:bldP spid="65" grpId="0" animBg="1"/>
      <p:bldP spid="66" grpId="0"/>
      <p:bldP spid="68" grpId="0"/>
      <p:bldP spid="69" grpId="0" animBg="1"/>
      <p:bldP spid="70" grpId="0" animBg="1"/>
      <p:bldP spid="74" grpId="0" animBg="1"/>
      <p:bldP spid="77" grpId="0"/>
      <p:bldP spid="2" grpId="0"/>
      <p:bldP spid="80" grpId="0"/>
      <p:bldP spid="81" grpId="0"/>
      <p:bldP spid="52" grpId="0"/>
      <p:bldP spid="76" grpId="0" animBg="1"/>
      <p:bldP spid="83" grpId="0"/>
      <p:bldP spid="84" grpId="0"/>
      <p:bldP spid="85" grpId="0" animBg="1"/>
      <p:bldP spid="86" grpId="0" animBg="1"/>
      <p:bldP spid="36" grpId="0" animBg="1"/>
      <p:bldP spid="87" grpId="0" animBg="1"/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208278" y="237600"/>
            <a:ext cx="8751132" cy="6540560"/>
            <a:chOff x="208278" y="237600"/>
            <a:chExt cx="8751132" cy="654056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08278" y="237600"/>
              <a:ext cx="8748000" cy="612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222356" y="980728"/>
              <a:ext cx="0" cy="5796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959410" y="982160"/>
              <a:ext cx="0" cy="5796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16632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3200" b="1" dirty="0" smtClean="0"/>
              <a:t>Блиц-обучение и урочная деятельность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869160"/>
            <a:ext cx="4896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ru-RU" sz="1600" i="1" dirty="0" smtClean="0"/>
              <a:t>скольжение </a:t>
            </a:r>
            <a:r>
              <a:rPr lang="ru-RU" sz="1600" i="1" dirty="0"/>
              <a:t>на хоккейных коньках по прямой,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ru-RU" sz="1600" i="1" dirty="0" smtClean="0"/>
              <a:t>преодоление </a:t>
            </a:r>
            <a:r>
              <a:rPr lang="ru-RU" sz="1600" i="1" dirty="0"/>
              <a:t>поворотов в шорт-треке,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ru-RU" sz="1600" i="1" dirty="0" smtClean="0"/>
              <a:t>эффективное </a:t>
            </a:r>
            <a:r>
              <a:rPr lang="ru-RU" sz="1600" i="1" dirty="0"/>
              <a:t>ведение мяча на баскетбольной площадке,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ru-RU" sz="1600" i="1" dirty="0" smtClean="0"/>
              <a:t>попадание баскетбольным мячом </a:t>
            </a:r>
            <a:r>
              <a:rPr lang="ru-RU" sz="1600" i="1" dirty="0"/>
              <a:t>в корзину,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ru-RU" sz="1600" i="1" dirty="0" smtClean="0"/>
              <a:t>равновесие </a:t>
            </a:r>
            <a:r>
              <a:rPr lang="ru-RU" sz="1600" i="1" dirty="0"/>
              <a:t>на гимнастическом бревне,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ru-RU" sz="1600" i="1" dirty="0"/>
              <a:t>элементы балета – </a:t>
            </a:r>
            <a:r>
              <a:rPr lang="ru-RU" sz="1600" i="1" dirty="0" smtClean="0"/>
              <a:t>прыжок </a:t>
            </a:r>
            <a:r>
              <a:rPr lang="ru-RU" sz="1600" i="1" dirty="0"/>
              <a:t>со сменой ног в </a:t>
            </a:r>
            <a:r>
              <a:rPr lang="ru-RU" sz="1600" i="1" dirty="0" smtClean="0"/>
              <a:t>воздухе и т.д.</a:t>
            </a:r>
            <a:endParaRPr lang="ru-RU" sz="1600" i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105436" y="4653136"/>
            <a:ext cx="341889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788024" y="4940728"/>
            <a:ext cx="0" cy="1836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3867686" y="1584263"/>
            <a:ext cx="1488" cy="320099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22356" y="849600"/>
            <a:ext cx="3557556" cy="409156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6453" y="1724991"/>
            <a:ext cx="3349444" cy="2930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16"/>
          <p:cNvSpPr/>
          <p:nvPr/>
        </p:nvSpPr>
        <p:spPr>
          <a:xfrm rot="2604053">
            <a:off x="185228" y="2137945"/>
            <a:ext cx="3824524" cy="1227353"/>
          </a:xfrm>
          <a:custGeom>
            <a:avLst/>
            <a:gdLst>
              <a:gd name="connsiteX0" fmla="*/ 0 w 4104456"/>
              <a:gd name="connsiteY0" fmla="*/ 0 h 1202428"/>
              <a:gd name="connsiteX1" fmla="*/ 4104456 w 4104456"/>
              <a:gd name="connsiteY1" fmla="*/ 0 h 1202428"/>
              <a:gd name="connsiteX2" fmla="*/ 4104456 w 4104456"/>
              <a:gd name="connsiteY2" fmla="*/ 1202428 h 1202428"/>
              <a:gd name="connsiteX3" fmla="*/ 0 w 4104456"/>
              <a:gd name="connsiteY3" fmla="*/ 1202428 h 1202428"/>
              <a:gd name="connsiteX4" fmla="*/ 0 w 4104456"/>
              <a:gd name="connsiteY4" fmla="*/ 0 h 1202428"/>
              <a:gd name="connsiteX0" fmla="*/ 0 w 5168577"/>
              <a:gd name="connsiteY0" fmla="*/ 0 h 1218659"/>
              <a:gd name="connsiteX1" fmla="*/ 4104456 w 5168577"/>
              <a:gd name="connsiteY1" fmla="*/ 0 h 1218659"/>
              <a:gd name="connsiteX2" fmla="*/ 5168577 w 5168577"/>
              <a:gd name="connsiteY2" fmla="*/ 1218659 h 1218659"/>
              <a:gd name="connsiteX3" fmla="*/ 0 w 5168577"/>
              <a:gd name="connsiteY3" fmla="*/ 1202428 h 1218659"/>
              <a:gd name="connsiteX4" fmla="*/ 0 w 5168577"/>
              <a:gd name="connsiteY4" fmla="*/ 0 h 1218659"/>
              <a:gd name="connsiteX0" fmla="*/ 0 w 5168577"/>
              <a:gd name="connsiteY0" fmla="*/ 0 h 1218659"/>
              <a:gd name="connsiteX1" fmla="*/ 3930663 w 5168577"/>
              <a:gd name="connsiteY1" fmla="*/ 77032 h 1218659"/>
              <a:gd name="connsiteX2" fmla="*/ 5168577 w 5168577"/>
              <a:gd name="connsiteY2" fmla="*/ 1218659 h 1218659"/>
              <a:gd name="connsiteX3" fmla="*/ 0 w 5168577"/>
              <a:gd name="connsiteY3" fmla="*/ 1202428 h 1218659"/>
              <a:gd name="connsiteX4" fmla="*/ 0 w 5168577"/>
              <a:gd name="connsiteY4" fmla="*/ 0 h 1218659"/>
              <a:gd name="connsiteX0" fmla="*/ 0 w 5168577"/>
              <a:gd name="connsiteY0" fmla="*/ 19103 h 1237762"/>
              <a:gd name="connsiteX1" fmla="*/ 3848538 w 5168577"/>
              <a:gd name="connsiteY1" fmla="*/ 0 h 1237762"/>
              <a:gd name="connsiteX2" fmla="*/ 5168577 w 5168577"/>
              <a:gd name="connsiteY2" fmla="*/ 1237762 h 1237762"/>
              <a:gd name="connsiteX3" fmla="*/ 0 w 5168577"/>
              <a:gd name="connsiteY3" fmla="*/ 1221531 h 1237762"/>
              <a:gd name="connsiteX4" fmla="*/ 0 w 5168577"/>
              <a:gd name="connsiteY4" fmla="*/ 19103 h 1237762"/>
              <a:gd name="connsiteX0" fmla="*/ 0 w 5273045"/>
              <a:gd name="connsiteY0" fmla="*/ 19103 h 1221531"/>
              <a:gd name="connsiteX1" fmla="*/ 3848538 w 5273045"/>
              <a:gd name="connsiteY1" fmla="*/ 0 h 1221531"/>
              <a:gd name="connsiteX2" fmla="*/ 5273045 w 5273045"/>
              <a:gd name="connsiteY2" fmla="*/ 1186157 h 1221531"/>
              <a:gd name="connsiteX3" fmla="*/ 0 w 5273045"/>
              <a:gd name="connsiteY3" fmla="*/ 1221531 h 1221531"/>
              <a:gd name="connsiteX4" fmla="*/ 0 w 5273045"/>
              <a:gd name="connsiteY4" fmla="*/ 19103 h 1221531"/>
              <a:gd name="connsiteX0" fmla="*/ 12798 w 5285843"/>
              <a:gd name="connsiteY0" fmla="*/ 19103 h 1186157"/>
              <a:gd name="connsiteX1" fmla="*/ 3861336 w 5285843"/>
              <a:gd name="connsiteY1" fmla="*/ 0 h 1186157"/>
              <a:gd name="connsiteX2" fmla="*/ 5285843 w 5285843"/>
              <a:gd name="connsiteY2" fmla="*/ 1186157 h 1186157"/>
              <a:gd name="connsiteX3" fmla="*/ 0 w 5285843"/>
              <a:gd name="connsiteY3" fmla="*/ 1099969 h 1186157"/>
              <a:gd name="connsiteX4" fmla="*/ 12798 w 5285843"/>
              <a:gd name="connsiteY4" fmla="*/ 19103 h 1186157"/>
              <a:gd name="connsiteX0" fmla="*/ 67417 w 5340462"/>
              <a:gd name="connsiteY0" fmla="*/ 19103 h 1193097"/>
              <a:gd name="connsiteX1" fmla="*/ 3915955 w 5340462"/>
              <a:gd name="connsiteY1" fmla="*/ 0 h 1193097"/>
              <a:gd name="connsiteX2" fmla="*/ 5340462 w 5340462"/>
              <a:gd name="connsiteY2" fmla="*/ 1186157 h 1193097"/>
              <a:gd name="connsiteX3" fmla="*/ 0 w 5340462"/>
              <a:gd name="connsiteY3" fmla="*/ 1193097 h 1193097"/>
              <a:gd name="connsiteX4" fmla="*/ 67417 w 5340462"/>
              <a:gd name="connsiteY4" fmla="*/ 19103 h 1193097"/>
              <a:gd name="connsiteX0" fmla="*/ 0 w 5393174"/>
              <a:gd name="connsiteY0" fmla="*/ 29937 h 1193097"/>
              <a:gd name="connsiteX1" fmla="*/ 3968667 w 5393174"/>
              <a:gd name="connsiteY1" fmla="*/ 0 h 1193097"/>
              <a:gd name="connsiteX2" fmla="*/ 5393174 w 5393174"/>
              <a:gd name="connsiteY2" fmla="*/ 1186157 h 1193097"/>
              <a:gd name="connsiteX3" fmla="*/ 52712 w 5393174"/>
              <a:gd name="connsiteY3" fmla="*/ 1193097 h 1193097"/>
              <a:gd name="connsiteX4" fmla="*/ 0 w 5393174"/>
              <a:gd name="connsiteY4" fmla="*/ 29937 h 1193097"/>
              <a:gd name="connsiteX0" fmla="*/ 33231 w 5340462"/>
              <a:gd name="connsiteY0" fmla="*/ 18351 h 1193097"/>
              <a:gd name="connsiteX1" fmla="*/ 3915955 w 5340462"/>
              <a:gd name="connsiteY1" fmla="*/ 0 h 1193097"/>
              <a:gd name="connsiteX2" fmla="*/ 5340462 w 5340462"/>
              <a:gd name="connsiteY2" fmla="*/ 1186157 h 1193097"/>
              <a:gd name="connsiteX3" fmla="*/ 0 w 5340462"/>
              <a:gd name="connsiteY3" fmla="*/ 1193097 h 1193097"/>
              <a:gd name="connsiteX4" fmla="*/ 33231 w 5340462"/>
              <a:gd name="connsiteY4" fmla="*/ 18351 h 1193097"/>
              <a:gd name="connsiteX0" fmla="*/ 0 w 5359943"/>
              <a:gd name="connsiteY0" fmla="*/ 57619 h 1193097"/>
              <a:gd name="connsiteX1" fmla="*/ 3935436 w 5359943"/>
              <a:gd name="connsiteY1" fmla="*/ 0 h 1193097"/>
              <a:gd name="connsiteX2" fmla="*/ 5359943 w 5359943"/>
              <a:gd name="connsiteY2" fmla="*/ 1186157 h 1193097"/>
              <a:gd name="connsiteX3" fmla="*/ 19481 w 5359943"/>
              <a:gd name="connsiteY3" fmla="*/ 1193097 h 1193097"/>
              <a:gd name="connsiteX4" fmla="*/ 0 w 5359943"/>
              <a:gd name="connsiteY4" fmla="*/ 57619 h 1193097"/>
              <a:gd name="connsiteX0" fmla="*/ 0 w 5391266"/>
              <a:gd name="connsiteY0" fmla="*/ 0 h 1217021"/>
              <a:gd name="connsiteX1" fmla="*/ 3966759 w 5391266"/>
              <a:gd name="connsiteY1" fmla="*/ 23924 h 1217021"/>
              <a:gd name="connsiteX2" fmla="*/ 5391266 w 5391266"/>
              <a:gd name="connsiteY2" fmla="*/ 1210081 h 1217021"/>
              <a:gd name="connsiteX3" fmla="*/ 50804 w 5391266"/>
              <a:gd name="connsiteY3" fmla="*/ 1217021 h 1217021"/>
              <a:gd name="connsiteX4" fmla="*/ 0 w 5391266"/>
              <a:gd name="connsiteY4" fmla="*/ 0 h 1217021"/>
              <a:gd name="connsiteX0" fmla="*/ 0 w 5391266"/>
              <a:gd name="connsiteY0" fmla="*/ 682 h 1217703"/>
              <a:gd name="connsiteX1" fmla="*/ 3937220 w 5391266"/>
              <a:gd name="connsiteY1" fmla="*/ 0 h 1217703"/>
              <a:gd name="connsiteX2" fmla="*/ 5391266 w 5391266"/>
              <a:gd name="connsiteY2" fmla="*/ 1210763 h 1217703"/>
              <a:gd name="connsiteX3" fmla="*/ 50804 w 5391266"/>
              <a:gd name="connsiteY3" fmla="*/ 1217703 h 1217703"/>
              <a:gd name="connsiteX4" fmla="*/ 0 w 5391266"/>
              <a:gd name="connsiteY4" fmla="*/ 682 h 1217703"/>
              <a:gd name="connsiteX0" fmla="*/ 0 w 5391266"/>
              <a:gd name="connsiteY0" fmla="*/ 682 h 1222852"/>
              <a:gd name="connsiteX1" fmla="*/ 3937220 w 5391266"/>
              <a:gd name="connsiteY1" fmla="*/ 0 h 1222852"/>
              <a:gd name="connsiteX2" fmla="*/ 5391266 w 5391266"/>
              <a:gd name="connsiteY2" fmla="*/ 1210763 h 1222852"/>
              <a:gd name="connsiteX3" fmla="*/ 12608 w 5391266"/>
              <a:gd name="connsiteY3" fmla="*/ 1222852 h 1222852"/>
              <a:gd name="connsiteX4" fmla="*/ 0 w 5391266"/>
              <a:gd name="connsiteY4" fmla="*/ 682 h 1222852"/>
              <a:gd name="connsiteX0" fmla="*/ 17780 w 5409046"/>
              <a:gd name="connsiteY0" fmla="*/ 682 h 1222183"/>
              <a:gd name="connsiteX1" fmla="*/ 3955000 w 5409046"/>
              <a:gd name="connsiteY1" fmla="*/ 0 h 1222183"/>
              <a:gd name="connsiteX2" fmla="*/ 5409046 w 5409046"/>
              <a:gd name="connsiteY2" fmla="*/ 1210763 h 1222183"/>
              <a:gd name="connsiteX3" fmla="*/ 0 w 5409046"/>
              <a:gd name="connsiteY3" fmla="*/ 1222183 h 1222183"/>
              <a:gd name="connsiteX4" fmla="*/ 17780 w 5409046"/>
              <a:gd name="connsiteY4" fmla="*/ 682 h 1222183"/>
              <a:gd name="connsiteX0" fmla="*/ 0 w 5391266"/>
              <a:gd name="connsiteY0" fmla="*/ 682 h 1222851"/>
              <a:gd name="connsiteX1" fmla="*/ 3937220 w 5391266"/>
              <a:gd name="connsiteY1" fmla="*/ 0 h 1222851"/>
              <a:gd name="connsiteX2" fmla="*/ 5391266 w 5391266"/>
              <a:gd name="connsiteY2" fmla="*/ 1210763 h 1222851"/>
              <a:gd name="connsiteX3" fmla="*/ 12609 w 5391266"/>
              <a:gd name="connsiteY3" fmla="*/ 1222851 h 1222851"/>
              <a:gd name="connsiteX4" fmla="*/ 0 w 5391266"/>
              <a:gd name="connsiteY4" fmla="*/ 682 h 1222851"/>
              <a:gd name="connsiteX0" fmla="*/ 0 w 5391266"/>
              <a:gd name="connsiteY0" fmla="*/ 682 h 1210763"/>
              <a:gd name="connsiteX1" fmla="*/ 3937220 w 5391266"/>
              <a:gd name="connsiteY1" fmla="*/ 0 h 1210763"/>
              <a:gd name="connsiteX2" fmla="*/ 5391266 w 5391266"/>
              <a:gd name="connsiteY2" fmla="*/ 1210763 h 1210763"/>
              <a:gd name="connsiteX3" fmla="*/ 27041 w 5391266"/>
              <a:gd name="connsiteY3" fmla="*/ 1081907 h 1210763"/>
              <a:gd name="connsiteX4" fmla="*/ 0 w 5391266"/>
              <a:gd name="connsiteY4" fmla="*/ 682 h 1210763"/>
              <a:gd name="connsiteX0" fmla="*/ 59152 w 5364225"/>
              <a:gd name="connsiteY0" fmla="*/ 0 h 1245360"/>
              <a:gd name="connsiteX1" fmla="*/ 3910179 w 5364225"/>
              <a:gd name="connsiteY1" fmla="*/ 34597 h 1245360"/>
              <a:gd name="connsiteX2" fmla="*/ 5364225 w 5364225"/>
              <a:gd name="connsiteY2" fmla="*/ 1245360 h 1245360"/>
              <a:gd name="connsiteX3" fmla="*/ 0 w 5364225"/>
              <a:gd name="connsiteY3" fmla="*/ 1116504 h 1245360"/>
              <a:gd name="connsiteX4" fmla="*/ 59152 w 5364225"/>
              <a:gd name="connsiteY4" fmla="*/ 0 h 1245360"/>
              <a:gd name="connsiteX0" fmla="*/ 59152 w 4873831"/>
              <a:gd name="connsiteY0" fmla="*/ 0 h 1234576"/>
              <a:gd name="connsiteX1" fmla="*/ 3910179 w 4873831"/>
              <a:gd name="connsiteY1" fmla="*/ 34597 h 1234576"/>
              <a:gd name="connsiteX2" fmla="*/ 4873831 w 4873831"/>
              <a:gd name="connsiteY2" fmla="*/ 1234576 h 1234576"/>
              <a:gd name="connsiteX3" fmla="*/ 0 w 4873831"/>
              <a:gd name="connsiteY3" fmla="*/ 1116504 h 1234576"/>
              <a:gd name="connsiteX4" fmla="*/ 59152 w 4873831"/>
              <a:gd name="connsiteY4" fmla="*/ 0 h 1234576"/>
              <a:gd name="connsiteX0" fmla="*/ 59152 w 4873831"/>
              <a:gd name="connsiteY0" fmla="*/ 0 h 1234576"/>
              <a:gd name="connsiteX1" fmla="*/ 3512513 w 4873831"/>
              <a:gd name="connsiteY1" fmla="*/ 70460 h 1234576"/>
              <a:gd name="connsiteX2" fmla="*/ 4873831 w 4873831"/>
              <a:gd name="connsiteY2" fmla="*/ 1234576 h 1234576"/>
              <a:gd name="connsiteX3" fmla="*/ 0 w 4873831"/>
              <a:gd name="connsiteY3" fmla="*/ 1116504 h 1234576"/>
              <a:gd name="connsiteX4" fmla="*/ 59152 w 4873831"/>
              <a:gd name="connsiteY4" fmla="*/ 0 h 1234576"/>
              <a:gd name="connsiteX0" fmla="*/ 59152 w 4874883"/>
              <a:gd name="connsiteY0" fmla="*/ 0 h 1204859"/>
              <a:gd name="connsiteX1" fmla="*/ 3512513 w 4874883"/>
              <a:gd name="connsiteY1" fmla="*/ 70460 h 1204859"/>
              <a:gd name="connsiteX2" fmla="*/ 4874883 w 4874883"/>
              <a:gd name="connsiteY2" fmla="*/ 1204859 h 1204859"/>
              <a:gd name="connsiteX3" fmla="*/ 0 w 4874883"/>
              <a:gd name="connsiteY3" fmla="*/ 1116504 h 1204859"/>
              <a:gd name="connsiteX4" fmla="*/ 59152 w 4874883"/>
              <a:gd name="connsiteY4" fmla="*/ 0 h 1204859"/>
              <a:gd name="connsiteX0" fmla="*/ 59152 w 4883523"/>
              <a:gd name="connsiteY0" fmla="*/ 0 h 1227353"/>
              <a:gd name="connsiteX1" fmla="*/ 3512513 w 4883523"/>
              <a:gd name="connsiteY1" fmla="*/ 70460 h 1227353"/>
              <a:gd name="connsiteX2" fmla="*/ 4883523 w 4883523"/>
              <a:gd name="connsiteY2" fmla="*/ 1227353 h 1227353"/>
              <a:gd name="connsiteX3" fmla="*/ 0 w 4883523"/>
              <a:gd name="connsiteY3" fmla="*/ 1116504 h 1227353"/>
              <a:gd name="connsiteX4" fmla="*/ 59152 w 4883523"/>
              <a:gd name="connsiteY4" fmla="*/ 0 h 1227353"/>
              <a:gd name="connsiteX0" fmla="*/ 30596 w 4854967"/>
              <a:gd name="connsiteY0" fmla="*/ 0 h 1227353"/>
              <a:gd name="connsiteX1" fmla="*/ 3483957 w 4854967"/>
              <a:gd name="connsiteY1" fmla="*/ 70460 h 1227353"/>
              <a:gd name="connsiteX2" fmla="*/ 4854967 w 4854967"/>
              <a:gd name="connsiteY2" fmla="*/ 1227353 h 1227353"/>
              <a:gd name="connsiteX3" fmla="*/ 0 w 4854967"/>
              <a:gd name="connsiteY3" fmla="*/ 1109698 h 1227353"/>
              <a:gd name="connsiteX4" fmla="*/ 30596 w 4854967"/>
              <a:gd name="connsiteY4" fmla="*/ 0 h 122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4967" h="1227353">
                <a:moveTo>
                  <a:pt x="30596" y="0"/>
                </a:moveTo>
                <a:lnTo>
                  <a:pt x="3483957" y="70460"/>
                </a:lnTo>
                <a:lnTo>
                  <a:pt x="4854967" y="1227353"/>
                </a:lnTo>
                <a:lnTo>
                  <a:pt x="0" y="1109698"/>
                </a:lnTo>
                <a:lnTo>
                  <a:pt x="30596" y="0"/>
                </a:lnTo>
                <a:close/>
              </a:path>
            </a:pathLst>
          </a:custGeom>
          <a:solidFill>
            <a:srgbClr val="00FF99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8" name="Блок-схема: решение 37"/>
          <p:cNvSpPr/>
          <p:nvPr/>
        </p:nvSpPr>
        <p:spPr>
          <a:xfrm>
            <a:off x="1933689" y="688386"/>
            <a:ext cx="2232000" cy="2232000"/>
          </a:xfrm>
          <a:prstGeom prst="flowChartDecision">
            <a:avLst/>
          </a:prstGeom>
          <a:solidFill>
            <a:srgbClr val="CC6600"/>
          </a:solidFill>
          <a:ln w="19050">
            <a:solidFill>
              <a:schemeClr val="bg1"/>
            </a:solidFill>
          </a:ln>
          <a:effectLst>
            <a:glow rad="1117600">
              <a:srgbClr val="FFC000">
                <a:alpha val="63000"/>
              </a:srgbClr>
            </a:glow>
            <a:softEdge rad="0"/>
          </a:effectLst>
          <a:scene3d>
            <a:camera prst="orthographicFront"/>
            <a:lightRig rig="threePt" dir="t"/>
          </a:scene3d>
          <a:sp3d>
            <a:bevelT w="196850"/>
            <a:bevelB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Блиц-обучение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39" name="Прямая соединительная линия 38"/>
          <p:cNvCxnSpPr>
            <a:stCxn id="38" idx="0"/>
          </p:cNvCxnSpPr>
          <p:nvPr/>
        </p:nvCxnSpPr>
        <p:spPr>
          <a:xfrm flipH="1">
            <a:off x="1142433" y="688386"/>
            <a:ext cx="1907256" cy="1928073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 rot="2700000">
            <a:off x="1227282" y="2628845"/>
            <a:ext cx="2173255" cy="723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Учебный предмет «Физическая культура»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 rot="2700000">
            <a:off x="563153" y="1441386"/>
            <a:ext cx="1187584" cy="723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Кратко-срочные курсы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2" name="Стрелка вверх 41"/>
          <p:cNvSpPr/>
          <p:nvPr/>
        </p:nvSpPr>
        <p:spPr>
          <a:xfrm rot="18900000">
            <a:off x="1368829" y="2174887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47" name="Стрелка вверх 46"/>
          <p:cNvSpPr/>
          <p:nvPr/>
        </p:nvSpPr>
        <p:spPr>
          <a:xfrm rot="8100000">
            <a:off x="1572190" y="1977295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16200000" flipH="1">
            <a:off x="1193250" y="1047359"/>
            <a:ext cx="1907257" cy="1928073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Стрелка вверх 51"/>
          <p:cNvSpPr/>
          <p:nvPr/>
        </p:nvSpPr>
        <p:spPr>
          <a:xfrm rot="13500000">
            <a:off x="2539495" y="2362089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53" name="Стрелка вверх 52"/>
          <p:cNvSpPr/>
          <p:nvPr/>
        </p:nvSpPr>
        <p:spPr>
          <a:xfrm rot="16200000">
            <a:off x="1880544" y="1613098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 rot="2700000">
            <a:off x="53780" y="3128487"/>
            <a:ext cx="2739672" cy="572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Пространство школы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rot="16200000" flipH="1">
            <a:off x="3014375" y="677978"/>
            <a:ext cx="1907257" cy="1928073"/>
          </a:xfrm>
          <a:prstGeom prst="line">
            <a:avLst/>
          </a:prstGeom>
          <a:ln w="38100">
            <a:noFill/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 rot="2700000">
            <a:off x="21862" y="3376909"/>
            <a:ext cx="236795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– урочная деятельность</a:t>
            </a:r>
          </a:p>
        </p:txBody>
      </p:sp>
      <p:sp>
        <p:nvSpPr>
          <p:cNvPr id="87" name="Стрелка вверх 86"/>
          <p:cNvSpPr/>
          <p:nvPr/>
        </p:nvSpPr>
        <p:spPr>
          <a:xfrm rot="13500000">
            <a:off x="2179455" y="2002049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5724" y="4437112"/>
            <a:ext cx="3240360" cy="504056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Примеры использования блиц-обучения на уроке</a:t>
            </a:r>
            <a:endParaRPr lang="ru-RU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635896" y="692696"/>
            <a:ext cx="5256584" cy="864096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Примеры краткосрочных курсов в рамках муниципальной модели «Основная школа – пространство выбора» </a:t>
            </a:r>
            <a:r>
              <a:rPr lang="ru-RU" sz="1200" b="1" dirty="0" smtClean="0"/>
              <a:t>(см. </a:t>
            </a:r>
            <a:r>
              <a:rPr lang="ru-RU" sz="1200" b="1" dirty="0" err="1" smtClean="0"/>
              <a:t>спрвку</a:t>
            </a:r>
            <a:r>
              <a:rPr lang="ru-RU" sz="1200" b="1" dirty="0" smtClean="0"/>
              <a:t>)</a:t>
            </a:r>
            <a:endParaRPr lang="ru-RU" sz="1200" b="1" dirty="0"/>
          </a:p>
        </p:txBody>
      </p:sp>
      <p:pic>
        <p:nvPicPr>
          <p:cNvPr id="1027" name="Picture 3" descr="C:\Users\user\Desktop\картинки\lpleVJxPHo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" t="26818" r="-3077"/>
          <a:stretch/>
        </p:blipFill>
        <p:spPr bwMode="auto">
          <a:xfrm>
            <a:off x="4885004" y="5928569"/>
            <a:ext cx="1522628" cy="79045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картинки\c5agdlbvnzy-1_1_inner_140x140_86_255x255x25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910" y="3767450"/>
            <a:ext cx="1333500" cy="133350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картинки\oGJfa-_iYOM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67"/>
          <a:stretch/>
        </p:blipFill>
        <p:spPr bwMode="auto">
          <a:xfrm>
            <a:off x="4872387" y="4797152"/>
            <a:ext cx="1522628" cy="848888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95406" y="4852517"/>
            <a:ext cx="2556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В урочной </a:t>
            </a:r>
          </a:p>
          <a:p>
            <a:r>
              <a:rPr lang="ru-RU" sz="1400" b="1" i="1" dirty="0" smtClean="0"/>
              <a:t>деятельности </a:t>
            </a:r>
          </a:p>
          <a:p>
            <a:r>
              <a:rPr lang="ru-RU" sz="1400" i="1" dirty="0" smtClean="0"/>
              <a:t>использую преимущественно методику освоения </a:t>
            </a:r>
            <a:r>
              <a:rPr lang="ru-RU" sz="1400" b="1" i="1" u="sng" dirty="0" smtClean="0"/>
              <a:t>нового способа</a:t>
            </a:r>
            <a:r>
              <a:rPr lang="ru-RU" sz="1400" i="1" dirty="0" smtClean="0"/>
              <a:t> действия и методику </a:t>
            </a:r>
            <a:r>
              <a:rPr lang="ru-RU" sz="1400" b="1" i="1" u="sng" dirty="0" smtClean="0"/>
              <a:t>корректировки привычного</a:t>
            </a:r>
            <a:r>
              <a:rPr lang="ru-RU" sz="1400" i="1" dirty="0" smtClean="0"/>
              <a:t>, </a:t>
            </a:r>
            <a:r>
              <a:rPr lang="ru-RU" sz="1400" b="1" i="1" u="sng" dirty="0" smtClean="0"/>
              <a:t>но мало эффективного способа действия.</a:t>
            </a:r>
            <a:endParaRPr lang="ru-RU" sz="1400" b="1" i="1" u="sng" dirty="0"/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>
            <a:off x="6498958" y="4940728"/>
            <a:ext cx="0" cy="1836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4105436" y="1484784"/>
            <a:ext cx="47870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После </a:t>
            </a:r>
            <a:r>
              <a:rPr lang="ru-RU" sz="1600" dirty="0" smtClean="0">
                <a:solidFill>
                  <a:prstClr val="black"/>
                </a:solidFill>
              </a:rPr>
              <a:t>знакомства </a:t>
            </a:r>
            <a:r>
              <a:rPr lang="ru-RU" sz="1600" dirty="0">
                <a:solidFill>
                  <a:prstClr val="black"/>
                </a:solidFill>
              </a:rPr>
              <a:t>на уроке </a:t>
            </a:r>
            <a:r>
              <a:rPr lang="ru-RU" sz="1600" dirty="0" smtClean="0"/>
              <a:t>с </a:t>
            </a:r>
            <a:r>
              <a:rPr lang="ru-RU" sz="1600" dirty="0"/>
              <a:t>различными видами физической </a:t>
            </a:r>
            <a:r>
              <a:rPr lang="ru-RU" sz="1600" dirty="0" smtClean="0"/>
              <a:t>активности, </a:t>
            </a:r>
            <a:r>
              <a:rPr lang="ru-RU" sz="1600" dirty="0" smtClean="0">
                <a:solidFill>
                  <a:prstClr val="black"/>
                </a:solidFill>
              </a:rPr>
              <a:t> в том числе через блиц-обучение, </a:t>
            </a:r>
            <a:r>
              <a:rPr lang="ru-RU" sz="1600" dirty="0" smtClean="0"/>
              <a:t>учащиеся </a:t>
            </a:r>
            <a:r>
              <a:rPr lang="ru-RU" sz="1600" dirty="0"/>
              <a:t>делают выбор краткосрочного курса. Курсы рассчитаны на 6 – 12 </a:t>
            </a:r>
            <a:r>
              <a:rPr lang="ru-RU" sz="1600" dirty="0" smtClean="0"/>
              <a:t>часов и реализуются в течение одной четверти.  </a:t>
            </a:r>
            <a:endParaRPr lang="ru-RU" sz="16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3851920" y="2708920"/>
            <a:ext cx="52454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0" indent="-173038">
              <a:buFont typeface="Arial" panose="020B0604020202020204" pitchFamily="34" charset="0"/>
              <a:buChar char="•"/>
            </a:pPr>
            <a:r>
              <a:rPr lang="ru-RU" sz="1600" i="1" dirty="0" smtClean="0"/>
              <a:t>«</a:t>
            </a:r>
            <a:r>
              <a:rPr lang="en-US" sz="1600" i="1" dirty="0" err="1" smtClean="0"/>
              <a:t>FairPlay</a:t>
            </a:r>
            <a:r>
              <a:rPr lang="ru-RU" sz="1600" i="1" dirty="0" smtClean="0"/>
              <a:t>» (игровое моделирование на примере подвижных игр),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ru-RU" sz="1600" i="1" dirty="0" smtClean="0"/>
              <a:t>«Командное </a:t>
            </a:r>
            <a:r>
              <a:rPr lang="ru-RU" sz="1600" i="1" dirty="0"/>
              <a:t>взаимодействие в </a:t>
            </a:r>
            <a:r>
              <a:rPr lang="ru-RU" sz="1600" i="1" dirty="0" smtClean="0"/>
              <a:t>шорт-треке», 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ru-RU" sz="1600" i="1" dirty="0" smtClean="0"/>
              <a:t>«Равновесие </a:t>
            </a:r>
            <a:r>
              <a:rPr lang="ru-RU" sz="1600" i="1" dirty="0"/>
              <a:t>в сложно координированных </a:t>
            </a:r>
            <a:r>
              <a:rPr lang="ru-RU" sz="1600" i="1" dirty="0" smtClean="0"/>
              <a:t>действиях», </a:t>
            </a:r>
          </a:p>
          <a:p>
            <a:pPr marL="173038" lvl="0" indent="-173038">
              <a:buFont typeface="Arial" panose="020B0604020202020204" pitchFamily="34" charset="0"/>
              <a:buChar char="•"/>
            </a:pPr>
            <a:r>
              <a:rPr lang="ru-RU" sz="1600" i="1" dirty="0" smtClean="0"/>
              <a:t>«Игровой </a:t>
            </a:r>
            <a:r>
              <a:rPr lang="ru-RU" sz="1600" i="1" dirty="0"/>
              <a:t>дриблинг в </a:t>
            </a:r>
            <a:r>
              <a:rPr lang="ru-RU" sz="1600" i="1" dirty="0" smtClean="0"/>
              <a:t>баскетболе»,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ru-RU" sz="1600" i="1" dirty="0" smtClean="0"/>
              <a:t> «Театр теней»,</a:t>
            </a:r>
            <a:endParaRPr lang="ru-RU" sz="1600" i="1" dirty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ru-RU" sz="1600" i="1" dirty="0" smtClean="0"/>
              <a:t>«Художественное движение» и др.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107213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7" grpId="0" animBg="1"/>
      <p:bldP spid="38" grpId="0" animBg="1"/>
      <p:bldP spid="40" grpId="0"/>
      <p:bldP spid="41" grpId="0"/>
      <p:bldP spid="42" grpId="0" animBg="1"/>
      <p:bldP spid="47" grpId="0" animBg="1"/>
      <p:bldP spid="52" grpId="0" animBg="1"/>
      <p:bldP spid="53" grpId="0" animBg="1"/>
      <p:bldP spid="58" grpId="0"/>
      <p:bldP spid="77" grpId="0"/>
      <p:bldP spid="87" grpId="0" animBg="1"/>
      <p:bldP spid="11" grpId="0" animBg="1"/>
      <p:bldP spid="45" grpId="0" animBg="1"/>
      <p:bldP spid="12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Группа 102"/>
          <p:cNvGrpSpPr/>
          <p:nvPr/>
        </p:nvGrpSpPr>
        <p:grpSpPr>
          <a:xfrm>
            <a:off x="208278" y="237600"/>
            <a:ext cx="8751132" cy="6540560"/>
            <a:chOff x="208278" y="237600"/>
            <a:chExt cx="8751132" cy="6540560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208278" y="237600"/>
              <a:ext cx="8748000" cy="612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222356" y="980728"/>
              <a:ext cx="0" cy="5796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8959410" y="982160"/>
              <a:ext cx="0" cy="5796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16632"/>
            <a:ext cx="8229600" cy="12527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Блиц-обучение  </a:t>
            </a:r>
            <a:r>
              <a:rPr lang="ru-RU" dirty="0"/>
              <a:t>и внеурочная деятельность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5508104" y="945096"/>
            <a:ext cx="0" cy="3348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5570512" y="836712"/>
            <a:ext cx="3321968" cy="1941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b="1" dirty="0" smtClean="0"/>
              <a:t>Основными системообразующими факторами</a:t>
            </a:r>
            <a:r>
              <a:rPr lang="ru-RU" sz="1600" dirty="0" smtClean="0"/>
              <a:t> внеурочной деятельности, которую я выстраиваю, являются:</a:t>
            </a:r>
          </a:p>
          <a:p>
            <a:pPr>
              <a:lnSpc>
                <a:spcPts val="1600"/>
              </a:lnSpc>
            </a:pPr>
            <a:r>
              <a:rPr lang="ru-RU" sz="1600" dirty="0" smtClean="0"/>
              <a:t>- поддержка индивидуальности ребенка в деятельности;</a:t>
            </a:r>
          </a:p>
          <a:p>
            <a:pPr>
              <a:lnSpc>
                <a:spcPts val="1600"/>
              </a:lnSpc>
            </a:pPr>
            <a:r>
              <a:rPr lang="ru-RU" sz="1600" dirty="0" smtClean="0"/>
              <a:t>- реализация принципа сотрудничества в различных видах командного взаимодействия.</a:t>
            </a:r>
            <a:endParaRPr lang="ru-RU" sz="16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5493466" y="2731508"/>
            <a:ext cx="3471022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/>
              <a:t>   Личность </a:t>
            </a:r>
            <a:r>
              <a:rPr lang="ru-RU" sz="1600" dirty="0"/>
              <a:t>готова к сотрудничеству, готова качественно вступать в командные взаимодействия тогда, когда ее интересы, ее индивидуальные особенности учитываются и поддерживаются, когда у человека накапливается позитивный социальный опыт. 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37458" y="764704"/>
            <a:ext cx="5184000" cy="365950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81000" y="1725399"/>
            <a:ext cx="5083088" cy="2711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Блок-схема: решение 66"/>
          <p:cNvSpPr/>
          <p:nvPr/>
        </p:nvSpPr>
        <p:spPr>
          <a:xfrm>
            <a:off x="1733267" y="620688"/>
            <a:ext cx="2232000" cy="2232000"/>
          </a:xfrm>
          <a:prstGeom prst="flowChartDecision">
            <a:avLst/>
          </a:prstGeom>
          <a:solidFill>
            <a:srgbClr val="CC6600"/>
          </a:solidFill>
          <a:ln w="19050">
            <a:solidFill>
              <a:schemeClr val="bg1"/>
            </a:solidFill>
          </a:ln>
          <a:effectLst>
            <a:glow rad="1117600">
              <a:srgbClr val="FFC000">
                <a:alpha val="63000"/>
              </a:srgbClr>
            </a:glow>
            <a:softEdge rad="0"/>
          </a:effectLst>
          <a:scene3d>
            <a:camera prst="orthographicFront"/>
            <a:lightRig rig="threePt" dir="t"/>
          </a:scene3d>
          <a:sp3d>
            <a:bevelT w="196850"/>
            <a:bevelB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Блиц-обучение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 rot="2700000">
            <a:off x="14772" y="3182709"/>
            <a:ext cx="2739672" cy="572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Пространство школы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 rot="18900000">
            <a:off x="3728427" y="3470829"/>
            <a:ext cx="1413393" cy="723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–</a:t>
            </a:r>
            <a:r>
              <a:rPr lang="ru-RU" sz="1600" b="1" dirty="0" smtClean="0">
                <a:solidFill>
                  <a:schemeClr val="tx1"/>
                </a:solidFill>
              </a:rPr>
              <a:t> внеурочная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деятельность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 rot="2700000">
            <a:off x="-17146" y="3431131"/>
            <a:ext cx="236795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– урочная деятельность</a:t>
            </a:r>
          </a:p>
        </p:txBody>
      </p:sp>
      <p:sp>
        <p:nvSpPr>
          <p:cNvPr id="71" name="Прямоугольник 70"/>
          <p:cNvSpPr/>
          <p:nvPr/>
        </p:nvSpPr>
        <p:spPr>
          <a:xfrm rot="18900000">
            <a:off x="2721486" y="3312211"/>
            <a:ext cx="2739672" cy="572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Пространство школы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16"/>
          <p:cNvSpPr/>
          <p:nvPr/>
        </p:nvSpPr>
        <p:spPr>
          <a:xfrm rot="2604053">
            <a:off x="-15194" y="2070247"/>
            <a:ext cx="3824524" cy="1227353"/>
          </a:xfrm>
          <a:custGeom>
            <a:avLst/>
            <a:gdLst>
              <a:gd name="connsiteX0" fmla="*/ 0 w 4104456"/>
              <a:gd name="connsiteY0" fmla="*/ 0 h 1202428"/>
              <a:gd name="connsiteX1" fmla="*/ 4104456 w 4104456"/>
              <a:gd name="connsiteY1" fmla="*/ 0 h 1202428"/>
              <a:gd name="connsiteX2" fmla="*/ 4104456 w 4104456"/>
              <a:gd name="connsiteY2" fmla="*/ 1202428 h 1202428"/>
              <a:gd name="connsiteX3" fmla="*/ 0 w 4104456"/>
              <a:gd name="connsiteY3" fmla="*/ 1202428 h 1202428"/>
              <a:gd name="connsiteX4" fmla="*/ 0 w 4104456"/>
              <a:gd name="connsiteY4" fmla="*/ 0 h 1202428"/>
              <a:gd name="connsiteX0" fmla="*/ 0 w 5168577"/>
              <a:gd name="connsiteY0" fmla="*/ 0 h 1218659"/>
              <a:gd name="connsiteX1" fmla="*/ 4104456 w 5168577"/>
              <a:gd name="connsiteY1" fmla="*/ 0 h 1218659"/>
              <a:gd name="connsiteX2" fmla="*/ 5168577 w 5168577"/>
              <a:gd name="connsiteY2" fmla="*/ 1218659 h 1218659"/>
              <a:gd name="connsiteX3" fmla="*/ 0 w 5168577"/>
              <a:gd name="connsiteY3" fmla="*/ 1202428 h 1218659"/>
              <a:gd name="connsiteX4" fmla="*/ 0 w 5168577"/>
              <a:gd name="connsiteY4" fmla="*/ 0 h 1218659"/>
              <a:gd name="connsiteX0" fmla="*/ 0 w 5168577"/>
              <a:gd name="connsiteY0" fmla="*/ 0 h 1218659"/>
              <a:gd name="connsiteX1" fmla="*/ 3930663 w 5168577"/>
              <a:gd name="connsiteY1" fmla="*/ 77032 h 1218659"/>
              <a:gd name="connsiteX2" fmla="*/ 5168577 w 5168577"/>
              <a:gd name="connsiteY2" fmla="*/ 1218659 h 1218659"/>
              <a:gd name="connsiteX3" fmla="*/ 0 w 5168577"/>
              <a:gd name="connsiteY3" fmla="*/ 1202428 h 1218659"/>
              <a:gd name="connsiteX4" fmla="*/ 0 w 5168577"/>
              <a:gd name="connsiteY4" fmla="*/ 0 h 1218659"/>
              <a:gd name="connsiteX0" fmla="*/ 0 w 5168577"/>
              <a:gd name="connsiteY0" fmla="*/ 19103 h 1237762"/>
              <a:gd name="connsiteX1" fmla="*/ 3848538 w 5168577"/>
              <a:gd name="connsiteY1" fmla="*/ 0 h 1237762"/>
              <a:gd name="connsiteX2" fmla="*/ 5168577 w 5168577"/>
              <a:gd name="connsiteY2" fmla="*/ 1237762 h 1237762"/>
              <a:gd name="connsiteX3" fmla="*/ 0 w 5168577"/>
              <a:gd name="connsiteY3" fmla="*/ 1221531 h 1237762"/>
              <a:gd name="connsiteX4" fmla="*/ 0 w 5168577"/>
              <a:gd name="connsiteY4" fmla="*/ 19103 h 1237762"/>
              <a:gd name="connsiteX0" fmla="*/ 0 w 5273045"/>
              <a:gd name="connsiteY0" fmla="*/ 19103 h 1221531"/>
              <a:gd name="connsiteX1" fmla="*/ 3848538 w 5273045"/>
              <a:gd name="connsiteY1" fmla="*/ 0 h 1221531"/>
              <a:gd name="connsiteX2" fmla="*/ 5273045 w 5273045"/>
              <a:gd name="connsiteY2" fmla="*/ 1186157 h 1221531"/>
              <a:gd name="connsiteX3" fmla="*/ 0 w 5273045"/>
              <a:gd name="connsiteY3" fmla="*/ 1221531 h 1221531"/>
              <a:gd name="connsiteX4" fmla="*/ 0 w 5273045"/>
              <a:gd name="connsiteY4" fmla="*/ 19103 h 1221531"/>
              <a:gd name="connsiteX0" fmla="*/ 12798 w 5285843"/>
              <a:gd name="connsiteY0" fmla="*/ 19103 h 1186157"/>
              <a:gd name="connsiteX1" fmla="*/ 3861336 w 5285843"/>
              <a:gd name="connsiteY1" fmla="*/ 0 h 1186157"/>
              <a:gd name="connsiteX2" fmla="*/ 5285843 w 5285843"/>
              <a:gd name="connsiteY2" fmla="*/ 1186157 h 1186157"/>
              <a:gd name="connsiteX3" fmla="*/ 0 w 5285843"/>
              <a:gd name="connsiteY3" fmla="*/ 1099969 h 1186157"/>
              <a:gd name="connsiteX4" fmla="*/ 12798 w 5285843"/>
              <a:gd name="connsiteY4" fmla="*/ 19103 h 1186157"/>
              <a:gd name="connsiteX0" fmla="*/ 67417 w 5340462"/>
              <a:gd name="connsiteY0" fmla="*/ 19103 h 1193097"/>
              <a:gd name="connsiteX1" fmla="*/ 3915955 w 5340462"/>
              <a:gd name="connsiteY1" fmla="*/ 0 h 1193097"/>
              <a:gd name="connsiteX2" fmla="*/ 5340462 w 5340462"/>
              <a:gd name="connsiteY2" fmla="*/ 1186157 h 1193097"/>
              <a:gd name="connsiteX3" fmla="*/ 0 w 5340462"/>
              <a:gd name="connsiteY3" fmla="*/ 1193097 h 1193097"/>
              <a:gd name="connsiteX4" fmla="*/ 67417 w 5340462"/>
              <a:gd name="connsiteY4" fmla="*/ 19103 h 1193097"/>
              <a:gd name="connsiteX0" fmla="*/ 0 w 5393174"/>
              <a:gd name="connsiteY0" fmla="*/ 29937 h 1193097"/>
              <a:gd name="connsiteX1" fmla="*/ 3968667 w 5393174"/>
              <a:gd name="connsiteY1" fmla="*/ 0 h 1193097"/>
              <a:gd name="connsiteX2" fmla="*/ 5393174 w 5393174"/>
              <a:gd name="connsiteY2" fmla="*/ 1186157 h 1193097"/>
              <a:gd name="connsiteX3" fmla="*/ 52712 w 5393174"/>
              <a:gd name="connsiteY3" fmla="*/ 1193097 h 1193097"/>
              <a:gd name="connsiteX4" fmla="*/ 0 w 5393174"/>
              <a:gd name="connsiteY4" fmla="*/ 29937 h 1193097"/>
              <a:gd name="connsiteX0" fmla="*/ 33231 w 5340462"/>
              <a:gd name="connsiteY0" fmla="*/ 18351 h 1193097"/>
              <a:gd name="connsiteX1" fmla="*/ 3915955 w 5340462"/>
              <a:gd name="connsiteY1" fmla="*/ 0 h 1193097"/>
              <a:gd name="connsiteX2" fmla="*/ 5340462 w 5340462"/>
              <a:gd name="connsiteY2" fmla="*/ 1186157 h 1193097"/>
              <a:gd name="connsiteX3" fmla="*/ 0 w 5340462"/>
              <a:gd name="connsiteY3" fmla="*/ 1193097 h 1193097"/>
              <a:gd name="connsiteX4" fmla="*/ 33231 w 5340462"/>
              <a:gd name="connsiteY4" fmla="*/ 18351 h 1193097"/>
              <a:gd name="connsiteX0" fmla="*/ 0 w 5359943"/>
              <a:gd name="connsiteY0" fmla="*/ 57619 h 1193097"/>
              <a:gd name="connsiteX1" fmla="*/ 3935436 w 5359943"/>
              <a:gd name="connsiteY1" fmla="*/ 0 h 1193097"/>
              <a:gd name="connsiteX2" fmla="*/ 5359943 w 5359943"/>
              <a:gd name="connsiteY2" fmla="*/ 1186157 h 1193097"/>
              <a:gd name="connsiteX3" fmla="*/ 19481 w 5359943"/>
              <a:gd name="connsiteY3" fmla="*/ 1193097 h 1193097"/>
              <a:gd name="connsiteX4" fmla="*/ 0 w 5359943"/>
              <a:gd name="connsiteY4" fmla="*/ 57619 h 1193097"/>
              <a:gd name="connsiteX0" fmla="*/ 0 w 5391266"/>
              <a:gd name="connsiteY0" fmla="*/ 0 h 1217021"/>
              <a:gd name="connsiteX1" fmla="*/ 3966759 w 5391266"/>
              <a:gd name="connsiteY1" fmla="*/ 23924 h 1217021"/>
              <a:gd name="connsiteX2" fmla="*/ 5391266 w 5391266"/>
              <a:gd name="connsiteY2" fmla="*/ 1210081 h 1217021"/>
              <a:gd name="connsiteX3" fmla="*/ 50804 w 5391266"/>
              <a:gd name="connsiteY3" fmla="*/ 1217021 h 1217021"/>
              <a:gd name="connsiteX4" fmla="*/ 0 w 5391266"/>
              <a:gd name="connsiteY4" fmla="*/ 0 h 1217021"/>
              <a:gd name="connsiteX0" fmla="*/ 0 w 5391266"/>
              <a:gd name="connsiteY0" fmla="*/ 682 h 1217703"/>
              <a:gd name="connsiteX1" fmla="*/ 3937220 w 5391266"/>
              <a:gd name="connsiteY1" fmla="*/ 0 h 1217703"/>
              <a:gd name="connsiteX2" fmla="*/ 5391266 w 5391266"/>
              <a:gd name="connsiteY2" fmla="*/ 1210763 h 1217703"/>
              <a:gd name="connsiteX3" fmla="*/ 50804 w 5391266"/>
              <a:gd name="connsiteY3" fmla="*/ 1217703 h 1217703"/>
              <a:gd name="connsiteX4" fmla="*/ 0 w 5391266"/>
              <a:gd name="connsiteY4" fmla="*/ 682 h 1217703"/>
              <a:gd name="connsiteX0" fmla="*/ 0 w 5391266"/>
              <a:gd name="connsiteY0" fmla="*/ 682 h 1222852"/>
              <a:gd name="connsiteX1" fmla="*/ 3937220 w 5391266"/>
              <a:gd name="connsiteY1" fmla="*/ 0 h 1222852"/>
              <a:gd name="connsiteX2" fmla="*/ 5391266 w 5391266"/>
              <a:gd name="connsiteY2" fmla="*/ 1210763 h 1222852"/>
              <a:gd name="connsiteX3" fmla="*/ 12608 w 5391266"/>
              <a:gd name="connsiteY3" fmla="*/ 1222852 h 1222852"/>
              <a:gd name="connsiteX4" fmla="*/ 0 w 5391266"/>
              <a:gd name="connsiteY4" fmla="*/ 682 h 1222852"/>
              <a:gd name="connsiteX0" fmla="*/ 17780 w 5409046"/>
              <a:gd name="connsiteY0" fmla="*/ 682 h 1222183"/>
              <a:gd name="connsiteX1" fmla="*/ 3955000 w 5409046"/>
              <a:gd name="connsiteY1" fmla="*/ 0 h 1222183"/>
              <a:gd name="connsiteX2" fmla="*/ 5409046 w 5409046"/>
              <a:gd name="connsiteY2" fmla="*/ 1210763 h 1222183"/>
              <a:gd name="connsiteX3" fmla="*/ 0 w 5409046"/>
              <a:gd name="connsiteY3" fmla="*/ 1222183 h 1222183"/>
              <a:gd name="connsiteX4" fmla="*/ 17780 w 5409046"/>
              <a:gd name="connsiteY4" fmla="*/ 682 h 1222183"/>
              <a:gd name="connsiteX0" fmla="*/ 0 w 5391266"/>
              <a:gd name="connsiteY0" fmla="*/ 682 h 1222851"/>
              <a:gd name="connsiteX1" fmla="*/ 3937220 w 5391266"/>
              <a:gd name="connsiteY1" fmla="*/ 0 h 1222851"/>
              <a:gd name="connsiteX2" fmla="*/ 5391266 w 5391266"/>
              <a:gd name="connsiteY2" fmla="*/ 1210763 h 1222851"/>
              <a:gd name="connsiteX3" fmla="*/ 12609 w 5391266"/>
              <a:gd name="connsiteY3" fmla="*/ 1222851 h 1222851"/>
              <a:gd name="connsiteX4" fmla="*/ 0 w 5391266"/>
              <a:gd name="connsiteY4" fmla="*/ 682 h 1222851"/>
              <a:gd name="connsiteX0" fmla="*/ 0 w 5391266"/>
              <a:gd name="connsiteY0" fmla="*/ 682 h 1210763"/>
              <a:gd name="connsiteX1" fmla="*/ 3937220 w 5391266"/>
              <a:gd name="connsiteY1" fmla="*/ 0 h 1210763"/>
              <a:gd name="connsiteX2" fmla="*/ 5391266 w 5391266"/>
              <a:gd name="connsiteY2" fmla="*/ 1210763 h 1210763"/>
              <a:gd name="connsiteX3" fmla="*/ 27041 w 5391266"/>
              <a:gd name="connsiteY3" fmla="*/ 1081907 h 1210763"/>
              <a:gd name="connsiteX4" fmla="*/ 0 w 5391266"/>
              <a:gd name="connsiteY4" fmla="*/ 682 h 1210763"/>
              <a:gd name="connsiteX0" fmla="*/ 59152 w 5364225"/>
              <a:gd name="connsiteY0" fmla="*/ 0 h 1245360"/>
              <a:gd name="connsiteX1" fmla="*/ 3910179 w 5364225"/>
              <a:gd name="connsiteY1" fmla="*/ 34597 h 1245360"/>
              <a:gd name="connsiteX2" fmla="*/ 5364225 w 5364225"/>
              <a:gd name="connsiteY2" fmla="*/ 1245360 h 1245360"/>
              <a:gd name="connsiteX3" fmla="*/ 0 w 5364225"/>
              <a:gd name="connsiteY3" fmla="*/ 1116504 h 1245360"/>
              <a:gd name="connsiteX4" fmla="*/ 59152 w 5364225"/>
              <a:gd name="connsiteY4" fmla="*/ 0 h 1245360"/>
              <a:gd name="connsiteX0" fmla="*/ 59152 w 4873831"/>
              <a:gd name="connsiteY0" fmla="*/ 0 h 1234576"/>
              <a:gd name="connsiteX1" fmla="*/ 3910179 w 4873831"/>
              <a:gd name="connsiteY1" fmla="*/ 34597 h 1234576"/>
              <a:gd name="connsiteX2" fmla="*/ 4873831 w 4873831"/>
              <a:gd name="connsiteY2" fmla="*/ 1234576 h 1234576"/>
              <a:gd name="connsiteX3" fmla="*/ 0 w 4873831"/>
              <a:gd name="connsiteY3" fmla="*/ 1116504 h 1234576"/>
              <a:gd name="connsiteX4" fmla="*/ 59152 w 4873831"/>
              <a:gd name="connsiteY4" fmla="*/ 0 h 1234576"/>
              <a:gd name="connsiteX0" fmla="*/ 59152 w 4873831"/>
              <a:gd name="connsiteY0" fmla="*/ 0 h 1234576"/>
              <a:gd name="connsiteX1" fmla="*/ 3512513 w 4873831"/>
              <a:gd name="connsiteY1" fmla="*/ 70460 h 1234576"/>
              <a:gd name="connsiteX2" fmla="*/ 4873831 w 4873831"/>
              <a:gd name="connsiteY2" fmla="*/ 1234576 h 1234576"/>
              <a:gd name="connsiteX3" fmla="*/ 0 w 4873831"/>
              <a:gd name="connsiteY3" fmla="*/ 1116504 h 1234576"/>
              <a:gd name="connsiteX4" fmla="*/ 59152 w 4873831"/>
              <a:gd name="connsiteY4" fmla="*/ 0 h 1234576"/>
              <a:gd name="connsiteX0" fmla="*/ 59152 w 4874883"/>
              <a:gd name="connsiteY0" fmla="*/ 0 h 1204859"/>
              <a:gd name="connsiteX1" fmla="*/ 3512513 w 4874883"/>
              <a:gd name="connsiteY1" fmla="*/ 70460 h 1204859"/>
              <a:gd name="connsiteX2" fmla="*/ 4874883 w 4874883"/>
              <a:gd name="connsiteY2" fmla="*/ 1204859 h 1204859"/>
              <a:gd name="connsiteX3" fmla="*/ 0 w 4874883"/>
              <a:gd name="connsiteY3" fmla="*/ 1116504 h 1204859"/>
              <a:gd name="connsiteX4" fmla="*/ 59152 w 4874883"/>
              <a:gd name="connsiteY4" fmla="*/ 0 h 1204859"/>
              <a:gd name="connsiteX0" fmla="*/ 59152 w 4883523"/>
              <a:gd name="connsiteY0" fmla="*/ 0 h 1227353"/>
              <a:gd name="connsiteX1" fmla="*/ 3512513 w 4883523"/>
              <a:gd name="connsiteY1" fmla="*/ 70460 h 1227353"/>
              <a:gd name="connsiteX2" fmla="*/ 4883523 w 4883523"/>
              <a:gd name="connsiteY2" fmla="*/ 1227353 h 1227353"/>
              <a:gd name="connsiteX3" fmla="*/ 0 w 4883523"/>
              <a:gd name="connsiteY3" fmla="*/ 1116504 h 1227353"/>
              <a:gd name="connsiteX4" fmla="*/ 59152 w 4883523"/>
              <a:gd name="connsiteY4" fmla="*/ 0 h 1227353"/>
              <a:gd name="connsiteX0" fmla="*/ 30596 w 4854967"/>
              <a:gd name="connsiteY0" fmla="*/ 0 h 1227353"/>
              <a:gd name="connsiteX1" fmla="*/ 3483957 w 4854967"/>
              <a:gd name="connsiteY1" fmla="*/ 70460 h 1227353"/>
              <a:gd name="connsiteX2" fmla="*/ 4854967 w 4854967"/>
              <a:gd name="connsiteY2" fmla="*/ 1227353 h 1227353"/>
              <a:gd name="connsiteX3" fmla="*/ 0 w 4854967"/>
              <a:gd name="connsiteY3" fmla="*/ 1109698 h 1227353"/>
              <a:gd name="connsiteX4" fmla="*/ 30596 w 4854967"/>
              <a:gd name="connsiteY4" fmla="*/ 0 h 122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4967" h="1227353">
                <a:moveTo>
                  <a:pt x="30596" y="0"/>
                </a:moveTo>
                <a:lnTo>
                  <a:pt x="3483957" y="70460"/>
                </a:lnTo>
                <a:lnTo>
                  <a:pt x="4854967" y="1227353"/>
                </a:lnTo>
                <a:lnTo>
                  <a:pt x="0" y="1109698"/>
                </a:lnTo>
                <a:lnTo>
                  <a:pt x="30596" y="0"/>
                </a:lnTo>
                <a:close/>
              </a:path>
            </a:pathLst>
          </a:custGeom>
          <a:solidFill>
            <a:srgbClr val="00FF99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 rot="2700000">
            <a:off x="978092" y="2548955"/>
            <a:ext cx="2173255" cy="723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Учебный предмет «Физическая культура»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 rot="2700000">
            <a:off x="362731" y="1373688"/>
            <a:ext cx="1187584" cy="723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Кратко-срочные курсы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4" name="Стрелка вверх 73"/>
          <p:cNvSpPr/>
          <p:nvPr/>
        </p:nvSpPr>
        <p:spPr>
          <a:xfrm rot="18900000">
            <a:off x="1168407" y="2107189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75" name="Стрелка вверх 74"/>
          <p:cNvSpPr/>
          <p:nvPr/>
        </p:nvSpPr>
        <p:spPr>
          <a:xfrm rot="8100000">
            <a:off x="1371768" y="1909597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flipH="1">
            <a:off x="942011" y="620688"/>
            <a:ext cx="1907256" cy="1928073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8" name="Прямоугольник 16"/>
          <p:cNvSpPr/>
          <p:nvPr/>
        </p:nvSpPr>
        <p:spPr>
          <a:xfrm rot="18995947" flipH="1">
            <a:off x="2023403" y="2347186"/>
            <a:ext cx="3058720" cy="1221107"/>
          </a:xfrm>
          <a:custGeom>
            <a:avLst/>
            <a:gdLst>
              <a:gd name="connsiteX0" fmla="*/ 0 w 4104456"/>
              <a:gd name="connsiteY0" fmla="*/ 0 h 1202428"/>
              <a:gd name="connsiteX1" fmla="*/ 4104456 w 4104456"/>
              <a:gd name="connsiteY1" fmla="*/ 0 h 1202428"/>
              <a:gd name="connsiteX2" fmla="*/ 4104456 w 4104456"/>
              <a:gd name="connsiteY2" fmla="*/ 1202428 h 1202428"/>
              <a:gd name="connsiteX3" fmla="*/ 0 w 4104456"/>
              <a:gd name="connsiteY3" fmla="*/ 1202428 h 1202428"/>
              <a:gd name="connsiteX4" fmla="*/ 0 w 4104456"/>
              <a:gd name="connsiteY4" fmla="*/ 0 h 1202428"/>
              <a:gd name="connsiteX0" fmla="*/ 0 w 5168577"/>
              <a:gd name="connsiteY0" fmla="*/ 0 h 1218659"/>
              <a:gd name="connsiteX1" fmla="*/ 4104456 w 5168577"/>
              <a:gd name="connsiteY1" fmla="*/ 0 h 1218659"/>
              <a:gd name="connsiteX2" fmla="*/ 5168577 w 5168577"/>
              <a:gd name="connsiteY2" fmla="*/ 1218659 h 1218659"/>
              <a:gd name="connsiteX3" fmla="*/ 0 w 5168577"/>
              <a:gd name="connsiteY3" fmla="*/ 1202428 h 1218659"/>
              <a:gd name="connsiteX4" fmla="*/ 0 w 5168577"/>
              <a:gd name="connsiteY4" fmla="*/ 0 h 1218659"/>
              <a:gd name="connsiteX0" fmla="*/ 0 w 5168577"/>
              <a:gd name="connsiteY0" fmla="*/ 0 h 1218659"/>
              <a:gd name="connsiteX1" fmla="*/ 3930663 w 5168577"/>
              <a:gd name="connsiteY1" fmla="*/ 77032 h 1218659"/>
              <a:gd name="connsiteX2" fmla="*/ 5168577 w 5168577"/>
              <a:gd name="connsiteY2" fmla="*/ 1218659 h 1218659"/>
              <a:gd name="connsiteX3" fmla="*/ 0 w 5168577"/>
              <a:gd name="connsiteY3" fmla="*/ 1202428 h 1218659"/>
              <a:gd name="connsiteX4" fmla="*/ 0 w 5168577"/>
              <a:gd name="connsiteY4" fmla="*/ 0 h 1218659"/>
              <a:gd name="connsiteX0" fmla="*/ 0 w 5168577"/>
              <a:gd name="connsiteY0" fmla="*/ 19103 h 1237762"/>
              <a:gd name="connsiteX1" fmla="*/ 3848538 w 5168577"/>
              <a:gd name="connsiteY1" fmla="*/ 0 h 1237762"/>
              <a:gd name="connsiteX2" fmla="*/ 5168577 w 5168577"/>
              <a:gd name="connsiteY2" fmla="*/ 1237762 h 1237762"/>
              <a:gd name="connsiteX3" fmla="*/ 0 w 5168577"/>
              <a:gd name="connsiteY3" fmla="*/ 1221531 h 1237762"/>
              <a:gd name="connsiteX4" fmla="*/ 0 w 5168577"/>
              <a:gd name="connsiteY4" fmla="*/ 19103 h 1237762"/>
              <a:gd name="connsiteX0" fmla="*/ 0 w 5273045"/>
              <a:gd name="connsiteY0" fmla="*/ 19103 h 1221531"/>
              <a:gd name="connsiteX1" fmla="*/ 3848538 w 5273045"/>
              <a:gd name="connsiteY1" fmla="*/ 0 h 1221531"/>
              <a:gd name="connsiteX2" fmla="*/ 5273045 w 5273045"/>
              <a:gd name="connsiteY2" fmla="*/ 1186157 h 1221531"/>
              <a:gd name="connsiteX3" fmla="*/ 0 w 5273045"/>
              <a:gd name="connsiteY3" fmla="*/ 1221531 h 1221531"/>
              <a:gd name="connsiteX4" fmla="*/ 0 w 5273045"/>
              <a:gd name="connsiteY4" fmla="*/ 19103 h 1221531"/>
              <a:gd name="connsiteX0" fmla="*/ 12798 w 5285843"/>
              <a:gd name="connsiteY0" fmla="*/ 19103 h 1186157"/>
              <a:gd name="connsiteX1" fmla="*/ 3861336 w 5285843"/>
              <a:gd name="connsiteY1" fmla="*/ 0 h 1186157"/>
              <a:gd name="connsiteX2" fmla="*/ 5285843 w 5285843"/>
              <a:gd name="connsiteY2" fmla="*/ 1186157 h 1186157"/>
              <a:gd name="connsiteX3" fmla="*/ 0 w 5285843"/>
              <a:gd name="connsiteY3" fmla="*/ 1099969 h 1186157"/>
              <a:gd name="connsiteX4" fmla="*/ 12798 w 5285843"/>
              <a:gd name="connsiteY4" fmla="*/ 19103 h 1186157"/>
              <a:gd name="connsiteX0" fmla="*/ 67417 w 5340462"/>
              <a:gd name="connsiteY0" fmla="*/ 19103 h 1193097"/>
              <a:gd name="connsiteX1" fmla="*/ 3915955 w 5340462"/>
              <a:gd name="connsiteY1" fmla="*/ 0 h 1193097"/>
              <a:gd name="connsiteX2" fmla="*/ 5340462 w 5340462"/>
              <a:gd name="connsiteY2" fmla="*/ 1186157 h 1193097"/>
              <a:gd name="connsiteX3" fmla="*/ 0 w 5340462"/>
              <a:gd name="connsiteY3" fmla="*/ 1193097 h 1193097"/>
              <a:gd name="connsiteX4" fmla="*/ 67417 w 5340462"/>
              <a:gd name="connsiteY4" fmla="*/ 19103 h 1193097"/>
              <a:gd name="connsiteX0" fmla="*/ 0 w 5393174"/>
              <a:gd name="connsiteY0" fmla="*/ 29937 h 1193097"/>
              <a:gd name="connsiteX1" fmla="*/ 3968667 w 5393174"/>
              <a:gd name="connsiteY1" fmla="*/ 0 h 1193097"/>
              <a:gd name="connsiteX2" fmla="*/ 5393174 w 5393174"/>
              <a:gd name="connsiteY2" fmla="*/ 1186157 h 1193097"/>
              <a:gd name="connsiteX3" fmla="*/ 52712 w 5393174"/>
              <a:gd name="connsiteY3" fmla="*/ 1193097 h 1193097"/>
              <a:gd name="connsiteX4" fmla="*/ 0 w 5393174"/>
              <a:gd name="connsiteY4" fmla="*/ 29937 h 1193097"/>
              <a:gd name="connsiteX0" fmla="*/ 33231 w 5340462"/>
              <a:gd name="connsiteY0" fmla="*/ 18351 h 1193097"/>
              <a:gd name="connsiteX1" fmla="*/ 3915955 w 5340462"/>
              <a:gd name="connsiteY1" fmla="*/ 0 h 1193097"/>
              <a:gd name="connsiteX2" fmla="*/ 5340462 w 5340462"/>
              <a:gd name="connsiteY2" fmla="*/ 1186157 h 1193097"/>
              <a:gd name="connsiteX3" fmla="*/ 0 w 5340462"/>
              <a:gd name="connsiteY3" fmla="*/ 1193097 h 1193097"/>
              <a:gd name="connsiteX4" fmla="*/ 33231 w 5340462"/>
              <a:gd name="connsiteY4" fmla="*/ 18351 h 1193097"/>
              <a:gd name="connsiteX0" fmla="*/ 0 w 5359943"/>
              <a:gd name="connsiteY0" fmla="*/ 57619 h 1193097"/>
              <a:gd name="connsiteX1" fmla="*/ 3935436 w 5359943"/>
              <a:gd name="connsiteY1" fmla="*/ 0 h 1193097"/>
              <a:gd name="connsiteX2" fmla="*/ 5359943 w 5359943"/>
              <a:gd name="connsiteY2" fmla="*/ 1186157 h 1193097"/>
              <a:gd name="connsiteX3" fmla="*/ 19481 w 5359943"/>
              <a:gd name="connsiteY3" fmla="*/ 1193097 h 1193097"/>
              <a:gd name="connsiteX4" fmla="*/ 0 w 5359943"/>
              <a:gd name="connsiteY4" fmla="*/ 57619 h 1193097"/>
              <a:gd name="connsiteX0" fmla="*/ 0 w 5391266"/>
              <a:gd name="connsiteY0" fmla="*/ 0 h 1217021"/>
              <a:gd name="connsiteX1" fmla="*/ 3966759 w 5391266"/>
              <a:gd name="connsiteY1" fmla="*/ 23924 h 1217021"/>
              <a:gd name="connsiteX2" fmla="*/ 5391266 w 5391266"/>
              <a:gd name="connsiteY2" fmla="*/ 1210081 h 1217021"/>
              <a:gd name="connsiteX3" fmla="*/ 50804 w 5391266"/>
              <a:gd name="connsiteY3" fmla="*/ 1217021 h 1217021"/>
              <a:gd name="connsiteX4" fmla="*/ 0 w 5391266"/>
              <a:gd name="connsiteY4" fmla="*/ 0 h 1217021"/>
              <a:gd name="connsiteX0" fmla="*/ 0 w 5391266"/>
              <a:gd name="connsiteY0" fmla="*/ 682 h 1217703"/>
              <a:gd name="connsiteX1" fmla="*/ 3937220 w 5391266"/>
              <a:gd name="connsiteY1" fmla="*/ 0 h 1217703"/>
              <a:gd name="connsiteX2" fmla="*/ 5391266 w 5391266"/>
              <a:gd name="connsiteY2" fmla="*/ 1210763 h 1217703"/>
              <a:gd name="connsiteX3" fmla="*/ 50804 w 5391266"/>
              <a:gd name="connsiteY3" fmla="*/ 1217703 h 1217703"/>
              <a:gd name="connsiteX4" fmla="*/ 0 w 5391266"/>
              <a:gd name="connsiteY4" fmla="*/ 682 h 1217703"/>
              <a:gd name="connsiteX0" fmla="*/ 0 w 5391266"/>
              <a:gd name="connsiteY0" fmla="*/ 682 h 1222852"/>
              <a:gd name="connsiteX1" fmla="*/ 3937220 w 5391266"/>
              <a:gd name="connsiteY1" fmla="*/ 0 h 1222852"/>
              <a:gd name="connsiteX2" fmla="*/ 5391266 w 5391266"/>
              <a:gd name="connsiteY2" fmla="*/ 1210763 h 1222852"/>
              <a:gd name="connsiteX3" fmla="*/ 12608 w 5391266"/>
              <a:gd name="connsiteY3" fmla="*/ 1222852 h 1222852"/>
              <a:gd name="connsiteX4" fmla="*/ 0 w 5391266"/>
              <a:gd name="connsiteY4" fmla="*/ 682 h 1222852"/>
              <a:gd name="connsiteX0" fmla="*/ 17780 w 5409046"/>
              <a:gd name="connsiteY0" fmla="*/ 682 h 1222183"/>
              <a:gd name="connsiteX1" fmla="*/ 3955000 w 5409046"/>
              <a:gd name="connsiteY1" fmla="*/ 0 h 1222183"/>
              <a:gd name="connsiteX2" fmla="*/ 5409046 w 5409046"/>
              <a:gd name="connsiteY2" fmla="*/ 1210763 h 1222183"/>
              <a:gd name="connsiteX3" fmla="*/ 0 w 5409046"/>
              <a:gd name="connsiteY3" fmla="*/ 1222183 h 1222183"/>
              <a:gd name="connsiteX4" fmla="*/ 17780 w 5409046"/>
              <a:gd name="connsiteY4" fmla="*/ 682 h 1222183"/>
              <a:gd name="connsiteX0" fmla="*/ 0 w 5391266"/>
              <a:gd name="connsiteY0" fmla="*/ 682 h 1222851"/>
              <a:gd name="connsiteX1" fmla="*/ 3937220 w 5391266"/>
              <a:gd name="connsiteY1" fmla="*/ 0 h 1222851"/>
              <a:gd name="connsiteX2" fmla="*/ 5391266 w 5391266"/>
              <a:gd name="connsiteY2" fmla="*/ 1210763 h 1222851"/>
              <a:gd name="connsiteX3" fmla="*/ 12609 w 5391266"/>
              <a:gd name="connsiteY3" fmla="*/ 1222851 h 1222851"/>
              <a:gd name="connsiteX4" fmla="*/ 0 w 5391266"/>
              <a:gd name="connsiteY4" fmla="*/ 682 h 1222851"/>
              <a:gd name="connsiteX0" fmla="*/ 0 w 5391266"/>
              <a:gd name="connsiteY0" fmla="*/ 682 h 1210763"/>
              <a:gd name="connsiteX1" fmla="*/ 3937220 w 5391266"/>
              <a:gd name="connsiteY1" fmla="*/ 0 h 1210763"/>
              <a:gd name="connsiteX2" fmla="*/ 5391266 w 5391266"/>
              <a:gd name="connsiteY2" fmla="*/ 1210763 h 1210763"/>
              <a:gd name="connsiteX3" fmla="*/ 27041 w 5391266"/>
              <a:gd name="connsiteY3" fmla="*/ 1081907 h 1210763"/>
              <a:gd name="connsiteX4" fmla="*/ 0 w 5391266"/>
              <a:gd name="connsiteY4" fmla="*/ 682 h 1210763"/>
              <a:gd name="connsiteX0" fmla="*/ 59152 w 5364225"/>
              <a:gd name="connsiteY0" fmla="*/ 0 h 1245360"/>
              <a:gd name="connsiteX1" fmla="*/ 3910179 w 5364225"/>
              <a:gd name="connsiteY1" fmla="*/ 34597 h 1245360"/>
              <a:gd name="connsiteX2" fmla="*/ 5364225 w 5364225"/>
              <a:gd name="connsiteY2" fmla="*/ 1245360 h 1245360"/>
              <a:gd name="connsiteX3" fmla="*/ 0 w 5364225"/>
              <a:gd name="connsiteY3" fmla="*/ 1116504 h 1245360"/>
              <a:gd name="connsiteX4" fmla="*/ 59152 w 5364225"/>
              <a:gd name="connsiteY4" fmla="*/ 0 h 1245360"/>
              <a:gd name="connsiteX0" fmla="*/ 59152 w 4873831"/>
              <a:gd name="connsiteY0" fmla="*/ 0 h 1234576"/>
              <a:gd name="connsiteX1" fmla="*/ 3910179 w 4873831"/>
              <a:gd name="connsiteY1" fmla="*/ 34597 h 1234576"/>
              <a:gd name="connsiteX2" fmla="*/ 4873831 w 4873831"/>
              <a:gd name="connsiteY2" fmla="*/ 1234576 h 1234576"/>
              <a:gd name="connsiteX3" fmla="*/ 0 w 4873831"/>
              <a:gd name="connsiteY3" fmla="*/ 1116504 h 1234576"/>
              <a:gd name="connsiteX4" fmla="*/ 59152 w 4873831"/>
              <a:gd name="connsiteY4" fmla="*/ 0 h 1234576"/>
              <a:gd name="connsiteX0" fmla="*/ 59152 w 4873831"/>
              <a:gd name="connsiteY0" fmla="*/ 0 h 1234576"/>
              <a:gd name="connsiteX1" fmla="*/ 3512513 w 4873831"/>
              <a:gd name="connsiteY1" fmla="*/ 70460 h 1234576"/>
              <a:gd name="connsiteX2" fmla="*/ 4873831 w 4873831"/>
              <a:gd name="connsiteY2" fmla="*/ 1234576 h 1234576"/>
              <a:gd name="connsiteX3" fmla="*/ 0 w 4873831"/>
              <a:gd name="connsiteY3" fmla="*/ 1116504 h 1234576"/>
              <a:gd name="connsiteX4" fmla="*/ 59152 w 4873831"/>
              <a:gd name="connsiteY4" fmla="*/ 0 h 1234576"/>
              <a:gd name="connsiteX0" fmla="*/ 59152 w 4874883"/>
              <a:gd name="connsiteY0" fmla="*/ 0 h 1204859"/>
              <a:gd name="connsiteX1" fmla="*/ 3512513 w 4874883"/>
              <a:gd name="connsiteY1" fmla="*/ 70460 h 1204859"/>
              <a:gd name="connsiteX2" fmla="*/ 4874883 w 4874883"/>
              <a:gd name="connsiteY2" fmla="*/ 1204859 h 1204859"/>
              <a:gd name="connsiteX3" fmla="*/ 0 w 4874883"/>
              <a:gd name="connsiteY3" fmla="*/ 1116504 h 1204859"/>
              <a:gd name="connsiteX4" fmla="*/ 59152 w 4874883"/>
              <a:gd name="connsiteY4" fmla="*/ 0 h 1204859"/>
              <a:gd name="connsiteX0" fmla="*/ 59152 w 4883523"/>
              <a:gd name="connsiteY0" fmla="*/ 0 h 1227353"/>
              <a:gd name="connsiteX1" fmla="*/ 3512513 w 4883523"/>
              <a:gd name="connsiteY1" fmla="*/ 70460 h 1227353"/>
              <a:gd name="connsiteX2" fmla="*/ 4883523 w 4883523"/>
              <a:gd name="connsiteY2" fmla="*/ 1227353 h 1227353"/>
              <a:gd name="connsiteX3" fmla="*/ 0 w 4883523"/>
              <a:gd name="connsiteY3" fmla="*/ 1116504 h 1227353"/>
              <a:gd name="connsiteX4" fmla="*/ 59152 w 4883523"/>
              <a:gd name="connsiteY4" fmla="*/ 0 h 1227353"/>
              <a:gd name="connsiteX0" fmla="*/ 87180 w 4883523"/>
              <a:gd name="connsiteY0" fmla="*/ 0 h 1219302"/>
              <a:gd name="connsiteX1" fmla="*/ 3512513 w 4883523"/>
              <a:gd name="connsiteY1" fmla="*/ 62409 h 1219302"/>
              <a:gd name="connsiteX2" fmla="*/ 4883523 w 4883523"/>
              <a:gd name="connsiteY2" fmla="*/ 1219302 h 1219302"/>
              <a:gd name="connsiteX3" fmla="*/ 0 w 4883523"/>
              <a:gd name="connsiteY3" fmla="*/ 1108453 h 1219302"/>
              <a:gd name="connsiteX4" fmla="*/ 87180 w 4883523"/>
              <a:gd name="connsiteY4" fmla="*/ 0 h 1219302"/>
              <a:gd name="connsiteX0" fmla="*/ 2042 w 4798385"/>
              <a:gd name="connsiteY0" fmla="*/ 0 h 1219302"/>
              <a:gd name="connsiteX1" fmla="*/ 3427375 w 4798385"/>
              <a:gd name="connsiteY1" fmla="*/ 62409 h 1219302"/>
              <a:gd name="connsiteX2" fmla="*/ 4798385 w 4798385"/>
              <a:gd name="connsiteY2" fmla="*/ 1219302 h 1219302"/>
              <a:gd name="connsiteX3" fmla="*/ 0 w 4798385"/>
              <a:gd name="connsiteY3" fmla="*/ 1102890 h 1219302"/>
              <a:gd name="connsiteX4" fmla="*/ 2042 w 4798385"/>
              <a:gd name="connsiteY4" fmla="*/ 0 h 1219302"/>
              <a:gd name="connsiteX0" fmla="*/ 2042 w 4798385"/>
              <a:gd name="connsiteY0" fmla="*/ 0 h 1219302"/>
              <a:gd name="connsiteX1" fmla="*/ 3201501 w 4798385"/>
              <a:gd name="connsiteY1" fmla="*/ 90816 h 1219302"/>
              <a:gd name="connsiteX2" fmla="*/ 4798385 w 4798385"/>
              <a:gd name="connsiteY2" fmla="*/ 1219302 h 1219302"/>
              <a:gd name="connsiteX3" fmla="*/ 0 w 4798385"/>
              <a:gd name="connsiteY3" fmla="*/ 1102890 h 1219302"/>
              <a:gd name="connsiteX4" fmla="*/ 2042 w 4798385"/>
              <a:gd name="connsiteY4" fmla="*/ 0 h 1219302"/>
              <a:gd name="connsiteX0" fmla="*/ 2042 w 4848730"/>
              <a:gd name="connsiteY0" fmla="*/ 0 h 1252521"/>
              <a:gd name="connsiteX1" fmla="*/ 3201501 w 4848730"/>
              <a:gd name="connsiteY1" fmla="*/ 90816 h 1252521"/>
              <a:gd name="connsiteX2" fmla="*/ 4848729 w 4848730"/>
              <a:gd name="connsiteY2" fmla="*/ 1252521 h 1252521"/>
              <a:gd name="connsiteX3" fmla="*/ 0 w 4848730"/>
              <a:gd name="connsiteY3" fmla="*/ 1102890 h 1252521"/>
              <a:gd name="connsiteX4" fmla="*/ 2042 w 4848730"/>
              <a:gd name="connsiteY4" fmla="*/ 0 h 1252521"/>
              <a:gd name="connsiteX0" fmla="*/ 2042 w 4901964"/>
              <a:gd name="connsiteY0" fmla="*/ 0 h 1221107"/>
              <a:gd name="connsiteX1" fmla="*/ 3201501 w 4901964"/>
              <a:gd name="connsiteY1" fmla="*/ 90816 h 1221107"/>
              <a:gd name="connsiteX2" fmla="*/ 4901965 w 4901964"/>
              <a:gd name="connsiteY2" fmla="*/ 1221107 h 1221107"/>
              <a:gd name="connsiteX3" fmla="*/ 0 w 4901964"/>
              <a:gd name="connsiteY3" fmla="*/ 1102890 h 1221107"/>
              <a:gd name="connsiteX4" fmla="*/ 2042 w 4901964"/>
              <a:gd name="connsiteY4" fmla="*/ 0 h 1221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1964" h="1221107">
                <a:moveTo>
                  <a:pt x="2042" y="0"/>
                </a:moveTo>
                <a:lnTo>
                  <a:pt x="3201501" y="90816"/>
                </a:lnTo>
                <a:lnTo>
                  <a:pt x="4901965" y="1221107"/>
                </a:lnTo>
                <a:lnTo>
                  <a:pt x="0" y="1102890"/>
                </a:lnTo>
                <a:cubicBezTo>
                  <a:pt x="681" y="735260"/>
                  <a:pt x="1361" y="367630"/>
                  <a:pt x="2042" y="0"/>
                </a:cubicBezTo>
                <a:close/>
              </a:path>
            </a:pathLst>
          </a:cu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2855396" y="2901891"/>
            <a:ext cx="23371" cy="1554013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 rot="2700000">
            <a:off x="4039393" y="1740914"/>
            <a:ext cx="911972" cy="44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Семья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 rot="18900000">
            <a:off x="2279501" y="2381106"/>
            <a:ext cx="2554386" cy="723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Спортивно-образовательные проекты и события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 rot="16200000" flipH="1">
            <a:off x="992828" y="979661"/>
            <a:ext cx="1907257" cy="1928073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2849267" y="1475743"/>
            <a:ext cx="1366232" cy="1376945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2" name="Стрелка вверх 91"/>
          <p:cNvSpPr/>
          <p:nvPr/>
        </p:nvSpPr>
        <p:spPr>
          <a:xfrm rot="16200000">
            <a:off x="2746825" y="3525640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93" name="Стрелка вверх 92"/>
          <p:cNvSpPr/>
          <p:nvPr/>
        </p:nvSpPr>
        <p:spPr>
          <a:xfrm rot="13500000" flipH="1">
            <a:off x="4002487" y="1802296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94" name="Стрелка вверх 93"/>
          <p:cNvSpPr/>
          <p:nvPr/>
        </p:nvSpPr>
        <p:spPr>
          <a:xfrm rot="2700000" flipH="1">
            <a:off x="4237936" y="1997657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 rot="16260000" flipH="1">
            <a:off x="2907638" y="664243"/>
            <a:ext cx="1836000" cy="1928073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7" name="Стрелка вверх 96"/>
          <p:cNvSpPr/>
          <p:nvPr/>
        </p:nvSpPr>
        <p:spPr>
          <a:xfrm rot="2700000" flipH="1">
            <a:off x="1279467" y="1241515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98" name="Стрелка вверх 97"/>
          <p:cNvSpPr/>
          <p:nvPr/>
        </p:nvSpPr>
        <p:spPr>
          <a:xfrm rot="13500000" flipH="1">
            <a:off x="1116258" y="1081100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99" name="Стрелка вверх 98"/>
          <p:cNvSpPr/>
          <p:nvPr/>
        </p:nvSpPr>
        <p:spPr>
          <a:xfrm rot="13500000">
            <a:off x="2339073" y="2294391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100" name="Стрелка вверх 99"/>
          <p:cNvSpPr/>
          <p:nvPr/>
        </p:nvSpPr>
        <p:spPr>
          <a:xfrm rot="16200000">
            <a:off x="1680122" y="1545400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101" name="Стрелка вверх 100"/>
          <p:cNvSpPr/>
          <p:nvPr/>
        </p:nvSpPr>
        <p:spPr>
          <a:xfrm rot="13500000">
            <a:off x="1979033" y="1934351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102" name="Стрелка вверх 101"/>
          <p:cNvSpPr/>
          <p:nvPr/>
        </p:nvSpPr>
        <p:spPr>
          <a:xfrm rot="5400000">
            <a:off x="2760202" y="3237607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85" name="Стрелка вверх 84"/>
          <p:cNvSpPr/>
          <p:nvPr/>
        </p:nvSpPr>
        <p:spPr>
          <a:xfrm rot="8100000">
            <a:off x="3065259" y="2243565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86" name="Стрелка вверх 85"/>
          <p:cNvSpPr/>
          <p:nvPr/>
        </p:nvSpPr>
        <p:spPr>
          <a:xfrm rot="8100000">
            <a:off x="3319880" y="1993215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95" name="Стрелка вверх 94"/>
          <p:cNvSpPr/>
          <p:nvPr/>
        </p:nvSpPr>
        <p:spPr>
          <a:xfrm rot="16200000" flipH="1" flipV="1">
            <a:off x="3797944" y="1545400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>
            <a:off x="3093266" y="4509120"/>
            <a:ext cx="0" cy="2232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3053403" y="4365104"/>
            <a:ext cx="5911085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1600"/>
              </a:lnSpc>
              <a:defRPr sz="1600"/>
            </a:lvl1pPr>
          </a:lstStyle>
          <a:p>
            <a:r>
              <a:rPr lang="ru-RU" b="1" dirty="0"/>
              <a:t>Во внеурочной деятельности </a:t>
            </a:r>
            <a:r>
              <a:rPr lang="ru-RU" dirty="0" smtClean="0"/>
              <a:t>использую </a:t>
            </a:r>
            <a:r>
              <a:rPr lang="ru-RU" dirty="0"/>
              <a:t>все методики блиц-обучения, что позволяет </a:t>
            </a:r>
            <a:r>
              <a:rPr lang="ru-RU" dirty="0" smtClean="0"/>
              <a:t>эффективно: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 smtClean="0"/>
              <a:t>реализовывать </a:t>
            </a:r>
            <a:r>
              <a:rPr lang="ru-RU" b="1" i="1" u="sng" dirty="0" smtClean="0"/>
              <a:t>интерактивные формы работы</a:t>
            </a:r>
            <a:r>
              <a:rPr lang="ru-RU" i="1" dirty="0" smtClean="0"/>
              <a:t>, </a:t>
            </a:r>
            <a:r>
              <a:rPr lang="ru-RU" i="1" dirty="0"/>
              <a:t>такие </a:t>
            </a:r>
            <a:r>
              <a:rPr lang="ru-RU" i="1" dirty="0" smtClean="0"/>
              <a:t>как: </a:t>
            </a:r>
            <a:r>
              <a:rPr lang="ru-RU" i="1" dirty="0"/>
              <a:t>мастер-классы с известными спортсменами, посещение спортивных объектов с целью прохождения на них специфических для данного спортивного объекта тренировок, </a:t>
            </a:r>
            <a:r>
              <a:rPr lang="ru-RU" i="1" dirty="0" smtClean="0"/>
              <a:t>что позволяют </a:t>
            </a:r>
            <a:r>
              <a:rPr lang="ru-RU" i="1" dirty="0"/>
              <a:t>учащимся видеть конкретные примеры </a:t>
            </a:r>
            <a:r>
              <a:rPr lang="ru-RU" i="1" dirty="0" smtClean="0"/>
              <a:t>успешной, насыщенной и  </a:t>
            </a:r>
            <a:r>
              <a:rPr lang="ru-RU" i="1" dirty="0"/>
              <a:t>интересной спортивной </a:t>
            </a:r>
            <a:r>
              <a:rPr lang="ru-RU" i="1" dirty="0" smtClean="0"/>
              <a:t>деятельности</a:t>
            </a:r>
            <a:r>
              <a:rPr lang="ru-RU" i="1" dirty="0"/>
              <a:t>;</a:t>
            </a:r>
            <a:endParaRPr lang="ru-RU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/>
              <a:t>строить </a:t>
            </a:r>
            <a:r>
              <a:rPr lang="ru-RU" b="1" i="1" u="sng" dirty="0"/>
              <a:t>работу проектного офиса </a:t>
            </a:r>
            <a:r>
              <a:rPr lang="ru-RU" i="1" dirty="0"/>
              <a:t>(блиц-обучение «Как создать и реализовать проект»);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 smtClean="0"/>
              <a:t>работать </a:t>
            </a:r>
            <a:r>
              <a:rPr lang="ru-RU" b="1" i="1" u="sng" dirty="0"/>
              <a:t>с семьями </a:t>
            </a:r>
            <a:r>
              <a:rPr lang="ru-RU" i="1" dirty="0" smtClean="0"/>
              <a:t>учащихся.</a:t>
            </a:r>
            <a:endParaRPr lang="ru-RU" i="1" dirty="0"/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5570512" y="4414008"/>
            <a:ext cx="3240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2" name="Picture 4" descr="C:\Users\user\Desktop\картинки\X0ROsdxC-m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23" y="4646861"/>
            <a:ext cx="2591559" cy="1943669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единительная линия 45"/>
          <p:cNvCxnSpPr/>
          <p:nvPr/>
        </p:nvCxnSpPr>
        <p:spPr>
          <a:xfrm>
            <a:off x="5570512" y="2742646"/>
            <a:ext cx="3240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49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uiExpand="1" build="p"/>
      <p:bldP spid="56" grpId="0"/>
      <p:bldP spid="69" grpId="0"/>
      <p:bldP spid="71" grpId="0"/>
      <p:bldP spid="78" grpId="0" animBg="1"/>
      <p:bldP spid="87" grpId="0"/>
      <p:bldP spid="88" grpId="0"/>
      <p:bldP spid="92" grpId="0" animBg="1"/>
      <p:bldP spid="93" grpId="0" animBg="1"/>
      <p:bldP spid="94" grpId="0" animBg="1"/>
      <p:bldP spid="102" grpId="0" animBg="1"/>
      <p:bldP spid="85" grpId="0" animBg="1"/>
      <p:bldP spid="86" grpId="0" animBg="1"/>
      <p:bldP spid="95" grpId="0" animBg="1"/>
      <p:bldP spid="10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Группа 58"/>
          <p:cNvGrpSpPr/>
          <p:nvPr/>
        </p:nvGrpSpPr>
        <p:grpSpPr>
          <a:xfrm>
            <a:off x="208278" y="237600"/>
            <a:ext cx="8751132" cy="6505200"/>
            <a:chOff x="208278" y="237600"/>
            <a:chExt cx="8751132" cy="6505200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208278" y="237600"/>
              <a:ext cx="8748000" cy="118813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>
              <a:off x="222356" y="1557368"/>
              <a:ext cx="0" cy="5184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8959410" y="1558800"/>
              <a:ext cx="0" cy="5184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9" name="Прямоугольник 28"/>
          <p:cNvSpPr/>
          <p:nvPr/>
        </p:nvSpPr>
        <p:spPr>
          <a:xfrm>
            <a:off x="241590" y="1154133"/>
            <a:ext cx="4807178" cy="41469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85132" y="2602308"/>
            <a:ext cx="4763636" cy="2711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 rot="18900000">
            <a:off x="171051" y="1364931"/>
            <a:ext cx="2988000" cy="1116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600" b="1" dirty="0" smtClean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 rot="2700000">
            <a:off x="2120514" y="1966827"/>
            <a:ext cx="3237984" cy="3684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программа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16632"/>
            <a:ext cx="8229600" cy="12527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Блиц-обучение и </a:t>
            </a:r>
            <a:r>
              <a:rPr lang="ru-RU" dirty="0" smtClean="0"/>
              <a:t>индивидуальная образовательная программа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99930" y="5289686"/>
            <a:ext cx="8784000" cy="1829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i="1" dirty="0" smtClean="0"/>
              <a:t>    После </a:t>
            </a:r>
            <a:r>
              <a:rPr lang="ru-RU" sz="1600" i="1" dirty="0"/>
              <a:t>прохождения </a:t>
            </a:r>
            <a:r>
              <a:rPr lang="ru-RU" sz="1600" i="1" dirty="0" smtClean="0"/>
              <a:t>нескольких программ блиц-обучения учащиеся </a:t>
            </a:r>
            <a:r>
              <a:rPr lang="ru-RU" sz="1600" i="1" dirty="0"/>
              <a:t>составляют индивидуальную программу физического развития. Они могут выбрать долгосрочные программы дополнительного спортивного образования в секциях, спортивных кружках, спортивных школах, спортивных клубах и т.д. </a:t>
            </a:r>
            <a:r>
              <a:rPr lang="ru-RU" sz="1600" i="1" dirty="0" smtClean="0"/>
              <a:t> Появляется возможность наполнить </a:t>
            </a:r>
            <a:r>
              <a:rPr lang="ru-RU" sz="1600" i="1" dirty="0"/>
              <a:t>свою индивидуальную программу разнообразными краткосрочными и среднесрочными программами, связанными с физическим воспитанием и двигательной активностью. </a:t>
            </a:r>
            <a:r>
              <a:rPr lang="ru-RU" sz="1600" i="1" dirty="0" smtClean="0"/>
              <a:t>Здесь эффективно работает </a:t>
            </a:r>
            <a:r>
              <a:rPr lang="ru-RU" sz="1600" b="1" i="1" u="sng" dirty="0" smtClean="0"/>
              <a:t>методика </a:t>
            </a:r>
            <a:r>
              <a:rPr lang="ru-RU" sz="1600" b="1" i="1" u="sng" dirty="0">
                <a:solidFill>
                  <a:prstClr val="black"/>
                </a:solidFill>
              </a:rPr>
              <a:t>освоения эффективного способа действия в соответствии с индивидуальным </a:t>
            </a:r>
            <a:r>
              <a:rPr lang="ru-RU" sz="1600" b="1" i="1" u="sng" dirty="0" smtClean="0">
                <a:solidFill>
                  <a:prstClr val="black"/>
                </a:solidFill>
              </a:rPr>
              <a:t>запросом.</a:t>
            </a:r>
            <a:endParaRPr lang="ru-RU" sz="1600" b="1" i="1" u="sng" dirty="0">
              <a:solidFill>
                <a:prstClr val="black"/>
              </a:solidFill>
            </a:endParaRPr>
          </a:p>
          <a:p>
            <a:pPr>
              <a:lnSpc>
                <a:spcPts val="1500"/>
              </a:lnSpc>
            </a:pPr>
            <a:endParaRPr lang="ru-RU" sz="1600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5204674" y="5302416"/>
            <a:ext cx="3636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4" name="Скругленный прямоугольник 63"/>
          <p:cNvSpPr/>
          <p:nvPr/>
        </p:nvSpPr>
        <p:spPr>
          <a:xfrm>
            <a:off x="4708699" y="1124744"/>
            <a:ext cx="4392488" cy="648072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Алгоритм выхода на индивидуальную образовательную программу</a:t>
            </a:r>
            <a:endParaRPr lang="ru-RU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5157376" y="1824528"/>
            <a:ext cx="37989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600" b="1" dirty="0" smtClean="0"/>
              <a:t>Блиц-обучение разным способам физической активности</a:t>
            </a:r>
            <a:endParaRPr lang="ru-RU" sz="16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5059932" y="3569310"/>
            <a:ext cx="3896346" cy="867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600" b="1" dirty="0" smtClean="0"/>
              <a:t>Составление учащимися ИОП из оптимальных для них по содержанию  и продолжительности обучающих программ</a:t>
            </a:r>
            <a:endParaRPr lang="ru-RU" sz="16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6261861" y="4987364"/>
            <a:ext cx="1271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Рефлексия</a:t>
            </a:r>
            <a:endParaRPr lang="ru-RU" sz="1600" b="1" dirty="0"/>
          </a:p>
        </p:txBody>
      </p:sp>
      <p:sp>
        <p:nvSpPr>
          <p:cNvPr id="74" name="Стрелка вверх 73"/>
          <p:cNvSpPr/>
          <p:nvPr/>
        </p:nvSpPr>
        <p:spPr>
          <a:xfrm rot="10800000">
            <a:off x="6937200" y="3375043"/>
            <a:ext cx="216000" cy="252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85" name="Стрелка вверх 84"/>
          <p:cNvSpPr/>
          <p:nvPr/>
        </p:nvSpPr>
        <p:spPr>
          <a:xfrm rot="10800000">
            <a:off x="6937200" y="2250277"/>
            <a:ext cx="216000" cy="252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86" name="Стрелка вверх 85"/>
          <p:cNvSpPr/>
          <p:nvPr/>
        </p:nvSpPr>
        <p:spPr>
          <a:xfrm rot="10800000">
            <a:off x="6937200" y="2880713"/>
            <a:ext cx="216000" cy="252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88" name="Выгнутая влево стрелка 87"/>
          <p:cNvSpPr/>
          <p:nvPr/>
        </p:nvSpPr>
        <p:spPr>
          <a:xfrm rot="9195385" flipH="1">
            <a:off x="5364582" y="2022304"/>
            <a:ext cx="693644" cy="1684189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5232491" y="4478143"/>
            <a:ext cx="1847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Реализация ИОП</a:t>
            </a:r>
            <a:endParaRPr lang="ru-RU" sz="16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6767565" y="4783545"/>
            <a:ext cx="242821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600" b="1" dirty="0" smtClean="0"/>
              <a:t>Корректировка ИОП</a:t>
            </a:r>
            <a:endParaRPr lang="ru-RU" sz="1600" b="1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157376" y="1892977"/>
            <a:ext cx="0" cy="3348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Блок-схема: решение 30"/>
          <p:cNvSpPr/>
          <p:nvPr/>
        </p:nvSpPr>
        <p:spPr>
          <a:xfrm>
            <a:off x="1737399" y="1497597"/>
            <a:ext cx="2232000" cy="2232000"/>
          </a:xfrm>
          <a:prstGeom prst="flowChartDecision">
            <a:avLst/>
          </a:prstGeom>
          <a:solidFill>
            <a:srgbClr val="CC6600"/>
          </a:solidFill>
          <a:ln w="19050">
            <a:solidFill>
              <a:schemeClr val="bg1"/>
            </a:solidFill>
          </a:ln>
          <a:effectLst>
            <a:glow rad="1117600">
              <a:srgbClr val="FFC000">
                <a:alpha val="63000"/>
              </a:srgbClr>
            </a:glow>
            <a:softEdge rad="0"/>
          </a:effectLst>
          <a:scene3d>
            <a:camera prst="orthographicFront"/>
            <a:lightRig rig="threePt" dir="t"/>
          </a:scene3d>
          <a:sp3d>
            <a:bevelT w="196850"/>
            <a:bevelB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Блиц-обучение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2700000">
            <a:off x="18904" y="4059618"/>
            <a:ext cx="2739672" cy="572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Пространство школы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8900000">
            <a:off x="3684558" y="4254866"/>
            <a:ext cx="1413393" cy="723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–</a:t>
            </a:r>
            <a:r>
              <a:rPr lang="ru-RU" sz="1600" b="1" dirty="0" smtClean="0">
                <a:solidFill>
                  <a:schemeClr val="tx1"/>
                </a:solidFill>
              </a:rPr>
              <a:t> внеурочная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деятельность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2700000">
            <a:off x="-13014" y="4308040"/>
            <a:ext cx="236795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– урочная деятельность</a:t>
            </a:r>
          </a:p>
        </p:txBody>
      </p:sp>
      <p:sp>
        <p:nvSpPr>
          <p:cNvPr id="35" name="Прямоугольник 16"/>
          <p:cNvSpPr/>
          <p:nvPr/>
        </p:nvSpPr>
        <p:spPr>
          <a:xfrm rot="2604053">
            <a:off x="-11062" y="2947156"/>
            <a:ext cx="3824524" cy="1227353"/>
          </a:xfrm>
          <a:custGeom>
            <a:avLst/>
            <a:gdLst>
              <a:gd name="connsiteX0" fmla="*/ 0 w 4104456"/>
              <a:gd name="connsiteY0" fmla="*/ 0 h 1202428"/>
              <a:gd name="connsiteX1" fmla="*/ 4104456 w 4104456"/>
              <a:gd name="connsiteY1" fmla="*/ 0 h 1202428"/>
              <a:gd name="connsiteX2" fmla="*/ 4104456 w 4104456"/>
              <a:gd name="connsiteY2" fmla="*/ 1202428 h 1202428"/>
              <a:gd name="connsiteX3" fmla="*/ 0 w 4104456"/>
              <a:gd name="connsiteY3" fmla="*/ 1202428 h 1202428"/>
              <a:gd name="connsiteX4" fmla="*/ 0 w 4104456"/>
              <a:gd name="connsiteY4" fmla="*/ 0 h 1202428"/>
              <a:gd name="connsiteX0" fmla="*/ 0 w 5168577"/>
              <a:gd name="connsiteY0" fmla="*/ 0 h 1218659"/>
              <a:gd name="connsiteX1" fmla="*/ 4104456 w 5168577"/>
              <a:gd name="connsiteY1" fmla="*/ 0 h 1218659"/>
              <a:gd name="connsiteX2" fmla="*/ 5168577 w 5168577"/>
              <a:gd name="connsiteY2" fmla="*/ 1218659 h 1218659"/>
              <a:gd name="connsiteX3" fmla="*/ 0 w 5168577"/>
              <a:gd name="connsiteY3" fmla="*/ 1202428 h 1218659"/>
              <a:gd name="connsiteX4" fmla="*/ 0 w 5168577"/>
              <a:gd name="connsiteY4" fmla="*/ 0 h 1218659"/>
              <a:gd name="connsiteX0" fmla="*/ 0 w 5168577"/>
              <a:gd name="connsiteY0" fmla="*/ 0 h 1218659"/>
              <a:gd name="connsiteX1" fmla="*/ 3930663 w 5168577"/>
              <a:gd name="connsiteY1" fmla="*/ 77032 h 1218659"/>
              <a:gd name="connsiteX2" fmla="*/ 5168577 w 5168577"/>
              <a:gd name="connsiteY2" fmla="*/ 1218659 h 1218659"/>
              <a:gd name="connsiteX3" fmla="*/ 0 w 5168577"/>
              <a:gd name="connsiteY3" fmla="*/ 1202428 h 1218659"/>
              <a:gd name="connsiteX4" fmla="*/ 0 w 5168577"/>
              <a:gd name="connsiteY4" fmla="*/ 0 h 1218659"/>
              <a:gd name="connsiteX0" fmla="*/ 0 w 5168577"/>
              <a:gd name="connsiteY0" fmla="*/ 19103 h 1237762"/>
              <a:gd name="connsiteX1" fmla="*/ 3848538 w 5168577"/>
              <a:gd name="connsiteY1" fmla="*/ 0 h 1237762"/>
              <a:gd name="connsiteX2" fmla="*/ 5168577 w 5168577"/>
              <a:gd name="connsiteY2" fmla="*/ 1237762 h 1237762"/>
              <a:gd name="connsiteX3" fmla="*/ 0 w 5168577"/>
              <a:gd name="connsiteY3" fmla="*/ 1221531 h 1237762"/>
              <a:gd name="connsiteX4" fmla="*/ 0 w 5168577"/>
              <a:gd name="connsiteY4" fmla="*/ 19103 h 1237762"/>
              <a:gd name="connsiteX0" fmla="*/ 0 w 5273045"/>
              <a:gd name="connsiteY0" fmla="*/ 19103 h 1221531"/>
              <a:gd name="connsiteX1" fmla="*/ 3848538 w 5273045"/>
              <a:gd name="connsiteY1" fmla="*/ 0 h 1221531"/>
              <a:gd name="connsiteX2" fmla="*/ 5273045 w 5273045"/>
              <a:gd name="connsiteY2" fmla="*/ 1186157 h 1221531"/>
              <a:gd name="connsiteX3" fmla="*/ 0 w 5273045"/>
              <a:gd name="connsiteY3" fmla="*/ 1221531 h 1221531"/>
              <a:gd name="connsiteX4" fmla="*/ 0 w 5273045"/>
              <a:gd name="connsiteY4" fmla="*/ 19103 h 1221531"/>
              <a:gd name="connsiteX0" fmla="*/ 12798 w 5285843"/>
              <a:gd name="connsiteY0" fmla="*/ 19103 h 1186157"/>
              <a:gd name="connsiteX1" fmla="*/ 3861336 w 5285843"/>
              <a:gd name="connsiteY1" fmla="*/ 0 h 1186157"/>
              <a:gd name="connsiteX2" fmla="*/ 5285843 w 5285843"/>
              <a:gd name="connsiteY2" fmla="*/ 1186157 h 1186157"/>
              <a:gd name="connsiteX3" fmla="*/ 0 w 5285843"/>
              <a:gd name="connsiteY3" fmla="*/ 1099969 h 1186157"/>
              <a:gd name="connsiteX4" fmla="*/ 12798 w 5285843"/>
              <a:gd name="connsiteY4" fmla="*/ 19103 h 1186157"/>
              <a:gd name="connsiteX0" fmla="*/ 67417 w 5340462"/>
              <a:gd name="connsiteY0" fmla="*/ 19103 h 1193097"/>
              <a:gd name="connsiteX1" fmla="*/ 3915955 w 5340462"/>
              <a:gd name="connsiteY1" fmla="*/ 0 h 1193097"/>
              <a:gd name="connsiteX2" fmla="*/ 5340462 w 5340462"/>
              <a:gd name="connsiteY2" fmla="*/ 1186157 h 1193097"/>
              <a:gd name="connsiteX3" fmla="*/ 0 w 5340462"/>
              <a:gd name="connsiteY3" fmla="*/ 1193097 h 1193097"/>
              <a:gd name="connsiteX4" fmla="*/ 67417 w 5340462"/>
              <a:gd name="connsiteY4" fmla="*/ 19103 h 1193097"/>
              <a:gd name="connsiteX0" fmla="*/ 0 w 5393174"/>
              <a:gd name="connsiteY0" fmla="*/ 29937 h 1193097"/>
              <a:gd name="connsiteX1" fmla="*/ 3968667 w 5393174"/>
              <a:gd name="connsiteY1" fmla="*/ 0 h 1193097"/>
              <a:gd name="connsiteX2" fmla="*/ 5393174 w 5393174"/>
              <a:gd name="connsiteY2" fmla="*/ 1186157 h 1193097"/>
              <a:gd name="connsiteX3" fmla="*/ 52712 w 5393174"/>
              <a:gd name="connsiteY3" fmla="*/ 1193097 h 1193097"/>
              <a:gd name="connsiteX4" fmla="*/ 0 w 5393174"/>
              <a:gd name="connsiteY4" fmla="*/ 29937 h 1193097"/>
              <a:gd name="connsiteX0" fmla="*/ 33231 w 5340462"/>
              <a:gd name="connsiteY0" fmla="*/ 18351 h 1193097"/>
              <a:gd name="connsiteX1" fmla="*/ 3915955 w 5340462"/>
              <a:gd name="connsiteY1" fmla="*/ 0 h 1193097"/>
              <a:gd name="connsiteX2" fmla="*/ 5340462 w 5340462"/>
              <a:gd name="connsiteY2" fmla="*/ 1186157 h 1193097"/>
              <a:gd name="connsiteX3" fmla="*/ 0 w 5340462"/>
              <a:gd name="connsiteY3" fmla="*/ 1193097 h 1193097"/>
              <a:gd name="connsiteX4" fmla="*/ 33231 w 5340462"/>
              <a:gd name="connsiteY4" fmla="*/ 18351 h 1193097"/>
              <a:gd name="connsiteX0" fmla="*/ 0 w 5359943"/>
              <a:gd name="connsiteY0" fmla="*/ 57619 h 1193097"/>
              <a:gd name="connsiteX1" fmla="*/ 3935436 w 5359943"/>
              <a:gd name="connsiteY1" fmla="*/ 0 h 1193097"/>
              <a:gd name="connsiteX2" fmla="*/ 5359943 w 5359943"/>
              <a:gd name="connsiteY2" fmla="*/ 1186157 h 1193097"/>
              <a:gd name="connsiteX3" fmla="*/ 19481 w 5359943"/>
              <a:gd name="connsiteY3" fmla="*/ 1193097 h 1193097"/>
              <a:gd name="connsiteX4" fmla="*/ 0 w 5359943"/>
              <a:gd name="connsiteY4" fmla="*/ 57619 h 1193097"/>
              <a:gd name="connsiteX0" fmla="*/ 0 w 5391266"/>
              <a:gd name="connsiteY0" fmla="*/ 0 h 1217021"/>
              <a:gd name="connsiteX1" fmla="*/ 3966759 w 5391266"/>
              <a:gd name="connsiteY1" fmla="*/ 23924 h 1217021"/>
              <a:gd name="connsiteX2" fmla="*/ 5391266 w 5391266"/>
              <a:gd name="connsiteY2" fmla="*/ 1210081 h 1217021"/>
              <a:gd name="connsiteX3" fmla="*/ 50804 w 5391266"/>
              <a:gd name="connsiteY3" fmla="*/ 1217021 h 1217021"/>
              <a:gd name="connsiteX4" fmla="*/ 0 w 5391266"/>
              <a:gd name="connsiteY4" fmla="*/ 0 h 1217021"/>
              <a:gd name="connsiteX0" fmla="*/ 0 w 5391266"/>
              <a:gd name="connsiteY0" fmla="*/ 682 h 1217703"/>
              <a:gd name="connsiteX1" fmla="*/ 3937220 w 5391266"/>
              <a:gd name="connsiteY1" fmla="*/ 0 h 1217703"/>
              <a:gd name="connsiteX2" fmla="*/ 5391266 w 5391266"/>
              <a:gd name="connsiteY2" fmla="*/ 1210763 h 1217703"/>
              <a:gd name="connsiteX3" fmla="*/ 50804 w 5391266"/>
              <a:gd name="connsiteY3" fmla="*/ 1217703 h 1217703"/>
              <a:gd name="connsiteX4" fmla="*/ 0 w 5391266"/>
              <a:gd name="connsiteY4" fmla="*/ 682 h 1217703"/>
              <a:gd name="connsiteX0" fmla="*/ 0 w 5391266"/>
              <a:gd name="connsiteY0" fmla="*/ 682 h 1222852"/>
              <a:gd name="connsiteX1" fmla="*/ 3937220 w 5391266"/>
              <a:gd name="connsiteY1" fmla="*/ 0 h 1222852"/>
              <a:gd name="connsiteX2" fmla="*/ 5391266 w 5391266"/>
              <a:gd name="connsiteY2" fmla="*/ 1210763 h 1222852"/>
              <a:gd name="connsiteX3" fmla="*/ 12608 w 5391266"/>
              <a:gd name="connsiteY3" fmla="*/ 1222852 h 1222852"/>
              <a:gd name="connsiteX4" fmla="*/ 0 w 5391266"/>
              <a:gd name="connsiteY4" fmla="*/ 682 h 1222852"/>
              <a:gd name="connsiteX0" fmla="*/ 17780 w 5409046"/>
              <a:gd name="connsiteY0" fmla="*/ 682 h 1222183"/>
              <a:gd name="connsiteX1" fmla="*/ 3955000 w 5409046"/>
              <a:gd name="connsiteY1" fmla="*/ 0 h 1222183"/>
              <a:gd name="connsiteX2" fmla="*/ 5409046 w 5409046"/>
              <a:gd name="connsiteY2" fmla="*/ 1210763 h 1222183"/>
              <a:gd name="connsiteX3" fmla="*/ 0 w 5409046"/>
              <a:gd name="connsiteY3" fmla="*/ 1222183 h 1222183"/>
              <a:gd name="connsiteX4" fmla="*/ 17780 w 5409046"/>
              <a:gd name="connsiteY4" fmla="*/ 682 h 1222183"/>
              <a:gd name="connsiteX0" fmla="*/ 0 w 5391266"/>
              <a:gd name="connsiteY0" fmla="*/ 682 h 1222851"/>
              <a:gd name="connsiteX1" fmla="*/ 3937220 w 5391266"/>
              <a:gd name="connsiteY1" fmla="*/ 0 h 1222851"/>
              <a:gd name="connsiteX2" fmla="*/ 5391266 w 5391266"/>
              <a:gd name="connsiteY2" fmla="*/ 1210763 h 1222851"/>
              <a:gd name="connsiteX3" fmla="*/ 12609 w 5391266"/>
              <a:gd name="connsiteY3" fmla="*/ 1222851 h 1222851"/>
              <a:gd name="connsiteX4" fmla="*/ 0 w 5391266"/>
              <a:gd name="connsiteY4" fmla="*/ 682 h 1222851"/>
              <a:gd name="connsiteX0" fmla="*/ 0 w 5391266"/>
              <a:gd name="connsiteY0" fmla="*/ 682 h 1210763"/>
              <a:gd name="connsiteX1" fmla="*/ 3937220 w 5391266"/>
              <a:gd name="connsiteY1" fmla="*/ 0 h 1210763"/>
              <a:gd name="connsiteX2" fmla="*/ 5391266 w 5391266"/>
              <a:gd name="connsiteY2" fmla="*/ 1210763 h 1210763"/>
              <a:gd name="connsiteX3" fmla="*/ 27041 w 5391266"/>
              <a:gd name="connsiteY3" fmla="*/ 1081907 h 1210763"/>
              <a:gd name="connsiteX4" fmla="*/ 0 w 5391266"/>
              <a:gd name="connsiteY4" fmla="*/ 682 h 1210763"/>
              <a:gd name="connsiteX0" fmla="*/ 59152 w 5364225"/>
              <a:gd name="connsiteY0" fmla="*/ 0 h 1245360"/>
              <a:gd name="connsiteX1" fmla="*/ 3910179 w 5364225"/>
              <a:gd name="connsiteY1" fmla="*/ 34597 h 1245360"/>
              <a:gd name="connsiteX2" fmla="*/ 5364225 w 5364225"/>
              <a:gd name="connsiteY2" fmla="*/ 1245360 h 1245360"/>
              <a:gd name="connsiteX3" fmla="*/ 0 w 5364225"/>
              <a:gd name="connsiteY3" fmla="*/ 1116504 h 1245360"/>
              <a:gd name="connsiteX4" fmla="*/ 59152 w 5364225"/>
              <a:gd name="connsiteY4" fmla="*/ 0 h 1245360"/>
              <a:gd name="connsiteX0" fmla="*/ 59152 w 4873831"/>
              <a:gd name="connsiteY0" fmla="*/ 0 h 1234576"/>
              <a:gd name="connsiteX1" fmla="*/ 3910179 w 4873831"/>
              <a:gd name="connsiteY1" fmla="*/ 34597 h 1234576"/>
              <a:gd name="connsiteX2" fmla="*/ 4873831 w 4873831"/>
              <a:gd name="connsiteY2" fmla="*/ 1234576 h 1234576"/>
              <a:gd name="connsiteX3" fmla="*/ 0 w 4873831"/>
              <a:gd name="connsiteY3" fmla="*/ 1116504 h 1234576"/>
              <a:gd name="connsiteX4" fmla="*/ 59152 w 4873831"/>
              <a:gd name="connsiteY4" fmla="*/ 0 h 1234576"/>
              <a:gd name="connsiteX0" fmla="*/ 59152 w 4873831"/>
              <a:gd name="connsiteY0" fmla="*/ 0 h 1234576"/>
              <a:gd name="connsiteX1" fmla="*/ 3512513 w 4873831"/>
              <a:gd name="connsiteY1" fmla="*/ 70460 h 1234576"/>
              <a:gd name="connsiteX2" fmla="*/ 4873831 w 4873831"/>
              <a:gd name="connsiteY2" fmla="*/ 1234576 h 1234576"/>
              <a:gd name="connsiteX3" fmla="*/ 0 w 4873831"/>
              <a:gd name="connsiteY3" fmla="*/ 1116504 h 1234576"/>
              <a:gd name="connsiteX4" fmla="*/ 59152 w 4873831"/>
              <a:gd name="connsiteY4" fmla="*/ 0 h 1234576"/>
              <a:gd name="connsiteX0" fmla="*/ 59152 w 4874883"/>
              <a:gd name="connsiteY0" fmla="*/ 0 h 1204859"/>
              <a:gd name="connsiteX1" fmla="*/ 3512513 w 4874883"/>
              <a:gd name="connsiteY1" fmla="*/ 70460 h 1204859"/>
              <a:gd name="connsiteX2" fmla="*/ 4874883 w 4874883"/>
              <a:gd name="connsiteY2" fmla="*/ 1204859 h 1204859"/>
              <a:gd name="connsiteX3" fmla="*/ 0 w 4874883"/>
              <a:gd name="connsiteY3" fmla="*/ 1116504 h 1204859"/>
              <a:gd name="connsiteX4" fmla="*/ 59152 w 4874883"/>
              <a:gd name="connsiteY4" fmla="*/ 0 h 1204859"/>
              <a:gd name="connsiteX0" fmla="*/ 59152 w 4883523"/>
              <a:gd name="connsiteY0" fmla="*/ 0 h 1227353"/>
              <a:gd name="connsiteX1" fmla="*/ 3512513 w 4883523"/>
              <a:gd name="connsiteY1" fmla="*/ 70460 h 1227353"/>
              <a:gd name="connsiteX2" fmla="*/ 4883523 w 4883523"/>
              <a:gd name="connsiteY2" fmla="*/ 1227353 h 1227353"/>
              <a:gd name="connsiteX3" fmla="*/ 0 w 4883523"/>
              <a:gd name="connsiteY3" fmla="*/ 1116504 h 1227353"/>
              <a:gd name="connsiteX4" fmla="*/ 59152 w 4883523"/>
              <a:gd name="connsiteY4" fmla="*/ 0 h 1227353"/>
              <a:gd name="connsiteX0" fmla="*/ 30596 w 4854967"/>
              <a:gd name="connsiteY0" fmla="*/ 0 h 1227353"/>
              <a:gd name="connsiteX1" fmla="*/ 3483957 w 4854967"/>
              <a:gd name="connsiteY1" fmla="*/ 70460 h 1227353"/>
              <a:gd name="connsiteX2" fmla="*/ 4854967 w 4854967"/>
              <a:gd name="connsiteY2" fmla="*/ 1227353 h 1227353"/>
              <a:gd name="connsiteX3" fmla="*/ 0 w 4854967"/>
              <a:gd name="connsiteY3" fmla="*/ 1109698 h 1227353"/>
              <a:gd name="connsiteX4" fmla="*/ 30596 w 4854967"/>
              <a:gd name="connsiteY4" fmla="*/ 0 h 122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4967" h="1227353">
                <a:moveTo>
                  <a:pt x="30596" y="0"/>
                </a:moveTo>
                <a:lnTo>
                  <a:pt x="3483957" y="70460"/>
                </a:lnTo>
                <a:lnTo>
                  <a:pt x="4854967" y="1227353"/>
                </a:lnTo>
                <a:lnTo>
                  <a:pt x="0" y="1109698"/>
                </a:lnTo>
                <a:lnTo>
                  <a:pt x="30596" y="0"/>
                </a:lnTo>
                <a:close/>
              </a:path>
            </a:pathLst>
          </a:custGeom>
          <a:solidFill>
            <a:srgbClr val="00FF99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2700000">
            <a:off x="982224" y="3425864"/>
            <a:ext cx="2173255" cy="723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Учебный предмет «Физическая культура»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 rot="2700000">
            <a:off x="366863" y="2250597"/>
            <a:ext cx="1187584" cy="723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Кратко-срочные курсы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8" name="Стрелка вверх 37"/>
          <p:cNvSpPr/>
          <p:nvPr/>
        </p:nvSpPr>
        <p:spPr>
          <a:xfrm rot="18900000">
            <a:off x="1172539" y="2984098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39" name="Стрелка вверх 38"/>
          <p:cNvSpPr/>
          <p:nvPr/>
        </p:nvSpPr>
        <p:spPr>
          <a:xfrm rot="8100000">
            <a:off x="1375900" y="2786506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>
            <a:off x="946143" y="1497597"/>
            <a:ext cx="1907256" cy="1928073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Прямоугольник 16"/>
          <p:cNvSpPr/>
          <p:nvPr/>
        </p:nvSpPr>
        <p:spPr>
          <a:xfrm rot="18995947" flipH="1">
            <a:off x="2027535" y="3239861"/>
            <a:ext cx="3058720" cy="1221107"/>
          </a:xfrm>
          <a:custGeom>
            <a:avLst/>
            <a:gdLst>
              <a:gd name="connsiteX0" fmla="*/ 0 w 4104456"/>
              <a:gd name="connsiteY0" fmla="*/ 0 h 1202428"/>
              <a:gd name="connsiteX1" fmla="*/ 4104456 w 4104456"/>
              <a:gd name="connsiteY1" fmla="*/ 0 h 1202428"/>
              <a:gd name="connsiteX2" fmla="*/ 4104456 w 4104456"/>
              <a:gd name="connsiteY2" fmla="*/ 1202428 h 1202428"/>
              <a:gd name="connsiteX3" fmla="*/ 0 w 4104456"/>
              <a:gd name="connsiteY3" fmla="*/ 1202428 h 1202428"/>
              <a:gd name="connsiteX4" fmla="*/ 0 w 4104456"/>
              <a:gd name="connsiteY4" fmla="*/ 0 h 1202428"/>
              <a:gd name="connsiteX0" fmla="*/ 0 w 5168577"/>
              <a:gd name="connsiteY0" fmla="*/ 0 h 1218659"/>
              <a:gd name="connsiteX1" fmla="*/ 4104456 w 5168577"/>
              <a:gd name="connsiteY1" fmla="*/ 0 h 1218659"/>
              <a:gd name="connsiteX2" fmla="*/ 5168577 w 5168577"/>
              <a:gd name="connsiteY2" fmla="*/ 1218659 h 1218659"/>
              <a:gd name="connsiteX3" fmla="*/ 0 w 5168577"/>
              <a:gd name="connsiteY3" fmla="*/ 1202428 h 1218659"/>
              <a:gd name="connsiteX4" fmla="*/ 0 w 5168577"/>
              <a:gd name="connsiteY4" fmla="*/ 0 h 1218659"/>
              <a:gd name="connsiteX0" fmla="*/ 0 w 5168577"/>
              <a:gd name="connsiteY0" fmla="*/ 0 h 1218659"/>
              <a:gd name="connsiteX1" fmla="*/ 3930663 w 5168577"/>
              <a:gd name="connsiteY1" fmla="*/ 77032 h 1218659"/>
              <a:gd name="connsiteX2" fmla="*/ 5168577 w 5168577"/>
              <a:gd name="connsiteY2" fmla="*/ 1218659 h 1218659"/>
              <a:gd name="connsiteX3" fmla="*/ 0 w 5168577"/>
              <a:gd name="connsiteY3" fmla="*/ 1202428 h 1218659"/>
              <a:gd name="connsiteX4" fmla="*/ 0 w 5168577"/>
              <a:gd name="connsiteY4" fmla="*/ 0 h 1218659"/>
              <a:gd name="connsiteX0" fmla="*/ 0 w 5168577"/>
              <a:gd name="connsiteY0" fmla="*/ 19103 h 1237762"/>
              <a:gd name="connsiteX1" fmla="*/ 3848538 w 5168577"/>
              <a:gd name="connsiteY1" fmla="*/ 0 h 1237762"/>
              <a:gd name="connsiteX2" fmla="*/ 5168577 w 5168577"/>
              <a:gd name="connsiteY2" fmla="*/ 1237762 h 1237762"/>
              <a:gd name="connsiteX3" fmla="*/ 0 w 5168577"/>
              <a:gd name="connsiteY3" fmla="*/ 1221531 h 1237762"/>
              <a:gd name="connsiteX4" fmla="*/ 0 w 5168577"/>
              <a:gd name="connsiteY4" fmla="*/ 19103 h 1237762"/>
              <a:gd name="connsiteX0" fmla="*/ 0 w 5273045"/>
              <a:gd name="connsiteY0" fmla="*/ 19103 h 1221531"/>
              <a:gd name="connsiteX1" fmla="*/ 3848538 w 5273045"/>
              <a:gd name="connsiteY1" fmla="*/ 0 h 1221531"/>
              <a:gd name="connsiteX2" fmla="*/ 5273045 w 5273045"/>
              <a:gd name="connsiteY2" fmla="*/ 1186157 h 1221531"/>
              <a:gd name="connsiteX3" fmla="*/ 0 w 5273045"/>
              <a:gd name="connsiteY3" fmla="*/ 1221531 h 1221531"/>
              <a:gd name="connsiteX4" fmla="*/ 0 w 5273045"/>
              <a:gd name="connsiteY4" fmla="*/ 19103 h 1221531"/>
              <a:gd name="connsiteX0" fmla="*/ 12798 w 5285843"/>
              <a:gd name="connsiteY0" fmla="*/ 19103 h 1186157"/>
              <a:gd name="connsiteX1" fmla="*/ 3861336 w 5285843"/>
              <a:gd name="connsiteY1" fmla="*/ 0 h 1186157"/>
              <a:gd name="connsiteX2" fmla="*/ 5285843 w 5285843"/>
              <a:gd name="connsiteY2" fmla="*/ 1186157 h 1186157"/>
              <a:gd name="connsiteX3" fmla="*/ 0 w 5285843"/>
              <a:gd name="connsiteY3" fmla="*/ 1099969 h 1186157"/>
              <a:gd name="connsiteX4" fmla="*/ 12798 w 5285843"/>
              <a:gd name="connsiteY4" fmla="*/ 19103 h 1186157"/>
              <a:gd name="connsiteX0" fmla="*/ 67417 w 5340462"/>
              <a:gd name="connsiteY0" fmla="*/ 19103 h 1193097"/>
              <a:gd name="connsiteX1" fmla="*/ 3915955 w 5340462"/>
              <a:gd name="connsiteY1" fmla="*/ 0 h 1193097"/>
              <a:gd name="connsiteX2" fmla="*/ 5340462 w 5340462"/>
              <a:gd name="connsiteY2" fmla="*/ 1186157 h 1193097"/>
              <a:gd name="connsiteX3" fmla="*/ 0 w 5340462"/>
              <a:gd name="connsiteY3" fmla="*/ 1193097 h 1193097"/>
              <a:gd name="connsiteX4" fmla="*/ 67417 w 5340462"/>
              <a:gd name="connsiteY4" fmla="*/ 19103 h 1193097"/>
              <a:gd name="connsiteX0" fmla="*/ 0 w 5393174"/>
              <a:gd name="connsiteY0" fmla="*/ 29937 h 1193097"/>
              <a:gd name="connsiteX1" fmla="*/ 3968667 w 5393174"/>
              <a:gd name="connsiteY1" fmla="*/ 0 h 1193097"/>
              <a:gd name="connsiteX2" fmla="*/ 5393174 w 5393174"/>
              <a:gd name="connsiteY2" fmla="*/ 1186157 h 1193097"/>
              <a:gd name="connsiteX3" fmla="*/ 52712 w 5393174"/>
              <a:gd name="connsiteY3" fmla="*/ 1193097 h 1193097"/>
              <a:gd name="connsiteX4" fmla="*/ 0 w 5393174"/>
              <a:gd name="connsiteY4" fmla="*/ 29937 h 1193097"/>
              <a:gd name="connsiteX0" fmla="*/ 33231 w 5340462"/>
              <a:gd name="connsiteY0" fmla="*/ 18351 h 1193097"/>
              <a:gd name="connsiteX1" fmla="*/ 3915955 w 5340462"/>
              <a:gd name="connsiteY1" fmla="*/ 0 h 1193097"/>
              <a:gd name="connsiteX2" fmla="*/ 5340462 w 5340462"/>
              <a:gd name="connsiteY2" fmla="*/ 1186157 h 1193097"/>
              <a:gd name="connsiteX3" fmla="*/ 0 w 5340462"/>
              <a:gd name="connsiteY3" fmla="*/ 1193097 h 1193097"/>
              <a:gd name="connsiteX4" fmla="*/ 33231 w 5340462"/>
              <a:gd name="connsiteY4" fmla="*/ 18351 h 1193097"/>
              <a:gd name="connsiteX0" fmla="*/ 0 w 5359943"/>
              <a:gd name="connsiteY0" fmla="*/ 57619 h 1193097"/>
              <a:gd name="connsiteX1" fmla="*/ 3935436 w 5359943"/>
              <a:gd name="connsiteY1" fmla="*/ 0 h 1193097"/>
              <a:gd name="connsiteX2" fmla="*/ 5359943 w 5359943"/>
              <a:gd name="connsiteY2" fmla="*/ 1186157 h 1193097"/>
              <a:gd name="connsiteX3" fmla="*/ 19481 w 5359943"/>
              <a:gd name="connsiteY3" fmla="*/ 1193097 h 1193097"/>
              <a:gd name="connsiteX4" fmla="*/ 0 w 5359943"/>
              <a:gd name="connsiteY4" fmla="*/ 57619 h 1193097"/>
              <a:gd name="connsiteX0" fmla="*/ 0 w 5391266"/>
              <a:gd name="connsiteY0" fmla="*/ 0 h 1217021"/>
              <a:gd name="connsiteX1" fmla="*/ 3966759 w 5391266"/>
              <a:gd name="connsiteY1" fmla="*/ 23924 h 1217021"/>
              <a:gd name="connsiteX2" fmla="*/ 5391266 w 5391266"/>
              <a:gd name="connsiteY2" fmla="*/ 1210081 h 1217021"/>
              <a:gd name="connsiteX3" fmla="*/ 50804 w 5391266"/>
              <a:gd name="connsiteY3" fmla="*/ 1217021 h 1217021"/>
              <a:gd name="connsiteX4" fmla="*/ 0 w 5391266"/>
              <a:gd name="connsiteY4" fmla="*/ 0 h 1217021"/>
              <a:gd name="connsiteX0" fmla="*/ 0 w 5391266"/>
              <a:gd name="connsiteY0" fmla="*/ 682 h 1217703"/>
              <a:gd name="connsiteX1" fmla="*/ 3937220 w 5391266"/>
              <a:gd name="connsiteY1" fmla="*/ 0 h 1217703"/>
              <a:gd name="connsiteX2" fmla="*/ 5391266 w 5391266"/>
              <a:gd name="connsiteY2" fmla="*/ 1210763 h 1217703"/>
              <a:gd name="connsiteX3" fmla="*/ 50804 w 5391266"/>
              <a:gd name="connsiteY3" fmla="*/ 1217703 h 1217703"/>
              <a:gd name="connsiteX4" fmla="*/ 0 w 5391266"/>
              <a:gd name="connsiteY4" fmla="*/ 682 h 1217703"/>
              <a:gd name="connsiteX0" fmla="*/ 0 w 5391266"/>
              <a:gd name="connsiteY0" fmla="*/ 682 h 1222852"/>
              <a:gd name="connsiteX1" fmla="*/ 3937220 w 5391266"/>
              <a:gd name="connsiteY1" fmla="*/ 0 h 1222852"/>
              <a:gd name="connsiteX2" fmla="*/ 5391266 w 5391266"/>
              <a:gd name="connsiteY2" fmla="*/ 1210763 h 1222852"/>
              <a:gd name="connsiteX3" fmla="*/ 12608 w 5391266"/>
              <a:gd name="connsiteY3" fmla="*/ 1222852 h 1222852"/>
              <a:gd name="connsiteX4" fmla="*/ 0 w 5391266"/>
              <a:gd name="connsiteY4" fmla="*/ 682 h 1222852"/>
              <a:gd name="connsiteX0" fmla="*/ 17780 w 5409046"/>
              <a:gd name="connsiteY0" fmla="*/ 682 h 1222183"/>
              <a:gd name="connsiteX1" fmla="*/ 3955000 w 5409046"/>
              <a:gd name="connsiteY1" fmla="*/ 0 h 1222183"/>
              <a:gd name="connsiteX2" fmla="*/ 5409046 w 5409046"/>
              <a:gd name="connsiteY2" fmla="*/ 1210763 h 1222183"/>
              <a:gd name="connsiteX3" fmla="*/ 0 w 5409046"/>
              <a:gd name="connsiteY3" fmla="*/ 1222183 h 1222183"/>
              <a:gd name="connsiteX4" fmla="*/ 17780 w 5409046"/>
              <a:gd name="connsiteY4" fmla="*/ 682 h 1222183"/>
              <a:gd name="connsiteX0" fmla="*/ 0 w 5391266"/>
              <a:gd name="connsiteY0" fmla="*/ 682 h 1222851"/>
              <a:gd name="connsiteX1" fmla="*/ 3937220 w 5391266"/>
              <a:gd name="connsiteY1" fmla="*/ 0 h 1222851"/>
              <a:gd name="connsiteX2" fmla="*/ 5391266 w 5391266"/>
              <a:gd name="connsiteY2" fmla="*/ 1210763 h 1222851"/>
              <a:gd name="connsiteX3" fmla="*/ 12609 w 5391266"/>
              <a:gd name="connsiteY3" fmla="*/ 1222851 h 1222851"/>
              <a:gd name="connsiteX4" fmla="*/ 0 w 5391266"/>
              <a:gd name="connsiteY4" fmla="*/ 682 h 1222851"/>
              <a:gd name="connsiteX0" fmla="*/ 0 w 5391266"/>
              <a:gd name="connsiteY0" fmla="*/ 682 h 1210763"/>
              <a:gd name="connsiteX1" fmla="*/ 3937220 w 5391266"/>
              <a:gd name="connsiteY1" fmla="*/ 0 h 1210763"/>
              <a:gd name="connsiteX2" fmla="*/ 5391266 w 5391266"/>
              <a:gd name="connsiteY2" fmla="*/ 1210763 h 1210763"/>
              <a:gd name="connsiteX3" fmla="*/ 27041 w 5391266"/>
              <a:gd name="connsiteY3" fmla="*/ 1081907 h 1210763"/>
              <a:gd name="connsiteX4" fmla="*/ 0 w 5391266"/>
              <a:gd name="connsiteY4" fmla="*/ 682 h 1210763"/>
              <a:gd name="connsiteX0" fmla="*/ 59152 w 5364225"/>
              <a:gd name="connsiteY0" fmla="*/ 0 h 1245360"/>
              <a:gd name="connsiteX1" fmla="*/ 3910179 w 5364225"/>
              <a:gd name="connsiteY1" fmla="*/ 34597 h 1245360"/>
              <a:gd name="connsiteX2" fmla="*/ 5364225 w 5364225"/>
              <a:gd name="connsiteY2" fmla="*/ 1245360 h 1245360"/>
              <a:gd name="connsiteX3" fmla="*/ 0 w 5364225"/>
              <a:gd name="connsiteY3" fmla="*/ 1116504 h 1245360"/>
              <a:gd name="connsiteX4" fmla="*/ 59152 w 5364225"/>
              <a:gd name="connsiteY4" fmla="*/ 0 h 1245360"/>
              <a:gd name="connsiteX0" fmla="*/ 59152 w 4873831"/>
              <a:gd name="connsiteY0" fmla="*/ 0 h 1234576"/>
              <a:gd name="connsiteX1" fmla="*/ 3910179 w 4873831"/>
              <a:gd name="connsiteY1" fmla="*/ 34597 h 1234576"/>
              <a:gd name="connsiteX2" fmla="*/ 4873831 w 4873831"/>
              <a:gd name="connsiteY2" fmla="*/ 1234576 h 1234576"/>
              <a:gd name="connsiteX3" fmla="*/ 0 w 4873831"/>
              <a:gd name="connsiteY3" fmla="*/ 1116504 h 1234576"/>
              <a:gd name="connsiteX4" fmla="*/ 59152 w 4873831"/>
              <a:gd name="connsiteY4" fmla="*/ 0 h 1234576"/>
              <a:gd name="connsiteX0" fmla="*/ 59152 w 4873831"/>
              <a:gd name="connsiteY0" fmla="*/ 0 h 1234576"/>
              <a:gd name="connsiteX1" fmla="*/ 3512513 w 4873831"/>
              <a:gd name="connsiteY1" fmla="*/ 70460 h 1234576"/>
              <a:gd name="connsiteX2" fmla="*/ 4873831 w 4873831"/>
              <a:gd name="connsiteY2" fmla="*/ 1234576 h 1234576"/>
              <a:gd name="connsiteX3" fmla="*/ 0 w 4873831"/>
              <a:gd name="connsiteY3" fmla="*/ 1116504 h 1234576"/>
              <a:gd name="connsiteX4" fmla="*/ 59152 w 4873831"/>
              <a:gd name="connsiteY4" fmla="*/ 0 h 1234576"/>
              <a:gd name="connsiteX0" fmla="*/ 59152 w 4874883"/>
              <a:gd name="connsiteY0" fmla="*/ 0 h 1204859"/>
              <a:gd name="connsiteX1" fmla="*/ 3512513 w 4874883"/>
              <a:gd name="connsiteY1" fmla="*/ 70460 h 1204859"/>
              <a:gd name="connsiteX2" fmla="*/ 4874883 w 4874883"/>
              <a:gd name="connsiteY2" fmla="*/ 1204859 h 1204859"/>
              <a:gd name="connsiteX3" fmla="*/ 0 w 4874883"/>
              <a:gd name="connsiteY3" fmla="*/ 1116504 h 1204859"/>
              <a:gd name="connsiteX4" fmla="*/ 59152 w 4874883"/>
              <a:gd name="connsiteY4" fmla="*/ 0 h 1204859"/>
              <a:gd name="connsiteX0" fmla="*/ 59152 w 4883523"/>
              <a:gd name="connsiteY0" fmla="*/ 0 h 1227353"/>
              <a:gd name="connsiteX1" fmla="*/ 3512513 w 4883523"/>
              <a:gd name="connsiteY1" fmla="*/ 70460 h 1227353"/>
              <a:gd name="connsiteX2" fmla="*/ 4883523 w 4883523"/>
              <a:gd name="connsiteY2" fmla="*/ 1227353 h 1227353"/>
              <a:gd name="connsiteX3" fmla="*/ 0 w 4883523"/>
              <a:gd name="connsiteY3" fmla="*/ 1116504 h 1227353"/>
              <a:gd name="connsiteX4" fmla="*/ 59152 w 4883523"/>
              <a:gd name="connsiteY4" fmla="*/ 0 h 1227353"/>
              <a:gd name="connsiteX0" fmla="*/ 87180 w 4883523"/>
              <a:gd name="connsiteY0" fmla="*/ 0 h 1219302"/>
              <a:gd name="connsiteX1" fmla="*/ 3512513 w 4883523"/>
              <a:gd name="connsiteY1" fmla="*/ 62409 h 1219302"/>
              <a:gd name="connsiteX2" fmla="*/ 4883523 w 4883523"/>
              <a:gd name="connsiteY2" fmla="*/ 1219302 h 1219302"/>
              <a:gd name="connsiteX3" fmla="*/ 0 w 4883523"/>
              <a:gd name="connsiteY3" fmla="*/ 1108453 h 1219302"/>
              <a:gd name="connsiteX4" fmla="*/ 87180 w 4883523"/>
              <a:gd name="connsiteY4" fmla="*/ 0 h 1219302"/>
              <a:gd name="connsiteX0" fmla="*/ 2042 w 4798385"/>
              <a:gd name="connsiteY0" fmla="*/ 0 h 1219302"/>
              <a:gd name="connsiteX1" fmla="*/ 3427375 w 4798385"/>
              <a:gd name="connsiteY1" fmla="*/ 62409 h 1219302"/>
              <a:gd name="connsiteX2" fmla="*/ 4798385 w 4798385"/>
              <a:gd name="connsiteY2" fmla="*/ 1219302 h 1219302"/>
              <a:gd name="connsiteX3" fmla="*/ 0 w 4798385"/>
              <a:gd name="connsiteY3" fmla="*/ 1102890 h 1219302"/>
              <a:gd name="connsiteX4" fmla="*/ 2042 w 4798385"/>
              <a:gd name="connsiteY4" fmla="*/ 0 h 1219302"/>
              <a:gd name="connsiteX0" fmla="*/ 2042 w 4798385"/>
              <a:gd name="connsiteY0" fmla="*/ 0 h 1219302"/>
              <a:gd name="connsiteX1" fmla="*/ 3201501 w 4798385"/>
              <a:gd name="connsiteY1" fmla="*/ 90816 h 1219302"/>
              <a:gd name="connsiteX2" fmla="*/ 4798385 w 4798385"/>
              <a:gd name="connsiteY2" fmla="*/ 1219302 h 1219302"/>
              <a:gd name="connsiteX3" fmla="*/ 0 w 4798385"/>
              <a:gd name="connsiteY3" fmla="*/ 1102890 h 1219302"/>
              <a:gd name="connsiteX4" fmla="*/ 2042 w 4798385"/>
              <a:gd name="connsiteY4" fmla="*/ 0 h 1219302"/>
              <a:gd name="connsiteX0" fmla="*/ 2042 w 4848730"/>
              <a:gd name="connsiteY0" fmla="*/ 0 h 1252521"/>
              <a:gd name="connsiteX1" fmla="*/ 3201501 w 4848730"/>
              <a:gd name="connsiteY1" fmla="*/ 90816 h 1252521"/>
              <a:gd name="connsiteX2" fmla="*/ 4848729 w 4848730"/>
              <a:gd name="connsiteY2" fmla="*/ 1252521 h 1252521"/>
              <a:gd name="connsiteX3" fmla="*/ 0 w 4848730"/>
              <a:gd name="connsiteY3" fmla="*/ 1102890 h 1252521"/>
              <a:gd name="connsiteX4" fmla="*/ 2042 w 4848730"/>
              <a:gd name="connsiteY4" fmla="*/ 0 h 1252521"/>
              <a:gd name="connsiteX0" fmla="*/ 2042 w 4901964"/>
              <a:gd name="connsiteY0" fmla="*/ 0 h 1221107"/>
              <a:gd name="connsiteX1" fmla="*/ 3201501 w 4901964"/>
              <a:gd name="connsiteY1" fmla="*/ 90816 h 1221107"/>
              <a:gd name="connsiteX2" fmla="*/ 4901965 w 4901964"/>
              <a:gd name="connsiteY2" fmla="*/ 1221107 h 1221107"/>
              <a:gd name="connsiteX3" fmla="*/ 0 w 4901964"/>
              <a:gd name="connsiteY3" fmla="*/ 1102890 h 1221107"/>
              <a:gd name="connsiteX4" fmla="*/ 2042 w 4901964"/>
              <a:gd name="connsiteY4" fmla="*/ 0 h 1221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1964" h="1221107">
                <a:moveTo>
                  <a:pt x="2042" y="0"/>
                </a:moveTo>
                <a:lnTo>
                  <a:pt x="3201501" y="90816"/>
                </a:lnTo>
                <a:lnTo>
                  <a:pt x="4901965" y="1221107"/>
                </a:lnTo>
                <a:lnTo>
                  <a:pt x="0" y="1102890"/>
                </a:lnTo>
                <a:cubicBezTo>
                  <a:pt x="681" y="735260"/>
                  <a:pt x="1361" y="367630"/>
                  <a:pt x="2042" y="0"/>
                </a:cubicBezTo>
                <a:close/>
              </a:path>
            </a:pathLst>
          </a:cu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2859528" y="3778800"/>
            <a:ext cx="23371" cy="1554013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 rot="2700000">
            <a:off x="4043525" y="2617823"/>
            <a:ext cx="911972" cy="44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Семья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18900000">
            <a:off x="2283633" y="3258015"/>
            <a:ext cx="2554386" cy="723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Спортивно-образовательные проекты и события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16200000" flipH="1">
            <a:off x="996960" y="1856570"/>
            <a:ext cx="1907257" cy="1928073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2853399" y="2352652"/>
            <a:ext cx="1366232" cy="1376945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Стрелка вверх 46"/>
          <p:cNvSpPr/>
          <p:nvPr/>
        </p:nvSpPr>
        <p:spPr>
          <a:xfrm rot="16200000">
            <a:off x="2750957" y="4402549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48" name="Стрелка вверх 47"/>
          <p:cNvSpPr/>
          <p:nvPr/>
        </p:nvSpPr>
        <p:spPr>
          <a:xfrm rot="13500000" flipH="1">
            <a:off x="4006619" y="2679205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49" name="Стрелка вверх 48"/>
          <p:cNvSpPr/>
          <p:nvPr/>
        </p:nvSpPr>
        <p:spPr>
          <a:xfrm rot="2700000" flipH="1">
            <a:off x="4242068" y="2874566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16260000" flipH="1">
            <a:off x="2911770" y="1541152"/>
            <a:ext cx="1836000" cy="1928073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Стрелка вверх 50"/>
          <p:cNvSpPr/>
          <p:nvPr/>
        </p:nvSpPr>
        <p:spPr>
          <a:xfrm rot="2700000" flipH="1">
            <a:off x="1283599" y="2118424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52" name="Стрелка вверх 51"/>
          <p:cNvSpPr/>
          <p:nvPr/>
        </p:nvSpPr>
        <p:spPr>
          <a:xfrm rot="13500000" flipH="1">
            <a:off x="1120390" y="1958009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53" name="Стрелка вверх 52"/>
          <p:cNvSpPr/>
          <p:nvPr/>
        </p:nvSpPr>
        <p:spPr>
          <a:xfrm rot="13500000">
            <a:off x="2343205" y="3171300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54" name="Стрелка вверх 53"/>
          <p:cNvSpPr/>
          <p:nvPr/>
        </p:nvSpPr>
        <p:spPr>
          <a:xfrm rot="16200000">
            <a:off x="1684254" y="2422309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55" name="Стрелка вверх 54"/>
          <p:cNvSpPr/>
          <p:nvPr/>
        </p:nvSpPr>
        <p:spPr>
          <a:xfrm rot="13500000">
            <a:off x="1983165" y="2811260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58" name="Стрелка вверх 57"/>
          <p:cNvSpPr/>
          <p:nvPr/>
        </p:nvSpPr>
        <p:spPr>
          <a:xfrm rot="5400000">
            <a:off x="2764334" y="4114516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65" name="Стрелка вверх 64"/>
          <p:cNvSpPr/>
          <p:nvPr/>
        </p:nvSpPr>
        <p:spPr>
          <a:xfrm rot="8100000">
            <a:off x="3069391" y="3120474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66" name="Стрелка вверх 65"/>
          <p:cNvSpPr/>
          <p:nvPr/>
        </p:nvSpPr>
        <p:spPr>
          <a:xfrm rot="8100000">
            <a:off x="3324012" y="2870124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67" name="Стрелка вверх 66"/>
          <p:cNvSpPr/>
          <p:nvPr/>
        </p:nvSpPr>
        <p:spPr>
          <a:xfrm rot="16200000" flipH="1" flipV="1">
            <a:off x="3802076" y="2422309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 rot="18900000">
            <a:off x="2789156" y="3987610"/>
            <a:ext cx="2739672" cy="572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Пространство школы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 rot="2700000">
            <a:off x="2592769" y="1607023"/>
            <a:ext cx="1719289" cy="361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программа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 rot="18900000">
            <a:off x="929775" y="1331598"/>
            <a:ext cx="2013326" cy="713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>
                <a:solidFill>
                  <a:sysClr val="windowText" lastClr="000000"/>
                </a:solidFill>
              </a:rPr>
              <a:t>Индивидуальная образовательная </a:t>
            </a:r>
          </a:p>
        </p:txBody>
      </p:sp>
      <p:sp>
        <p:nvSpPr>
          <p:cNvPr id="83" name="Прямоугольник 82"/>
          <p:cNvSpPr/>
          <p:nvPr/>
        </p:nvSpPr>
        <p:spPr>
          <a:xfrm rot="2700000">
            <a:off x="3341578" y="1493972"/>
            <a:ext cx="1700587" cy="723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Пространство вне школы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7" name="Стрелка вверх 96"/>
          <p:cNvSpPr/>
          <p:nvPr/>
        </p:nvSpPr>
        <p:spPr>
          <a:xfrm rot="18900000">
            <a:off x="2381840" y="1713050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102" name="Двойная стрелка влево/вправо 101"/>
          <p:cNvSpPr/>
          <p:nvPr/>
        </p:nvSpPr>
        <p:spPr>
          <a:xfrm rot="2700000">
            <a:off x="3941207" y="2404675"/>
            <a:ext cx="360000" cy="180000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103" name="Двойная стрелка влево/вправо 102"/>
          <p:cNvSpPr/>
          <p:nvPr/>
        </p:nvSpPr>
        <p:spPr>
          <a:xfrm rot="8100000">
            <a:off x="3450490" y="2220708"/>
            <a:ext cx="720000" cy="180000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>
            <a:off x="5204674" y="1834950"/>
            <a:ext cx="3636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6491893" y="3051902"/>
            <a:ext cx="1271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Рефлексия</a:t>
            </a:r>
            <a:endParaRPr lang="ru-RU" sz="160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5204674" y="2452685"/>
            <a:ext cx="3751604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500"/>
              </a:lnSpc>
              <a:defRPr sz="1600" b="1"/>
            </a:lvl1pPr>
          </a:lstStyle>
          <a:p>
            <a:r>
              <a:rPr lang="ru-RU" dirty="0"/>
              <a:t>Самостоятельная </a:t>
            </a:r>
            <a:r>
              <a:rPr lang="ru-RU" dirty="0" smtClean="0"/>
              <a:t>проба освоенных способов</a:t>
            </a:r>
            <a:endParaRPr lang="ru-RU" dirty="0"/>
          </a:p>
        </p:txBody>
      </p:sp>
      <p:sp>
        <p:nvSpPr>
          <p:cNvPr id="109" name="Стрелка вверх 108"/>
          <p:cNvSpPr/>
          <p:nvPr/>
        </p:nvSpPr>
        <p:spPr>
          <a:xfrm rot="13500000">
            <a:off x="6143079" y="4272274"/>
            <a:ext cx="216000" cy="252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110" name="Стрелка вверх 109"/>
          <p:cNvSpPr/>
          <p:nvPr/>
        </p:nvSpPr>
        <p:spPr>
          <a:xfrm rot="9000000">
            <a:off x="6148680" y="4839367"/>
            <a:ext cx="216000" cy="252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111" name="Стрелка вверх 110"/>
          <p:cNvSpPr/>
          <p:nvPr/>
        </p:nvSpPr>
        <p:spPr>
          <a:xfrm rot="2700000">
            <a:off x="7526821" y="4978459"/>
            <a:ext cx="216000" cy="252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114" name="Стрелка вверх 113"/>
          <p:cNvSpPr/>
          <p:nvPr/>
        </p:nvSpPr>
        <p:spPr>
          <a:xfrm rot="2700000">
            <a:off x="2862707" y="1541401"/>
            <a:ext cx="180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115" name="Стрелка углом вверх 114"/>
          <p:cNvSpPr/>
          <p:nvPr/>
        </p:nvSpPr>
        <p:spPr>
          <a:xfrm rot="16200000">
            <a:off x="7425228" y="4141534"/>
            <a:ext cx="249823" cy="1100504"/>
          </a:xfrm>
          <a:prstGeom prst="bentUpArrow">
            <a:avLst>
              <a:gd name="adj1" fmla="val 21108"/>
              <a:gd name="adj2" fmla="val 21196"/>
              <a:gd name="adj3" fmla="val 2852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64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56" grpId="0" uiExpand="1" build="p"/>
      <p:bldP spid="64" grpId="0" animBg="1"/>
      <p:bldP spid="68" grpId="0"/>
      <p:bldP spid="70" grpId="0"/>
      <p:bldP spid="71" grpId="0"/>
      <p:bldP spid="74" grpId="0" animBg="1"/>
      <p:bldP spid="85" grpId="0" animBg="1"/>
      <p:bldP spid="86" grpId="0" animBg="1"/>
      <p:bldP spid="88" grpId="0" animBg="1"/>
      <p:bldP spid="90" grpId="0"/>
      <p:bldP spid="91" grpId="0"/>
      <p:bldP spid="81" grpId="0"/>
      <p:bldP spid="82" grpId="0"/>
      <p:bldP spid="83" grpId="0"/>
      <p:bldP spid="97" grpId="0" animBg="1"/>
      <p:bldP spid="102" grpId="0" animBg="1"/>
      <p:bldP spid="103" grpId="0" animBg="1"/>
      <p:bldP spid="107" grpId="0"/>
      <p:bldP spid="108" grpId="0"/>
      <p:bldP spid="109" grpId="0" animBg="1"/>
      <p:bldP spid="110" grpId="0" animBg="1"/>
      <p:bldP spid="111" grpId="0" animBg="1"/>
      <p:bldP spid="114" grpId="0" animBg="1"/>
      <p:bldP spid="1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032" y="11663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dirty="0" smtClean="0">
              <a:solidFill>
                <a:prstClr val="black"/>
              </a:solidFill>
            </a:endParaRPr>
          </a:p>
          <a:p>
            <a:endParaRPr lang="ru-RU" sz="1600" dirty="0">
              <a:solidFill>
                <a:prstClr val="black"/>
              </a:solidFill>
            </a:endParaRPr>
          </a:p>
          <a:p>
            <a:endParaRPr lang="ru-RU" sz="1600" dirty="0" smtClean="0">
              <a:solidFill>
                <a:prstClr val="black"/>
              </a:solidFill>
            </a:endParaRPr>
          </a:p>
          <a:p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dirty="0" smtClean="0">
                <a:solidFill>
                  <a:prstClr val="black"/>
                </a:solidFill>
              </a:rPr>
              <a:t>Система блиц-обучения позволяет достигать практически всех новых образовательных результатов, заложенных в стандартах,</a:t>
            </a:r>
            <a:endParaRPr lang="ru-RU" sz="16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252248" y="184482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в том числе тех, которые заложены в критерии эффективности системы блиц-обучения.</a:t>
            </a:r>
            <a:endParaRPr lang="ru-RU" sz="1600" dirty="0"/>
          </a:p>
        </p:txBody>
      </p:sp>
      <p:grpSp>
        <p:nvGrpSpPr>
          <p:cNvPr id="56" name="Группа 55"/>
          <p:cNvGrpSpPr/>
          <p:nvPr/>
        </p:nvGrpSpPr>
        <p:grpSpPr>
          <a:xfrm>
            <a:off x="208278" y="237600"/>
            <a:ext cx="8751132" cy="6540560"/>
            <a:chOff x="208278" y="237600"/>
            <a:chExt cx="8751132" cy="6540560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208278" y="237600"/>
              <a:ext cx="8748000" cy="612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>
              <a:off x="222356" y="980728"/>
              <a:ext cx="0" cy="5796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8959410" y="982160"/>
              <a:ext cx="0" cy="5796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6" name="Заголовок 1"/>
          <p:cNvSpPr txBox="1">
            <a:spLocks/>
          </p:cNvSpPr>
          <p:nvPr/>
        </p:nvSpPr>
        <p:spPr>
          <a:xfrm>
            <a:off x="457200" y="116632"/>
            <a:ext cx="8229600" cy="8655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b="1" dirty="0" smtClean="0"/>
              <a:t>Блиц-обучение и ФГОС</a:t>
            </a:r>
            <a:endParaRPr lang="ru-RU" b="1" dirty="0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208278" y="917875"/>
            <a:ext cx="4428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Скругленный прямоугольник 68"/>
          <p:cNvSpPr/>
          <p:nvPr/>
        </p:nvSpPr>
        <p:spPr>
          <a:xfrm>
            <a:off x="5472000" y="808953"/>
            <a:ext cx="3384000" cy="284372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err="1" smtClean="0"/>
              <a:t>Метапредметные</a:t>
            </a:r>
            <a:r>
              <a:rPr lang="ru-RU" b="1" dirty="0" smtClean="0"/>
              <a:t> результаты</a:t>
            </a:r>
            <a:endParaRPr lang="ru-RU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335460" y="5525103"/>
            <a:ext cx="8620818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4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1600" dirty="0"/>
              <a:t>умение использовать разнообразные формы и виды физкультурной деятельности для организации здорового образа жизни, активного отдыха и досуга;</a:t>
            </a:r>
          </a:p>
          <a:p>
            <a:pPr marL="285750" indent="-285750">
              <a:lnSpc>
                <a:spcPts val="14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1600" dirty="0"/>
              <a:t>владение техническими приёмами и двигательными действиями, активное применение их в игровой и соревновательной деятельности;</a:t>
            </a:r>
          </a:p>
          <a:p>
            <a:pPr marL="285750" indent="-285750">
              <a:lnSpc>
                <a:spcPts val="14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1600" dirty="0"/>
              <a:t>владение основными способами самоконтроля индивидуальных показателей здоровья, умственной и физической работоспособности, физического развития и физических качеств.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294671" y="3024588"/>
            <a:ext cx="4529577" cy="2153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4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1600" dirty="0"/>
              <a:t>принятие и </a:t>
            </a:r>
            <a:r>
              <a:rPr lang="ru-RU" sz="1600" dirty="0" smtClean="0"/>
              <a:t>реализация ценностей </a:t>
            </a:r>
            <a:r>
              <a:rPr lang="ru-RU" sz="1600" dirty="0"/>
              <a:t>здорового и безопасного образа жизни, потребности в физическом самосовершенствовании, занятиях спортивно-оздоровительной </a:t>
            </a:r>
            <a:r>
              <a:rPr lang="ru-RU" sz="1600" dirty="0" smtClean="0"/>
              <a:t>деятельностью;</a:t>
            </a:r>
            <a:endParaRPr lang="en-US" sz="1600" dirty="0" smtClean="0"/>
          </a:p>
          <a:p>
            <a:pPr marL="285750" indent="-285750">
              <a:lnSpc>
                <a:spcPts val="14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1600" dirty="0"/>
              <a:t>навыки сотрудничества со сверстниками, детьми младшего возраста, взрослыми в образовательной, </a:t>
            </a:r>
            <a:r>
              <a:rPr lang="ru-RU" sz="1600" dirty="0" smtClean="0"/>
              <a:t>общественно полезной</a:t>
            </a:r>
            <a:r>
              <a:rPr lang="ru-RU" sz="1600" dirty="0"/>
              <a:t>, учебно-исследовательской, проектной и других видах деятельности</a:t>
            </a:r>
            <a:r>
              <a:rPr lang="ru-RU" sz="1600" dirty="0" smtClean="0"/>
              <a:t>;</a:t>
            </a:r>
            <a:endParaRPr lang="en-US" sz="1600" dirty="0" smtClean="0"/>
          </a:p>
          <a:p>
            <a:pPr marL="285750" indent="-285750">
              <a:lnSpc>
                <a:spcPts val="14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1600" dirty="0" smtClean="0"/>
              <a:t>развитие </a:t>
            </a:r>
            <a:r>
              <a:rPr lang="ru-RU" sz="1600" dirty="0"/>
              <a:t>эстетического </a:t>
            </a:r>
            <a:r>
              <a:rPr lang="ru-RU" sz="1600" dirty="0" smtClean="0"/>
              <a:t>сознания.</a:t>
            </a:r>
            <a:endParaRPr lang="ru-RU" sz="16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4736106" y="1107908"/>
            <a:ext cx="4376362" cy="4375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4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1600" dirty="0"/>
              <a:t>умение самостоятельно определять цели своего </a:t>
            </a:r>
            <a:r>
              <a:rPr lang="ru-RU" sz="1600" dirty="0" smtClean="0"/>
              <a:t>обучения;</a:t>
            </a:r>
            <a:endParaRPr lang="ru-RU" sz="1600" dirty="0"/>
          </a:p>
          <a:p>
            <a:pPr marL="285750" indent="-285750">
              <a:lnSpc>
                <a:spcPts val="14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1600" dirty="0"/>
              <a:t>умение самостоятельно планировать пути  достижения целей, …осознанно выбирать  наиболее эффективные способы решения учебных и познавательных задач;</a:t>
            </a:r>
          </a:p>
          <a:p>
            <a:pPr marL="285750" indent="-285750">
              <a:lnSpc>
                <a:spcPts val="14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1600" dirty="0"/>
              <a:t>умение соотносить свои действия с планируемыми результатами, осуществлять контроль своей деятельности в процессе достижения результата, …, корректировать свои действия в соответствии с изменяющейся ситуацией;</a:t>
            </a:r>
          </a:p>
          <a:p>
            <a:pPr marL="285750" indent="-285750">
              <a:lnSpc>
                <a:spcPts val="14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1600" dirty="0"/>
              <a:t>владение основами самоконтроля, самооценки, принятия решений и осуществления осознанного выбора в учебной и познавательной деятельности;</a:t>
            </a:r>
          </a:p>
          <a:p>
            <a:pPr marL="285750" indent="-285750">
              <a:lnSpc>
                <a:spcPts val="1400"/>
              </a:lnSpc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ru-RU" sz="1600" dirty="0"/>
              <a:t>владение навыками познавательной рефлексии как осознания совершаемых действий и мыслительных процессов, их результатов и оснований, границ своего знания и незнания, новых познавательных задач и средств их достижения.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4803772" y="933430"/>
            <a:ext cx="0" cy="4464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288032" y="2777959"/>
            <a:ext cx="4428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324000" y="5446020"/>
            <a:ext cx="8532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0" name="Скругленный прямоугольник 69"/>
          <p:cNvSpPr/>
          <p:nvPr/>
        </p:nvSpPr>
        <p:spPr>
          <a:xfrm>
            <a:off x="324000" y="5243225"/>
            <a:ext cx="2916000" cy="284372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Предметные результаты</a:t>
            </a:r>
            <a:endParaRPr lang="ru-RU" b="1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294671" y="2700381"/>
            <a:ext cx="2736304" cy="284372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Личностные результаты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3913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/>
      <p:bldP spid="69" grpId="0" animBg="1"/>
      <p:bldP spid="71" grpId="0" build="p"/>
      <p:bldP spid="72" grpId="0" uiExpand="1" build="p"/>
      <p:bldP spid="73" grpId="0" build="p"/>
      <p:bldP spid="70" grpId="0" animBg="1"/>
      <p:bldP spid="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Прямая соединительная линия 39"/>
          <p:cNvCxnSpPr/>
          <p:nvPr/>
        </p:nvCxnSpPr>
        <p:spPr>
          <a:xfrm>
            <a:off x="288000" y="3463782"/>
            <a:ext cx="403372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259562" y="5464510"/>
            <a:ext cx="2034000" cy="248521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Предметные</a:t>
            </a:r>
            <a:endParaRPr lang="ru-RU" sz="1600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51520" y="3264369"/>
            <a:ext cx="2034000" cy="248521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 smtClean="0"/>
              <a:t>Метапредметные</a:t>
            </a:r>
            <a:endParaRPr lang="ru-RU" sz="1600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94671" y="1500753"/>
            <a:ext cx="1368152" cy="284372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/>
              <a:t>Личностные</a:t>
            </a:r>
            <a:endParaRPr lang="ru-RU" sz="1600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08278" y="237600"/>
            <a:ext cx="8751132" cy="6540560"/>
            <a:chOff x="208278" y="237600"/>
            <a:chExt cx="8751132" cy="654056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08278" y="237600"/>
              <a:ext cx="8748000" cy="612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222356" y="980728"/>
              <a:ext cx="0" cy="5796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8959410" y="982160"/>
              <a:ext cx="0" cy="5796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16632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4000" b="1" dirty="0" smtClean="0"/>
              <a:t>Эффективность и результативность</a:t>
            </a:r>
            <a:endParaRPr lang="ru-RU" sz="4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724" y="980728"/>
            <a:ext cx="3240360" cy="504056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Критерии эффективности блиц-обучения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1774196"/>
            <a:ext cx="4068000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4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dirty="0"/>
              <a:t>принятие и </a:t>
            </a:r>
            <a:r>
              <a:rPr lang="ru-RU" sz="1600" dirty="0" smtClean="0"/>
              <a:t>реализация </a:t>
            </a:r>
            <a:r>
              <a:rPr lang="ru-RU" sz="1600" dirty="0"/>
              <a:t>ценностей здорового и безопасного образа жизни</a:t>
            </a:r>
            <a:endParaRPr lang="en-US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2240008"/>
            <a:ext cx="4068000" cy="82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4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dirty="0" smtClean="0"/>
              <a:t>умение сотрудничать </a:t>
            </a:r>
            <a:r>
              <a:rPr lang="ru-RU" sz="1600" dirty="0"/>
              <a:t>в </a:t>
            </a:r>
            <a:r>
              <a:rPr lang="ru-RU" sz="1600" dirty="0" smtClean="0"/>
              <a:t>спортивной, образовательной</a:t>
            </a:r>
            <a:r>
              <a:rPr lang="ru-RU" sz="1600" dirty="0"/>
              <a:t>, общественно полезной, учебно-исследовательской, проектной </a:t>
            </a:r>
            <a:r>
              <a:rPr lang="ru-RU" sz="1600" dirty="0" smtClean="0"/>
              <a:t>видах деятельности</a:t>
            </a:r>
            <a:endParaRPr lang="en-US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3027327"/>
            <a:ext cx="4068000" cy="281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4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dirty="0"/>
              <a:t>развитие эстетического сознания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5681758"/>
            <a:ext cx="4068000" cy="82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4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dirty="0" smtClean="0"/>
              <a:t>использование разнообразных форм </a:t>
            </a:r>
            <a:r>
              <a:rPr lang="ru-RU" sz="1600" dirty="0"/>
              <a:t>и </a:t>
            </a:r>
            <a:r>
              <a:rPr lang="ru-RU" sz="1600" dirty="0" smtClean="0"/>
              <a:t>видов </a:t>
            </a:r>
            <a:r>
              <a:rPr lang="ru-RU" sz="1600" dirty="0"/>
              <a:t>физкультурной деятельности для организации здорового образа жизни, активного отдыха и досуга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6434842"/>
            <a:ext cx="4068000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4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dirty="0"/>
              <a:t>владение техническими приёмами и двигательными действиями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4257359"/>
            <a:ext cx="4068000" cy="460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4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dirty="0" smtClean="0"/>
              <a:t>владение основными </a:t>
            </a:r>
            <a:r>
              <a:rPr lang="ru-RU" sz="1600" dirty="0"/>
              <a:t>способами самоконтроля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51520" y="3463782"/>
            <a:ext cx="4068000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4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dirty="0" smtClean="0"/>
              <a:t>умение самостоятельно </a:t>
            </a:r>
            <a:r>
              <a:rPr lang="ru-RU" sz="1600" dirty="0"/>
              <a:t>определять цели своего обучения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51520" y="3876960"/>
            <a:ext cx="4068000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4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dirty="0" smtClean="0"/>
              <a:t>умение выбирать  </a:t>
            </a:r>
            <a:r>
              <a:rPr lang="ru-RU" sz="1600" dirty="0"/>
              <a:t>наиболее эффективные способы решения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4653136"/>
            <a:ext cx="4068000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4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dirty="0"/>
              <a:t>умение соотносить свои действия с планируемыми результатами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5074506"/>
            <a:ext cx="4068000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4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dirty="0"/>
              <a:t>владение навыками познавательной рефлексии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29230" y="1013390"/>
            <a:ext cx="4432992" cy="504056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Динамика показателей за два года реализации блиц-обучения</a:t>
            </a:r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500000" y="1630503"/>
            <a:ext cx="4414209" cy="50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600"/>
              </a:lnSpc>
            </a:pPr>
            <a:r>
              <a:rPr lang="ru-RU" sz="1600" i="1" dirty="0" smtClean="0">
                <a:solidFill>
                  <a:prstClr val="black"/>
                </a:solidFill>
              </a:rPr>
              <a:t>Улучшение показателей здоровья  учащихся, задействованных в системе блиц-обучения</a:t>
            </a:r>
          </a:p>
        </p:txBody>
      </p:sp>
      <p:sp>
        <p:nvSpPr>
          <p:cNvPr id="34" name="Нашивка 33"/>
          <p:cNvSpPr/>
          <p:nvPr/>
        </p:nvSpPr>
        <p:spPr>
          <a:xfrm>
            <a:off x="4248000" y="1693567"/>
            <a:ext cx="243345" cy="324000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88000" y="2239833"/>
            <a:ext cx="856844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88000" y="1517446"/>
            <a:ext cx="856844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Нашивка 36"/>
          <p:cNvSpPr/>
          <p:nvPr/>
        </p:nvSpPr>
        <p:spPr>
          <a:xfrm>
            <a:off x="4248000" y="2467387"/>
            <a:ext cx="243345" cy="324000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88000" y="3012240"/>
            <a:ext cx="856844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500000" y="2286245"/>
            <a:ext cx="44142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i="1" dirty="0" smtClean="0">
                <a:solidFill>
                  <a:prstClr val="black"/>
                </a:solidFill>
              </a:rPr>
              <a:t>Увеличение количества учащихся, реализующих совместные спортивно-образовательные проекты </a:t>
            </a:r>
            <a:endParaRPr lang="ru-RU" sz="1600" i="1" dirty="0">
              <a:solidFill>
                <a:prstClr val="black"/>
              </a:solidFill>
            </a:endParaRPr>
          </a:p>
        </p:txBody>
      </p:sp>
      <p:sp>
        <p:nvSpPr>
          <p:cNvPr id="41" name="Нашивка 40"/>
          <p:cNvSpPr/>
          <p:nvPr/>
        </p:nvSpPr>
        <p:spPr>
          <a:xfrm>
            <a:off x="4248000" y="3062808"/>
            <a:ext cx="243345" cy="324000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288000" y="5074506"/>
            <a:ext cx="856844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Нашивка 42"/>
          <p:cNvSpPr/>
          <p:nvPr/>
        </p:nvSpPr>
        <p:spPr>
          <a:xfrm>
            <a:off x="4248000" y="4279716"/>
            <a:ext cx="243345" cy="324000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4387460" y="3512890"/>
            <a:ext cx="0" cy="54768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427984" y="4077072"/>
            <a:ext cx="446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4500000" y="2989614"/>
            <a:ext cx="4414209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i="1" dirty="0" smtClean="0">
                <a:solidFill>
                  <a:prstClr val="black"/>
                </a:solidFill>
              </a:rPr>
              <a:t>Наращивание количества и качества медиа-материалов, демонстрирующих разнообразные виды физической активности, выкладываемых учащимися на сайте спортивного сообщества СОШ №2 </a:t>
            </a:r>
            <a:endParaRPr lang="ru-RU" sz="1600" i="1" dirty="0">
              <a:solidFill>
                <a:prstClr val="black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500000" y="4178968"/>
            <a:ext cx="44142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i="1" dirty="0" smtClean="0">
                <a:solidFill>
                  <a:prstClr val="black"/>
                </a:solidFill>
              </a:rPr>
              <a:t> Реализация индивидуальных образовательных программ по физическому развитию среди учеников основной школы</a:t>
            </a:r>
            <a:endParaRPr lang="ru-RU" sz="1600" i="1" dirty="0">
              <a:solidFill>
                <a:prstClr val="black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288000" y="5498876"/>
            <a:ext cx="856844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5" name="Нашивка 54"/>
          <p:cNvSpPr/>
          <p:nvPr/>
        </p:nvSpPr>
        <p:spPr>
          <a:xfrm>
            <a:off x="4248000" y="5130458"/>
            <a:ext cx="243345" cy="324000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542069" y="5039696"/>
            <a:ext cx="4414209" cy="50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i="1" dirty="0" smtClean="0">
                <a:solidFill>
                  <a:prstClr val="black"/>
                </a:solidFill>
              </a:rPr>
              <a:t>Навык рефлексии на занятиях физической культурой стал нормой</a:t>
            </a:r>
            <a:endParaRPr lang="ru-RU" sz="1600" i="1" dirty="0">
              <a:solidFill>
                <a:prstClr val="black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288000" y="6400022"/>
            <a:ext cx="856844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8" name="Нашивка 57"/>
          <p:cNvSpPr/>
          <p:nvPr/>
        </p:nvSpPr>
        <p:spPr>
          <a:xfrm>
            <a:off x="4248000" y="5750130"/>
            <a:ext cx="243345" cy="324000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629230" y="5660779"/>
            <a:ext cx="441420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i="1" dirty="0" smtClean="0">
                <a:solidFill>
                  <a:prstClr val="black"/>
                </a:solidFill>
              </a:rPr>
              <a:t>Возрастание количества способов действия в поле физической активности учащихся </a:t>
            </a:r>
            <a:endParaRPr lang="ru-RU" sz="1600" i="1" dirty="0">
              <a:solidFill>
                <a:prstClr val="black"/>
              </a:solidFill>
            </a:endParaRPr>
          </a:p>
        </p:txBody>
      </p:sp>
      <p:sp>
        <p:nvSpPr>
          <p:cNvPr id="60" name="Нашивка 59"/>
          <p:cNvSpPr/>
          <p:nvPr/>
        </p:nvSpPr>
        <p:spPr>
          <a:xfrm>
            <a:off x="4248000" y="6454308"/>
            <a:ext cx="243345" cy="324000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500000" y="6398979"/>
            <a:ext cx="441420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i="1" dirty="0" smtClean="0">
                <a:solidFill>
                  <a:prstClr val="black"/>
                </a:solidFill>
              </a:rPr>
              <a:t>Качество выполнения технических приемов и двигательных действий возросло </a:t>
            </a:r>
            <a:endParaRPr lang="ru-RU" sz="1600" i="1" dirty="0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776984"/>
              </p:ext>
            </p:extLst>
          </p:nvPr>
        </p:nvGraphicFramePr>
        <p:xfrm>
          <a:off x="280285" y="1808083"/>
          <a:ext cx="8603986" cy="489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4134"/>
                <a:gridCol w="1263284"/>
                <a:gridCol w="1263284"/>
                <a:gridCol w="1263284"/>
              </a:tblGrid>
              <a:tr h="44471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Критерии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6556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Показатели здоровья у учащихся, задействованных в системе блиц-обучения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Таблица «Здоровье»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ru-RU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ru-RU" sz="1400" dirty="0"/>
                    </a:p>
                  </a:txBody>
                  <a:tcPr anchor="ctr"/>
                </a:tc>
              </a:tr>
              <a:tr h="426437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учащихся, реализующих совместные спортивно-образовательные проекты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чел. (3,3%)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 чел. (11,6%)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 чел. (16,6%)</a:t>
                      </a:r>
                    </a:p>
                  </a:txBody>
                  <a:tcPr marL="68580" marR="68580" marT="0" marB="0" anchor="ctr"/>
                </a:tc>
              </a:tr>
              <a:tr h="962648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и качество медиа-материалов, демонстрирующих разнообразные виды физической активности, выкладываемых учащимися на сайте спортивного сообщества СОШ №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(фотоальбомы/видеозаписи/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4/8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10/21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19/44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0003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реализуемых индивидуальных образовательных программ по физическому развитию среди учеников 5-6 классов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 чел.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 чел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 чел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</a:tr>
              <a:tr h="1221785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Навык рефлексии на занятиях физической культурой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Рефлексия в конце урока,  четверти, по итогам года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Рефлексия в ходе освоения техник, в конце урока,  четверти, рефлексивное эссе по итогам года</a:t>
                      </a:r>
                    </a:p>
                  </a:txBody>
                  <a:tcPr marL="68580" marR="68580" marT="0" marB="0" anchor="ctr"/>
                </a:tc>
              </a:tr>
              <a:tr h="340002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способов действия в поле физической активности учащихся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10003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Качество выполнения технических приемов и двигательных действий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Диаграмма «Оценка эффективности освоения двигательных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действий»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40156" y="1309776"/>
            <a:ext cx="8568000" cy="5340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956532"/>
              </p:ext>
            </p:extLst>
          </p:nvPr>
        </p:nvGraphicFramePr>
        <p:xfrm>
          <a:off x="3831760" y="1930327"/>
          <a:ext cx="5004523" cy="1722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0039"/>
                <a:gridCol w="584969"/>
                <a:gridCol w="739441"/>
                <a:gridCol w="740074"/>
              </a:tblGrid>
              <a:tr h="92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Заболевания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Сердечно-сосудистые заболевания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8,4%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8,1%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7,9%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Расстройства пищеварения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4,7%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4,2%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Расстройства нервной системы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11,9%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10,1%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9,5%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Расстройства дыхательной системы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4,2%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3,7%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3,4%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30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Нарушения опорно-двигательного аппарата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8,2%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7,9%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7,5%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51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Нарушения осанки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Ожирение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9,3%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8,9%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7,9%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314874" y="1324919"/>
            <a:ext cx="8568000" cy="53102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6" name="Диаграмма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86697"/>
              </p:ext>
            </p:extLst>
          </p:nvPr>
        </p:nvGraphicFramePr>
        <p:xfrm>
          <a:off x="1691680" y="2082337"/>
          <a:ext cx="6200776" cy="4167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021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3" grpId="0"/>
      <p:bldP spid="34" grpId="0" animBg="1"/>
      <p:bldP spid="37" grpId="0" animBg="1"/>
      <p:bldP spid="39" grpId="0"/>
      <p:bldP spid="41" grpId="0" animBg="1"/>
      <p:bldP spid="43" grpId="0" animBg="1"/>
      <p:bldP spid="51" grpId="0"/>
      <p:bldP spid="53" grpId="0"/>
      <p:bldP spid="55" grpId="0" animBg="1"/>
      <p:bldP spid="56" grpId="0"/>
      <p:bldP spid="58" grpId="0" animBg="1"/>
      <p:bldP spid="59" grpId="0"/>
      <p:bldP spid="60" grpId="0" animBg="1"/>
      <p:bldP spid="61" grpId="0"/>
      <p:bldP spid="6" grpId="0" animBg="1"/>
      <p:bldP spid="6" grpId="1" animBg="1"/>
      <p:bldP spid="47" grpId="0" animBg="1"/>
      <p:bldP spid="47" grpId="1" animBg="1"/>
      <p:bldGraphic spid="46" grpId="0">
        <p:bldAsOne/>
      </p:bldGraphic>
      <p:bldGraphic spid="46" grpId="1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ru-RU" b="1" dirty="0" smtClean="0"/>
              <a:t>Методический семинар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165680"/>
            <a:ext cx="9144000" cy="415175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2800" b="1"/>
            </a:lvl1pPr>
          </a:lstStyle>
          <a:p>
            <a:r>
              <a:rPr lang="ru-RU" sz="4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система </a:t>
            </a:r>
            <a:r>
              <a:rPr lang="ru-RU" sz="4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блиц-обучения </a:t>
            </a:r>
            <a:endParaRPr lang="ru-RU" sz="400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4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эффективный инструмент продуцирования </a:t>
            </a:r>
            <a:r>
              <a:rPr lang="ru-RU" sz="4000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осознанных двигательных действий </a:t>
            </a:r>
          </a:p>
          <a:p>
            <a:endParaRPr lang="ru-RU" sz="4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24128" y="1484784"/>
            <a:ext cx="2880320" cy="586547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Тема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276872"/>
            <a:ext cx="83183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Восстановление смысла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00130" y="3244334"/>
            <a:ext cx="755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или</a:t>
            </a:r>
          </a:p>
        </p:txBody>
      </p:sp>
    </p:spTree>
    <p:extLst>
      <p:ext uri="{BB962C8B-B14F-4D97-AF65-F5344CB8AC3E}">
        <p14:creationId xmlns:p14="http://schemas.microsoft.com/office/powerpoint/2010/main" val="64795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08278" y="237600"/>
            <a:ext cx="8751132" cy="6505200"/>
            <a:chOff x="208278" y="237600"/>
            <a:chExt cx="8751132" cy="65052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08278" y="237600"/>
              <a:ext cx="8748000" cy="118813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22356" y="1557368"/>
              <a:ext cx="0" cy="5184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8959410" y="1558800"/>
              <a:ext cx="0" cy="5184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16632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4000" b="1" dirty="0" smtClean="0"/>
              <a:t>Перспективы </a:t>
            </a:r>
            <a:r>
              <a:rPr lang="ru-RU" sz="4000" b="1" smtClean="0"/>
              <a:t>и распространение </a:t>
            </a:r>
            <a:r>
              <a:rPr lang="ru-RU" sz="4000" b="1" dirty="0" smtClean="0"/>
              <a:t>методического опыта</a:t>
            </a:r>
            <a:endParaRPr lang="ru-RU" sz="4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6016" y="980728"/>
            <a:ext cx="2982542" cy="586547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Перспективы</a:t>
            </a:r>
            <a:endParaRPr lang="ru-RU" sz="28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06000" y="4083119"/>
            <a:ext cx="8532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267798" y="3784604"/>
            <a:ext cx="3096000" cy="586547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Распространение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6000" y="1484784"/>
            <a:ext cx="853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рамках развития системы блиц-обучения планируется: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разработать методику эффективного запуска действия и разработать методику блиц-обучения волевому удерживанию действия;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Разработать </a:t>
            </a:r>
            <a:r>
              <a:rPr lang="ru-RU" sz="1600" dirty="0" err="1" smtClean="0"/>
              <a:t>балльно</a:t>
            </a:r>
            <a:r>
              <a:rPr lang="ru-RU" sz="1600" dirty="0" smtClean="0"/>
              <a:t>-рейтинговую систему для оценки системы блиц-обучения;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разработать систему краткосрочных курсов, построенных на технологии блиц-обучения;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разработать инновационные формы работы с родителями в рамках системы;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дополнить технологией блиц-обучения пособие «Дневник здоровья», также реализуемое в рамках моей системы физического воспитания.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3315" y="4397600"/>
            <a:ext cx="86629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</a:t>
            </a:r>
            <a:r>
              <a:rPr lang="ru-RU" sz="1600" dirty="0" smtClean="0"/>
              <a:t>Так как технология блиц-обучения экономична по времени, фактически универсальна (одинаково результативно можно использовать практически в любой образовательной деятельности, а также в процессе профессионального образования), эффективна и носит практико-ориентированный характер, то она может быть интересна: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учителям и преподавателям физической культуры,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педагогам-практикам, выстраивающим свою деятельность в соответствии с новой образовательной парадигмой,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детям и родителям, заинтересованным в физическом самосовершенствовании.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266080" y="3691175"/>
            <a:ext cx="388843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</a:t>
            </a:r>
            <a:r>
              <a:rPr lang="ru-RU" sz="26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</a:t>
            </a:r>
            <a:r>
              <a:rPr lang="ru-RU" sz="2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24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019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uiExpand="1" build="p"/>
      <p:bldP spid="2" grpId="0" build="p"/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08278" y="237600"/>
            <a:ext cx="8751132" cy="6505200"/>
            <a:chOff x="208278" y="237600"/>
            <a:chExt cx="8751132" cy="650520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08278" y="237600"/>
              <a:ext cx="8748000" cy="118813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22356" y="1557368"/>
              <a:ext cx="0" cy="5184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8959410" y="1558800"/>
              <a:ext cx="0" cy="5184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504950" y="26064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/>
              <a:t>Почему для меня эта тема важна?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2619" y="1929021"/>
            <a:ext cx="43371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Физическая активность </a:t>
            </a:r>
            <a:r>
              <a:rPr lang="ru-RU" dirty="0" smtClean="0"/>
              <a:t>является </a:t>
            </a:r>
            <a:r>
              <a:rPr lang="ru-RU" dirty="0"/>
              <a:t>одним из важ­нейших факторов, оказывающих положительное влияние на рост и развитие организма на всех этапах, начиная с внутриутробного периода и </a:t>
            </a:r>
            <a:r>
              <a:rPr lang="ru-RU" dirty="0" smtClean="0"/>
              <a:t>до самой старости.</a:t>
            </a:r>
            <a:r>
              <a:rPr lang="ru-RU" dirty="0"/>
              <a:t> </a:t>
            </a:r>
            <a:br>
              <a:rPr lang="ru-RU" dirty="0"/>
            </a:br>
            <a:endParaRPr lang="ru-RU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93073" y="1929021"/>
            <a:ext cx="39191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Изменившиеся условия жизни</a:t>
            </a:r>
            <a:r>
              <a:rPr lang="ru-RU" dirty="0"/>
              <a:t>, </a:t>
            </a:r>
            <a:r>
              <a:rPr lang="ru-RU" dirty="0" smtClean="0"/>
              <a:t>мощный научно-технический прогресс привели </a:t>
            </a:r>
            <a:r>
              <a:rPr lang="ru-RU" dirty="0"/>
              <a:t>к снижению физической нагрузки </a:t>
            </a:r>
            <a:r>
              <a:rPr lang="ru-RU" dirty="0" smtClean="0"/>
              <a:t>более, чем</a:t>
            </a:r>
          </a:p>
          <a:p>
            <a:pPr algn="r"/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smtClean="0"/>
              <a:t>90 раз. А ведь  </a:t>
            </a:r>
            <a:r>
              <a:rPr lang="ru-RU" dirty="0"/>
              <a:t>и</a:t>
            </a:r>
            <a:r>
              <a:rPr lang="ru-RU" dirty="0" smtClean="0"/>
              <a:t>значально  физическая активность была жизненно необходимой.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450912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Снижение двигательной </a:t>
            </a:r>
            <a:r>
              <a:rPr lang="ru-RU" sz="2800" b="1" dirty="0">
                <a:solidFill>
                  <a:srgbClr val="C00000"/>
                </a:solidFill>
              </a:rPr>
              <a:t>активности </a:t>
            </a:r>
            <a:r>
              <a:rPr lang="ru-RU" sz="2800" b="1" dirty="0" smtClean="0">
                <a:solidFill>
                  <a:srgbClr val="C00000"/>
                </a:solidFill>
              </a:rPr>
              <a:t>в процессе взросления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противоречит </a:t>
            </a:r>
            <a:r>
              <a:rPr lang="ru-RU" sz="2800" b="1" dirty="0">
                <a:solidFill>
                  <a:srgbClr val="C00000"/>
                </a:solidFill>
              </a:rPr>
              <a:t>биологическим законам развития </a:t>
            </a:r>
            <a:r>
              <a:rPr lang="ru-RU" sz="2800" b="1" dirty="0" smtClean="0">
                <a:solidFill>
                  <a:srgbClr val="C00000"/>
                </a:solidFill>
              </a:rPr>
              <a:t>ребенка.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2619" y="1811051"/>
            <a:ext cx="4337131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740995" y="1811051"/>
            <a:ext cx="4121107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67544" y="4009372"/>
            <a:ext cx="5856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Сейчас есть </a:t>
            </a:r>
            <a:r>
              <a:rPr lang="ru-RU" sz="2400" b="1" dirty="0" smtClean="0"/>
              <a:t>выбор и созданы условия…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2619" y="51920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Потребность в движении</a:t>
            </a:r>
            <a:r>
              <a:rPr lang="ru-RU" i="1" dirty="0"/>
              <a:t> </a:t>
            </a:r>
            <a:r>
              <a:rPr lang="ru-RU" dirty="0" smtClean="0"/>
              <a:t>есть </a:t>
            </a:r>
            <a:r>
              <a:rPr lang="ru-RU" dirty="0"/>
              <a:t>проявление биологической сущности </a:t>
            </a:r>
            <a:r>
              <a:rPr lang="ru-RU" dirty="0" smtClean="0"/>
              <a:t>человека. Это </a:t>
            </a:r>
            <a:r>
              <a:rPr lang="ru-RU" dirty="0"/>
              <a:t>такая же есте­ственная потребность, как и все остальные - в пище, </a:t>
            </a:r>
            <a:r>
              <a:rPr lang="ru-RU" dirty="0" smtClean="0"/>
              <a:t>тепле, </a:t>
            </a:r>
            <a:r>
              <a:rPr lang="ru-RU" dirty="0"/>
              <a:t>уважении, безопасности и т. д.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366335" y="4009372"/>
            <a:ext cx="2302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не </a:t>
            </a:r>
            <a:r>
              <a:rPr lang="ru-RU" sz="2800" b="1" dirty="0"/>
              <a:t>двигаться </a:t>
            </a:r>
          </a:p>
        </p:txBody>
      </p:sp>
    </p:spTree>
    <p:extLst>
      <p:ext uri="{BB962C8B-B14F-4D97-AF65-F5344CB8AC3E}">
        <p14:creationId xmlns:p14="http://schemas.microsoft.com/office/powerpoint/2010/main" val="301185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4" grpId="0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08278" y="237600"/>
            <a:ext cx="8751132" cy="6540560"/>
            <a:chOff x="208278" y="237600"/>
            <a:chExt cx="8751132" cy="654056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08278" y="237600"/>
              <a:ext cx="8748000" cy="612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22356" y="980728"/>
              <a:ext cx="0" cy="5796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8959410" y="982160"/>
              <a:ext cx="0" cy="5796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16632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b="1" dirty="0" smtClean="0"/>
              <a:t>Об опыте</a:t>
            </a:r>
            <a:endParaRPr lang="ru-RU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7562" y="404664"/>
            <a:ext cx="4520462" cy="586547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Цель методического семинара</a:t>
            </a:r>
            <a:endParaRPr lang="ru-RU" sz="2400" b="1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94651" y="2769406"/>
            <a:ext cx="4337131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851088" y="1117222"/>
            <a:ext cx="0" cy="5652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266400" y="2604372"/>
            <a:ext cx="2267792" cy="586547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Задачи</a:t>
            </a:r>
            <a:endParaRPr lang="ru-RU" sz="28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919206" y="782813"/>
            <a:ext cx="2785664" cy="586547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Предыстория</a:t>
            </a:r>
            <a:endParaRPr lang="ru-RU" sz="28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08278" y="1075324"/>
            <a:ext cx="46023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Представить систему блиц-обучения, </a:t>
            </a:r>
            <a:endParaRPr lang="en-US" sz="1600" dirty="0" smtClean="0"/>
          </a:p>
          <a:p>
            <a:r>
              <a:rPr lang="ru-RU" sz="1600" dirty="0" smtClean="0"/>
              <a:t>позволяющую работать с осознанностью движения и восстанавливать физическую активность учащихся, способствующую укреплению </a:t>
            </a:r>
            <a:r>
              <a:rPr lang="ru-RU" sz="1600" dirty="0"/>
              <a:t>и </a:t>
            </a:r>
            <a:r>
              <a:rPr lang="ru-RU" sz="1600" dirty="0" smtClean="0"/>
              <a:t>сохранению индивидуального </a:t>
            </a:r>
            <a:r>
              <a:rPr lang="ru-RU" sz="1600" dirty="0"/>
              <a:t>здоровья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54099" y="3324668"/>
            <a:ext cx="47464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Сформулировать ключевую проблему, приводящую  к снижению двигательной активности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Проанализировать причины и следствия этой проблемы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Предложить варианты решения  выявленной проблемы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Представить методику системы блиц-обучения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Описать формы интеграции системы блиц-обучения в образовательный процесс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Описать критерии эффективности блиц-обучения и результативность системы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Раскрыть перспективы развития системы блиц-обучения и возможности ее распространения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1339376"/>
            <a:ext cx="4180429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600" b="1" dirty="0" smtClean="0"/>
              <a:t>Гиподинамия – болезнь развитой цивилизации</a:t>
            </a:r>
            <a:endParaRPr lang="ru-RU" sz="1600" b="1" dirty="0"/>
          </a:p>
          <a:p>
            <a:pPr>
              <a:lnSpc>
                <a:spcPts val="1700"/>
              </a:lnSpc>
            </a:pPr>
            <a:r>
              <a:rPr lang="ru-RU" sz="1600" dirty="0" smtClean="0"/>
              <a:t>Результаты </a:t>
            </a:r>
            <a:r>
              <a:rPr lang="ru-RU" sz="1600" dirty="0"/>
              <a:t>медицинского обследования учащихся 1-11 классов МБОУ </a:t>
            </a:r>
            <a:r>
              <a:rPr lang="ru-RU" sz="1600" dirty="0" smtClean="0"/>
              <a:t>«СОШ №2» подтверждают это утверждение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276831"/>
              </p:ext>
            </p:extLst>
          </p:nvPr>
        </p:nvGraphicFramePr>
        <p:xfrm>
          <a:off x="4937538" y="2548906"/>
          <a:ext cx="3882935" cy="22959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0766"/>
                <a:gridCol w="504056"/>
                <a:gridCol w="504056"/>
                <a:gridCol w="50405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Заболевания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Сердечно-сосудистые </a:t>
                      </a:r>
                      <a:r>
                        <a:rPr lang="ru-RU" sz="1200" dirty="0">
                          <a:effectLst/>
                        </a:rPr>
                        <a:t>заболевания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6,3%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7,5%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8,4%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Расстройства пищеварения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2,3 %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3,5%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4,7%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Расстройства нервной системы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9,6%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10,2%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11,9%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Расстройства дыхательной системы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2,8%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3,3%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4,2%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Нарушения опорно-двигательного </a:t>
                      </a:r>
                      <a:r>
                        <a:rPr lang="ru-RU" sz="1200" dirty="0" smtClean="0">
                          <a:effectLst/>
                        </a:rPr>
                        <a:t>аппарата</a:t>
                      </a:r>
                      <a:endParaRPr lang="ru-RU" sz="11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 </a:t>
                      </a:r>
                      <a:r>
                        <a:rPr lang="ru-RU" sz="1100" dirty="0">
                          <a:effectLst/>
                        </a:rPr>
                        <a:t>%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7,3%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8,2%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Осанка</a:t>
                      </a:r>
                      <a:endParaRPr lang="ru-RU" sz="105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25%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Ожирение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6,7 %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8,4%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9,3%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851088" y="4853394"/>
            <a:ext cx="4292912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600" dirty="0" smtClean="0"/>
              <a:t>      На </a:t>
            </a:r>
            <a:r>
              <a:rPr lang="ru-RU" sz="1600" dirty="0"/>
              <a:t>лицо - отрицательная </a:t>
            </a:r>
            <a:r>
              <a:rPr lang="ru-RU" sz="1600" dirty="0" smtClean="0"/>
              <a:t>динамика!</a:t>
            </a:r>
            <a:endParaRPr lang="ru-RU" sz="1600" dirty="0"/>
          </a:p>
          <a:p>
            <a:pPr>
              <a:lnSpc>
                <a:spcPts val="1700"/>
              </a:lnSpc>
            </a:pPr>
            <a:r>
              <a:rPr lang="ru-RU" sz="1600" dirty="0"/>
              <a:t>Основная причина этих заболеваний – </a:t>
            </a:r>
            <a:r>
              <a:rPr lang="ru-RU" sz="1600" dirty="0" smtClean="0"/>
              <a:t>гиподинамия. Один </a:t>
            </a:r>
            <a:r>
              <a:rPr lang="ru-RU" sz="1600" dirty="0"/>
              <a:t>из путей решения проблемы – </a:t>
            </a:r>
            <a:r>
              <a:rPr lang="ru-RU" sz="1600" dirty="0" smtClean="0"/>
              <a:t> </a:t>
            </a:r>
            <a:r>
              <a:rPr lang="ru-RU" sz="1600" dirty="0"/>
              <a:t>повышение двигательной активности.  Но сегодняшний подросток начнет систематически двигаться только </a:t>
            </a:r>
            <a:r>
              <a:rPr lang="ru-RU" sz="1600" dirty="0" smtClean="0"/>
              <a:t>тогда, когда </a:t>
            </a:r>
            <a:r>
              <a:rPr lang="ru-RU" sz="1600" dirty="0"/>
              <a:t>будет понимать смысл и значимость физической </a:t>
            </a:r>
            <a:r>
              <a:rPr lang="ru-RU" sz="1600" dirty="0" smtClean="0"/>
              <a:t>нагрузки.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5586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8" grpId="0" animBg="1"/>
      <p:bldP spid="30" grpId="0"/>
      <p:bldP spid="2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08278" y="237600"/>
            <a:ext cx="8751132" cy="6505200"/>
            <a:chOff x="208278" y="237600"/>
            <a:chExt cx="8751132" cy="65052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08278" y="237600"/>
              <a:ext cx="8748000" cy="118813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222356" y="1557368"/>
              <a:ext cx="0" cy="5184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8959410" y="1558800"/>
              <a:ext cx="0" cy="5184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 txBox="1">
            <a:spLocks/>
          </p:cNvSpPr>
          <p:nvPr/>
        </p:nvSpPr>
        <p:spPr>
          <a:xfrm>
            <a:off x="477612" y="304064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b="1" dirty="0" smtClean="0"/>
              <a:t>Ключевая проблема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622410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Потеря смысла физической активности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48464" y="161218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2579" y="1622410"/>
            <a:ext cx="8441587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42578" y="3049959"/>
            <a:ext cx="8441587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08278" y="3926954"/>
            <a:ext cx="875113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     Нахождение </a:t>
            </a:r>
            <a:r>
              <a:rPr lang="ru-RU" b="1" dirty="0"/>
              <a:t>или обретение </a:t>
            </a:r>
            <a:r>
              <a:rPr lang="ru-RU" dirty="0"/>
              <a:t>учащимися смысла занятий физической культурой и </a:t>
            </a:r>
            <a:r>
              <a:rPr lang="ru-RU" dirty="0" smtClean="0"/>
              <a:t>спортом </a:t>
            </a:r>
            <a:r>
              <a:rPr lang="ru-RU" dirty="0"/>
              <a:t>и есть реализация  одной из ключевых идей федерального государственного стандарта в области физической культуры, который направлен </a:t>
            </a:r>
            <a:r>
              <a:rPr lang="ru-RU" dirty="0" smtClean="0"/>
              <a:t>на: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осознание </a:t>
            </a:r>
            <a:r>
              <a:rPr lang="ru-RU" dirty="0"/>
              <a:t>учащимися значимости физического </a:t>
            </a:r>
            <a:r>
              <a:rPr lang="ru-RU" dirty="0" smtClean="0"/>
              <a:t>воспитания</a:t>
            </a:r>
            <a:r>
              <a:rPr lang="ru-RU" dirty="0"/>
              <a:t> </a:t>
            </a:r>
            <a:r>
              <a:rPr lang="ru-RU" dirty="0" smtClean="0"/>
              <a:t>для </a:t>
            </a:r>
            <a:r>
              <a:rPr lang="ru-RU" dirty="0"/>
              <a:t>дальнейшей практической </a:t>
            </a:r>
            <a:r>
              <a:rPr lang="ru-RU" dirty="0" smtClean="0"/>
              <a:t>деятельности,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понимание </a:t>
            </a:r>
            <a:r>
              <a:rPr lang="ru-RU" dirty="0"/>
              <a:t>роли и значения физической культуры </a:t>
            </a:r>
            <a:endParaRPr lang="ru-RU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формировании личностных качеств, </a:t>
            </a:r>
            <a:endParaRPr lang="ru-RU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активном включении в здоровый образ жизни, </a:t>
            </a:r>
            <a:endParaRPr lang="ru-RU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укреплении </a:t>
            </a:r>
            <a:r>
              <a:rPr lang="ru-RU" dirty="0"/>
              <a:t>и сохранении индивидуального </a:t>
            </a:r>
            <a:r>
              <a:rPr lang="ru-RU" dirty="0" smtClean="0"/>
              <a:t>здоровья.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dirty="0" smtClean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7612" y="3202493"/>
            <a:ext cx="6254628" cy="586547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Что даст решение этой проблемы 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0628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uiExpand="1" build="p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08278" y="237600"/>
            <a:ext cx="8751132" cy="6540560"/>
            <a:chOff x="208278" y="237600"/>
            <a:chExt cx="8751132" cy="6540560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208278" y="237600"/>
              <a:ext cx="8748000" cy="612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22356" y="980728"/>
              <a:ext cx="0" cy="5796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8959410" y="982160"/>
              <a:ext cx="0" cy="5796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16632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b="1" dirty="0" smtClean="0"/>
              <a:t>Причины и следствия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779562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C00000"/>
                </a:solidFill>
              </a:rPr>
              <a:t>п</a:t>
            </a:r>
            <a:r>
              <a:rPr lang="ru-RU" sz="2800" b="1" dirty="0" smtClean="0">
                <a:solidFill>
                  <a:srgbClr val="C00000"/>
                </a:solidFill>
              </a:rPr>
              <a:t>отери смысла физической активности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1200" y="4230660"/>
            <a:ext cx="44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Гиподинамия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6022096"/>
            <a:ext cx="2880320" cy="586547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Причины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39901" y="1268760"/>
            <a:ext cx="2880320" cy="586547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Следствия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8000" y="2516703"/>
            <a:ext cx="4336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Стереотип в физкультуре:</a:t>
            </a:r>
          </a:p>
          <a:p>
            <a:r>
              <a:rPr lang="ru-RU" dirty="0" smtClean="0"/>
              <a:t>повторение, копирование физических упражнений за тренером, учителем без осмысления  самого действия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503756" y="1398336"/>
            <a:ext cx="0" cy="54000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71200" y="3072442"/>
            <a:ext cx="44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В</a:t>
            </a:r>
            <a:r>
              <a:rPr lang="ru-RU" dirty="0" smtClean="0"/>
              <a:t>ыраженный разрыв между </a:t>
            </a:r>
            <a:r>
              <a:rPr lang="ru-RU" b="1" dirty="0" smtClean="0"/>
              <a:t>знанием о необходимости </a:t>
            </a:r>
            <a:r>
              <a:rPr lang="ru-RU" dirty="0" smtClean="0"/>
              <a:t>физической активности и </a:t>
            </a:r>
            <a:r>
              <a:rPr lang="ru-RU" b="1" dirty="0" smtClean="0"/>
              <a:t>наличием</a:t>
            </a:r>
            <a:r>
              <a:rPr lang="ru-RU" dirty="0" smtClean="0"/>
              <a:t> физической активности в жизни  </a:t>
            </a:r>
            <a:endParaRPr lang="ru-RU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96000" y="4898460"/>
            <a:ext cx="4073357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96000" y="5943516"/>
            <a:ext cx="4073357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597200" y="6525344"/>
            <a:ext cx="428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597200" y="4613112"/>
            <a:ext cx="428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597200" y="3120643"/>
            <a:ext cx="428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88000" y="3677780"/>
            <a:ext cx="428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Ложное </a:t>
            </a:r>
            <a:r>
              <a:rPr lang="ru-RU" b="1" dirty="0"/>
              <a:t>представление </a:t>
            </a:r>
            <a:r>
              <a:rPr lang="ru-RU" dirty="0"/>
              <a:t>о том, что </a:t>
            </a:r>
            <a:r>
              <a:rPr lang="ru-RU" dirty="0" smtClean="0"/>
              <a:t> технологии и лекарства  могут </a:t>
            </a:r>
            <a:r>
              <a:rPr lang="ru-RU" dirty="0"/>
              <a:t>заменить оздоровительный эффект от занятий физическими </a:t>
            </a:r>
            <a:r>
              <a:rPr lang="ru-RU" dirty="0" smtClean="0"/>
              <a:t>упражнениями</a:t>
            </a:r>
            <a:endParaRPr lang="ru-RU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96000" y="3710095"/>
            <a:ext cx="4073357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88000" y="4797152"/>
            <a:ext cx="42369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Изменившиеся условия жизни, </a:t>
            </a:r>
            <a:r>
              <a:rPr lang="ru-RU" dirty="0" smtClean="0"/>
              <a:t>процветание технологий, заменяющих живое общение и уводящих  в виртуальность</a:t>
            </a:r>
            <a:endParaRPr lang="ru-RU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60304" y="2527718"/>
            <a:ext cx="4073357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2356" y="1124744"/>
            <a:ext cx="4281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Личный пример большинства родителей</a:t>
            </a:r>
            <a:r>
              <a:rPr lang="ru-RU" dirty="0" smtClean="0"/>
              <a:t>, который </a:t>
            </a:r>
            <a:r>
              <a:rPr lang="ru-RU" b="1" dirty="0" smtClean="0"/>
              <a:t>«</a:t>
            </a:r>
            <a:r>
              <a:rPr lang="ru-RU" dirty="0" smtClean="0"/>
              <a:t>убивает» в детях мотивацию к самостоятельным и систематическим занятиям физическими упражнениями</a:t>
            </a:r>
          </a:p>
          <a:p>
            <a:endParaRPr lang="ru-RU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4471200" y="5613047"/>
            <a:ext cx="4424400" cy="86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Снижение эффективности умственной деятельности и ограничение возможностей общего развития человека</a:t>
            </a:r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4597200" y="5563114"/>
            <a:ext cx="428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71200" y="4613658"/>
            <a:ext cx="44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Избыточное и зачастую неоправданное использование фармакологических средств</a:t>
            </a:r>
            <a:endParaRPr lang="ru-RU" dirty="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597200" y="4214006"/>
            <a:ext cx="428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471200" y="1896507"/>
            <a:ext cx="44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Родители ограничивают детей в физической активности из-за страха перегрузок, возможных травм или, как сами они говорят,  «чтобы дети не мешали и вели себя спокойно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52" name="Стрелка вверх 51"/>
          <p:cNvSpPr/>
          <p:nvPr/>
        </p:nvSpPr>
        <p:spPr>
          <a:xfrm rot="3305152">
            <a:off x="810132" y="911652"/>
            <a:ext cx="288000" cy="432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4597200" y="1844824"/>
            <a:ext cx="428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" name="Стрелка вверх 53"/>
          <p:cNvSpPr/>
          <p:nvPr/>
        </p:nvSpPr>
        <p:spPr>
          <a:xfrm rot="6905152">
            <a:off x="8069054" y="872339"/>
            <a:ext cx="288000" cy="432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55" name="Стрелка вверх 54"/>
          <p:cNvSpPr/>
          <p:nvPr/>
        </p:nvSpPr>
        <p:spPr>
          <a:xfrm rot="10800000">
            <a:off x="4626000" y="1726927"/>
            <a:ext cx="288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56" name="Стрелка вверх 55"/>
          <p:cNvSpPr/>
          <p:nvPr/>
        </p:nvSpPr>
        <p:spPr>
          <a:xfrm rot="10800000">
            <a:off x="4626000" y="2919225"/>
            <a:ext cx="288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57" name="Стрелка вверх 56"/>
          <p:cNvSpPr/>
          <p:nvPr/>
        </p:nvSpPr>
        <p:spPr>
          <a:xfrm rot="10800000">
            <a:off x="4626000" y="4010270"/>
            <a:ext cx="288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58" name="Стрелка вверх 57"/>
          <p:cNvSpPr/>
          <p:nvPr/>
        </p:nvSpPr>
        <p:spPr>
          <a:xfrm rot="10800000">
            <a:off x="4626000" y="4411321"/>
            <a:ext cx="288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59" name="Стрелка вверх 58"/>
          <p:cNvSpPr/>
          <p:nvPr/>
        </p:nvSpPr>
        <p:spPr>
          <a:xfrm rot="10800000">
            <a:off x="4626000" y="5358965"/>
            <a:ext cx="288000" cy="360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00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/>
      <p:bldP spid="27" grpId="0"/>
      <p:bldP spid="35" grpId="0"/>
      <p:bldP spid="37" grpId="0"/>
      <p:bldP spid="39" grpId="0"/>
      <p:bldP spid="41" grpId="0"/>
      <p:bldP spid="44" grpId="0"/>
      <p:bldP spid="47" grpId="0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08278" y="237600"/>
            <a:ext cx="8751132" cy="6505200"/>
            <a:chOff x="208278" y="237600"/>
            <a:chExt cx="8751132" cy="65052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08278" y="237600"/>
              <a:ext cx="8748000" cy="118813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22356" y="1557368"/>
              <a:ext cx="0" cy="5184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8959410" y="1558800"/>
              <a:ext cx="0" cy="5184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Заголовок 1"/>
          <p:cNvSpPr txBox="1">
            <a:spLocks/>
          </p:cNvSpPr>
          <p:nvPr/>
        </p:nvSpPr>
        <p:spPr>
          <a:xfrm>
            <a:off x="208278" y="404664"/>
            <a:ext cx="8684202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b="1" dirty="0" smtClean="0"/>
              <a:t>Когда возвращаются смыслы…</a:t>
            </a:r>
            <a:endParaRPr lang="ru-RU" b="1" dirty="0"/>
          </a:p>
        </p:txBody>
      </p:sp>
      <p:sp>
        <p:nvSpPr>
          <p:cNvPr id="3" name="Блок-схема: несколько документов 2"/>
          <p:cNvSpPr/>
          <p:nvPr/>
        </p:nvSpPr>
        <p:spPr>
          <a:xfrm>
            <a:off x="3600120" y="3386804"/>
            <a:ext cx="2304256" cy="1369872"/>
          </a:xfrm>
          <a:prstGeom prst="flowChartMultidocumen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СМЫСЛЫ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611560" y="1700694"/>
            <a:ext cx="2664296" cy="108012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Возможность выбирать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5953122" y="5260150"/>
            <a:ext cx="2003254" cy="108012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Место для рефлексии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264775" y="3766908"/>
            <a:ext cx="2664296" cy="1584176"/>
          </a:xfrm>
          <a:prstGeom prst="horizontalScroll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Возможность реально  значимого для человека действия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4301" y="1132458"/>
            <a:ext cx="3783628" cy="586547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Тогда, когда есть…</a:t>
            </a:r>
            <a:endParaRPr lang="ru-RU" sz="2800" b="1" dirty="0"/>
          </a:p>
        </p:txBody>
      </p:sp>
      <p:sp>
        <p:nvSpPr>
          <p:cNvPr id="19" name="Стрелка вверх 18"/>
          <p:cNvSpPr/>
          <p:nvPr/>
        </p:nvSpPr>
        <p:spPr>
          <a:xfrm rot="8100000">
            <a:off x="3376702" y="2739628"/>
            <a:ext cx="180000" cy="324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308035" y="2723437"/>
            <a:ext cx="2664296" cy="108012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Пространство проб и ошибок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6232050" y="4237975"/>
            <a:ext cx="2664296" cy="108012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Возможность задавать вопросы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6407439" y="3013164"/>
            <a:ext cx="2471178" cy="1286483"/>
          </a:xfrm>
          <a:prstGeom prst="horizontalScroll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Место для обсуждения значимого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3" name="Горизонтальный свиток 22"/>
          <p:cNvSpPr/>
          <p:nvPr/>
        </p:nvSpPr>
        <p:spPr>
          <a:xfrm>
            <a:off x="6242475" y="1524003"/>
            <a:ext cx="2664296" cy="162978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Место для аргументации </a:t>
            </a:r>
            <a:r>
              <a:rPr lang="ru-RU" sz="2000" b="1" dirty="0">
                <a:solidFill>
                  <a:schemeClr val="tx1"/>
                </a:solidFill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</a:rPr>
              <a:t>реализации своей </a:t>
            </a:r>
            <a:r>
              <a:rPr lang="ru-RU" sz="2000" b="1" dirty="0">
                <a:solidFill>
                  <a:schemeClr val="tx1"/>
                </a:solidFill>
              </a:rPr>
              <a:t>позиции</a:t>
            </a:r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319107" y="5177658"/>
            <a:ext cx="2894206" cy="1584176"/>
          </a:xfrm>
          <a:prstGeom prst="horizontalScroll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Возможность испытывать трудности и отвечать на вызовы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7" name="Горизонтальный свиток 26"/>
          <p:cNvSpPr/>
          <p:nvPr/>
        </p:nvSpPr>
        <p:spPr>
          <a:xfrm>
            <a:off x="3293596" y="5622571"/>
            <a:ext cx="2405822" cy="115388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Место, где необходимо проявлять волю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1" name="Стрелка вверх 30"/>
          <p:cNvSpPr/>
          <p:nvPr/>
        </p:nvSpPr>
        <p:spPr>
          <a:xfrm rot="7200000">
            <a:off x="3123313" y="3200109"/>
            <a:ext cx="180000" cy="324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 rot="5400000">
            <a:off x="3060523" y="4351419"/>
            <a:ext cx="180000" cy="324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33" name="Стрелка вверх 32"/>
          <p:cNvSpPr/>
          <p:nvPr/>
        </p:nvSpPr>
        <p:spPr>
          <a:xfrm rot="3600000">
            <a:off x="3407819" y="5025064"/>
            <a:ext cx="180000" cy="324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>
            <a:off x="4406507" y="5171861"/>
            <a:ext cx="180000" cy="324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37" name="Стрелка вверх 36"/>
          <p:cNvSpPr/>
          <p:nvPr/>
        </p:nvSpPr>
        <p:spPr>
          <a:xfrm rot="18900000">
            <a:off x="5664855" y="5052273"/>
            <a:ext cx="180000" cy="324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38" name="Стрелка вверх 37"/>
          <p:cNvSpPr/>
          <p:nvPr/>
        </p:nvSpPr>
        <p:spPr>
          <a:xfrm rot="17100000">
            <a:off x="5900376" y="4425560"/>
            <a:ext cx="180000" cy="324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39" name="Стрелка вверх 38"/>
          <p:cNvSpPr/>
          <p:nvPr/>
        </p:nvSpPr>
        <p:spPr>
          <a:xfrm rot="16200000">
            <a:off x="6027787" y="3653348"/>
            <a:ext cx="180000" cy="324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40" name="Горизонтальный свиток 39"/>
          <p:cNvSpPr/>
          <p:nvPr/>
        </p:nvSpPr>
        <p:spPr>
          <a:xfrm>
            <a:off x="3491880" y="1566283"/>
            <a:ext cx="2664296" cy="108012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Череда достижений и успехов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1" name="Стрелка вверх 40"/>
          <p:cNvSpPr/>
          <p:nvPr/>
        </p:nvSpPr>
        <p:spPr>
          <a:xfrm rot="10800000">
            <a:off x="4660191" y="2673746"/>
            <a:ext cx="180000" cy="324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42" name="Стрелка вверх 41"/>
          <p:cNvSpPr/>
          <p:nvPr/>
        </p:nvSpPr>
        <p:spPr>
          <a:xfrm rot="13500000">
            <a:off x="5887984" y="2800777"/>
            <a:ext cx="180000" cy="324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30" name="Блок-схема: решение 29"/>
          <p:cNvSpPr/>
          <p:nvPr/>
        </p:nvSpPr>
        <p:spPr>
          <a:xfrm>
            <a:off x="3348112" y="2859629"/>
            <a:ext cx="2232000" cy="2232000"/>
          </a:xfrm>
          <a:prstGeom prst="flowChartDecision">
            <a:avLst/>
          </a:prstGeom>
          <a:solidFill>
            <a:srgbClr val="CC6600"/>
          </a:solidFill>
          <a:ln w="19050">
            <a:solidFill>
              <a:schemeClr val="bg1"/>
            </a:solidFill>
          </a:ln>
          <a:effectLst>
            <a:glow rad="1117600">
              <a:srgbClr val="FFC000">
                <a:alpha val="63000"/>
              </a:srgbClr>
            </a:glow>
            <a:softEdge rad="0"/>
          </a:effectLst>
          <a:scene3d>
            <a:camera prst="orthographicFront"/>
            <a:lightRig rig="threePt" dir="t"/>
          </a:scene3d>
          <a:sp3d>
            <a:bevelT w="196850"/>
            <a:bevelB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Блиц-обучение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5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4" grpId="0" animBg="1"/>
      <p:bldP spid="16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1" grpId="0" animBg="1"/>
      <p:bldP spid="41" grpId="1" animBg="1"/>
      <p:bldP spid="42" grpId="0" animBg="1"/>
      <p:bldP spid="42" grpId="1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08278" y="237600"/>
            <a:ext cx="8751132" cy="6505200"/>
            <a:chOff x="208278" y="237600"/>
            <a:chExt cx="8751132" cy="650520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08278" y="237600"/>
              <a:ext cx="8748000" cy="118813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22356" y="1557368"/>
              <a:ext cx="0" cy="5184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8959410" y="1558800"/>
              <a:ext cx="0" cy="5184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Заголовок 1"/>
          <p:cNvSpPr txBox="1">
            <a:spLocks/>
          </p:cNvSpPr>
          <p:nvPr/>
        </p:nvSpPr>
        <p:spPr>
          <a:xfrm>
            <a:off x="222356" y="376072"/>
            <a:ext cx="8582292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b="1" dirty="0" smtClean="0"/>
              <a:t>Основа методического опыта</a:t>
            </a:r>
            <a:endParaRPr lang="ru-RU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4117364" y="1556792"/>
            <a:ext cx="1" cy="511256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93308" y="2112777"/>
            <a:ext cx="378474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Основоположник </a:t>
            </a:r>
            <a:r>
              <a:rPr lang="ru-RU" sz="1600" dirty="0"/>
              <a:t>физического </a:t>
            </a:r>
            <a:r>
              <a:rPr lang="ru-RU" sz="1600" dirty="0" smtClean="0"/>
              <a:t>образования </a:t>
            </a:r>
            <a:r>
              <a:rPr lang="ru-RU" sz="1600" dirty="0"/>
              <a:t> – </a:t>
            </a:r>
            <a:r>
              <a:rPr lang="ru-RU" sz="1600" b="1" dirty="0" smtClean="0"/>
              <a:t>П. Ф. </a:t>
            </a:r>
            <a:r>
              <a:rPr lang="ru-RU" sz="1600" b="1" dirty="0" err="1" smtClean="0"/>
              <a:t>Лезгафт</a:t>
            </a:r>
            <a:endParaRPr lang="ru-RU" sz="1600" b="1" dirty="0" smtClean="0"/>
          </a:p>
          <a:p>
            <a:r>
              <a:rPr lang="en-US" sz="1100" dirty="0">
                <a:solidFill>
                  <a:prstClr val="black"/>
                </a:solidFill>
                <a:hlinkClick r:id="rId3"/>
              </a:rPr>
              <a:t>http://www.moluch.ru/conf/ped/archive/20/1333</a:t>
            </a:r>
            <a:r>
              <a:rPr lang="en-US" sz="1100" dirty="0" smtClean="0">
                <a:solidFill>
                  <a:prstClr val="black"/>
                </a:solidFill>
                <a:hlinkClick r:id="rId3"/>
              </a:rPr>
              <a:t>/</a:t>
            </a:r>
            <a:r>
              <a:rPr lang="ru-RU" sz="1100" dirty="0" smtClean="0">
                <a:solidFill>
                  <a:prstClr val="black"/>
                </a:solidFill>
              </a:rPr>
              <a:t> 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3780" y="2768238"/>
            <a:ext cx="3816423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Ученые - основоположники</a:t>
            </a:r>
          </a:p>
          <a:p>
            <a:r>
              <a:rPr lang="ru-RU" sz="1600" dirty="0" smtClean="0"/>
              <a:t>теории</a:t>
            </a:r>
            <a:r>
              <a:rPr lang="ru-RU" sz="1600" dirty="0"/>
              <a:t> системно-</a:t>
            </a:r>
            <a:r>
              <a:rPr lang="ru-RU" sz="1600" dirty="0" err="1"/>
              <a:t>деятельностного</a:t>
            </a:r>
            <a:r>
              <a:rPr lang="ru-RU" sz="1600" dirty="0"/>
              <a:t> </a:t>
            </a:r>
            <a:endParaRPr lang="ru-RU" sz="1600" dirty="0" smtClean="0"/>
          </a:p>
          <a:p>
            <a:r>
              <a:rPr lang="ru-RU" sz="1600" dirty="0" smtClean="0"/>
              <a:t>подхода</a:t>
            </a:r>
            <a:r>
              <a:rPr lang="ru-RU" sz="1600" dirty="0"/>
              <a:t> – </a:t>
            </a:r>
            <a:r>
              <a:rPr lang="ru-RU" sz="1600" b="1" dirty="0" smtClean="0"/>
              <a:t>Л.С</a:t>
            </a:r>
            <a:r>
              <a:rPr lang="ru-RU" sz="1600" b="1" dirty="0"/>
              <a:t>. </a:t>
            </a:r>
            <a:r>
              <a:rPr lang="ru-RU" sz="1600" b="1" dirty="0" smtClean="0"/>
              <a:t>Выготский,</a:t>
            </a:r>
          </a:p>
          <a:p>
            <a:r>
              <a:rPr lang="ru-RU" sz="1600" b="1" dirty="0" smtClean="0"/>
              <a:t> А.Н</a:t>
            </a:r>
            <a:r>
              <a:rPr lang="ru-RU" sz="1600" b="1" dirty="0"/>
              <a:t>. </a:t>
            </a:r>
            <a:r>
              <a:rPr lang="ru-RU" sz="1600" b="1" dirty="0" smtClean="0"/>
              <a:t>Леонтьев, </a:t>
            </a:r>
            <a:r>
              <a:rPr lang="ru-RU" sz="1600" b="1" dirty="0"/>
              <a:t>Д.Б. </a:t>
            </a:r>
            <a:r>
              <a:rPr lang="ru-RU" sz="1600" b="1" dirty="0" err="1" smtClean="0"/>
              <a:t>Эльконин</a:t>
            </a:r>
            <a:r>
              <a:rPr lang="ru-RU" sz="1600" b="1" dirty="0" smtClean="0"/>
              <a:t>,</a:t>
            </a:r>
          </a:p>
          <a:p>
            <a:r>
              <a:rPr lang="ru-RU" sz="1600" b="1" dirty="0" smtClean="0"/>
              <a:t> </a:t>
            </a:r>
            <a:r>
              <a:rPr lang="ru-RU" sz="1600" b="1" dirty="0"/>
              <a:t>П.Я. </a:t>
            </a:r>
            <a:r>
              <a:rPr lang="ru-RU" sz="1600" b="1" dirty="0" smtClean="0"/>
              <a:t>Гальперин, </a:t>
            </a:r>
            <a:r>
              <a:rPr lang="ru-RU" sz="1600" b="1" dirty="0"/>
              <a:t>В.В. </a:t>
            </a:r>
            <a:r>
              <a:rPr lang="ru-RU" sz="1600" b="1" dirty="0" smtClean="0"/>
              <a:t>Давыдов</a:t>
            </a:r>
          </a:p>
          <a:p>
            <a:r>
              <a:rPr lang="en-US" sz="1100" dirty="0">
                <a:solidFill>
                  <a:prstClr val="black"/>
                </a:solidFill>
                <a:hlinkClick r:id="rId4"/>
              </a:rPr>
              <a:t>http://</a:t>
            </a:r>
            <a:r>
              <a:rPr lang="en-US" sz="1100" dirty="0" smtClean="0">
                <a:solidFill>
                  <a:prstClr val="black"/>
                </a:solidFill>
                <a:hlinkClick r:id="rId4"/>
              </a:rPr>
              <a:t>uchitel.edu54.ru/node/273185</a:t>
            </a:r>
            <a:r>
              <a:rPr lang="ru-RU" sz="1100" dirty="0" smtClean="0">
                <a:solidFill>
                  <a:prstClr val="black"/>
                </a:solidFill>
              </a:rPr>
              <a:t> </a:t>
            </a:r>
            <a:endParaRPr lang="ru-RU" sz="1100" dirty="0">
              <a:solidFill>
                <a:prstClr val="black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85193" y="2829710"/>
            <a:ext cx="3528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85193" y="4206393"/>
            <a:ext cx="3528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93780" y="4126436"/>
            <a:ext cx="381642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</a:rPr>
              <a:t>Автор современных учебников и пособий по физической культуре, разработанных в соответствии с требованиями ФГОС</a:t>
            </a:r>
            <a:r>
              <a:rPr lang="ru-RU" sz="1600" dirty="0"/>
              <a:t> – </a:t>
            </a:r>
            <a:r>
              <a:rPr lang="ru-RU" sz="1600" b="1" dirty="0" smtClean="0">
                <a:solidFill>
                  <a:prstClr val="black"/>
                </a:solidFill>
              </a:rPr>
              <a:t>А.П. </a:t>
            </a:r>
            <a:r>
              <a:rPr lang="ru-RU" sz="1400" b="1" dirty="0" smtClean="0"/>
              <a:t>Матвеев</a:t>
            </a:r>
          </a:p>
          <a:p>
            <a:pPr lvl="0"/>
            <a:r>
              <a:rPr lang="en-US" sz="1100" dirty="0">
                <a:solidFill>
                  <a:prstClr val="black"/>
                </a:solidFill>
                <a:hlinkClick r:id="rId5"/>
              </a:rPr>
              <a:t>http://www.twirpx.com/file/550020</a:t>
            </a:r>
            <a:r>
              <a:rPr lang="en-US" sz="1100" dirty="0" smtClean="0">
                <a:solidFill>
                  <a:prstClr val="black"/>
                </a:solidFill>
                <a:hlinkClick r:id="rId5"/>
              </a:rPr>
              <a:t>/</a:t>
            </a:r>
            <a:r>
              <a:rPr lang="ru-RU" sz="1100" dirty="0" smtClean="0">
                <a:solidFill>
                  <a:prstClr val="black"/>
                </a:solidFill>
              </a:rPr>
              <a:t> </a:t>
            </a:r>
            <a:endParaRPr lang="ru-RU" sz="1100" dirty="0">
              <a:solidFill>
                <a:prstClr val="black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85193" y="5347090"/>
            <a:ext cx="3528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93780" y="5275685"/>
            <a:ext cx="3816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Один из разработчиков теории и методики физического воспитания </a:t>
            </a:r>
            <a:r>
              <a:rPr lang="ru-RU" sz="1600" dirty="0"/>
              <a:t> – </a:t>
            </a:r>
            <a:r>
              <a:rPr lang="ru-RU" sz="1600" b="1" dirty="0" smtClean="0"/>
              <a:t>Б.А. </a:t>
            </a:r>
            <a:r>
              <a:rPr lang="ru-RU" sz="1600" b="1" dirty="0" err="1" smtClean="0"/>
              <a:t>Ашмарин</a:t>
            </a:r>
            <a:r>
              <a:rPr lang="ru-RU" sz="1600" b="1" dirty="0" smtClean="0"/>
              <a:t>   </a:t>
            </a:r>
            <a:r>
              <a:rPr lang="en-US" sz="1100" dirty="0" smtClean="0">
                <a:solidFill>
                  <a:prstClr val="black"/>
                </a:solidFill>
                <a:hlinkClick r:id="rId6"/>
              </a:rPr>
              <a:t>http</a:t>
            </a:r>
            <a:r>
              <a:rPr lang="en-US" sz="1100" dirty="0">
                <a:solidFill>
                  <a:prstClr val="black"/>
                </a:solidFill>
                <a:hlinkClick r:id="rId6"/>
              </a:rPr>
              <a:t>://www.twirpx.com/file/827047</a:t>
            </a:r>
            <a:r>
              <a:rPr lang="en-US" sz="1100" dirty="0" smtClean="0">
                <a:solidFill>
                  <a:prstClr val="black"/>
                </a:solidFill>
                <a:hlinkClick r:id="rId6"/>
              </a:rPr>
              <a:t>/</a:t>
            </a:r>
            <a:r>
              <a:rPr lang="ru-RU" sz="1100" dirty="0" smtClean="0">
                <a:solidFill>
                  <a:prstClr val="black"/>
                </a:solidFill>
              </a:rPr>
              <a:t> </a:t>
            </a:r>
            <a:endParaRPr lang="ru-RU" sz="1100" dirty="0">
              <a:solidFill>
                <a:prstClr val="black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85193" y="6119099"/>
            <a:ext cx="3528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93780" y="6088894"/>
            <a:ext cx="3816423" cy="7540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smtClean="0"/>
              <a:t>Авторы учебников по физической культуре</a:t>
            </a:r>
            <a:r>
              <a:rPr lang="ru-RU" sz="1600" dirty="0"/>
              <a:t> – </a:t>
            </a:r>
            <a:r>
              <a:rPr lang="ru-RU" sz="1600" b="1" dirty="0">
                <a:solidFill>
                  <a:prstClr val="black"/>
                </a:solidFill>
              </a:rPr>
              <a:t>В.И. Лях, А.А. </a:t>
            </a:r>
            <a:r>
              <a:rPr lang="ru-RU" sz="1600" b="1" dirty="0" err="1" smtClean="0">
                <a:solidFill>
                  <a:prstClr val="black"/>
                </a:solidFill>
              </a:rPr>
              <a:t>Зданевич</a:t>
            </a:r>
            <a:endParaRPr lang="ru-RU" sz="1600" b="1" dirty="0" smtClean="0">
              <a:solidFill>
                <a:prstClr val="black"/>
              </a:solidFill>
            </a:endParaRPr>
          </a:p>
          <a:p>
            <a:r>
              <a:rPr lang="en-US" sz="1100" b="1" dirty="0">
                <a:hlinkClick r:id="rId7"/>
              </a:rPr>
              <a:t>http://</a:t>
            </a:r>
            <a:r>
              <a:rPr lang="en-US" sz="1100" b="1" dirty="0" smtClean="0">
                <a:hlinkClick r:id="rId7"/>
              </a:rPr>
              <a:t>fizkultura-na5.ru</a:t>
            </a:r>
            <a:r>
              <a:rPr lang="ru-RU" sz="1100" b="1" dirty="0" smtClean="0"/>
              <a:t> 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7286" y="1173704"/>
            <a:ext cx="3818395" cy="1031160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Ученые, методологи, авторы учебных пособий</a:t>
            </a:r>
            <a:endParaRPr lang="ru-RU" sz="24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355977" y="5850693"/>
            <a:ext cx="4448671" cy="944359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r>
              <a:rPr lang="ru-RU" sz="2400" b="1" dirty="0" smtClean="0"/>
              <a:t>Образовательное пространство Пермского края и Российской Федерации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84000" y="4444267"/>
            <a:ext cx="47802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Образовательное пространсто МБОУ «СОШ №2»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</a:rPr>
              <a:t>с углубленным изучением предметов гуманитарного </a:t>
            </a:r>
            <a:r>
              <a:rPr lang="ru-RU" sz="1600" dirty="0" smtClean="0">
                <a:solidFill>
                  <a:prstClr val="black"/>
                </a:solidFill>
              </a:rPr>
              <a:t>профиля </a:t>
            </a:r>
            <a:r>
              <a:rPr lang="en-US" sz="1100" dirty="0">
                <a:solidFill>
                  <a:prstClr val="black"/>
                </a:solidFill>
                <a:hlinkClick r:id="rId8"/>
              </a:rPr>
              <a:t>http://</a:t>
            </a:r>
            <a:r>
              <a:rPr lang="en-US" sz="1100" dirty="0" smtClean="0">
                <a:solidFill>
                  <a:prstClr val="black"/>
                </a:solidFill>
                <a:hlinkClick r:id="rId8"/>
              </a:rPr>
              <a:t>school2.perm.ru</a:t>
            </a:r>
            <a:r>
              <a:rPr lang="ru-RU" sz="1100" dirty="0" smtClean="0">
                <a:solidFill>
                  <a:prstClr val="black"/>
                </a:solidFill>
              </a:rPr>
              <a:t> </a:t>
            </a:r>
            <a:endParaRPr lang="ru-RU" sz="1100" dirty="0">
              <a:solidFill>
                <a:prstClr val="black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248000" y="4514198"/>
            <a:ext cx="464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248000" y="5254034"/>
            <a:ext cx="470263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283999" y="3421338"/>
            <a:ext cx="4572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Муниципальная модель г. Перми «Основная школа – пространство выбора»</a:t>
            </a:r>
          </a:p>
          <a:p>
            <a:r>
              <a:rPr lang="en-US" sz="1100" dirty="0">
                <a:solidFill>
                  <a:prstClr val="black"/>
                </a:solidFill>
                <a:hlinkClick r:id="rId9"/>
              </a:rPr>
              <a:t>http://</a:t>
            </a:r>
            <a:r>
              <a:rPr lang="en-US" sz="1100" dirty="0" smtClean="0">
                <a:solidFill>
                  <a:prstClr val="black"/>
                </a:solidFill>
                <a:hlinkClick r:id="rId9"/>
              </a:rPr>
              <a:t>www.permedu.ru/Files/2901201474443669.docx</a:t>
            </a:r>
            <a:r>
              <a:rPr lang="ru-RU" sz="110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100" dirty="0">
                <a:solidFill>
                  <a:prstClr val="black"/>
                </a:solidFill>
                <a:hlinkClick r:id="rId10"/>
              </a:rPr>
              <a:t>http://</a:t>
            </a:r>
            <a:r>
              <a:rPr lang="en-US" sz="1100" dirty="0" smtClean="0">
                <a:solidFill>
                  <a:prstClr val="black"/>
                </a:solidFill>
                <a:hlinkClick r:id="rId10"/>
              </a:rPr>
              <a:t>obr.direktor.ru/archive/2013/7/Prostranstvo_vybora_Pervye_itogi_aprobatsii_permsk</a:t>
            </a:r>
            <a:r>
              <a:rPr lang="ru-RU" sz="1100" dirty="0" smtClean="0">
                <a:solidFill>
                  <a:prstClr val="black"/>
                </a:solidFill>
              </a:rPr>
              <a:t> </a:t>
            </a:r>
            <a:endParaRPr lang="ru-RU" sz="1100" dirty="0">
              <a:solidFill>
                <a:prstClr val="black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248000" y="3462465"/>
            <a:ext cx="464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284000" y="2021336"/>
            <a:ext cx="4600301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Стратегия развития системы образования города </a:t>
            </a:r>
            <a:r>
              <a:rPr lang="ru-RU" sz="1600" dirty="0" smtClean="0">
                <a:solidFill>
                  <a:prstClr val="black"/>
                </a:solidFill>
              </a:rPr>
              <a:t>Перми 2030</a:t>
            </a:r>
          </a:p>
          <a:p>
            <a:r>
              <a:rPr lang="en-US" sz="1100" dirty="0">
                <a:solidFill>
                  <a:prstClr val="black"/>
                </a:solidFill>
                <a:hlinkClick r:id="rId11"/>
              </a:rPr>
              <a:t>http://</a:t>
            </a:r>
            <a:r>
              <a:rPr lang="en-US" sz="1100" dirty="0" smtClean="0">
                <a:solidFill>
                  <a:prstClr val="black"/>
                </a:solidFill>
                <a:hlinkClick r:id="rId11"/>
              </a:rPr>
              <a:t>www.docme.ru/doc/255776/strategiya-razvitiya-obrazovaniya-2030</a:t>
            </a:r>
            <a:r>
              <a:rPr lang="ru-RU" sz="1100" dirty="0" smtClean="0">
                <a:solidFill>
                  <a:prstClr val="black"/>
                </a:solidFill>
              </a:rPr>
              <a:t> </a:t>
            </a:r>
            <a:endParaRPr lang="ru-RU" sz="1100" dirty="0">
              <a:solidFill>
                <a:prstClr val="black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248000" y="2081639"/>
            <a:ext cx="464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4284000" y="1351813"/>
            <a:ext cx="4600301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Федеральные государственные образовательные стандарты</a:t>
            </a:r>
          </a:p>
          <a:p>
            <a:r>
              <a:rPr lang="en-US" sz="1100" dirty="0">
                <a:solidFill>
                  <a:prstClr val="black"/>
                </a:solidFill>
                <a:hlinkClick r:id="rId12"/>
              </a:rPr>
              <a:t>http://</a:t>
            </a:r>
            <a:r>
              <a:rPr lang="ru-RU" sz="1100" dirty="0" err="1">
                <a:solidFill>
                  <a:prstClr val="black"/>
                </a:solidFill>
                <a:hlinkClick r:id="rId12"/>
              </a:rPr>
              <a:t>минобрнауки.рф</a:t>
            </a:r>
            <a:r>
              <a:rPr lang="ru-RU" sz="1100" dirty="0">
                <a:solidFill>
                  <a:prstClr val="black"/>
                </a:solidFill>
                <a:hlinkClick r:id="rId12"/>
              </a:rPr>
              <a:t>/документы/543</a:t>
            </a:r>
            <a:r>
              <a:rPr lang="ru-RU" sz="1100" dirty="0">
                <a:solidFill>
                  <a:prstClr val="black"/>
                </a:solidFill>
              </a:rPr>
              <a:t>  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248000" y="5749658"/>
            <a:ext cx="464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4284000" y="5220166"/>
            <a:ext cx="4600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Собственный педагогический, спортивный и жизненный опыт  </a:t>
            </a:r>
            <a:r>
              <a:rPr lang="en-US" sz="1100" dirty="0" smtClean="0">
                <a:solidFill>
                  <a:prstClr val="black"/>
                </a:solidFill>
                <a:hlinkClick r:id="rId13"/>
              </a:rPr>
              <a:t>http</a:t>
            </a:r>
            <a:r>
              <a:rPr lang="en-US" sz="1100" dirty="0">
                <a:solidFill>
                  <a:prstClr val="black"/>
                </a:solidFill>
                <a:hlinkClick r:id="rId13"/>
              </a:rPr>
              <a:t>://azmanov.permedu.ru</a:t>
            </a:r>
            <a:r>
              <a:rPr lang="en-US" sz="1100" dirty="0">
                <a:solidFill>
                  <a:prstClr val="black"/>
                </a:solidFill>
              </a:rPr>
              <a:t> </a:t>
            </a:r>
            <a:endParaRPr lang="ru-RU" sz="1100" dirty="0">
              <a:solidFill>
                <a:prstClr val="black"/>
              </a:solidFill>
            </a:endParaRPr>
          </a:p>
          <a:p>
            <a:endParaRPr lang="ru-RU" sz="1600" dirty="0">
              <a:solidFill>
                <a:prstClr val="black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48000" y="2739290"/>
            <a:ext cx="464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4284000" y="2676101"/>
            <a:ext cx="4600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Конкурсы профессионального мастерства педагогических работников как площадка для осмысления опыта </a:t>
            </a:r>
            <a:r>
              <a:rPr lang="en-US" sz="1100" dirty="0">
                <a:solidFill>
                  <a:prstClr val="black"/>
                </a:solidFill>
                <a:hlinkClick r:id="rId14"/>
              </a:rPr>
              <a:t>http://</a:t>
            </a:r>
            <a:r>
              <a:rPr lang="en-US" sz="1100" dirty="0" smtClean="0">
                <a:solidFill>
                  <a:prstClr val="black"/>
                </a:solidFill>
                <a:hlinkClick r:id="rId14"/>
              </a:rPr>
              <a:t>teacher-of-russia.ru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92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3" grpId="0"/>
      <p:bldP spid="15" grpId="0" animBg="1"/>
      <p:bldP spid="22" grpId="0" animBg="1"/>
      <p:bldP spid="23" grpId="0" animBg="1"/>
      <p:bldP spid="2" grpId="0"/>
      <p:bldP spid="27" grpId="0"/>
      <p:bldP spid="30" grpId="0"/>
      <p:bldP spid="32" grpId="0"/>
      <p:bldP spid="34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208278" y="237600"/>
            <a:ext cx="8751132" cy="6540560"/>
            <a:chOff x="208278" y="237600"/>
            <a:chExt cx="8751132" cy="654056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08278" y="237600"/>
              <a:ext cx="8748000" cy="612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22356" y="980728"/>
              <a:ext cx="0" cy="5796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8959410" y="982160"/>
              <a:ext cx="0" cy="5796000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16632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b="1" dirty="0" smtClean="0"/>
              <a:t>Блиц-обучение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869905"/>
            <a:ext cx="864096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Блиц-обучение в моей практике – это источник открытия новых способов действия, направленных </a:t>
            </a:r>
            <a:r>
              <a:rPr lang="ru-RU" sz="2400" b="1" dirty="0" smtClean="0">
                <a:solidFill>
                  <a:srgbClr val="C00000"/>
                </a:solidFill>
              </a:rPr>
              <a:t>на </a:t>
            </a:r>
            <a:r>
              <a:rPr lang="ru-RU" sz="2800" b="1" u="sng" dirty="0" smtClean="0">
                <a:solidFill>
                  <a:srgbClr val="C00000"/>
                </a:solidFill>
              </a:rPr>
              <a:t>осознанное</a:t>
            </a:r>
            <a:r>
              <a:rPr lang="ru-RU" sz="2400" b="1" u="sng" dirty="0" smtClean="0">
                <a:solidFill>
                  <a:srgbClr val="C00000"/>
                </a:solidFill>
              </a:rPr>
              <a:t> </a:t>
            </a:r>
            <a:r>
              <a:rPr lang="ru-RU" sz="2400" b="1" u="sng" dirty="0">
                <a:solidFill>
                  <a:srgbClr val="C00000"/>
                </a:solidFill>
              </a:rPr>
              <a:t>освоение наиболее эффективного способа действия</a:t>
            </a:r>
            <a:r>
              <a:rPr lang="ru-RU" sz="2400" b="1" dirty="0">
                <a:solidFill>
                  <a:srgbClr val="C00000"/>
                </a:solidFill>
              </a:rPr>
              <a:t>, а также </a:t>
            </a:r>
            <a:r>
              <a:rPr lang="ru-RU" sz="2400" b="1" u="sng" dirty="0">
                <a:solidFill>
                  <a:srgbClr val="C00000"/>
                </a:solidFill>
              </a:rPr>
              <a:t>освоение новых двигательных действий </a:t>
            </a:r>
            <a:r>
              <a:rPr lang="ru-RU" sz="2400" b="1" dirty="0">
                <a:solidFill>
                  <a:srgbClr val="C00000"/>
                </a:solidFill>
              </a:rPr>
              <a:t>по принципу от простого к </a:t>
            </a:r>
            <a:r>
              <a:rPr lang="ru-RU" sz="2400" b="1" dirty="0" smtClean="0">
                <a:solidFill>
                  <a:srgbClr val="C00000"/>
                </a:solidFill>
              </a:rPr>
              <a:t>сложному.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4124" y="414523"/>
            <a:ext cx="2880320" cy="586547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Термин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30102"/>
            <a:ext cx="3672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Слово «блиц» (от нем. </a:t>
            </a:r>
            <a:r>
              <a:rPr lang="ru-RU" dirty="0" err="1"/>
              <a:t>blitz</a:t>
            </a:r>
            <a:r>
              <a:rPr lang="ru-RU" dirty="0"/>
              <a:t> – «молния») имеет два основных значения: </a:t>
            </a:r>
            <a:endParaRPr lang="ru-RU" dirty="0" smtClean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851920" y="1001070"/>
            <a:ext cx="0" cy="365206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26635" y="4812253"/>
            <a:ext cx="826016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924402" y="1231592"/>
            <a:ext cx="47623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В </a:t>
            </a:r>
            <a:r>
              <a:rPr lang="ru-RU" dirty="0"/>
              <a:t>педагогической сфере данный термин, к сожалению, не является распространенным и общепринятым, однако существуют блиц-игры, которые активно применяют многие практикующие педагоги.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3924402" y="2708920"/>
            <a:ext cx="4762398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851920" y="2754802"/>
            <a:ext cx="5040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Достоинство блиц-обучения </a:t>
            </a:r>
            <a:r>
              <a:rPr lang="ru-RU" dirty="0" smtClean="0">
                <a:solidFill>
                  <a:prstClr val="black"/>
                </a:solidFill>
              </a:rPr>
              <a:t>в </a:t>
            </a:r>
            <a:r>
              <a:rPr lang="ru-RU" dirty="0">
                <a:solidFill>
                  <a:prstClr val="black"/>
                </a:solidFill>
              </a:rPr>
              <a:t>том, что данная технология, во-первых, </a:t>
            </a:r>
            <a:r>
              <a:rPr lang="ru-RU" b="1" dirty="0">
                <a:solidFill>
                  <a:prstClr val="black"/>
                </a:solidFill>
              </a:rPr>
              <a:t>экономична по времени </a:t>
            </a:r>
            <a:r>
              <a:rPr lang="ru-RU" dirty="0">
                <a:solidFill>
                  <a:prstClr val="black"/>
                </a:solidFill>
              </a:rPr>
              <a:t>(до 60 минут), а во-вторых,  </a:t>
            </a:r>
            <a:r>
              <a:rPr lang="ru-RU" b="1" dirty="0">
                <a:solidFill>
                  <a:prstClr val="black"/>
                </a:solidFill>
              </a:rPr>
              <a:t>является универсальной</a:t>
            </a:r>
            <a:r>
              <a:rPr lang="ru-RU" dirty="0">
                <a:solidFill>
                  <a:prstClr val="black"/>
                </a:solidFill>
              </a:rPr>
              <a:t>: ее одинаково результативно можно использовать практически в любой образовательной деятельности, а также в процессе профессионального образования.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2356" y="1988117"/>
            <a:ext cx="3629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dirty="0"/>
              <a:t>устройство, производящее кратковременную яркую вспышку для фотографирования;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2357" y="3114834"/>
            <a:ext cx="36295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ru-RU" dirty="0"/>
              <a:t>в шахматах и некоторых играх: партия с очень быстрым контролем времени. Другими словами, «блиц» означает что-то очень короткое (по времени), молниеносное. </a:t>
            </a:r>
          </a:p>
        </p:txBody>
      </p:sp>
    </p:spTree>
    <p:extLst>
      <p:ext uri="{BB962C8B-B14F-4D97-AF65-F5344CB8AC3E}">
        <p14:creationId xmlns:p14="http://schemas.microsoft.com/office/powerpoint/2010/main" val="56636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1" grpId="0"/>
      <p:bldP spid="19" grpId="0"/>
      <p:bldP spid="9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12310</TotalTime>
  <Words>2620</Words>
  <Application>Microsoft Office PowerPoint</Application>
  <PresentationFormat>Экран (4:3)</PresentationFormat>
  <Paragraphs>466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Учитель физической культуры</vt:lpstr>
      <vt:lpstr>Методический семинар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ученик</cp:lastModifiedBy>
  <cp:revision>472</cp:revision>
  <dcterms:created xsi:type="dcterms:W3CDTF">2014-07-29T11:37:14Z</dcterms:created>
  <dcterms:modified xsi:type="dcterms:W3CDTF">2014-08-15T14:28:30Z</dcterms:modified>
</cp:coreProperties>
</file>