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89" r:id="rId3"/>
    <p:sldId id="290" r:id="rId4"/>
    <p:sldId id="272" r:id="rId5"/>
    <p:sldId id="273" r:id="rId6"/>
    <p:sldId id="287" r:id="rId7"/>
    <p:sldId id="291" r:id="rId8"/>
    <p:sldId id="275" r:id="rId9"/>
    <p:sldId id="285" r:id="rId10"/>
    <p:sldId id="276" r:id="rId11"/>
    <p:sldId id="292" r:id="rId12"/>
    <p:sldId id="296" r:id="rId13"/>
    <p:sldId id="278" r:id="rId14"/>
    <p:sldId id="279" r:id="rId15"/>
    <p:sldId id="295" r:id="rId16"/>
    <p:sldId id="286" r:id="rId17"/>
    <p:sldId id="297" r:id="rId18"/>
    <p:sldId id="281" r:id="rId19"/>
    <p:sldId id="29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F6F89E"/>
    <a:srgbClr val="FFFF99"/>
    <a:srgbClr val="CCEDB9"/>
    <a:srgbClr val="A1E2F9"/>
    <a:srgbClr val="BD92DE"/>
    <a:srgbClr val="CE4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4" autoAdjust="0"/>
    <p:restoredTop sz="94737" autoAdjust="0"/>
  </p:normalViewPr>
  <p:slideViewPr>
    <p:cSldViewPr>
      <p:cViewPr varScale="1">
        <p:scale>
          <a:sx n="66" d="100"/>
          <a:sy n="66" d="100"/>
        </p:scale>
        <p:origin x="9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 userDrawn="1"/>
        </p:nvSpPr>
        <p:spPr bwMode="gray">
          <a:xfrm>
            <a:off x="502920" y="1984248"/>
            <a:ext cx="8211312" cy="2953512"/>
          </a:xfrm>
          <a:prstGeom prst="roundRect">
            <a:avLst>
              <a:gd name="adj" fmla="val 5521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 bwMode="gray">
          <a:xfrm>
            <a:off x="859536" y="171907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 userDrawn="1"/>
        </p:nvSpPr>
        <p:spPr bwMode="gray">
          <a:xfrm>
            <a:off x="859536" y="4718304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1"/>
          <p:cNvSpPr/>
          <p:nvPr userDrawn="1"/>
        </p:nvSpPr>
        <p:spPr bwMode="gray">
          <a:xfrm>
            <a:off x="5641848" y="180136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17"/>
          <p:cNvGrpSpPr/>
          <p:nvPr userDrawn="1"/>
        </p:nvGrpSpPr>
        <p:grpSpPr bwMode="ltGray">
          <a:xfrm>
            <a:off x="5733288" y="189280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9" name="Oval 12"/>
            <p:cNvSpPr/>
            <p:nvPr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3"/>
            <p:cNvSpPr/>
            <p:nvPr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4"/>
            <p:cNvSpPr/>
            <p:nvPr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5"/>
            <p:cNvSpPr/>
            <p:nvPr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6"/>
            <p:cNvSpPr/>
            <p:nvPr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13232" y="2432304"/>
            <a:ext cx="7772400" cy="1353312"/>
          </a:xfrm>
        </p:spPr>
        <p:txBody>
          <a:bodyPr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 sz="480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53312" y="3785616"/>
            <a:ext cx="6400800" cy="75895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615A-E6C3-47CD-9D60-F24436FA9D5A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B6FD-3106-4B32-8330-F2EA830F6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511C-33CE-4D30-A549-11FC6F9AD79B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C4A2-7B60-4414-960F-AFE830CDF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 bwMode="gray">
          <a:xfrm>
            <a:off x="283464" y="356616"/>
            <a:ext cx="7004304" cy="608990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549275" y="219075"/>
            <a:ext cx="282575" cy="284163"/>
            <a:chOff x="548640" y="173736"/>
            <a:chExt cx="283464" cy="283464"/>
          </a:xfrm>
        </p:grpSpPr>
        <p:sp>
          <p:nvSpPr>
            <p:cNvPr id="6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9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914400" y="219075"/>
            <a:ext cx="284163" cy="284163"/>
            <a:chOff x="548640" y="173736"/>
            <a:chExt cx="283464" cy="283464"/>
          </a:xfrm>
        </p:grpSpPr>
        <p:sp>
          <p:nvSpPr>
            <p:cNvPr id="9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1289050" y="219075"/>
            <a:ext cx="284163" cy="284163"/>
            <a:chOff x="548640" y="173736"/>
            <a:chExt cx="283464" cy="283464"/>
          </a:xfrm>
        </p:grpSpPr>
        <p:sp>
          <p:nvSpPr>
            <p:cNvPr id="12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360920" y="365760"/>
            <a:ext cx="1426464" cy="6062472"/>
          </a:xfrm>
        </p:spPr>
        <p:txBody>
          <a:bodyPr vert="eaVert">
            <a:scene3d>
              <a:camera prst="orthographicFront"/>
              <a:lightRig rig="flat" dir="t"/>
            </a:scene3d>
            <a:sp3d extrusionH="3175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>
                <a:gradFill flip="none" rotWithShape="1"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76072"/>
            <a:ext cx="6373368" cy="56418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8690-BF39-4E27-AFA0-0168105424AA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E0F6-1FF4-445B-A41B-A5E14F83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49275" y="165100"/>
            <a:ext cx="282575" cy="282575"/>
            <a:chOff x="548640" y="173736"/>
            <a:chExt cx="283464" cy="283464"/>
          </a:xfrm>
        </p:grpSpPr>
        <p:sp>
          <p:nvSpPr>
            <p:cNvPr id="6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7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914400" y="165100"/>
            <a:ext cx="284163" cy="282575"/>
            <a:chOff x="548640" y="173736"/>
            <a:chExt cx="283464" cy="283464"/>
          </a:xfrm>
        </p:grpSpPr>
        <p:sp>
          <p:nvSpPr>
            <p:cNvPr id="9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1289050" y="165100"/>
            <a:ext cx="284163" cy="282575"/>
            <a:chOff x="548640" y="173736"/>
            <a:chExt cx="283464" cy="283464"/>
          </a:xfrm>
        </p:grpSpPr>
        <p:sp>
          <p:nvSpPr>
            <p:cNvPr id="12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57200"/>
            <a:ext cx="8147304" cy="950976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72768"/>
            <a:ext cx="8119872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5551-95BC-4936-9234-84CEF2422120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CDB6-3D7D-4180-9937-7908ED4C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 bwMode="gray">
          <a:xfrm>
            <a:off x="502920" y="3712464"/>
            <a:ext cx="8147304" cy="2139696"/>
          </a:xfrm>
          <a:prstGeom prst="roundRect">
            <a:avLst>
              <a:gd name="adj" fmla="val 9795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8"/>
          <p:cNvSpPr/>
          <p:nvPr userDrawn="1"/>
        </p:nvSpPr>
        <p:spPr bwMode="gray">
          <a:xfrm>
            <a:off x="859536" y="5641848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7"/>
          <p:cNvSpPr/>
          <p:nvPr userDrawn="1"/>
        </p:nvSpPr>
        <p:spPr bwMode="gray">
          <a:xfrm>
            <a:off x="859536" y="350215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9"/>
          <p:cNvSpPr/>
          <p:nvPr userDrawn="1"/>
        </p:nvSpPr>
        <p:spPr bwMode="gray">
          <a:xfrm>
            <a:off x="5641848" y="358444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10"/>
          <p:cNvGrpSpPr/>
          <p:nvPr userDrawn="1"/>
        </p:nvGrpSpPr>
        <p:grpSpPr bwMode="ltGray">
          <a:xfrm>
            <a:off x="5733288" y="367588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9" name="Oval 11"/>
            <p:cNvSpPr/>
            <p:nvPr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2"/>
            <p:cNvSpPr/>
            <p:nvPr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3"/>
            <p:cNvSpPr/>
            <p:nvPr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4"/>
            <p:cNvSpPr/>
            <p:nvPr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5"/>
            <p:cNvSpPr/>
            <p:nvPr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40080" y="3931920"/>
            <a:ext cx="7790688" cy="1719072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36" y="2642616"/>
            <a:ext cx="7498080" cy="740664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76FC-723D-4FB7-9D37-C4459C90B608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DAAF-7C42-454E-BE3D-F80DBD3B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 userDrawn="1"/>
        </p:nvSpPr>
        <p:spPr bwMode="gray">
          <a:xfrm>
            <a:off x="283464" y="1216152"/>
            <a:ext cx="8577072" cy="5294376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695325" y="1079500"/>
            <a:ext cx="282575" cy="282575"/>
            <a:chOff x="548640" y="173736"/>
            <a:chExt cx="283464" cy="283464"/>
          </a:xfrm>
        </p:grpSpPr>
        <p:sp>
          <p:nvSpPr>
            <p:cNvPr id="7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1050925" y="1079500"/>
            <a:ext cx="284163" cy="282575"/>
            <a:chOff x="548640" y="173736"/>
            <a:chExt cx="283464" cy="283464"/>
          </a:xfrm>
        </p:grpSpPr>
        <p:sp>
          <p:nvSpPr>
            <p:cNvPr id="10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4"/>
          <p:cNvGrpSpPr>
            <a:grpSpLocks/>
          </p:cNvGrpSpPr>
          <p:nvPr userDrawn="1"/>
        </p:nvGrpSpPr>
        <p:grpSpPr bwMode="auto">
          <a:xfrm>
            <a:off x="1427163" y="1079500"/>
            <a:ext cx="282575" cy="282575"/>
            <a:chOff x="548640" y="173736"/>
            <a:chExt cx="283464" cy="283464"/>
          </a:xfrm>
        </p:grpSpPr>
        <p:sp>
          <p:nvSpPr>
            <p:cNvPr id="13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069848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60B1-0457-4348-A419-7519EBFCFF12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D609-9479-485F-AABF-390C9B5F4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/>
          <p:cNvSpPr/>
          <p:nvPr userDrawn="1"/>
        </p:nvSpPr>
        <p:spPr bwMode="gray">
          <a:xfrm>
            <a:off x="4645152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9"/>
          <p:cNvSpPr/>
          <p:nvPr userDrawn="1"/>
        </p:nvSpPr>
        <p:spPr bwMode="gray">
          <a:xfrm>
            <a:off x="283464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143000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29768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4782312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17AA-EE7E-4507-94CB-E87AB3CA94DD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4AD6-3106-4167-BF6E-281CF0569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88FF-9EC7-4A31-B4C4-DF67373E653A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EDD9-6724-47E6-B5D2-EF370C4F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BE14-B9E0-49D3-8B2E-3C9E0AF13F0B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41A6-8395-46D9-8B58-91C12DCF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6616" y="429768"/>
            <a:ext cx="3118104" cy="1005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429768"/>
            <a:ext cx="5184648" cy="5861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616" y="1435608"/>
            <a:ext cx="3118104" cy="4855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1213-2359-4780-8E3E-83E15BFB9038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C320-7D3C-4A23-8D01-B1B1357BB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549275" y="165100"/>
            <a:ext cx="282575" cy="282575"/>
            <a:chOff x="548640" y="173736"/>
            <a:chExt cx="283464" cy="283464"/>
          </a:xfrm>
        </p:grpSpPr>
        <p:sp>
          <p:nvSpPr>
            <p:cNvPr id="7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914400" y="165100"/>
            <a:ext cx="284163" cy="282575"/>
            <a:chOff x="548640" y="173736"/>
            <a:chExt cx="283464" cy="283464"/>
          </a:xfrm>
        </p:grpSpPr>
        <p:sp>
          <p:nvSpPr>
            <p:cNvPr id="10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4"/>
          <p:cNvGrpSpPr>
            <a:grpSpLocks/>
          </p:cNvGrpSpPr>
          <p:nvPr userDrawn="1"/>
        </p:nvGrpSpPr>
        <p:grpSpPr bwMode="auto">
          <a:xfrm>
            <a:off x="1289050" y="165100"/>
            <a:ext cx="284163" cy="282575"/>
            <a:chOff x="548640" y="173736"/>
            <a:chExt cx="283464" cy="283464"/>
          </a:xfrm>
        </p:grpSpPr>
        <p:sp>
          <p:nvSpPr>
            <p:cNvPr id="13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0352" y="3273552"/>
            <a:ext cx="2642616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200400" y="612775"/>
            <a:ext cx="5404104" cy="4114800"/>
          </a:xfrm>
          <a:prstGeom prst="roundRect">
            <a:avLst>
              <a:gd name="adj" fmla="val 5778"/>
            </a:avLst>
          </a:prstGeom>
          <a:ln w="38100">
            <a:solidFill>
              <a:srgbClr val="FFFFFF">
                <a:alpha val="80000"/>
              </a:srgbClr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5848" y="4800600"/>
            <a:ext cx="5102352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B375-F203-4B71-B306-9043D07116E0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6075-5F87-48DB-A071-FE596AA76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email">
              <a:alphaModFix amt="27000"/>
            </a:blip>
            <a:srcRect/>
            <a:tile tx="0" ty="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7200" y="6556375"/>
            <a:ext cx="2133600" cy="24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A30243-E4FF-4C9B-8C2D-D73C1432C7FF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815013" y="6556375"/>
            <a:ext cx="2895600" cy="24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02025" y="6556375"/>
            <a:ext cx="2133600" cy="24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D36DAD-D65F-4731-992E-42CE97C09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34" r:id="rId6"/>
    <p:sldLayoutId id="2147484035" r:id="rId7"/>
    <p:sldLayoutId id="2147484042" r:id="rId8"/>
    <p:sldLayoutId id="2147484043" r:id="rId9"/>
    <p:sldLayoutId id="2147484036" r:id="rId10"/>
    <p:sldLayoutId id="2147484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50" Type="http://schemas.openxmlformats.org/officeDocument/2006/relationships/image" Target="../media/image50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9" Type="http://schemas.openxmlformats.org/officeDocument/2006/relationships/image" Target="../media/image29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49" Type="http://schemas.openxmlformats.org/officeDocument/2006/relationships/image" Target="../media/image49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4" Type="http://schemas.openxmlformats.org/officeDocument/2006/relationships/image" Target="../media/image44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Relationship Id="rId8" Type="http://schemas.openxmlformats.org/officeDocument/2006/relationships/image" Target="../media/image8.jpeg"/><Relationship Id="rId51" Type="http://schemas.openxmlformats.org/officeDocument/2006/relationships/image" Target="../media/image51.jpeg"/><Relationship Id="rId3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20" Type="http://schemas.openxmlformats.org/officeDocument/2006/relationships/image" Target="../media/image20.jpe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jpeg"/><Relationship Id="rId117" Type="http://schemas.openxmlformats.org/officeDocument/2006/relationships/image" Target="../media/image131.jpeg"/><Relationship Id="rId21" Type="http://schemas.openxmlformats.org/officeDocument/2006/relationships/image" Target="../media/image17.jpeg"/><Relationship Id="rId42" Type="http://schemas.openxmlformats.org/officeDocument/2006/relationships/image" Target="../media/image61.jpeg"/><Relationship Id="rId47" Type="http://schemas.openxmlformats.org/officeDocument/2006/relationships/image" Target="../media/image38.jpeg"/><Relationship Id="rId63" Type="http://schemas.openxmlformats.org/officeDocument/2006/relationships/image" Target="../media/image77.jpeg"/><Relationship Id="rId68" Type="http://schemas.openxmlformats.org/officeDocument/2006/relationships/image" Target="../media/image82.jpeg"/><Relationship Id="rId84" Type="http://schemas.openxmlformats.org/officeDocument/2006/relationships/image" Target="../media/image98.jpeg"/><Relationship Id="rId89" Type="http://schemas.openxmlformats.org/officeDocument/2006/relationships/image" Target="../media/image103.jpeg"/><Relationship Id="rId112" Type="http://schemas.openxmlformats.org/officeDocument/2006/relationships/image" Target="../media/image126.png"/><Relationship Id="rId16" Type="http://schemas.openxmlformats.org/officeDocument/2006/relationships/image" Target="../media/image12.jpeg"/><Relationship Id="rId107" Type="http://schemas.openxmlformats.org/officeDocument/2006/relationships/image" Target="../media/image121.jpeg"/><Relationship Id="rId11" Type="http://schemas.openxmlformats.org/officeDocument/2006/relationships/image" Target="../media/image7.jpeg"/><Relationship Id="rId32" Type="http://schemas.openxmlformats.org/officeDocument/2006/relationships/image" Target="../media/image24.jpeg"/><Relationship Id="rId37" Type="http://schemas.openxmlformats.org/officeDocument/2006/relationships/image" Target="../media/image29.jpeg"/><Relationship Id="rId53" Type="http://schemas.openxmlformats.org/officeDocument/2006/relationships/image" Target="../media/image67.jpeg"/><Relationship Id="rId58" Type="http://schemas.openxmlformats.org/officeDocument/2006/relationships/image" Target="../media/image72.jpeg"/><Relationship Id="rId74" Type="http://schemas.openxmlformats.org/officeDocument/2006/relationships/image" Target="../media/image88.jpeg"/><Relationship Id="rId79" Type="http://schemas.openxmlformats.org/officeDocument/2006/relationships/image" Target="../media/image93.jpeg"/><Relationship Id="rId102" Type="http://schemas.openxmlformats.org/officeDocument/2006/relationships/image" Target="../media/image116.jpeg"/><Relationship Id="rId123" Type="http://schemas.openxmlformats.org/officeDocument/2006/relationships/image" Target="../media/image137.jpeg"/><Relationship Id="rId5" Type="http://schemas.openxmlformats.org/officeDocument/2006/relationships/image" Target="../media/image4.jpeg"/><Relationship Id="rId90" Type="http://schemas.openxmlformats.org/officeDocument/2006/relationships/image" Target="../media/image104.jpeg"/><Relationship Id="rId95" Type="http://schemas.openxmlformats.org/officeDocument/2006/relationships/image" Target="../media/image109.png"/><Relationship Id="rId22" Type="http://schemas.openxmlformats.org/officeDocument/2006/relationships/image" Target="../media/image18.jpeg"/><Relationship Id="rId27" Type="http://schemas.openxmlformats.org/officeDocument/2006/relationships/image" Target="../media/image58.jpeg"/><Relationship Id="rId43" Type="http://schemas.openxmlformats.org/officeDocument/2006/relationships/image" Target="../media/image62.jpeg"/><Relationship Id="rId48" Type="http://schemas.openxmlformats.org/officeDocument/2006/relationships/image" Target="../media/image64.png"/><Relationship Id="rId64" Type="http://schemas.openxmlformats.org/officeDocument/2006/relationships/image" Target="../media/image78.jpeg"/><Relationship Id="rId69" Type="http://schemas.openxmlformats.org/officeDocument/2006/relationships/image" Target="../media/image83.jpeg"/><Relationship Id="rId113" Type="http://schemas.openxmlformats.org/officeDocument/2006/relationships/image" Target="../media/image127.jpeg"/><Relationship Id="rId118" Type="http://schemas.openxmlformats.org/officeDocument/2006/relationships/image" Target="../media/image132.jpeg"/><Relationship Id="rId80" Type="http://schemas.openxmlformats.org/officeDocument/2006/relationships/image" Target="../media/image94.jpeg"/><Relationship Id="rId85" Type="http://schemas.openxmlformats.org/officeDocument/2006/relationships/image" Target="../media/image99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33" Type="http://schemas.openxmlformats.org/officeDocument/2006/relationships/image" Target="../media/image25.jpeg"/><Relationship Id="rId38" Type="http://schemas.openxmlformats.org/officeDocument/2006/relationships/image" Target="../media/image30.jpeg"/><Relationship Id="rId59" Type="http://schemas.openxmlformats.org/officeDocument/2006/relationships/image" Target="../media/image73.jpeg"/><Relationship Id="rId103" Type="http://schemas.openxmlformats.org/officeDocument/2006/relationships/image" Target="../media/image117.jpeg"/><Relationship Id="rId108" Type="http://schemas.openxmlformats.org/officeDocument/2006/relationships/image" Target="../media/image122.jpeg"/><Relationship Id="rId124" Type="http://schemas.openxmlformats.org/officeDocument/2006/relationships/image" Target="../media/image138.png"/><Relationship Id="rId54" Type="http://schemas.openxmlformats.org/officeDocument/2006/relationships/image" Target="../media/image68.jpeg"/><Relationship Id="rId70" Type="http://schemas.openxmlformats.org/officeDocument/2006/relationships/image" Target="../media/image84.jpeg"/><Relationship Id="rId75" Type="http://schemas.openxmlformats.org/officeDocument/2006/relationships/image" Target="../media/image89.jpeg"/><Relationship Id="rId91" Type="http://schemas.openxmlformats.org/officeDocument/2006/relationships/image" Target="../media/image105.jpeg"/><Relationship Id="rId96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23" Type="http://schemas.openxmlformats.org/officeDocument/2006/relationships/image" Target="../media/image19.jpeg"/><Relationship Id="rId28" Type="http://schemas.openxmlformats.org/officeDocument/2006/relationships/image" Target="../media/image21.jpeg"/><Relationship Id="rId49" Type="http://schemas.openxmlformats.org/officeDocument/2006/relationships/image" Target="../media/image40.jpeg"/><Relationship Id="rId114" Type="http://schemas.openxmlformats.org/officeDocument/2006/relationships/image" Target="../media/image128.jpeg"/><Relationship Id="rId119" Type="http://schemas.openxmlformats.org/officeDocument/2006/relationships/image" Target="../media/image133.jpeg"/><Relationship Id="rId44" Type="http://schemas.openxmlformats.org/officeDocument/2006/relationships/image" Target="../media/image36.jpeg"/><Relationship Id="rId60" Type="http://schemas.openxmlformats.org/officeDocument/2006/relationships/image" Target="../media/image74.jpeg"/><Relationship Id="rId65" Type="http://schemas.openxmlformats.org/officeDocument/2006/relationships/image" Target="../media/image79.jpeg"/><Relationship Id="rId81" Type="http://schemas.openxmlformats.org/officeDocument/2006/relationships/image" Target="../media/image95.png"/><Relationship Id="rId86" Type="http://schemas.openxmlformats.org/officeDocument/2006/relationships/image" Target="../media/image100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9" Type="http://schemas.openxmlformats.org/officeDocument/2006/relationships/image" Target="../media/image31.jpeg"/><Relationship Id="rId109" Type="http://schemas.openxmlformats.org/officeDocument/2006/relationships/image" Target="../media/image123.jpeg"/><Relationship Id="rId34" Type="http://schemas.openxmlformats.org/officeDocument/2006/relationships/image" Target="../media/image26.jpeg"/><Relationship Id="rId50" Type="http://schemas.openxmlformats.org/officeDocument/2006/relationships/image" Target="../media/image65.png"/><Relationship Id="rId55" Type="http://schemas.openxmlformats.org/officeDocument/2006/relationships/image" Target="../media/image69.jpeg"/><Relationship Id="rId76" Type="http://schemas.openxmlformats.org/officeDocument/2006/relationships/image" Target="../media/image90.jpeg"/><Relationship Id="rId97" Type="http://schemas.openxmlformats.org/officeDocument/2006/relationships/image" Target="../media/image111.jpeg"/><Relationship Id="rId104" Type="http://schemas.openxmlformats.org/officeDocument/2006/relationships/image" Target="../media/image118.jpeg"/><Relationship Id="rId120" Type="http://schemas.openxmlformats.org/officeDocument/2006/relationships/image" Target="../media/image134.jpeg"/><Relationship Id="rId125" Type="http://schemas.openxmlformats.org/officeDocument/2006/relationships/image" Target="../media/image139.jpeg"/><Relationship Id="rId7" Type="http://schemas.openxmlformats.org/officeDocument/2006/relationships/image" Target="../media/image54.jpeg"/><Relationship Id="rId71" Type="http://schemas.openxmlformats.org/officeDocument/2006/relationships/image" Target="../media/image85.jpeg"/><Relationship Id="rId92" Type="http://schemas.openxmlformats.org/officeDocument/2006/relationships/image" Target="../media/image106.jpeg"/><Relationship Id="rId2" Type="http://schemas.openxmlformats.org/officeDocument/2006/relationships/image" Target="../media/image52.jpeg"/><Relationship Id="rId29" Type="http://schemas.openxmlformats.org/officeDocument/2006/relationships/image" Target="../media/image22.jpeg"/><Relationship Id="rId24" Type="http://schemas.openxmlformats.org/officeDocument/2006/relationships/image" Target="../media/image20.jpeg"/><Relationship Id="rId40" Type="http://schemas.openxmlformats.org/officeDocument/2006/relationships/image" Target="../media/image60.jpeg"/><Relationship Id="rId45" Type="http://schemas.openxmlformats.org/officeDocument/2006/relationships/image" Target="../media/image37.jpeg"/><Relationship Id="rId66" Type="http://schemas.openxmlformats.org/officeDocument/2006/relationships/image" Target="../media/image80.jpeg"/><Relationship Id="rId87" Type="http://schemas.openxmlformats.org/officeDocument/2006/relationships/image" Target="../media/image101.jpeg"/><Relationship Id="rId110" Type="http://schemas.openxmlformats.org/officeDocument/2006/relationships/image" Target="../media/image124.jpeg"/><Relationship Id="rId115" Type="http://schemas.openxmlformats.org/officeDocument/2006/relationships/image" Target="../media/image129.jpeg"/><Relationship Id="rId61" Type="http://schemas.openxmlformats.org/officeDocument/2006/relationships/image" Target="../media/image75.jpeg"/><Relationship Id="rId82" Type="http://schemas.openxmlformats.org/officeDocument/2006/relationships/image" Target="../media/image96.jpeg"/><Relationship Id="rId19" Type="http://schemas.openxmlformats.org/officeDocument/2006/relationships/image" Target="../media/image15.jpeg"/><Relationship Id="rId14" Type="http://schemas.openxmlformats.org/officeDocument/2006/relationships/image" Target="../media/image10.jpeg"/><Relationship Id="rId30" Type="http://schemas.openxmlformats.org/officeDocument/2006/relationships/image" Target="../media/image23.jpeg"/><Relationship Id="rId35" Type="http://schemas.openxmlformats.org/officeDocument/2006/relationships/image" Target="../media/image27.jpeg"/><Relationship Id="rId56" Type="http://schemas.openxmlformats.org/officeDocument/2006/relationships/image" Target="../media/image70.jpeg"/><Relationship Id="rId77" Type="http://schemas.openxmlformats.org/officeDocument/2006/relationships/image" Target="../media/image91.jpeg"/><Relationship Id="rId100" Type="http://schemas.openxmlformats.org/officeDocument/2006/relationships/image" Target="../media/image114.jpeg"/><Relationship Id="rId105" Type="http://schemas.openxmlformats.org/officeDocument/2006/relationships/image" Target="../media/image119.jpeg"/><Relationship Id="rId8" Type="http://schemas.openxmlformats.org/officeDocument/2006/relationships/image" Target="../media/image55.jpeg"/><Relationship Id="rId51" Type="http://schemas.openxmlformats.org/officeDocument/2006/relationships/image" Target="../media/image66.jpeg"/><Relationship Id="rId72" Type="http://schemas.openxmlformats.org/officeDocument/2006/relationships/image" Target="../media/image86.jpeg"/><Relationship Id="rId93" Type="http://schemas.openxmlformats.org/officeDocument/2006/relationships/image" Target="../media/image107.jpeg"/><Relationship Id="rId98" Type="http://schemas.openxmlformats.org/officeDocument/2006/relationships/image" Target="../media/image112.jpeg"/><Relationship Id="rId121" Type="http://schemas.openxmlformats.org/officeDocument/2006/relationships/image" Target="../media/image135.jpeg"/><Relationship Id="rId3" Type="http://schemas.openxmlformats.org/officeDocument/2006/relationships/image" Target="../media/image2.jpeg"/><Relationship Id="rId25" Type="http://schemas.openxmlformats.org/officeDocument/2006/relationships/image" Target="../media/image56.jpeg"/><Relationship Id="rId46" Type="http://schemas.openxmlformats.org/officeDocument/2006/relationships/image" Target="../media/image63.jpeg"/><Relationship Id="rId67" Type="http://schemas.openxmlformats.org/officeDocument/2006/relationships/image" Target="../media/image81.jpeg"/><Relationship Id="rId116" Type="http://schemas.openxmlformats.org/officeDocument/2006/relationships/image" Target="../media/image130.jpeg"/><Relationship Id="rId20" Type="http://schemas.openxmlformats.org/officeDocument/2006/relationships/image" Target="../media/image16.jpeg"/><Relationship Id="rId41" Type="http://schemas.openxmlformats.org/officeDocument/2006/relationships/image" Target="../media/image33.jpeg"/><Relationship Id="rId62" Type="http://schemas.openxmlformats.org/officeDocument/2006/relationships/image" Target="../media/image76.jpeg"/><Relationship Id="rId83" Type="http://schemas.openxmlformats.org/officeDocument/2006/relationships/image" Target="../media/image97.jpeg"/><Relationship Id="rId88" Type="http://schemas.openxmlformats.org/officeDocument/2006/relationships/image" Target="../media/image102.jpeg"/><Relationship Id="rId111" Type="http://schemas.openxmlformats.org/officeDocument/2006/relationships/image" Target="../media/image125.jpeg"/><Relationship Id="rId15" Type="http://schemas.openxmlformats.org/officeDocument/2006/relationships/image" Target="../media/image11.jpeg"/><Relationship Id="rId36" Type="http://schemas.openxmlformats.org/officeDocument/2006/relationships/image" Target="../media/image28.jpeg"/><Relationship Id="rId57" Type="http://schemas.openxmlformats.org/officeDocument/2006/relationships/image" Target="../media/image71.jpeg"/><Relationship Id="rId106" Type="http://schemas.openxmlformats.org/officeDocument/2006/relationships/image" Target="../media/image120.jpeg"/><Relationship Id="rId10" Type="http://schemas.openxmlformats.org/officeDocument/2006/relationships/image" Target="../media/image6.jpeg"/><Relationship Id="rId31" Type="http://schemas.openxmlformats.org/officeDocument/2006/relationships/image" Target="../media/image59.jpeg"/><Relationship Id="rId52" Type="http://schemas.openxmlformats.org/officeDocument/2006/relationships/image" Target="../media/image43.jpeg"/><Relationship Id="rId73" Type="http://schemas.openxmlformats.org/officeDocument/2006/relationships/image" Target="../media/image87.jpeg"/><Relationship Id="rId78" Type="http://schemas.openxmlformats.org/officeDocument/2006/relationships/image" Target="../media/image92.jpeg"/><Relationship Id="rId94" Type="http://schemas.openxmlformats.org/officeDocument/2006/relationships/image" Target="../media/image108.jpeg"/><Relationship Id="rId99" Type="http://schemas.openxmlformats.org/officeDocument/2006/relationships/image" Target="../media/image113.jpeg"/><Relationship Id="rId101" Type="http://schemas.openxmlformats.org/officeDocument/2006/relationships/image" Target="../media/image115.jpeg"/><Relationship Id="rId122" Type="http://schemas.openxmlformats.org/officeDocument/2006/relationships/image" Target="../media/image136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21" Type="http://schemas.openxmlformats.org/officeDocument/2006/relationships/image" Target="../media/image21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47" Type="http://schemas.openxmlformats.org/officeDocument/2006/relationships/image" Target="../media/image51.jpeg"/><Relationship Id="rId50" Type="http://schemas.openxmlformats.org/officeDocument/2006/relationships/image" Target="../media/image48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9" Type="http://schemas.openxmlformats.org/officeDocument/2006/relationships/image" Target="../media/image30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png"/><Relationship Id="rId45" Type="http://schemas.openxmlformats.org/officeDocument/2006/relationships/image" Target="../media/image46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openxmlformats.org/officeDocument/2006/relationships/image" Target="../media/image47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png"/><Relationship Id="rId46" Type="http://schemas.openxmlformats.org/officeDocument/2006/relationships/image" Target="../media/image50.jpeg"/><Relationship Id="rId20" Type="http://schemas.openxmlformats.org/officeDocument/2006/relationships/image" Target="../media/image20.jpe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140.jpeg"/><Relationship Id="rId5" Type="http://schemas.openxmlformats.org/officeDocument/2006/relationships/image" Target="../media/image46.jpeg"/><Relationship Id="rId10" Type="http://schemas.openxmlformats.org/officeDocument/2006/relationships/image" Target="../media/image38.jpeg"/><Relationship Id="rId4" Type="http://schemas.openxmlformats.org/officeDocument/2006/relationships/image" Target="../media/image45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45.jpeg"/><Relationship Id="rId4" Type="http://schemas.openxmlformats.org/officeDocument/2006/relationships/image" Target="../media/image144.wmf"/><Relationship Id="rId9" Type="http://schemas.openxmlformats.org/officeDocument/2006/relationships/image" Target="../media/image1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7406640" cy="100013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3500487"/>
            <a:ext cx="7407275" cy="936625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</a:rPr>
              <a:t>Случ</a:t>
            </a:r>
            <a:r>
              <a:rPr lang="ru-RU" sz="2800" b="1" dirty="0" smtClean="0">
                <a:solidFill>
                  <a:srgbClr val="002060"/>
                </a:solidFill>
              </a:rPr>
              <a:t> Михаил Ильич, </a:t>
            </a:r>
          </a:p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</a:rPr>
              <a:t>г.Москва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Шуме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0" y="1322388"/>
            <a:ext cx="3286125" cy="1892300"/>
          </a:xfrm>
          <a:noFill/>
        </p:spPr>
      </p:pic>
      <p:sp>
        <p:nvSpPr>
          <p:cNvPr id="5" name="TextBox 105"/>
          <p:cNvSpPr txBox="1">
            <a:spLocks noChangeArrowheads="1"/>
          </p:cNvSpPr>
          <p:nvPr/>
        </p:nvSpPr>
        <p:spPr bwMode="auto">
          <a:xfrm>
            <a:off x="428625" y="612775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Умножение многозначных чисел</a:t>
            </a:r>
          </a:p>
        </p:txBody>
      </p:sp>
      <p:pic>
        <p:nvPicPr>
          <p:cNvPr id="6" name="Рисунок 5" descr="Ком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55713"/>
            <a:ext cx="17033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>
            <a:off x="2643188" y="2255838"/>
            <a:ext cx="2571750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5" descr="KOL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54438"/>
            <a:ext cx="1544637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051050" y="3825875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cs typeface="Arial" charset="0"/>
              </a:rPr>
              <a:t>В 1956 году   </a:t>
            </a:r>
          </a:p>
          <a:p>
            <a:r>
              <a:rPr lang="ru-RU" u="sng">
                <a:latin typeface="Calibri" pitchFamily="34" charset="0"/>
                <a:cs typeface="Arial" charset="0"/>
              </a:rPr>
              <a:t>А. Н. Колмогоров</a:t>
            </a:r>
            <a:r>
              <a:rPr lang="ru-RU">
                <a:latin typeface="Calibri" pitchFamily="34" charset="0"/>
                <a:cs typeface="Arial" charset="0"/>
              </a:rPr>
              <a:t> 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«</a:t>
            </a:r>
            <a:r>
              <a:rPr lang="en-US" i="1">
                <a:latin typeface="Calibri" pitchFamily="34" charset="0"/>
                <a:cs typeface="Arial" charset="0"/>
              </a:rPr>
              <a:t>N</a:t>
            </a:r>
            <a:r>
              <a:rPr lang="ru-RU" baseline="30000">
                <a:latin typeface="Calibri" pitchFamily="34" charset="0"/>
                <a:cs typeface="Arial" charset="0"/>
              </a:rPr>
              <a:t>2</a:t>
            </a:r>
            <a:r>
              <a:rPr lang="ru-RU">
                <a:latin typeface="Calibri" pitchFamily="34" charset="0"/>
                <a:cs typeface="Arial" charset="0"/>
              </a:rPr>
              <a:t>-гипотеза»:</a:t>
            </a:r>
          </a:p>
          <a:p>
            <a:r>
              <a:rPr lang="ru-RU">
                <a:latin typeface="Calibri" pitchFamily="34" charset="0"/>
                <a:cs typeface="Arial" charset="0"/>
              </a:rPr>
              <a:t>Быстрее нельзя.</a:t>
            </a:r>
            <a:endParaRPr lang="ru-RU">
              <a:latin typeface="Calibri" pitchFamily="34" charset="0"/>
            </a:endParaRPr>
          </a:p>
        </p:txBody>
      </p:sp>
      <p:pic>
        <p:nvPicPr>
          <p:cNvPr id="10" name="Рисунок 6" descr="180px-A_A_Karatsuba_graduat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922713"/>
            <a:ext cx="15367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88" y="3781425"/>
            <a:ext cx="2714625" cy="230822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 1960 году </a:t>
            </a:r>
            <a:r>
              <a:rPr lang="ru-RU" u="sng" dirty="0">
                <a:latin typeface="+mn-lt"/>
              </a:rPr>
              <a:t>Анатолий </a:t>
            </a:r>
            <a:r>
              <a:rPr lang="ru-RU" u="sng" dirty="0" err="1">
                <a:latin typeface="+mn-lt"/>
              </a:rPr>
              <a:t>Карацуба</a:t>
            </a:r>
            <a:r>
              <a:rPr lang="ru-RU" u="sng" baseline="30000" dirty="0">
                <a:latin typeface="+mn-lt"/>
              </a:rPr>
              <a:t> </a:t>
            </a:r>
            <a:r>
              <a:rPr lang="ru-RU" dirty="0">
                <a:latin typeface="+mn-lt"/>
              </a:rPr>
              <a:t>- метод быстрого умножения многозначных чисел. </a:t>
            </a:r>
          </a:p>
          <a:p>
            <a:pPr marL="142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(Оценка сложности ≈ </a:t>
            </a:r>
            <a:r>
              <a:rPr lang="en-US" sz="1400" dirty="0">
                <a:latin typeface="+mn-lt"/>
              </a:rPr>
              <a:t>N</a:t>
            </a:r>
            <a:r>
              <a:rPr lang="en-US" sz="1400" baseline="30000" dirty="0">
                <a:latin typeface="+mn-lt"/>
              </a:rPr>
              <a:t>1,5</a:t>
            </a:r>
            <a:r>
              <a:rPr lang="en-US" sz="1400" dirty="0">
                <a:latin typeface="+mn-lt"/>
              </a:rPr>
              <a:t>)</a:t>
            </a:r>
            <a:endParaRPr lang="ru-RU" sz="2000" dirty="0">
              <a:latin typeface="+mn-lt"/>
            </a:endParaRPr>
          </a:p>
          <a:p>
            <a:pPr marL="142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Умножение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100-значных чисел</a:t>
            </a:r>
          </a:p>
          <a:p>
            <a:pPr marL="142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≈ 1.000 действий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3255963"/>
            <a:ext cx="550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Умножение </a:t>
            </a:r>
            <a:r>
              <a:rPr lang="en-US"/>
              <a:t>100-</a:t>
            </a:r>
            <a:r>
              <a:rPr lang="ru-RU">
                <a:latin typeface="Calibri" pitchFamily="34" charset="0"/>
              </a:rPr>
              <a:t>значных чисел ≈ </a:t>
            </a:r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0.000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552" y="3049796"/>
            <a:ext cx="3311624" cy="5232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Calibri" pitchFamily="34" charset="0"/>
              </a:rPr>
              <a:t>Квадрат суммы!</a:t>
            </a:r>
          </a:p>
        </p:txBody>
      </p:sp>
      <p:sp>
        <p:nvSpPr>
          <p:cNvPr id="9" name="TextBox 105"/>
          <p:cNvSpPr txBox="1">
            <a:spLocks noChangeArrowheads="1"/>
          </p:cNvSpPr>
          <p:nvPr/>
        </p:nvSpPr>
        <p:spPr bwMode="auto">
          <a:xfrm>
            <a:off x="496888" y="571500"/>
            <a:ext cx="6162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Первый шаг </a:t>
            </a:r>
            <a:r>
              <a:rPr lang="ru-RU" sz="2400" i="1" u="sng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А.Карацубы</a:t>
            </a:r>
            <a:r>
              <a:rPr lang="ru-RU" sz="2400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Сведение умножения к частному случаю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15665" y="206057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/>
              <a:t>ab</a:t>
            </a:r>
            <a:r>
              <a:rPr lang="en-US" sz="3600" dirty="0"/>
              <a:t> </a:t>
            </a:r>
            <a:r>
              <a:rPr lang="en-US" sz="3600" dirty="0" smtClean="0"/>
              <a:t>  </a:t>
            </a:r>
            <a:endParaRPr lang="ru-RU" sz="36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91407" y="206057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 </a:t>
            </a:r>
            <a:endParaRPr lang="ru-RU" sz="36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23777" y="1846784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2ab   </a:t>
            </a:r>
            <a:endParaRPr lang="ru-RU" sz="36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2123777" y="2420938"/>
            <a:ext cx="10810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10991" y="2300288"/>
            <a:ext cx="50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2   </a:t>
            </a:r>
            <a:endParaRPr lang="ru-RU" sz="36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04865" y="2060575"/>
            <a:ext cx="574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  </a:t>
            </a:r>
            <a:endParaRPr lang="ru-RU" sz="360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3636665" y="2420938"/>
            <a:ext cx="367188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84365" y="1846784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2ab   </a:t>
            </a:r>
            <a:endParaRPr lang="ru-RU" sz="3600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47295" y="2300288"/>
            <a:ext cx="50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2   </a:t>
            </a:r>
            <a:endParaRPr lang="ru-RU" sz="3600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63640" y="1846784"/>
            <a:ext cx="93607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</a:t>
            </a:r>
            <a:r>
              <a:rPr lang="en-US" sz="3600" baseline="30000" dirty="0">
                <a:solidFill>
                  <a:schemeClr val="tx2"/>
                </a:solidFill>
              </a:rPr>
              <a:t>2</a:t>
            </a:r>
            <a:r>
              <a:rPr lang="en-US" sz="3600" dirty="0"/>
              <a:t>+   </a:t>
            </a:r>
            <a:endParaRPr lang="ru-RU" sz="36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8690" y="1846784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–a</a:t>
            </a:r>
            <a:r>
              <a:rPr lang="en-US" sz="3600" baseline="30000" dirty="0" smtClean="0">
                <a:solidFill>
                  <a:schemeClr val="tx2"/>
                </a:solidFill>
              </a:rPr>
              <a:t>2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076527" y="1846784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+b</a:t>
            </a:r>
            <a:r>
              <a:rPr lang="en-US" sz="3600" baseline="30000" dirty="0">
                <a:solidFill>
                  <a:srgbClr val="00B050"/>
                </a:solidFill>
              </a:rPr>
              <a:t>2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587827" y="1846784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–b</a:t>
            </a:r>
            <a:r>
              <a:rPr lang="en-US" sz="3600" baseline="30000" dirty="0" smtClean="0">
                <a:solidFill>
                  <a:srgbClr val="00B050"/>
                </a:solidFill>
              </a:rPr>
              <a:t>2</a:t>
            </a:r>
            <a:endParaRPr lang="ru-RU" sz="3600" dirty="0">
              <a:solidFill>
                <a:srgbClr val="00B05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10800000">
            <a:off x="3996084" y="4487713"/>
            <a:ext cx="27368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77172" y="4367063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2   </a:t>
            </a:r>
            <a:endParaRPr lang="ru-RU" sz="3600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924647" y="3840013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+b 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148609" y="3840013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–a</a:t>
            </a:r>
            <a:r>
              <a:rPr lang="en-US" sz="3600" baseline="30000"/>
              <a:t>2</a:t>
            </a:r>
            <a:endParaRPr lang="ru-RU" sz="3600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869334" y="3840013"/>
            <a:ext cx="11509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–b</a:t>
            </a:r>
            <a:r>
              <a:rPr lang="en-US" sz="3600" baseline="30000"/>
              <a:t>2</a:t>
            </a:r>
            <a:endParaRPr lang="ru-RU" sz="3600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788247" y="3789213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baseline="30000" dirty="0">
                <a:solidFill>
                  <a:srgbClr val="FF0000"/>
                </a:solidFill>
              </a:rPr>
              <a:t>2</a:t>
            </a:r>
            <a:endParaRPr lang="ru-RU" sz="3600" baseline="300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780184" y="3789213"/>
            <a:ext cx="43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617" name="TextBox 79"/>
          <p:cNvSpPr txBox="1">
            <a:spLocks noChangeArrowheads="1"/>
          </p:cNvSpPr>
          <p:nvPr/>
        </p:nvSpPr>
        <p:spPr bwMode="auto">
          <a:xfrm>
            <a:off x="4285009" y="4221013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23527" y="5436513"/>
            <a:ext cx="8496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Умножение сводится к возведению в квадрат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19599" y="1772816"/>
            <a:ext cx="43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23855" y="1774775"/>
            <a:ext cx="43204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ru-RU" sz="3600" baseline="30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700064" y="4151039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 smtClean="0"/>
              <a:t>ab</a:t>
            </a:r>
            <a:r>
              <a:rPr lang="ru-RU" sz="3600" dirty="0" smtClean="0"/>
              <a:t> =</a:t>
            </a:r>
            <a:r>
              <a:rPr lang="en-US" sz="3600" dirty="0" smtClean="0"/>
              <a:t>   </a:t>
            </a:r>
            <a:endParaRPr lang="ru-RU" sz="3600" dirty="0"/>
          </a:p>
        </p:txBody>
      </p:sp>
      <p:sp>
        <p:nvSpPr>
          <p:cNvPr id="50" name="Стрелка углом вверх 49"/>
          <p:cNvSpPr/>
          <p:nvPr/>
        </p:nvSpPr>
        <p:spPr>
          <a:xfrm>
            <a:off x="3995936" y="2780928"/>
            <a:ext cx="936104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углом вверх 61"/>
          <p:cNvSpPr/>
          <p:nvPr/>
        </p:nvSpPr>
        <p:spPr>
          <a:xfrm flipV="1">
            <a:off x="3995936" y="3365376"/>
            <a:ext cx="936104" cy="4236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4" grpId="0"/>
      <p:bldP spid="27" grpId="0"/>
      <p:bldP spid="30" grpId="0"/>
      <p:bldP spid="31" grpId="0"/>
      <p:bldP spid="34" grpId="0"/>
      <p:bldP spid="34" grpId="1"/>
      <p:bldP spid="35" grpId="0"/>
      <p:bldP spid="36" grpId="0"/>
      <p:bldP spid="36" grpId="1"/>
      <p:bldP spid="37" grpId="0"/>
      <p:bldP spid="39" grpId="0"/>
      <p:bldP spid="39" grpId="1"/>
      <p:bldP spid="66" grpId="0"/>
      <p:bldP spid="67" grpId="0"/>
      <p:bldP spid="68" grpId="0"/>
      <p:bldP spid="70" grpId="0"/>
      <p:bldP spid="72" grpId="0"/>
      <p:bldP spid="73" grpId="0"/>
      <p:bldP spid="44" grpId="0"/>
      <p:bldP spid="45" grpId="0"/>
      <p:bldP spid="46" grpId="0"/>
      <p:bldP spid="50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4797152"/>
            <a:ext cx="198000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Квадрат суммы!</a:t>
            </a:r>
          </a:p>
        </p:txBody>
      </p:sp>
      <p:sp>
        <p:nvSpPr>
          <p:cNvPr id="9" name="TextBox 105"/>
          <p:cNvSpPr txBox="1">
            <a:spLocks noChangeArrowheads="1"/>
          </p:cNvSpPr>
          <p:nvPr/>
        </p:nvSpPr>
        <p:spPr bwMode="auto">
          <a:xfrm>
            <a:off x="496888" y="571500"/>
            <a:ext cx="6162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Первый шаг </a:t>
            </a:r>
            <a:r>
              <a:rPr lang="ru-RU" sz="2400" i="1" u="sng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А.Карацубы</a:t>
            </a:r>
            <a:r>
              <a:rPr lang="ru-RU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Сведение умножения к частному случаю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10800000">
            <a:off x="3203724" y="4199508"/>
            <a:ext cx="27368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356795" y="4078858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/>
              <a:t>4</a:t>
            </a:r>
            <a:r>
              <a:rPr lang="en-US" sz="3600" dirty="0" smtClean="0"/>
              <a:t>   </a:t>
            </a:r>
            <a:endParaRPr lang="ru-RU" sz="3600" dirty="0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132287" y="3551808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+b 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356249" y="3551808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ru-RU" sz="3600" dirty="0" smtClean="0">
                <a:solidFill>
                  <a:srgbClr val="0070C0"/>
                </a:solidFill>
              </a:rPr>
              <a:t> (</a:t>
            </a:r>
            <a:r>
              <a:rPr lang="en-US" sz="3600" dirty="0" smtClean="0">
                <a:solidFill>
                  <a:srgbClr val="0070C0"/>
                </a:solidFill>
              </a:rPr>
              <a:t>a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076974" y="3551808"/>
            <a:ext cx="11509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–b</a:t>
            </a:r>
            <a:r>
              <a:rPr lang="ru-RU" sz="3600" dirty="0" smtClean="0">
                <a:solidFill>
                  <a:srgbClr val="0070C0"/>
                </a:solidFill>
              </a:rPr>
              <a:t>)</a:t>
            </a:r>
            <a:r>
              <a:rPr lang="en-US" sz="3600" baseline="30000" dirty="0" smtClean="0">
                <a:solidFill>
                  <a:srgbClr val="0070C0"/>
                </a:solidFill>
              </a:rPr>
              <a:t>2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995887" y="3501008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baseline="30000" dirty="0">
                <a:solidFill>
                  <a:srgbClr val="FF0000"/>
                </a:solidFill>
              </a:rPr>
              <a:t>2</a:t>
            </a:r>
            <a:endParaRPr lang="ru-RU" sz="3600" baseline="300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987824" y="3501008"/>
            <a:ext cx="43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617" name="TextBox 79"/>
          <p:cNvSpPr txBox="1">
            <a:spLocks noChangeArrowheads="1"/>
          </p:cNvSpPr>
          <p:nvPr/>
        </p:nvSpPr>
        <p:spPr bwMode="auto">
          <a:xfrm>
            <a:off x="3492649" y="3932808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23528" y="1844824"/>
            <a:ext cx="8496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Умножение сводится к возведению в квадрат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907704" y="3862834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ab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=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Стрелка углом вверх 49"/>
          <p:cNvSpPr/>
          <p:nvPr/>
        </p:nvSpPr>
        <p:spPr>
          <a:xfrm>
            <a:off x="2843808" y="4581128"/>
            <a:ext cx="936104" cy="43204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углом вверх 61"/>
          <p:cNvSpPr/>
          <p:nvPr/>
        </p:nvSpPr>
        <p:spPr>
          <a:xfrm rot="10800000" flipV="1">
            <a:off x="5292080" y="4581128"/>
            <a:ext cx="936104" cy="4236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08424" y="4779149"/>
            <a:ext cx="198000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Calibri" pitchFamily="34" charset="0"/>
              </a:rPr>
              <a:t>Квадрат 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</a:rPr>
              <a:t>разности!</a:t>
            </a:r>
            <a:endParaRPr lang="ru-RU" sz="28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6" grpId="0"/>
      <p:bldP spid="67" grpId="0"/>
      <p:bldP spid="68" grpId="0"/>
      <p:bldP spid="70" grpId="0"/>
      <p:bldP spid="72" grpId="0"/>
      <p:bldP spid="73" grpId="0"/>
      <p:bldP spid="46" grpId="0"/>
      <p:bldP spid="50" grpId="0" animBg="1"/>
      <p:bldP spid="6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Tower_of_Hano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0" y="1214438"/>
            <a:ext cx="8115300" cy="3571875"/>
          </a:xfr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28680" y="1428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Сколько </a:t>
            </a:r>
            <a:r>
              <a:rPr lang="ru-RU" dirty="0" smtClean="0"/>
              <a:t>действий? 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Ханойская башня</a:t>
            </a:r>
            <a:endParaRPr lang="ru-RU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786188" y="5857875"/>
            <a:ext cx="4357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Эту игру придумал французский математик Эдуард Люка в 1883 году.</a:t>
            </a:r>
          </a:p>
        </p:txBody>
      </p:sp>
      <p:pic>
        <p:nvPicPr>
          <p:cNvPr id="25605" name="Рисунок 5" descr="200px-Elucas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9513" y="5016500"/>
            <a:ext cx="11096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85763" y="4800600"/>
            <a:ext cx="6929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Задача: перенести пирамиду на другой стержень. За одно действие разрешается переносить только одно кольцо, причём нельзя класть большее кольцо на меньшее.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682000" y="2204864"/>
            <a:ext cx="71437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44000" y="2204864"/>
            <a:ext cx="71437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24000" y="2204864"/>
            <a:ext cx="71437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682000" y="2204864"/>
            <a:ext cx="7143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44000" y="2204864"/>
            <a:ext cx="7143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24000" y="2204864"/>
            <a:ext cx="7143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485775" y="1546225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dirty="0" smtClean="0"/>
              <a:t>Высота пирамиды 	</a:t>
            </a:r>
            <a:r>
              <a:rPr lang="en-US" dirty="0" smtClean="0"/>
              <a:t>	</a:t>
            </a:r>
            <a:r>
              <a:rPr lang="ru-RU" dirty="0" smtClean="0"/>
              <a:t>Число ходов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dirty="0" smtClean="0"/>
              <a:t>		</a:t>
            </a:r>
            <a:r>
              <a:rPr lang="ru-RU" sz="2400" dirty="0" smtClean="0"/>
              <a:t>1				</a:t>
            </a:r>
            <a:r>
              <a:rPr lang="en-US" sz="2400" dirty="0" smtClean="0"/>
              <a:t>	</a:t>
            </a:r>
            <a:r>
              <a:rPr lang="ru-RU" sz="2400" dirty="0" smtClean="0">
                <a:solidFill>
                  <a:srgbClr val="39639D"/>
                </a:solidFill>
              </a:rPr>
              <a:t>1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		2				</a:t>
            </a:r>
            <a:r>
              <a:rPr lang="en-US" sz="2400" dirty="0" smtClean="0"/>
              <a:t>	</a:t>
            </a:r>
            <a:r>
              <a:rPr lang="ru-RU" sz="2400" dirty="0" smtClean="0">
                <a:solidFill>
                  <a:srgbClr val="39639D"/>
                </a:solidFill>
              </a:rPr>
              <a:t>3 </a:t>
            </a:r>
            <a:r>
              <a:rPr lang="ru-RU" sz="2400" dirty="0" smtClean="0">
                <a:solidFill>
                  <a:srgbClr val="00B050"/>
                </a:solidFill>
              </a:rPr>
              <a:t>(</a:t>
            </a:r>
            <a:r>
              <a:rPr lang="en-US" sz="2400" dirty="0" smtClean="0">
                <a:solidFill>
                  <a:srgbClr val="00B050"/>
                </a:solidFill>
              </a:rPr>
              <a:t>=</a:t>
            </a:r>
            <a:r>
              <a:rPr lang="ru-RU" sz="2400" dirty="0" smtClean="0">
                <a:solidFill>
                  <a:srgbClr val="00B050"/>
                </a:solidFill>
              </a:rPr>
              <a:t>1+1+1)</a:t>
            </a:r>
            <a:endParaRPr lang="ru-RU" sz="2400" dirty="0" smtClean="0">
              <a:solidFill>
                <a:srgbClr val="39639D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		3				</a:t>
            </a:r>
            <a:r>
              <a:rPr lang="en-US" sz="2400" dirty="0" smtClean="0"/>
              <a:t>	</a:t>
            </a:r>
            <a:r>
              <a:rPr lang="ru-RU" sz="2400" dirty="0" smtClean="0">
                <a:solidFill>
                  <a:srgbClr val="39639D"/>
                </a:solidFill>
              </a:rPr>
              <a:t>7 </a:t>
            </a:r>
            <a:r>
              <a:rPr lang="ru-RU" sz="2400" dirty="0" smtClean="0">
                <a:solidFill>
                  <a:srgbClr val="00B050"/>
                </a:solidFill>
              </a:rPr>
              <a:t>(</a:t>
            </a:r>
            <a:r>
              <a:rPr lang="en-US" sz="2400" dirty="0" smtClean="0">
                <a:solidFill>
                  <a:srgbClr val="00B050"/>
                </a:solidFill>
              </a:rPr>
              <a:t>=</a:t>
            </a:r>
            <a:r>
              <a:rPr lang="ru-RU" sz="2400" dirty="0" smtClean="0">
                <a:solidFill>
                  <a:srgbClr val="00B050"/>
                </a:solidFill>
              </a:rPr>
              <a:t>3+1+3)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		4				</a:t>
            </a:r>
            <a:r>
              <a:rPr lang="en-US" sz="2400" dirty="0" smtClean="0"/>
              <a:t>	</a:t>
            </a:r>
            <a:r>
              <a:rPr lang="ru-RU" sz="2400" dirty="0" smtClean="0">
                <a:solidFill>
                  <a:srgbClr val="39639D"/>
                </a:solidFill>
              </a:rPr>
              <a:t>15 </a:t>
            </a:r>
            <a:r>
              <a:rPr lang="ru-RU" sz="2400" dirty="0" smtClean="0">
                <a:solidFill>
                  <a:srgbClr val="00B050"/>
                </a:solidFill>
              </a:rPr>
              <a:t>(</a:t>
            </a:r>
            <a:r>
              <a:rPr lang="en-US" sz="2400" dirty="0" smtClean="0">
                <a:solidFill>
                  <a:srgbClr val="00B050"/>
                </a:solidFill>
              </a:rPr>
              <a:t>=</a:t>
            </a:r>
            <a:r>
              <a:rPr lang="ru-RU" sz="2400" dirty="0" smtClean="0">
                <a:solidFill>
                  <a:srgbClr val="00B050"/>
                </a:solidFill>
              </a:rPr>
              <a:t>7+1+7)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		…				</a:t>
            </a:r>
            <a:r>
              <a:rPr lang="en-US" sz="2400" dirty="0" smtClean="0"/>
              <a:t>	</a:t>
            </a:r>
            <a:r>
              <a:rPr lang="ru-RU" sz="2400" dirty="0" smtClean="0">
                <a:solidFill>
                  <a:srgbClr val="39639D"/>
                </a:solidFill>
              </a:rPr>
              <a:t>…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		64</a:t>
            </a:r>
            <a:r>
              <a:rPr lang="en-US" sz="2400" dirty="0" smtClean="0"/>
              <a:t>			</a:t>
            </a:r>
            <a:r>
              <a:rPr lang="ru-RU" sz="2400" dirty="0" smtClean="0"/>
              <a:t>	</a:t>
            </a:r>
            <a:r>
              <a:rPr lang="en-US" sz="2400" dirty="0" smtClean="0"/>
              <a:t> 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39639D"/>
                </a:solidFill>
              </a:rPr>
              <a:t>2</a:t>
            </a:r>
            <a:r>
              <a:rPr lang="ru-RU" sz="2400" baseline="30000" dirty="0" smtClean="0">
                <a:solidFill>
                  <a:srgbClr val="39639D"/>
                </a:solidFill>
              </a:rPr>
              <a:t>64</a:t>
            </a:r>
            <a:r>
              <a:rPr lang="ru-RU" sz="2400" dirty="0" smtClean="0">
                <a:solidFill>
                  <a:srgbClr val="39639D"/>
                </a:solidFill>
              </a:rPr>
              <a:t>-1</a:t>
            </a:r>
            <a:endParaRPr lang="en-US" sz="28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dirty="0" smtClean="0"/>
              <a:t>			</a:t>
            </a:r>
            <a:endParaRPr lang="ru-RU" dirty="0" smtClean="0">
              <a:solidFill>
                <a:srgbClr val="0070C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2682000" y="2214637"/>
            <a:ext cx="71437" cy="1286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44000" y="2214637"/>
            <a:ext cx="71437" cy="1286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24000" y="2214637"/>
            <a:ext cx="71437" cy="1286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81288" y="2214563"/>
            <a:ext cx="73025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44000" y="2214563"/>
            <a:ext cx="71437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24000" y="2214563"/>
            <a:ext cx="71438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85804" y="48897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Ханойская башня – решение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1288" y="2214563"/>
            <a:ext cx="73025" cy="42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86013" y="2714625"/>
            <a:ext cx="642937" cy="357188"/>
          </a:xfrm>
          <a:prstGeom prst="rect">
            <a:avLst/>
          </a:prstGeom>
          <a:solidFill>
            <a:schemeClr val="accent3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14575" y="3143250"/>
            <a:ext cx="785813" cy="3571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43138" y="3571875"/>
            <a:ext cx="928687" cy="357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00263" y="4500563"/>
            <a:ext cx="1214437" cy="357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7263" y="5286375"/>
            <a:ext cx="7286625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1 действие в секунду </a:t>
            </a:r>
            <a:r>
              <a:rPr lang="ru-RU" sz="3200" dirty="0" smtClean="0">
                <a:latin typeface="Calibri" pitchFamily="34" charset="0"/>
              </a:rPr>
              <a:t>        </a:t>
            </a:r>
            <a:r>
              <a:rPr lang="ru-RU" sz="3200" dirty="0">
                <a:latin typeface="Calibri" pitchFamily="34" charset="0"/>
              </a:rPr>
              <a:t>580 млрд.лет!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44000" y="2214563"/>
            <a:ext cx="71437" cy="42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24000" y="2214563"/>
            <a:ext cx="71438" cy="42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57450" y="2286000"/>
            <a:ext cx="500063" cy="357188"/>
          </a:xfrm>
          <a:prstGeom prst="rect">
            <a:avLst/>
          </a:prstGeom>
          <a:solidFill>
            <a:schemeClr val="accent2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" name="Рисунок 30" descr="Чайник-3.jpg"/>
          <p:cNvPicPr>
            <a:picLocks noChangeAspect="1"/>
          </p:cNvPicPr>
          <p:nvPr/>
        </p:nvPicPr>
        <p:blipFill>
          <a:blip r:embed="rId2" cstate="print"/>
          <a:srcRect t="24005" r="9988"/>
          <a:stretch>
            <a:fillRect/>
          </a:stretch>
        </p:blipFill>
        <p:spPr>
          <a:xfrm flipH="1">
            <a:off x="7500958" y="2132856"/>
            <a:ext cx="1152128" cy="1296144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4929190" y="550070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3125 -0.05139 C 0.03784 -0.06273 0.04757 -0.06875 0.05781 -0.06875 C 0.06979 -0.06875 0.07899 -0.06273 0.08576 -0.05139 L 0.11736 7.40741E-7 " pathEditMode="relative" rAng="0" ptsTypes="FffFF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3125 -0.05139 C 0.03784 -0.06273 0.04757 -0.06875 0.05781 -0.06875 C 0.06979 -0.06875 0.07899 -0.06273 0.08576 -0.05139 L 0.11736 7.40741E-7 " pathEditMode="relative" rAng="0" ptsTypes="FffFF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6302 -0.0574 C 0.07621 -0.07037 0.096 -0.07731 0.11666 -0.07731 C 0.1401 -0.07731 0.15885 -0.07037 0.17205 -0.0574 L 0.23541 -3.33333E-6 " pathEditMode="relative" rAng="0" ptsTypes="FffFF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7.40741E-7 L 0.14896 -0.01898 C 0.15538 -0.02338 0.16545 -0.02546 0.17569 -0.02546 C 0.1875 -0.02546 0.19705 -0.02338 0.20347 -0.01898 L 0.23541 7.40741E-7 " pathEditMode="relative" rAng="0" ptsTypes="FffFF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3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7.40741E-7 L 0.14878 -0.02361 C 0.15538 -0.02894 0.16527 -0.03171 0.17569 -0.03171 C 0.1875 -0.03171 0.19705 -0.02894 0.20364 -0.02361 L 0.23541 7.40741E-7 " pathEditMode="relative" rAng="0" ptsTypes="FffFF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1 7.40741E-7 L 0.17187 -0.05324 C 0.15868 -0.06528 0.13871 -0.07199 0.11788 -0.07199 C 0.09427 -0.07199 0.07534 -0.06528 0.06232 -0.05324 L -0.0007 7.40741E-7 " pathEditMode="relative" rAng="0" ptsTypes="FffFF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1 7.40741E-7 L 0.17187 -0.05324 C 0.15868 -0.06528 0.13871 -0.07199 0.11788 -0.07199 C 0.09427 -0.07199 0.07534 -0.06528 0.06232 -0.05324 L -0.0007 7.40741E-7 " pathEditMode="relative" rAng="0" ptsTypes="FffFF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1 7.40741E-7 L 0.17187 -0.05324 C 0.15868 -0.06528 0.13871 -0.07199 0.11788 -0.07199 C 0.09427 -0.07199 0.07534 -0.06528 0.06232 -0.05324 L -0.0007 7.40741E-7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20" grpId="1" animBg="1"/>
      <p:bldP spid="21" grpId="1" animBg="1"/>
      <p:bldP spid="22" grpId="1" animBg="1"/>
      <p:bldP spid="17" grpId="1" animBg="1"/>
      <p:bldP spid="6" grpId="0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3" grpId="0" animBg="1"/>
      <p:bldP spid="14" grpId="0" animBg="1"/>
      <p:bldP spid="15" grpId="0" animBg="1"/>
      <p:bldP spid="16" grpId="0" animBg="1"/>
      <p:bldP spid="9" grpId="0" animBg="1"/>
      <p:bldP spid="9" grpId="1" animBg="1"/>
      <p:bldP spid="9" grpId="2" animBg="1"/>
      <p:bldP spid="9" grpId="3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714348" y="3092400"/>
            <a:ext cx="3571887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10см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Рисунок 4" descr="Линейк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1428750"/>
            <a:ext cx="25273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1500" y="2214554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1. Составить </a:t>
            </a:r>
            <a:r>
              <a:rPr lang="ru-RU" sz="2400" dirty="0">
                <a:latin typeface="Calibri" pitchFamily="34" charset="0"/>
              </a:rPr>
              <a:t>отрезок 10 см из отрезков </a:t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>3, 6, 2, 5 см.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71500" y="3857628"/>
            <a:ext cx="5688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2. Составить </a:t>
            </a:r>
            <a:r>
              <a:rPr lang="ru-RU" sz="2400" dirty="0">
                <a:latin typeface="Calibri" pitchFamily="34" charset="0"/>
              </a:rPr>
              <a:t>отрезок 100 см из отрезков </a:t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11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18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23, </a:t>
            </a:r>
            <a:r>
              <a:rPr lang="en-US" sz="2400" dirty="0" smtClean="0">
                <a:latin typeface="Calibri" pitchFamily="34" charset="0"/>
              </a:rPr>
              <a:t>28</a:t>
            </a:r>
            <a:r>
              <a:rPr lang="ru-RU" sz="2400" dirty="0" smtClean="0">
                <a:latin typeface="Calibri" pitchFamily="34" charset="0"/>
              </a:rPr>
              <a:t>, 29, 32, 35 </a:t>
            </a:r>
            <a:r>
              <a:rPr lang="ru-RU" sz="2400" dirty="0">
                <a:latin typeface="Calibri" pitchFamily="34" charset="0"/>
              </a:rPr>
              <a:t>см.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60363" y="642938"/>
            <a:ext cx="421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u="sng">
                <a:latin typeface="Calibri" pitchFamily="34" charset="0"/>
              </a:rPr>
              <a:t>Составь отрезок</a:t>
            </a:r>
          </a:p>
        </p:txBody>
      </p:sp>
      <p:sp>
        <p:nvSpPr>
          <p:cNvPr id="31750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142875" y="1085850"/>
            <a:ext cx="642937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Сколько нужно действий?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3090854"/>
            <a:ext cx="10001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 см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500" y="3090854"/>
            <a:ext cx="714375" cy="357188"/>
          </a:xfrm>
          <a:prstGeom prst="rect">
            <a:avLst/>
          </a:prstGeom>
          <a:solidFill>
            <a:srgbClr val="CE4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 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75" y="3090854"/>
            <a:ext cx="1857375" cy="357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 см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3071812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58015" y="4572008"/>
            <a:ext cx="1512000" cy="357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28 </a:t>
            </a:r>
            <a:r>
              <a:rPr lang="ru-RU" dirty="0"/>
              <a:t>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5072074"/>
            <a:ext cx="1566000" cy="3571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29 </a:t>
            </a:r>
            <a:r>
              <a:rPr lang="ru-RU" dirty="0"/>
              <a:t>см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811735"/>
            <a:ext cx="54000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 метр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6072206"/>
            <a:ext cx="1890000" cy="357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35 см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5572140"/>
            <a:ext cx="1728000" cy="3571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32 </a:t>
            </a:r>
            <a:r>
              <a:rPr lang="ru-RU" dirty="0"/>
              <a:t>см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58016" y="4071942"/>
            <a:ext cx="1242000" cy="357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23 </a:t>
            </a:r>
            <a:r>
              <a:rPr lang="ru-RU" dirty="0">
                <a:solidFill>
                  <a:schemeClr val="tx1"/>
                </a:solidFill>
              </a:rPr>
              <a:t>см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3571876"/>
            <a:ext cx="972000" cy="357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18 </a:t>
            </a:r>
            <a:r>
              <a:rPr lang="ru-RU" dirty="0">
                <a:solidFill>
                  <a:schemeClr val="tx1"/>
                </a:solidFill>
              </a:rPr>
              <a:t>см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5429264"/>
            <a:ext cx="540000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 метр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14810" y="5429264"/>
            <a:ext cx="1566000" cy="3571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29 </a:t>
            </a:r>
            <a:r>
              <a:rPr lang="ru-RU" dirty="0"/>
              <a:t>см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5429264"/>
            <a:ext cx="1890000" cy="357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35 см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86810" y="5429264"/>
            <a:ext cx="1728000" cy="3571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32 </a:t>
            </a:r>
            <a:r>
              <a:rPr lang="ru-RU" dirty="0"/>
              <a:t>см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472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35+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67398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29+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102480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32+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143108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11+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786182" y="60722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071538" y="6072206"/>
            <a:ext cx="714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67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96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107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5429264"/>
            <a:ext cx="1512000" cy="357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28 </a:t>
            </a:r>
            <a:r>
              <a:rPr lang="ru-RU" dirty="0"/>
              <a:t>см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2546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28+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95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105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429264"/>
            <a:ext cx="1242000" cy="357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23 </a:t>
            </a:r>
            <a:r>
              <a:rPr lang="ru-RU" dirty="0">
                <a:solidFill>
                  <a:schemeClr val="tx1"/>
                </a:solidFill>
              </a:rPr>
              <a:t>см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2546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23+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90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143108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11+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102876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101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14810" y="5429264"/>
            <a:ext cx="972000" cy="357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18 </a:t>
            </a:r>
            <a:r>
              <a:rPr lang="ru-RU" dirty="0">
                <a:solidFill>
                  <a:schemeClr val="tx1"/>
                </a:solidFill>
              </a:rPr>
              <a:t>см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43042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18+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071934" y="6060064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85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192446" y="5429264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85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96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64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84000" y="5429266"/>
            <a:ext cx="1566000" cy="3571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29 </a:t>
            </a:r>
            <a:r>
              <a:rPr lang="ru-RU" dirty="0"/>
              <a:t>см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5429264"/>
            <a:ext cx="1512000" cy="357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28 </a:t>
            </a:r>
            <a:r>
              <a:rPr lang="ru-RU" dirty="0"/>
              <a:t>см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02546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92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484000" y="5429266"/>
            <a:ext cx="1512000" cy="357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28 </a:t>
            </a:r>
            <a:r>
              <a:rPr lang="ru-RU" dirty="0"/>
              <a:t>см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285984" y="5429264"/>
            <a:ext cx="1566000" cy="3571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29 </a:t>
            </a:r>
            <a:r>
              <a:rPr lang="ru-RU" dirty="0"/>
              <a:t>см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71472" y="5429264"/>
            <a:ext cx="1728000" cy="3571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32 </a:t>
            </a:r>
            <a:r>
              <a:rPr lang="ru-RU" dirty="0"/>
              <a:t>см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071934" y="5429264"/>
            <a:ext cx="1242000" cy="357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23 </a:t>
            </a:r>
            <a:r>
              <a:rPr lang="ru-RU" dirty="0">
                <a:solidFill>
                  <a:schemeClr val="tx1"/>
                </a:solidFill>
              </a:rPr>
              <a:t>см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071934" y="5429264"/>
            <a:ext cx="972000" cy="357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18 </a:t>
            </a:r>
            <a:r>
              <a:rPr lang="ru-RU" dirty="0">
                <a:solidFill>
                  <a:schemeClr val="tx1"/>
                </a:solidFill>
              </a:rPr>
              <a:t>см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786446" y="5429264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02546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23+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643042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23+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071538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28+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87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335322" y="5429264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98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93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2143108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11+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049570" y="5429264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263884" y="5429266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000496" y="5429264"/>
            <a:ext cx="1242000" cy="357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23 </a:t>
            </a:r>
            <a:r>
              <a:rPr lang="ru-RU" dirty="0">
                <a:solidFill>
                  <a:schemeClr val="tx1"/>
                </a:solidFill>
              </a:rPr>
              <a:t>см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02546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18+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86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4071934" y="607220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97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571472" y="6060064"/>
            <a:ext cx="44291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642910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32+</a:t>
            </a:r>
            <a:endParaRPr lang="ru-RU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42976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29+</a:t>
            </a:r>
            <a:endParaRPr lang="ru-RU" dirty="0">
              <a:latin typeface="+mn-lt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857620" y="5429264"/>
            <a:ext cx="1512000" cy="357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28 </a:t>
            </a:r>
            <a:r>
              <a:rPr lang="ru-RU" dirty="0"/>
              <a:t>см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43042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28+</a:t>
            </a:r>
            <a:endParaRPr lang="ru-RU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71934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=</a:t>
            </a:r>
            <a:r>
              <a:rPr lang="ru-RU" b="1" dirty="0" smtClean="0">
                <a:latin typeface="+mn-lt"/>
              </a:rPr>
              <a:t>32</a:t>
            </a:r>
            <a:endParaRPr lang="ru-RU" b="1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71934" y="6060064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=</a:t>
            </a:r>
            <a:r>
              <a:rPr lang="ru-RU" b="1" dirty="0" smtClean="0">
                <a:latin typeface="+mn-lt"/>
              </a:rPr>
              <a:t>61</a:t>
            </a:r>
            <a:endParaRPr lang="ru-RU" b="1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71934" y="6072206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=</a:t>
            </a:r>
            <a:r>
              <a:rPr lang="ru-RU" b="1" dirty="0" smtClean="0">
                <a:latin typeface="+mn-lt"/>
              </a:rPr>
              <a:t>89</a:t>
            </a:r>
            <a:endParaRPr lang="ru-RU" b="1" dirty="0">
              <a:latin typeface="+mn-lt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5429264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43108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11+</a:t>
            </a:r>
            <a:endParaRPr lang="ru-RU" dirty="0"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071934" y="6072206"/>
            <a:ext cx="704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=</a:t>
            </a:r>
            <a:r>
              <a:rPr lang="ru-RU" b="1" dirty="0" smtClean="0">
                <a:latin typeface="+mn-lt"/>
              </a:rPr>
              <a:t>100</a:t>
            </a:r>
            <a:endParaRPr lang="ru-RU" b="1" dirty="0">
              <a:latin typeface="+mn-lt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724000" y="5429264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472000" y="5429266"/>
            <a:ext cx="594000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500"/>
                            </p:stCondLst>
                            <p:childTnLst>
                              <p:par>
                                <p:cTn id="18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500"/>
                            </p:stCondLst>
                            <p:childTnLst>
                              <p:par>
                                <p:cTn id="196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500"/>
                            </p:stCondLst>
                            <p:childTnLst>
                              <p:par>
                                <p:cTn id="2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500"/>
                            </p:stCondLst>
                            <p:childTnLst>
                              <p:par>
                                <p:cTn id="2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0"/>
                            </p:stCondLst>
                            <p:childTnLst>
                              <p:par>
                                <p:cTn id="2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500"/>
                            </p:stCondLst>
                            <p:childTnLst>
                              <p:par>
                                <p:cTn id="2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000"/>
                            </p:stCondLst>
                            <p:childTnLst>
                              <p:par>
                                <p:cTn id="2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9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000"/>
                            </p:stCondLst>
                            <p:childTnLst>
                              <p:par>
                                <p:cTn id="2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00"/>
                            </p:stCondLst>
                            <p:childTnLst>
                              <p:par>
                                <p:cTn id="2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500"/>
                            </p:stCondLst>
                            <p:childTnLst>
                              <p:par>
                                <p:cTn id="2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00"/>
                            </p:stCondLst>
                            <p:childTnLst>
                              <p:par>
                                <p:cTn id="28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500"/>
                            </p:stCondLst>
                            <p:childTnLst>
                              <p:par>
                                <p:cTn id="2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38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4500"/>
                            </p:stCondLst>
                            <p:childTnLst>
                              <p:par>
                                <p:cTn id="4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4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4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00"/>
                            </p:stCondLst>
                            <p:childTnLst>
                              <p:par>
                                <p:cTn id="4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00"/>
                            </p:stCondLst>
                            <p:childTnLst>
                              <p:par>
                                <p:cTn id="4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2000"/>
                            </p:stCondLst>
                            <p:childTnLst>
                              <p:par>
                                <p:cTn id="4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2500"/>
                            </p:stCondLst>
                            <p:childTnLst>
                              <p:par>
                                <p:cTn id="4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3000"/>
                            </p:stCondLst>
                            <p:childTnLst>
                              <p:par>
                                <p:cTn id="4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3500"/>
                            </p:stCondLst>
                            <p:childTnLst>
                              <p:par>
                                <p:cTn id="4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4000"/>
                            </p:stCondLst>
                            <p:childTnLst>
                              <p:par>
                                <p:cTn id="4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4500"/>
                            </p:stCondLst>
                            <p:childTnLst>
                              <p:par>
                                <p:cTn id="5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000"/>
                            </p:stCondLst>
                            <p:childTnLst>
                              <p:par>
                                <p:cTn id="5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500"/>
                            </p:stCondLst>
                            <p:childTnLst>
                              <p:par>
                                <p:cTn id="5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" grpId="0"/>
      <p:bldP spid="6" grpId="0"/>
      <p:bldP spid="31750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6" grpId="4" animBg="1"/>
      <p:bldP spid="36" grpId="5" animBg="1"/>
      <p:bldP spid="36" grpId="6" animBg="1"/>
      <p:bldP spid="36" grpId="7" animBg="1"/>
      <p:bldP spid="37" grpId="0"/>
      <p:bldP spid="38" grpId="0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24" grpId="0" animBg="1"/>
      <p:bldP spid="24" grpId="1" animBg="1"/>
      <p:bldP spid="34" grpId="0" animBg="1"/>
      <p:bldP spid="34" grpId="1" animBg="1"/>
      <p:bldP spid="43" grpId="0" animBg="1"/>
      <p:bldP spid="44" grpId="0" animBg="1"/>
      <p:bldP spid="28" grpId="0" animBg="1"/>
      <p:bldP spid="28" grpId="1" animBg="1"/>
      <p:bldP spid="33" grpId="0" animBg="1"/>
      <p:bldP spid="33" grpId="1" animBg="1"/>
      <p:bldP spid="45" grpId="0" animBg="1"/>
      <p:bldP spid="46" grpId="0" animBg="1"/>
      <p:bldP spid="47" grpId="0" animBg="1"/>
      <p:bldP spid="29" grpId="0" animBg="1"/>
      <p:bldP spid="29" grpId="1" animBg="1"/>
      <p:bldP spid="35" grpId="0" animBg="1"/>
      <p:bldP spid="35" grpId="1" animBg="1"/>
      <p:bldP spid="48" grpId="0" animBg="1"/>
      <p:bldP spid="50" grpId="0" animBg="1"/>
      <p:bldP spid="50" grpId="1" animBg="1"/>
      <p:bldP spid="51" grpId="0" animBg="1"/>
      <p:bldP spid="53" grpId="0" animBg="1"/>
      <p:bldP spid="55" grpId="0" animBg="1"/>
      <p:bldP spid="54" grpId="0" animBg="1"/>
      <p:bldP spid="54" grpId="1" animBg="1"/>
      <p:bldP spid="56" grpId="0" animBg="1"/>
      <p:bldP spid="56" grpId="1" animBg="1"/>
      <p:bldP spid="57" grpId="0" animBg="1"/>
      <p:bldP spid="58" grpId="0" animBg="1"/>
      <p:bldP spid="61" grpId="0" animBg="1"/>
      <p:bldP spid="61" grpId="1" animBg="1"/>
      <p:bldP spid="62" grpId="0" animBg="1"/>
      <p:bldP spid="64" grpId="0" animBg="1"/>
      <p:bldP spid="65" grpId="0" animBg="1"/>
      <p:bldP spid="65" grpId="1" animBg="1"/>
      <p:bldP spid="66" grpId="0" animBg="1"/>
      <p:bldP spid="66" grpId="1" animBg="1"/>
      <p:bldP spid="60" grpId="0" animBg="1"/>
      <p:bldP spid="60" grpId="1" animBg="1"/>
      <p:bldP spid="67" grpId="0" animBg="1"/>
      <p:bldP spid="67" grpId="1" animBg="1"/>
      <p:bldP spid="68" grpId="0" animBg="1"/>
      <p:bldP spid="69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1" grpId="0" animBg="1"/>
      <p:bldP spid="71" grpId="1" animBg="1"/>
      <p:bldP spid="71" grpId="2" animBg="1"/>
      <p:bldP spid="71" grpId="3" animBg="1"/>
      <p:bldP spid="77" grpId="0" animBg="1"/>
      <p:bldP spid="77" grpId="1" animBg="1"/>
      <p:bldP spid="78" grpId="0" animBg="1"/>
      <p:bldP spid="79" grpId="0" animBg="1"/>
      <p:bldP spid="79" grpId="1" animBg="1"/>
      <p:bldP spid="80" grpId="0" animBg="1"/>
      <p:bldP spid="80" grpId="1" animBg="1"/>
      <p:bldP spid="70" grpId="0" animBg="1"/>
      <p:bldP spid="70" grpId="1" animBg="1"/>
      <p:bldP spid="82" grpId="0" animBg="1"/>
      <p:bldP spid="83" grpId="0" animBg="1"/>
      <p:bldP spid="84" grpId="0" animBg="1"/>
      <p:bldP spid="85" grpId="0"/>
      <p:bldP spid="86" grpId="0"/>
      <p:bldP spid="87" grpId="0" animBg="1"/>
      <p:bldP spid="88" grpId="0"/>
      <p:bldP spid="89" grpId="0"/>
      <p:bldP spid="90" grpId="0" animBg="1"/>
      <p:bldP spid="91" grpId="0" animBg="1"/>
      <p:bldP spid="92" grpId="0" animBg="1"/>
      <p:bldP spid="93" grpId="0"/>
      <p:bldP spid="94" grpId="0" animBg="1"/>
      <p:bldP spid="97" grpId="0" animBg="1"/>
      <p:bldP spid="97" grpId="1" animBg="1"/>
      <p:bldP spid="98" grpId="0" animBg="1"/>
      <p:bldP spid="9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/>
          <p:cNvSpPr/>
          <p:nvPr/>
        </p:nvSpPr>
        <p:spPr>
          <a:xfrm rot="5400000">
            <a:off x="1439652" y="3537012"/>
            <a:ext cx="1512168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вверх 30"/>
          <p:cNvSpPr/>
          <p:nvPr/>
        </p:nvSpPr>
        <p:spPr>
          <a:xfrm rot="5400000" flipV="1">
            <a:off x="6088360" y="4009256"/>
            <a:ext cx="639688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983760" y="2808000"/>
            <a:ext cx="1764704" cy="1200329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76256" y="2736000"/>
            <a:ext cx="1764704" cy="1200329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3707904" y="3384000"/>
            <a:ext cx="29523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3635896" y="3312000"/>
            <a:ext cx="29523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85804" y="3326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Сложные алгоритмы</a:t>
            </a:r>
          </a:p>
        </p:txBody>
      </p:sp>
      <p:pic>
        <p:nvPicPr>
          <p:cNvPr id="16" name="Содержимое 3" descr="Tower_of_Hano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9248" y="2106489"/>
            <a:ext cx="2514600" cy="1106487"/>
          </a:xfrm>
        </p:spPr>
      </p:pic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323528" y="1484784"/>
            <a:ext cx="324036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Ханойская башня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2987824" y="4284385"/>
            <a:ext cx="280831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Сложность 2</a:t>
            </a:r>
            <a:r>
              <a:rPr lang="en-US" sz="3200" baseline="30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067944" y="1484785"/>
            <a:ext cx="45365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Переборные алгоритмы</a:t>
            </a: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563888" y="3240000"/>
            <a:ext cx="29523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Расшифровка генома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4283968" y="2132856"/>
            <a:ext cx="1800200" cy="461665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Управление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3995936" y="2679303"/>
            <a:ext cx="2304256" cy="461665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Синтез лекарств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6804248" y="2132856"/>
            <a:ext cx="1512168" cy="461665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Транспорт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67736" y="2660719"/>
            <a:ext cx="1764704" cy="1200329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Защита банковских транзакций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" name="Рисунок 4" descr="Линей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14818"/>
            <a:ext cx="906020" cy="135732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643570" y="5643578"/>
            <a:ext cx="300039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«Упаковка в контейнеры» (Логистика)</a:t>
            </a:r>
            <a:endParaRPr lang="ru-RU" dirty="0">
              <a:latin typeface="+mn-lt"/>
            </a:endParaRPr>
          </a:p>
        </p:txBody>
      </p:sp>
      <p:sp>
        <p:nvSpPr>
          <p:cNvPr id="24" name="Заголовок 2"/>
          <p:cNvSpPr txBox="1">
            <a:spLocks/>
          </p:cNvSpPr>
          <p:nvPr/>
        </p:nvSpPr>
        <p:spPr>
          <a:xfrm>
            <a:off x="500034" y="6621292"/>
            <a:ext cx="8229600" cy="2208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Существуют ли эффективные </a:t>
            </a:r>
            <a:r>
              <a:rPr lang="ru-RU" sz="47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алгоритмы?</a:t>
            </a:r>
            <a:endParaRPr lang="en-US" sz="4700" b="1" dirty="0">
              <a:solidFill>
                <a:schemeClr val="tx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32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</a:t>
            </a:r>
            <a:r>
              <a:rPr lang="ru-RU" sz="32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N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2</a:t>
            </a:r>
            <a:r>
              <a:rPr lang="ru-RU" sz="32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 	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N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3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0" grpId="0" animBg="1"/>
      <p:bldP spid="29" grpId="0" animBg="1"/>
      <p:bldP spid="28" grpId="0" animBg="1"/>
      <p:bldP spid="26" grpId="0" animBg="1"/>
      <p:bldP spid="17" grpId="0" animBg="1"/>
      <p:bldP spid="18" grpId="0" animBg="1"/>
      <p:bldP spid="20" grpId="0" animBg="1"/>
      <p:bldP spid="13" grpId="0" animBg="1"/>
      <p:bldP spid="14" grpId="0" animBg="1"/>
      <p:bldP spid="15" grpId="0" animBg="1"/>
      <p:bldP spid="19" grpId="0" animBg="1"/>
      <p:bldP spid="25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/>
          <p:cNvSpPr/>
          <p:nvPr/>
        </p:nvSpPr>
        <p:spPr>
          <a:xfrm rot="5400000">
            <a:off x="1439652" y="3537012"/>
            <a:ext cx="1512168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вверх 30"/>
          <p:cNvSpPr/>
          <p:nvPr/>
        </p:nvSpPr>
        <p:spPr>
          <a:xfrm rot="5400000" flipV="1">
            <a:off x="6088360" y="4009256"/>
            <a:ext cx="639688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983760" y="2808000"/>
            <a:ext cx="1764704" cy="1200329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76256" y="2736000"/>
            <a:ext cx="1764704" cy="1200329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3707904" y="3384000"/>
            <a:ext cx="29523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3635896" y="3312000"/>
            <a:ext cx="29523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85804" y="3326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Сложные алгоритмы</a:t>
            </a:r>
          </a:p>
        </p:txBody>
      </p:sp>
      <p:pic>
        <p:nvPicPr>
          <p:cNvPr id="16" name="Содержимое 3" descr="Tower_of_Hano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9248" y="2106489"/>
            <a:ext cx="2514600" cy="1106487"/>
          </a:xfrm>
        </p:spPr>
      </p:pic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323528" y="1484784"/>
            <a:ext cx="324036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Ханойская башня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2987824" y="4284385"/>
            <a:ext cx="280831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Сложность 2</a:t>
            </a:r>
            <a:r>
              <a:rPr lang="en-US" sz="3200" baseline="30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067944" y="1484785"/>
            <a:ext cx="45365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Переборные алгоритмы</a:t>
            </a: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563888" y="3240000"/>
            <a:ext cx="29523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Расшифровка генома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4283968" y="2132856"/>
            <a:ext cx="1800200" cy="461665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Управление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3995936" y="2679303"/>
            <a:ext cx="2304256" cy="461665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Синтез лекарств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6804248" y="2132856"/>
            <a:ext cx="1512168" cy="461665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Транспорт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67736" y="2660719"/>
            <a:ext cx="1764704" cy="1200329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Защита банковских транзакций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Заголовок 2"/>
          <p:cNvSpPr txBox="1">
            <a:spLocks/>
          </p:cNvSpPr>
          <p:nvPr/>
        </p:nvSpPr>
        <p:spPr>
          <a:xfrm>
            <a:off x="467544" y="4149080"/>
            <a:ext cx="8229600" cy="2208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Существуют ли эффективные </a:t>
            </a:r>
            <a:r>
              <a:rPr lang="ru-RU" sz="47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алгоритмы?</a:t>
            </a:r>
            <a:endParaRPr lang="en-US" sz="4700" b="1" dirty="0">
              <a:solidFill>
                <a:schemeClr val="tx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32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</a:t>
            </a:r>
            <a:r>
              <a:rPr lang="ru-RU" sz="32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N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2</a:t>
            </a:r>
            <a:r>
              <a:rPr lang="ru-RU" sz="32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 	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N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sym typeface="Wingdings" pitchFamily="2" charset="2"/>
              </a:rPr>
              <a:t>3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0" grpId="0" animBg="1"/>
      <p:bldP spid="29" grpId="0" animBg="1"/>
      <p:bldP spid="28" grpId="0" animBg="1"/>
      <p:bldP spid="26" grpId="0" animBg="1"/>
      <p:bldP spid="17" grpId="0" animBg="1"/>
      <p:bldP spid="18" grpId="0" animBg="1"/>
      <p:bldP spid="20" grpId="0" animBg="1"/>
      <p:bldP spid="13" grpId="0" animBg="1"/>
      <p:bldP spid="14" grpId="0" animBg="1"/>
      <p:bldP spid="15" grpId="0" animBg="1"/>
      <p:bldP spid="19" grpId="0" animBg="1"/>
      <p:bldP spid="25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1"/>
          <p:cNvSpPr>
            <a:spLocks noGrp="1"/>
          </p:cNvSpPr>
          <p:nvPr>
            <p:ph idx="1"/>
          </p:nvPr>
        </p:nvSpPr>
        <p:spPr>
          <a:xfrm>
            <a:off x="457200" y="4708525"/>
            <a:ext cx="8401050" cy="1577975"/>
          </a:xfrm>
        </p:spPr>
        <p:txBody>
          <a:bodyPr/>
          <a:lstStyle/>
          <a:p>
            <a:pPr indent="0" algn="ctr" eaLnBrk="1" hangingPunct="1">
              <a:buFont typeface="Wingdings 3" pitchFamily="18" charset="2"/>
              <a:buNone/>
            </a:pPr>
            <a:r>
              <a:rPr lang="ru-RU" dirty="0" smtClean="0"/>
              <a:t>№ 1 в списке «проблем тысячелетия»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(The Millennium Problems)</a:t>
            </a:r>
            <a:r>
              <a:rPr lang="ru-RU" dirty="0" smtClean="0"/>
              <a:t>. </a:t>
            </a:r>
            <a:endParaRPr lang="en-US" dirty="0" smtClean="0"/>
          </a:p>
          <a:p>
            <a:pPr indent="0" algn="just" eaLnBrk="1" hangingPunct="1">
              <a:buFont typeface="Wingdings 3" pitchFamily="18" charset="2"/>
              <a:buNone/>
            </a:pPr>
            <a:endParaRPr lang="ru-RU" dirty="0" smtClean="0"/>
          </a:p>
          <a:p>
            <a:pPr indent="0" algn="just"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843808" y="2276872"/>
            <a:ext cx="3888432" cy="1944216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/>
              <a:t>(?)</a:t>
            </a:r>
            <a:r>
              <a:rPr lang="ru-RU" sz="7200" dirty="0"/>
              <a:t/>
            </a:r>
            <a:br>
              <a:rPr lang="ru-RU" sz="7200" dirty="0"/>
            </a:br>
            <a:r>
              <a:rPr sz="7200" dirty="0"/>
              <a:t> </a:t>
            </a:r>
            <a:r>
              <a:rPr lang="ru-RU" sz="7200" dirty="0" smtClean="0"/>
              <a:t>P </a:t>
            </a:r>
            <a:r>
              <a:rPr lang="ru-RU" sz="7200" dirty="0"/>
              <a:t>= NP</a:t>
            </a: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539552" y="755650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Проблема сокращения перебора – проблема нахождения «быстрого» алгоритма </a:t>
            </a:r>
          </a:p>
          <a:p>
            <a:pPr algn="ctr"/>
            <a:r>
              <a:rPr lang="ru-RU" sz="2800" dirty="0">
                <a:latin typeface="Calibri" pitchFamily="34" charset="0"/>
              </a:rPr>
              <a:t>для сложных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7406640" cy="100013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3500487"/>
            <a:ext cx="7407275" cy="936625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</a:rPr>
              <a:t>Случ</a:t>
            </a:r>
            <a:r>
              <a:rPr lang="ru-RU" sz="2800" b="1" dirty="0" smtClean="0">
                <a:solidFill>
                  <a:srgbClr val="002060"/>
                </a:solidFill>
              </a:rPr>
              <a:t> Михаил Ильич, 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г.Москва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500166" y="260648"/>
            <a:ext cx="54006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Найти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13321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2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3323" name="Rectangle 2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24" name="Rectangle 2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25" name="Rectangle 26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26" name="Rectangle 27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27" name="Rectangle 28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28" name="Rectangle 29"/>
          <p:cNvSpPr>
            <a:spLocks noChangeArrowheads="1"/>
          </p:cNvSpPr>
          <p:nvPr/>
        </p:nvSpPr>
        <p:spPr bwMode="auto">
          <a:xfrm>
            <a:off x="0" y="579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29" name="Rectangle 30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30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31" name="Rectangle 5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32" name="Rectangle 51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33" name="Rectangle 5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34" name="Rectangle 53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35" name="Rectangle 54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36" name="Rectangle 55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37" name="Rectangle 56"/>
          <p:cNvSpPr>
            <a:spLocks noChangeArrowheads="1"/>
          </p:cNvSpPr>
          <p:nvPr/>
        </p:nvSpPr>
        <p:spPr bwMode="auto">
          <a:xfrm>
            <a:off x="0" y="579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38" name="Rectangle 57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39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40" name="Rectangle 8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latin typeface="Calibri" pitchFamily="34" charset="0"/>
                <a:cs typeface="Times New Roman" pitchFamily="18" charset="0"/>
              </a:rPr>
              <a:t>	 </a:t>
            </a:r>
            <a:endParaRPr lang="ru-RU">
              <a:latin typeface="Calibri" pitchFamily="34" charset="0"/>
            </a:endParaRPr>
          </a:p>
        </p:txBody>
      </p:sp>
      <p:sp>
        <p:nvSpPr>
          <p:cNvPr id="13341" name="Rectangle 86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42" name="Rectangle 87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3343" name="Rectangle 88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44" name="Rectangle 89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45" name="Rectangle 90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46" name="Rectangle 91"/>
          <p:cNvSpPr>
            <a:spLocks noChangeArrowheads="1"/>
          </p:cNvSpPr>
          <p:nvPr/>
        </p:nvSpPr>
        <p:spPr bwMode="auto">
          <a:xfrm>
            <a:off x="0" y="579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47" name="Rectangle 92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3348" name="TextBox 105"/>
          <p:cNvSpPr txBox="1">
            <a:spLocks noChangeArrowheads="1"/>
          </p:cNvSpPr>
          <p:nvPr/>
        </p:nvSpPr>
        <p:spPr bwMode="auto">
          <a:xfrm>
            <a:off x="500063" y="50006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u="sng">
                <a:latin typeface="Calibri" pitchFamily="34" charset="0"/>
              </a:rPr>
              <a:t>Задача поиска</a:t>
            </a:r>
          </a:p>
        </p:txBody>
      </p:sp>
      <p:pic>
        <p:nvPicPr>
          <p:cNvPr id="13350" name="Рисунок 156" descr="Шмидт О.Ю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88" y="3429000"/>
            <a:ext cx="6905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Рисунок 157" descr="Фихтенгольц Г.М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525" y="4365625"/>
            <a:ext cx="6207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Рисунок 158" descr="Тьюринг Аллан.jpg"/>
          <p:cNvPicPr>
            <a:picLocks noChangeAspect="1"/>
          </p:cNvPicPr>
          <p:nvPr/>
        </p:nvPicPr>
        <p:blipFill>
          <a:blip r:embed="rId4" cstate="print"/>
          <a:srcRect l="14470" b="204"/>
          <a:stretch>
            <a:fillRect/>
          </a:stretch>
        </p:blipFill>
        <p:spPr bwMode="auto">
          <a:xfrm>
            <a:off x="6867525" y="5373688"/>
            <a:ext cx="64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Рисунок 165" descr="Пуанкаре Анри.jp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75363" y="3429000"/>
            <a:ext cx="6397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5" name="Рисунок 166" descr="Петровский И.Г.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3771900" y="3429000"/>
            <a:ext cx="6207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Рисунок 167" descr="Нейман Джон фон.jp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259013" y="3429000"/>
            <a:ext cx="731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Рисунок 168" descr="Мандельброт Бенуа.jp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5356225" y="3429000"/>
            <a:ext cx="622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Рисунок 169" descr="Ли Софус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2187575" y="4365625"/>
            <a:ext cx="709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Рисунок 170" descr="Клейн Феликс.jpeg"/>
          <p:cNvPicPr>
            <a:picLocks noChangeAspect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4491038" y="3429000"/>
            <a:ext cx="771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Рисунок 171" descr="Карацуба А.А..jpg"/>
          <p:cNvPicPr>
            <a:picLocks noChangeAspect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4564063" y="4365625"/>
            <a:ext cx="660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Рисунок 172" descr="Канторович Л.В..jpg"/>
          <p:cNvPicPr>
            <a:picLocks noChangeAspect="1"/>
          </p:cNvPicPr>
          <p:nvPr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>
            <a:off x="7588250" y="5373688"/>
            <a:ext cx="5857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Рисунок 174" descr="Жордан Камиль.jpeg"/>
          <p:cNvPicPr>
            <a:picLocks noChangeAspect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4564063" y="2492375"/>
            <a:ext cx="6858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Рисунок 175" descr="Александер Джеймс.jpeg"/>
          <p:cNvPicPr>
            <a:picLocks noChangeAspect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771900" y="2492375"/>
            <a:ext cx="7096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Рисунок 176" descr="Картан Анри.jpeg"/>
          <p:cNvPicPr>
            <a:picLocks noChangeAspect="1"/>
          </p:cNvPicPr>
          <p:nvPr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5356225" y="2492375"/>
            <a:ext cx="6143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Рисунок 177" descr="Синай Я.Г..jpg"/>
          <p:cNvPicPr>
            <a:picLocks noChangeAspect="1"/>
          </p:cNvPicPr>
          <p:nvPr/>
        </p:nvPicPr>
        <p:blipFill>
          <a:blip r:embed="rId16" cstate="print">
            <a:grayscl/>
          </a:blip>
          <a:srcRect/>
          <a:stretch>
            <a:fillRect/>
          </a:stretch>
        </p:blipFill>
        <p:spPr bwMode="auto">
          <a:xfrm>
            <a:off x="6867525" y="3429000"/>
            <a:ext cx="627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Рисунок 179" descr="Ляпунов А.М..jpg"/>
          <p:cNvPicPr>
            <a:picLocks noChangeAspect="1"/>
          </p:cNvPicPr>
          <p:nvPr/>
        </p:nvPicPr>
        <p:blipFill>
          <a:blip r:embed="rId17" cstate="print">
            <a:grayscl/>
          </a:blip>
          <a:srcRect/>
          <a:stretch>
            <a:fillRect/>
          </a:stretch>
        </p:blipFill>
        <p:spPr bwMode="auto">
          <a:xfrm>
            <a:off x="3771900" y="5373688"/>
            <a:ext cx="630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7" name="Рисунок 180" descr="Лупанов О.Б..jpg"/>
          <p:cNvPicPr>
            <a:picLocks noChangeAspect="1"/>
          </p:cNvPicPr>
          <p:nvPr/>
        </p:nvPicPr>
        <p:blipFill>
          <a:blip r:embed="rId18" cstate="print">
            <a:grayscl/>
          </a:blip>
          <a:srcRect/>
          <a:stretch>
            <a:fillRect/>
          </a:stretch>
        </p:blipFill>
        <p:spPr bwMode="auto">
          <a:xfrm>
            <a:off x="7558113" y="1493830"/>
            <a:ext cx="657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8" name="Рисунок 181" descr="Коэн Пол.gif"/>
          <p:cNvPicPr>
            <a:picLocks noChangeAspect="1"/>
          </p:cNvPicPr>
          <p:nvPr/>
        </p:nvPicPr>
        <p:blipFill>
          <a:blip r:embed="rId19" cstate="print">
            <a:grayscl/>
          </a:blip>
          <a:srcRect l="21140" r="22491" b="-11"/>
          <a:stretch>
            <a:fillRect/>
          </a:stretch>
        </p:blipFill>
        <p:spPr bwMode="auto">
          <a:xfrm>
            <a:off x="2979738" y="5373688"/>
            <a:ext cx="6905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9" name="Рисунок 182" descr="Смейл Стивен.jpg"/>
          <p:cNvPicPr>
            <a:picLocks noChangeAspect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6075363" y="2492375"/>
            <a:ext cx="7080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2" name="Рисунок 187" descr="Шварц Лоран.jpg"/>
          <p:cNvPicPr>
            <a:picLocks noChangeAspect="1"/>
          </p:cNvPicPr>
          <p:nvPr/>
        </p:nvPicPr>
        <p:blipFill>
          <a:blip r:embed="rId21" cstate="print">
            <a:grayscl/>
          </a:blip>
          <a:srcRect/>
          <a:stretch>
            <a:fillRect/>
          </a:stretch>
        </p:blipFill>
        <p:spPr bwMode="auto">
          <a:xfrm>
            <a:off x="7588250" y="4365625"/>
            <a:ext cx="6556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3" name="Рисунок 188" descr="Смирнов С..jpg"/>
          <p:cNvPicPr>
            <a:picLocks noChangeAspect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6075363" y="1493830"/>
            <a:ext cx="712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4" name="Рисунок 189" descr="Перельман Г..jpg"/>
          <p:cNvPicPr>
            <a:picLocks noChangeAspect="1"/>
          </p:cNvPicPr>
          <p:nvPr/>
        </p:nvPicPr>
        <p:blipFill>
          <a:blip r:embed="rId23" cstate="print">
            <a:grayscl/>
          </a:blip>
          <a:srcRect l="18602" b="-11"/>
          <a:stretch>
            <a:fillRect/>
          </a:stretch>
        </p:blipFill>
        <p:spPr bwMode="auto">
          <a:xfrm>
            <a:off x="3771900" y="4365625"/>
            <a:ext cx="630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6" name="Рисунок 191" descr="Люстерник Л.А..jpg"/>
          <p:cNvPicPr>
            <a:picLocks noChangeAspect="1"/>
          </p:cNvPicPr>
          <p:nvPr/>
        </p:nvPicPr>
        <p:blipFill>
          <a:blip r:embed="rId24" cstate="print">
            <a:grayscl/>
          </a:blip>
          <a:srcRect/>
          <a:stretch>
            <a:fillRect/>
          </a:stretch>
        </p:blipFill>
        <p:spPr bwMode="auto">
          <a:xfrm>
            <a:off x="2979738" y="4365625"/>
            <a:ext cx="677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7" name="Рисунок 192" descr="Дринфельд В.Г..jpeg"/>
          <p:cNvPicPr>
            <a:picLocks noChangeAspect="1"/>
          </p:cNvPicPr>
          <p:nvPr/>
        </p:nvPicPr>
        <p:blipFill>
          <a:blip r:embed="rId25" cstate="print">
            <a:grayscl/>
          </a:blip>
          <a:srcRect/>
          <a:stretch>
            <a:fillRect/>
          </a:stretch>
        </p:blipFill>
        <p:spPr bwMode="auto">
          <a:xfrm>
            <a:off x="6075363" y="5373688"/>
            <a:ext cx="68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8" name="Рисунок 194" descr="Лаврентьев М.А..jpg"/>
          <p:cNvPicPr>
            <a:picLocks noChangeAspect="1"/>
          </p:cNvPicPr>
          <p:nvPr/>
        </p:nvPicPr>
        <p:blipFill>
          <a:blip r:embed="rId26" cstate="print">
            <a:grayscl/>
          </a:blip>
          <a:srcRect/>
          <a:stretch>
            <a:fillRect/>
          </a:stretch>
        </p:blipFill>
        <p:spPr bwMode="auto">
          <a:xfrm>
            <a:off x="5356225" y="5373688"/>
            <a:ext cx="7032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9" name="Рисунок 195" descr="Артин Эмиль.jpeg"/>
          <p:cNvPicPr>
            <a:picLocks noChangeAspect="1"/>
          </p:cNvPicPr>
          <p:nvPr/>
        </p:nvPicPr>
        <p:blipFill>
          <a:blip r:embed="rId27" cstate="print">
            <a:grayscl/>
          </a:blip>
          <a:srcRect/>
          <a:stretch>
            <a:fillRect/>
          </a:stretch>
        </p:blipFill>
        <p:spPr bwMode="auto">
          <a:xfrm>
            <a:off x="2255838" y="5373688"/>
            <a:ext cx="731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0" name="Рисунок 196" descr="Тейт Джон.jpg"/>
          <p:cNvPicPr>
            <a:picLocks noChangeAspect="1"/>
          </p:cNvPicPr>
          <p:nvPr/>
        </p:nvPicPr>
        <p:blipFill>
          <a:blip r:embed="rId28" cstate="print">
            <a:grayscl/>
          </a:blip>
          <a:srcRect/>
          <a:stretch>
            <a:fillRect/>
          </a:stretch>
        </p:blipFill>
        <p:spPr bwMode="auto">
          <a:xfrm>
            <a:off x="2330450" y="2492375"/>
            <a:ext cx="5762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1" name="Рисунок 197" descr="Громов М.Л..jpg"/>
          <p:cNvPicPr>
            <a:picLocks noChangeAspect="1"/>
          </p:cNvPicPr>
          <p:nvPr/>
        </p:nvPicPr>
        <p:blipFill>
          <a:blip r:embed="rId29" cstate="print">
            <a:grayscl/>
          </a:blip>
          <a:srcRect/>
          <a:stretch>
            <a:fillRect/>
          </a:stretch>
        </p:blipFill>
        <p:spPr bwMode="auto">
          <a:xfrm>
            <a:off x="1611313" y="1493830"/>
            <a:ext cx="5762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2" name="Рисунок 199" descr="Мамфорд Д..jpg"/>
          <p:cNvPicPr>
            <a:picLocks noChangeAspect="1"/>
          </p:cNvPicPr>
          <p:nvPr/>
        </p:nvPicPr>
        <p:blipFill>
          <a:blip r:embed="rId30" cstate="print">
            <a:grayscl/>
          </a:blip>
          <a:srcRect/>
          <a:stretch>
            <a:fillRect/>
          </a:stretch>
        </p:blipFill>
        <p:spPr bwMode="auto">
          <a:xfrm>
            <a:off x="3051175" y="3429000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3" name="Рисунок 200" descr="Шнирельман Л.Г..jpg"/>
          <p:cNvPicPr>
            <a:picLocks noChangeAspect="1"/>
          </p:cNvPicPr>
          <p:nvPr/>
        </p:nvPicPr>
        <p:blipFill>
          <a:blip r:embed="rId31" cstate="print">
            <a:grayscl/>
          </a:blip>
          <a:srcRect/>
          <a:stretch>
            <a:fillRect/>
          </a:stretch>
        </p:blipFill>
        <p:spPr bwMode="auto">
          <a:xfrm>
            <a:off x="3051175" y="2492375"/>
            <a:ext cx="60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4" name="Рисунок 201" descr="Ковалевская С.В..jpg"/>
          <p:cNvPicPr>
            <a:picLocks noChangeAspect="1"/>
          </p:cNvPicPr>
          <p:nvPr/>
        </p:nvPicPr>
        <p:blipFill>
          <a:blip r:embed="rId32" cstate="print">
            <a:grayscl/>
          </a:blip>
          <a:srcRect/>
          <a:stretch>
            <a:fillRect/>
          </a:stretch>
        </p:blipFill>
        <p:spPr bwMode="auto">
          <a:xfrm>
            <a:off x="5356225" y="4365625"/>
            <a:ext cx="679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5" name="Рисунок 202" descr="Гельфанд И.М..jpg"/>
          <p:cNvPicPr>
            <a:picLocks noChangeAspect="1"/>
          </p:cNvPicPr>
          <p:nvPr/>
        </p:nvPicPr>
        <p:blipFill>
          <a:blip r:embed="rId33" cstate="print">
            <a:grayscl/>
          </a:blip>
          <a:srcRect/>
          <a:stretch>
            <a:fillRect/>
          </a:stretch>
        </p:blipFill>
        <p:spPr bwMode="auto">
          <a:xfrm>
            <a:off x="4564063" y="5373688"/>
            <a:ext cx="6492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6" name="Рисунок 203" descr="Новиков С.П..jpg"/>
          <p:cNvPicPr>
            <a:picLocks noChangeAspect="1"/>
          </p:cNvPicPr>
          <p:nvPr/>
        </p:nvPicPr>
        <p:blipFill>
          <a:blip r:embed="rId34" cstate="print">
            <a:grayscl/>
          </a:blip>
          <a:srcRect/>
          <a:stretch>
            <a:fillRect/>
          </a:stretch>
        </p:blipFill>
        <p:spPr bwMode="auto">
          <a:xfrm>
            <a:off x="890588" y="3429000"/>
            <a:ext cx="6397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7" name="Рисунок 204" descr="Манин Ю.И..jpg"/>
          <p:cNvPicPr>
            <a:picLocks noChangeAspect="1"/>
          </p:cNvPicPr>
          <p:nvPr/>
        </p:nvPicPr>
        <p:blipFill>
          <a:blip r:embed="rId35" cstate="print">
            <a:grayscl/>
          </a:blip>
          <a:srcRect/>
          <a:stretch>
            <a:fillRect/>
          </a:stretch>
        </p:blipFill>
        <p:spPr bwMode="auto">
          <a:xfrm>
            <a:off x="6796088" y="2492375"/>
            <a:ext cx="7254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8" name="Рисунок 205" descr="Атья М..jpg"/>
          <p:cNvPicPr>
            <a:picLocks noChangeAspect="1"/>
          </p:cNvPicPr>
          <p:nvPr/>
        </p:nvPicPr>
        <p:blipFill>
          <a:blip r:embed="rId36" cstate="print">
            <a:grayscl/>
          </a:blip>
          <a:srcRect l="22502" r="17491" b="-11"/>
          <a:stretch>
            <a:fillRect/>
          </a:stretch>
        </p:blipFill>
        <p:spPr bwMode="auto">
          <a:xfrm>
            <a:off x="3051175" y="1493830"/>
            <a:ext cx="690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9" name="Рисунок 207" descr="Винер Н..jpg"/>
          <p:cNvPicPr>
            <a:picLocks noChangeAspect="1"/>
          </p:cNvPicPr>
          <p:nvPr/>
        </p:nvPicPr>
        <p:blipFill>
          <a:blip r:embed="rId37" cstate="print">
            <a:grayscl/>
          </a:blip>
          <a:srcRect/>
          <a:stretch>
            <a:fillRect/>
          </a:stretch>
        </p:blipFill>
        <p:spPr bwMode="auto">
          <a:xfrm>
            <a:off x="890588" y="1493830"/>
            <a:ext cx="546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0" name="Рисунок 210" descr="Лузин Н.Н..jpg"/>
          <p:cNvPicPr>
            <a:picLocks noChangeAspect="1"/>
          </p:cNvPicPr>
          <p:nvPr/>
        </p:nvPicPr>
        <p:blipFill>
          <a:blip r:embed="rId38" cstate="print">
            <a:grayscl/>
          </a:blip>
          <a:srcRect/>
          <a:stretch>
            <a:fillRect/>
          </a:stretch>
        </p:blipFill>
        <p:spPr bwMode="auto">
          <a:xfrm>
            <a:off x="1557338" y="3429000"/>
            <a:ext cx="6302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1" name="Рисунок 211" descr="Постников М.М..gif"/>
          <p:cNvPicPr>
            <a:picLocks noChangeAspect="1"/>
          </p:cNvPicPr>
          <p:nvPr/>
        </p:nvPicPr>
        <p:blipFill>
          <a:blip r:embed="rId39" cstate="print">
            <a:grayscl/>
          </a:blip>
          <a:srcRect/>
          <a:stretch>
            <a:fillRect/>
          </a:stretch>
        </p:blipFill>
        <p:spPr bwMode="auto">
          <a:xfrm>
            <a:off x="3843338" y="1493830"/>
            <a:ext cx="661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2" name="Рисунок 212" descr="Чебышев П.Л..jpg"/>
          <p:cNvPicPr>
            <a:picLocks noChangeAspect="1"/>
          </p:cNvPicPr>
          <p:nvPr/>
        </p:nvPicPr>
        <p:blipFill>
          <a:blip r:embed="rId40" cstate="print">
            <a:grayscl/>
          </a:blip>
          <a:srcRect/>
          <a:stretch>
            <a:fillRect/>
          </a:stretch>
        </p:blipFill>
        <p:spPr bwMode="auto">
          <a:xfrm>
            <a:off x="1539875" y="2492375"/>
            <a:ext cx="6778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Рисунок 213" descr="Стеклов В.А..gif"/>
          <p:cNvPicPr>
            <a:picLocks noChangeAspect="1"/>
          </p:cNvPicPr>
          <p:nvPr/>
        </p:nvPicPr>
        <p:blipFill>
          <a:blip r:embed="rId41" cstate="print">
            <a:grayscl/>
          </a:blip>
          <a:srcRect/>
          <a:stretch>
            <a:fillRect/>
          </a:stretch>
        </p:blipFill>
        <p:spPr bwMode="auto">
          <a:xfrm>
            <a:off x="5283200" y="1493830"/>
            <a:ext cx="7858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Рисунок 214" descr="Эйнштейн А..jpg"/>
          <p:cNvPicPr>
            <a:picLocks noChangeAspect="1"/>
          </p:cNvPicPr>
          <p:nvPr/>
        </p:nvPicPr>
        <p:blipFill>
          <a:blip r:embed="rId42" cstate="print">
            <a:grayscl/>
          </a:blip>
          <a:srcRect/>
          <a:stretch>
            <a:fillRect/>
          </a:stretch>
        </p:blipFill>
        <p:spPr bwMode="auto">
          <a:xfrm>
            <a:off x="2263775" y="1493830"/>
            <a:ext cx="7159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Рисунок 215" descr="Колмогоров А.Н..jpg"/>
          <p:cNvPicPr>
            <a:picLocks noChangeAspect="1"/>
          </p:cNvPicPr>
          <p:nvPr/>
        </p:nvPicPr>
        <p:blipFill>
          <a:blip r:embed="rId43" cstate="print">
            <a:grayscl/>
          </a:blip>
          <a:srcRect/>
          <a:stretch>
            <a:fillRect/>
          </a:stretch>
        </p:blipFill>
        <p:spPr bwMode="auto">
          <a:xfrm>
            <a:off x="900113" y="5373688"/>
            <a:ext cx="5794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Рисунок 216" descr="Келдыш М.В..jpg"/>
          <p:cNvPicPr>
            <a:picLocks noChangeAspect="1"/>
          </p:cNvPicPr>
          <p:nvPr/>
        </p:nvPicPr>
        <p:blipFill>
          <a:blip r:embed="rId44" cstate="print">
            <a:grayscl/>
          </a:blip>
          <a:srcRect/>
          <a:stretch>
            <a:fillRect/>
          </a:stretch>
        </p:blipFill>
        <p:spPr bwMode="auto">
          <a:xfrm>
            <a:off x="890588" y="2492375"/>
            <a:ext cx="5794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Рисунок 219" descr="Бойаи Янош.jpg"/>
          <p:cNvPicPr>
            <a:picLocks noChangeAspect="1"/>
          </p:cNvPicPr>
          <p:nvPr/>
        </p:nvPicPr>
        <p:blipFill>
          <a:blip r:embed="rId45" cstate="print">
            <a:grayscl/>
          </a:blip>
          <a:srcRect/>
          <a:stretch>
            <a:fillRect/>
          </a:stretch>
        </p:blipFill>
        <p:spPr bwMode="auto">
          <a:xfrm>
            <a:off x="890588" y="4365625"/>
            <a:ext cx="5921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Рисунок 220" descr="Лобачевский Н.И..jpg"/>
          <p:cNvPicPr>
            <a:picLocks noChangeAspect="1"/>
          </p:cNvPicPr>
          <p:nvPr/>
        </p:nvPicPr>
        <p:blipFill>
          <a:blip r:embed="rId46" cstate="print">
            <a:grayscl/>
          </a:blip>
          <a:srcRect/>
          <a:stretch>
            <a:fillRect/>
          </a:stretch>
        </p:blipFill>
        <p:spPr bwMode="auto">
          <a:xfrm>
            <a:off x="1539875" y="4365625"/>
            <a:ext cx="6207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Содержимое 3" descr="Никольский С.М..jpg"/>
          <p:cNvPicPr>
            <a:picLocks noGrp="1" noChangeAspect="1"/>
          </p:cNvPicPr>
          <p:nvPr>
            <p:ph idx="1"/>
          </p:nvPr>
        </p:nvPicPr>
        <p:blipFill>
          <a:blip r:embed="rId47" cstate="print"/>
          <a:stretch>
            <a:fillRect/>
          </a:stretch>
        </p:blipFill>
        <p:spPr>
          <a:xfrm>
            <a:off x="1571604" y="5357826"/>
            <a:ext cx="588387" cy="864000"/>
          </a:xfrm>
        </p:spPr>
      </p:pic>
      <p:pic>
        <p:nvPicPr>
          <p:cNvPr id="90" name="Рисунок 89" descr="Гедель Курт.jp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4572000" y="1500174"/>
            <a:ext cx="605042" cy="864000"/>
          </a:xfrm>
          <a:prstGeom prst="rect">
            <a:avLst/>
          </a:prstGeom>
        </p:spPr>
      </p:pic>
      <p:pic>
        <p:nvPicPr>
          <p:cNvPr id="91" name="Рисунок 90" descr="Гильберт Давид.jp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6072198" y="4357694"/>
            <a:ext cx="711529" cy="864000"/>
          </a:xfrm>
          <a:prstGeom prst="rect">
            <a:avLst/>
          </a:prstGeom>
        </p:spPr>
      </p:pic>
      <p:pic>
        <p:nvPicPr>
          <p:cNvPr id="92" name="Рисунок 91" descr="Нетер Эмми 2.jp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6858016" y="1500174"/>
            <a:ext cx="635414" cy="864000"/>
          </a:xfrm>
          <a:prstGeom prst="rect">
            <a:avLst/>
          </a:prstGeom>
        </p:spPr>
      </p:pic>
      <p:pic>
        <p:nvPicPr>
          <p:cNvPr id="93" name="Рисунок 92" descr="Меньшов Д.Е..JP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7572396" y="2500306"/>
            <a:ext cx="665280" cy="864000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 rot="5400000">
            <a:off x="4430720" y="849313"/>
            <a:ext cx="9842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5222883" y="849313"/>
            <a:ext cx="9842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922845" y="357188"/>
            <a:ext cx="784225" cy="1587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922845" y="1339850"/>
            <a:ext cx="784225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Рисунок 499" descr="Колмогоров А.Н..jpg"/>
          <p:cNvPicPr>
            <a:picLocks noChangeAspect="1"/>
          </p:cNvPicPr>
          <p:nvPr/>
        </p:nvPicPr>
        <p:blipFill>
          <a:blip r:embed="rId43" cstate="print">
            <a:grayscl/>
          </a:blip>
          <a:srcRect/>
          <a:stretch>
            <a:fillRect/>
          </a:stretch>
        </p:blipFill>
        <p:spPr bwMode="auto">
          <a:xfrm>
            <a:off x="5022000" y="404813"/>
            <a:ext cx="579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29552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/>
              <a:t>Во сколько раз увеличится время поиска?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4342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cxnSp>
        <p:nvCxnSpPr>
          <p:cNvPr id="269" name="Прямая соединительная линия 268"/>
          <p:cNvCxnSpPr/>
          <p:nvPr/>
        </p:nvCxnSpPr>
        <p:spPr>
          <a:xfrm rot="5400000">
            <a:off x="6743700" y="849313"/>
            <a:ext cx="9842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rot="5400000">
            <a:off x="7535863" y="849313"/>
            <a:ext cx="98425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>
            <a:off x="7235825" y="357188"/>
            <a:ext cx="784225" cy="1587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>
            <a:off x="7235825" y="1339850"/>
            <a:ext cx="784225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05"/>
          <p:cNvSpPr txBox="1">
            <a:spLocks noChangeArrowheads="1"/>
          </p:cNvSpPr>
          <p:nvPr/>
        </p:nvSpPr>
        <p:spPr bwMode="auto">
          <a:xfrm>
            <a:off x="285750" y="2857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u="sng">
                <a:latin typeface="Calibri" pitchFamily="34" charset="0"/>
              </a:rPr>
              <a:t>Задача поиска</a:t>
            </a:r>
          </a:p>
        </p:txBody>
      </p:sp>
      <p:pic>
        <p:nvPicPr>
          <p:cNvPr id="14348" name="Рисунок 276" descr="Тарски Альфред.jpe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227763" y="1916113"/>
            <a:ext cx="3460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277" descr="Шмидт О.Ю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420938"/>
            <a:ext cx="34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278" descr="Фихтенгольц Г.М.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1916113"/>
            <a:ext cx="3095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Рисунок 279" descr="Тьюринг Аллан.jpg"/>
          <p:cNvPicPr>
            <a:picLocks noChangeAspect="1"/>
          </p:cNvPicPr>
          <p:nvPr/>
        </p:nvPicPr>
        <p:blipFill>
          <a:blip r:embed="rId5" cstate="print"/>
          <a:srcRect l="14470" b="204"/>
          <a:stretch>
            <a:fillRect/>
          </a:stretch>
        </p:blipFill>
        <p:spPr bwMode="auto">
          <a:xfrm>
            <a:off x="1908175" y="5949950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Рисунок 280" descr="Стинрод Норман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1916113"/>
            <a:ext cx="3603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281" descr="Рассел Бертран.jp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588125" y="1412875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282" descr="Кантор Георг.jp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6948488" y="1916113"/>
            <a:ext cx="3603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283" descr="Пуанкаре Анри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5795963" y="2420938"/>
            <a:ext cx="3190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284" descr="Петровский И.Г..jpg"/>
          <p:cNvPicPr>
            <a:picLocks noChangeAspect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1476375" y="2924175"/>
            <a:ext cx="3095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Рисунок 285" descr="Нейман Джон фон.jpg"/>
          <p:cNvPicPr>
            <a:picLocks noChangeAspect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1476375" y="3933825"/>
            <a:ext cx="365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Рисунок 286" descr="Мандельброт Бенуа.jpg"/>
          <p:cNvPicPr>
            <a:picLocks noChangeAspect="1"/>
          </p:cNvPicPr>
          <p:nvPr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>
            <a:off x="4643438" y="2420938"/>
            <a:ext cx="3127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Рисунок 287" descr="Ли Софус.jpg"/>
          <p:cNvPicPr>
            <a:picLocks noChangeAspect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1042988" y="3933825"/>
            <a:ext cx="35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Рисунок 288" descr="Клейн Феликс.jpeg"/>
          <p:cNvPicPr>
            <a:picLocks noChangeAspect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419475" y="242093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Рисунок 289" descr="Карацуба А.А..jpg"/>
          <p:cNvPicPr>
            <a:picLocks noChangeAspect="1"/>
          </p:cNvPicPr>
          <p:nvPr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1042988" y="594995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Рисунок 290" descr="Канторович Л.В..jpg"/>
          <p:cNvPicPr>
            <a:picLocks noChangeAspect="1"/>
          </p:cNvPicPr>
          <p:nvPr/>
        </p:nvPicPr>
        <p:blipFill>
          <a:blip r:embed="rId16" cstate="print">
            <a:grayscl/>
          </a:blip>
          <a:srcRect/>
          <a:stretch>
            <a:fillRect/>
          </a:stretch>
        </p:blipFill>
        <p:spPr bwMode="auto">
          <a:xfrm>
            <a:off x="2700338" y="2924175"/>
            <a:ext cx="2921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Рисунок 291" descr="Жордан Камиль.jpeg"/>
          <p:cNvPicPr>
            <a:picLocks noChangeAspect="1"/>
          </p:cNvPicPr>
          <p:nvPr/>
        </p:nvPicPr>
        <p:blipFill>
          <a:blip r:embed="rId17" cstate="print">
            <a:grayscl/>
          </a:blip>
          <a:srcRect/>
          <a:stretch>
            <a:fillRect/>
          </a:stretch>
        </p:blipFill>
        <p:spPr bwMode="auto">
          <a:xfrm>
            <a:off x="3059113" y="1916113"/>
            <a:ext cx="3444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Рисунок 292" descr="Александер Джеймс.jpeg"/>
          <p:cNvPicPr>
            <a:picLocks noChangeAspect="1"/>
          </p:cNvPicPr>
          <p:nvPr/>
        </p:nvPicPr>
        <p:blipFill>
          <a:blip r:embed="rId18" cstate="print">
            <a:grayscl/>
          </a:blip>
          <a:srcRect/>
          <a:stretch>
            <a:fillRect/>
          </a:stretch>
        </p:blipFill>
        <p:spPr bwMode="auto">
          <a:xfrm>
            <a:off x="1476375" y="2420938"/>
            <a:ext cx="35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Рисунок 293" descr="Картан Анри.jpeg"/>
          <p:cNvPicPr>
            <a:picLocks noChangeAspect="1"/>
          </p:cNvPicPr>
          <p:nvPr/>
        </p:nvPicPr>
        <p:blipFill>
          <a:blip r:embed="rId19" cstate="print">
            <a:grayscl/>
          </a:blip>
          <a:srcRect/>
          <a:stretch>
            <a:fillRect/>
          </a:stretch>
        </p:blipFill>
        <p:spPr bwMode="auto">
          <a:xfrm>
            <a:off x="4643438" y="1916113"/>
            <a:ext cx="3079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Рисунок 294" descr="Синай Я.Г..jpg"/>
          <p:cNvPicPr>
            <a:picLocks noChangeAspect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6588125" y="1916113"/>
            <a:ext cx="3127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Рисунок 295" descr="Ляпунов А.М..jpg"/>
          <p:cNvPicPr>
            <a:picLocks noChangeAspect="1"/>
          </p:cNvPicPr>
          <p:nvPr/>
        </p:nvPicPr>
        <p:blipFill>
          <a:blip r:embed="rId21" cstate="print">
            <a:grayscl/>
          </a:blip>
          <a:srcRect/>
          <a:stretch>
            <a:fillRect/>
          </a:stretch>
        </p:blipFill>
        <p:spPr bwMode="auto">
          <a:xfrm>
            <a:off x="1476375" y="5445125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Рисунок 296" descr="Лупанов О.Б..jpg"/>
          <p:cNvPicPr>
            <a:picLocks noChangeAspect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6948488" y="1412875"/>
            <a:ext cx="328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Рисунок 297" descr="Коэн Пол.gif"/>
          <p:cNvPicPr>
            <a:picLocks noChangeAspect="1"/>
          </p:cNvPicPr>
          <p:nvPr/>
        </p:nvPicPr>
        <p:blipFill>
          <a:blip r:embed="rId23" cstate="print">
            <a:grayscl/>
          </a:blip>
          <a:srcRect l="21140" r="22491" b="-11"/>
          <a:stretch>
            <a:fillRect/>
          </a:stretch>
        </p:blipFill>
        <p:spPr bwMode="auto">
          <a:xfrm>
            <a:off x="7308850" y="1412875"/>
            <a:ext cx="344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Рисунок 298" descr="Смейл Стивен.jpg"/>
          <p:cNvPicPr>
            <a:picLocks noChangeAspect="1"/>
          </p:cNvPicPr>
          <p:nvPr/>
        </p:nvPicPr>
        <p:blipFill>
          <a:blip r:embed="rId24" cstate="print">
            <a:grayscl/>
          </a:blip>
          <a:srcRect/>
          <a:stretch>
            <a:fillRect/>
          </a:stretch>
        </p:blipFill>
        <p:spPr bwMode="auto">
          <a:xfrm>
            <a:off x="5795963" y="1412875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Рисунок 299" descr="Концевич М..jpg"/>
          <p:cNvPicPr>
            <a:picLocks noChangeAspect="1"/>
          </p:cNvPicPr>
          <p:nvPr/>
        </p:nvPicPr>
        <p:blipFill>
          <a:blip r:embed="rId25" cstate="print">
            <a:grayscl/>
          </a:blip>
          <a:srcRect/>
          <a:stretch>
            <a:fillRect/>
          </a:stretch>
        </p:blipFill>
        <p:spPr bwMode="auto">
          <a:xfrm>
            <a:off x="3797300" y="1412875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Рисунок 300" descr="Серр Жан-Пьер.jpg"/>
          <p:cNvPicPr>
            <a:picLocks noChangeAspect="1"/>
          </p:cNvPicPr>
          <p:nvPr/>
        </p:nvPicPr>
        <p:blipFill>
          <a:blip r:embed="rId26" cstate="print">
            <a:grayscl/>
          </a:blip>
          <a:srcRect/>
          <a:stretch>
            <a:fillRect/>
          </a:stretch>
        </p:blipFill>
        <p:spPr bwMode="auto">
          <a:xfrm>
            <a:off x="6227763" y="1412875"/>
            <a:ext cx="29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Рисунок 301" descr="Кодайра Кунихико.jpg"/>
          <p:cNvPicPr>
            <a:picLocks noChangeAspect="1"/>
          </p:cNvPicPr>
          <p:nvPr/>
        </p:nvPicPr>
        <p:blipFill>
          <a:blip r:embed="rId27" cstate="print">
            <a:grayscl/>
          </a:blip>
          <a:srcRect/>
          <a:stretch>
            <a:fillRect/>
          </a:stretch>
        </p:blipFill>
        <p:spPr bwMode="auto">
          <a:xfrm>
            <a:off x="2339975" y="1916113"/>
            <a:ext cx="339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4" name="Рисунок 302" descr="Шварц Лоран.jpg"/>
          <p:cNvPicPr>
            <a:picLocks noChangeAspect="1"/>
          </p:cNvPicPr>
          <p:nvPr/>
        </p:nvPicPr>
        <p:blipFill>
          <a:blip r:embed="rId28" cstate="print">
            <a:grayscl/>
          </a:blip>
          <a:srcRect/>
          <a:stretch>
            <a:fillRect/>
          </a:stretch>
        </p:blipFill>
        <p:spPr bwMode="auto">
          <a:xfrm>
            <a:off x="7340600" y="2420938"/>
            <a:ext cx="327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5" name="Рисунок 303" descr="Смирнов С..jpg"/>
          <p:cNvPicPr>
            <a:picLocks noChangeAspect="1"/>
          </p:cNvPicPr>
          <p:nvPr/>
        </p:nvPicPr>
        <p:blipFill>
          <a:blip r:embed="rId29" cstate="print">
            <a:grayscl/>
          </a:blip>
          <a:srcRect/>
          <a:stretch>
            <a:fillRect/>
          </a:stretch>
        </p:blipFill>
        <p:spPr bwMode="auto">
          <a:xfrm>
            <a:off x="5003800" y="1412875"/>
            <a:ext cx="3571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Рисунок 304" descr="Перельман Г..jpg"/>
          <p:cNvPicPr>
            <a:picLocks noChangeAspect="1"/>
          </p:cNvPicPr>
          <p:nvPr/>
        </p:nvPicPr>
        <p:blipFill>
          <a:blip r:embed="rId30" cstate="print">
            <a:grayscl/>
          </a:blip>
          <a:srcRect l="18602" b="-11"/>
          <a:stretch>
            <a:fillRect/>
          </a:stretch>
        </p:blipFill>
        <p:spPr bwMode="auto">
          <a:xfrm>
            <a:off x="1476375" y="5949950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7" name="Рисунок 305" descr="Окуньков А..jpg"/>
          <p:cNvPicPr>
            <a:picLocks noChangeAspect="1"/>
          </p:cNvPicPr>
          <p:nvPr/>
        </p:nvPicPr>
        <p:blipFill>
          <a:blip r:embed="rId31" cstate="print">
            <a:grayscl/>
          </a:blip>
          <a:srcRect l="22502" r="17491" b="-11"/>
          <a:stretch>
            <a:fillRect/>
          </a:stretch>
        </p:blipFill>
        <p:spPr bwMode="auto">
          <a:xfrm>
            <a:off x="8101013" y="1412875"/>
            <a:ext cx="344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8" name="Рисунок 306" descr="Люстерник Л.А..jpg"/>
          <p:cNvPicPr>
            <a:picLocks noChangeAspect="1"/>
          </p:cNvPicPr>
          <p:nvPr/>
        </p:nvPicPr>
        <p:blipFill>
          <a:blip r:embed="rId32" cstate="print">
            <a:grayscl/>
          </a:blip>
          <a:srcRect/>
          <a:stretch>
            <a:fillRect/>
          </a:stretch>
        </p:blipFill>
        <p:spPr bwMode="auto">
          <a:xfrm>
            <a:off x="1476375" y="4437063"/>
            <a:ext cx="338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9" name="Рисунок 307" descr="Дринфельд В.Г..jpeg"/>
          <p:cNvPicPr>
            <a:picLocks noChangeAspect="1"/>
          </p:cNvPicPr>
          <p:nvPr/>
        </p:nvPicPr>
        <p:blipFill>
          <a:blip r:embed="rId33" cstate="print">
            <a:grayscl/>
          </a:blip>
          <a:srcRect/>
          <a:stretch>
            <a:fillRect/>
          </a:stretch>
        </p:blipFill>
        <p:spPr bwMode="auto">
          <a:xfrm>
            <a:off x="5022850" y="2924175"/>
            <a:ext cx="3413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0" name="Рисунок 308" descr="Лаврентьев М.А..jpg"/>
          <p:cNvPicPr>
            <a:picLocks noChangeAspect="1"/>
          </p:cNvPicPr>
          <p:nvPr/>
        </p:nvPicPr>
        <p:blipFill>
          <a:blip r:embed="rId34" cstate="print">
            <a:grayscl/>
          </a:blip>
          <a:srcRect/>
          <a:stretch>
            <a:fillRect/>
          </a:stretch>
        </p:blipFill>
        <p:spPr bwMode="auto">
          <a:xfrm>
            <a:off x="5003800" y="3429000"/>
            <a:ext cx="352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Рисунок 309" descr="Артин Эмиль.jpeg"/>
          <p:cNvPicPr>
            <a:picLocks noChangeAspect="1"/>
          </p:cNvPicPr>
          <p:nvPr/>
        </p:nvPicPr>
        <p:blipFill>
          <a:blip r:embed="rId35" cstate="print">
            <a:grayscl/>
          </a:blip>
          <a:srcRect/>
          <a:stretch>
            <a:fillRect/>
          </a:stretch>
        </p:blipFill>
        <p:spPr bwMode="auto">
          <a:xfrm>
            <a:off x="611188" y="5445125"/>
            <a:ext cx="366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Рисунок 310" descr="Тейт Джон.jpg"/>
          <p:cNvPicPr>
            <a:picLocks noChangeAspect="1"/>
          </p:cNvPicPr>
          <p:nvPr/>
        </p:nvPicPr>
        <p:blipFill>
          <a:blip r:embed="rId36" cstate="print">
            <a:grayscl/>
          </a:blip>
          <a:srcRect/>
          <a:stretch>
            <a:fillRect/>
          </a:stretch>
        </p:blipFill>
        <p:spPr bwMode="auto">
          <a:xfrm>
            <a:off x="6227763" y="2420938"/>
            <a:ext cx="28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Рисунок 311" descr="Громов М.Л..jpg"/>
          <p:cNvPicPr>
            <a:picLocks noChangeAspect="1"/>
          </p:cNvPicPr>
          <p:nvPr/>
        </p:nvPicPr>
        <p:blipFill>
          <a:blip r:embed="rId37" cstate="print">
            <a:grayscl/>
          </a:blip>
          <a:srcRect/>
          <a:stretch>
            <a:fillRect/>
          </a:stretch>
        </p:blipFill>
        <p:spPr bwMode="auto">
          <a:xfrm>
            <a:off x="1042988" y="4941888"/>
            <a:ext cx="288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Рисунок 312" descr="Мамфорд Д..jpg"/>
          <p:cNvPicPr>
            <a:picLocks noChangeAspect="1"/>
          </p:cNvPicPr>
          <p:nvPr/>
        </p:nvPicPr>
        <p:blipFill>
          <a:blip r:embed="rId38" cstate="print">
            <a:grayscl/>
          </a:blip>
          <a:srcRect/>
          <a:stretch>
            <a:fillRect/>
          </a:stretch>
        </p:blipFill>
        <p:spPr bwMode="auto">
          <a:xfrm>
            <a:off x="611188" y="3933825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Рисунок 313" descr="Шнирельман Л.Г..jpg"/>
          <p:cNvPicPr>
            <a:picLocks noChangeAspect="1"/>
          </p:cNvPicPr>
          <p:nvPr/>
        </p:nvPicPr>
        <p:blipFill>
          <a:blip r:embed="rId39" cstate="print">
            <a:grayscl/>
          </a:blip>
          <a:srcRect/>
          <a:stretch>
            <a:fillRect/>
          </a:stretch>
        </p:blipFill>
        <p:spPr bwMode="auto">
          <a:xfrm>
            <a:off x="1042988" y="5445125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Рисунок 314" descr="Ковалевская С.В..jpg"/>
          <p:cNvPicPr>
            <a:picLocks noChangeAspect="1"/>
          </p:cNvPicPr>
          <p:nvPr/>
        </p:nvPicPr>
        <p:blipFill>
          <a:blip r:embed="rId40" cstate="print">
            <a:grayscl/>
          </a:blip>
          <a:srcRect/>
          <a:stretch>
            <a:fillRect/>
          </a:stretch>
        </p:blipFill>
        <p:spPr bwMode="auto">
          <a:xfrm>
            <a:off x="5435600" y="2420938"/>
            <a:ext cx="341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7" name="Рисунок 315" descr="Гельфанд И.М..jpg"/>
          <p:cNvPicPr>
            <a:picLocks noChangeAspect="1"/>
          </p:cNvPicPr>
          <p:nvPr/>
        </p:nvPicPr>
        <p:blipFill>
          <a:blip r:embed="rId41" cstate="print">
            <a:grayscl/>
          </a:blip>
          <a:srcRect/>
          <a:stretch>
            <a:fillRect/>
          </a:stretch>
        </p:blipFill>
        <p:spPr bwMode="auto">
          <a:xfrm>
            <a:off x="2700338" y="5445125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8" name="Рисунок 316" descr="Новиков С.П..jpg"/>
          <p:cNvPicPr>
            <a:picLocks noChangeAspect="1"/>
          </p:cNvPicPr>
          <p:nvPr/>
        </p:nvPicPr>
        <p:blipFill>
          <a:blip r:embed="rId42" cstate="print">
            <a:grayscl/>
          </a:blip>
          <a:srcRect/>
          <a:stretch>
            <a:fillRect/>
          </a:stretch>
        </p:blipFill>
        <p:spPr bwMode="auto">
          <a:xfrm>
            <a:off x="579438" y="3429000"/>
            <a:ext cx="320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9" name="Рисунок 317" descr="Манин Ю.И..jpg"/>
          <p:cNvPicPr>
            <a:picLocks noChangeAspect="1"/>
          </p:cNvPicPr>
          <p:nvPr/>
        </p:nvPicPr>
        <p:blipFill>
          <a:blip r:embed="rId43" cstate="print">
            <a:grayscl/>
          </a:blip>
          <a:srcRect/>
          <a:stretch>
            <a:fillRect/>
          </a:stretch>
        </p:blipFill>
        <p:spPr bwMode="auto">
          <a:xfrm>
            <a:off x="8101013" y="2420938"/>
            <a:ext cx="361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0" name="Рисунок 318" descr="Атья М..jpg"/>
          <p:cNvPicPr>
            <a:picLocks noChangeAspect="1"/>
          </p:cNvPicPr>
          <p:nvPr/>
        </p:nvPicPr>
        <p:blipFill>
          <a:blip r:embed="rId44" cstate="print">
            <a:grayscl/>
          </a:blip>
          <a:srcRect l="22502" r="17491" b="-11"/>
          <a:stretch>
            <a:fillRect/>
          </a:stretch>
        </p:blipFill>
        <p:spPr bwMode="auto">
          <a:xfrm>
            <a:off x="1908175" y="1412875"/>
            <a:ext cx="344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1" name="Рисунок 319" descr="Винер Н..jpg"/>
          <p:cNvPicPr>
            <a:picLocks noChangeAspect="1"/>
          </p:cNvPicPr>
          <p:nvPr/>
        </p:nvPicPr>
        <p:blipFill>
          <a:blip r:embed="rId45" cstate="print">
            <a:grayscl/>
          </a:blip>
          <a:srcRect/>
          <a:stretch>
            <a:fillRect/>
          </a:stretch>
        </p:blipFill>
        <p:spPr bwMode="auto">
          <a:xfrm>
            <a:off x="627063" y="1412875"/>
            <a:ext cx="273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2" name="Рисунок 320" descr="Менделеев Д.И..JPG"/>
          <p:cNvPicPr>
            <a:picLocks noChangeAspect="1"/>
          </p:cNvPicPr>
          <p:nvPr/>
        </p:nvPicPr>
        <p:blipFill>
          <a:blip r:embed="rId46" cstate="print">
            <a:grayscl/>
          </a:blip>
          <a:srcRect/>
          <a:stretch>
            <a:fillRect/>
          </a:stretch>
        </p:blipFill>
        <p:spPr bwMode="auto">
          <a:xfrm>
            <a:off x="1042988" y="2924175"/>
            <a:ext cx="365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Рисунок 321" descr="Лузин Н.Н..jpg"/>
          <p:cNvPicPr>
            <a:picLocks noChangeAspect="1"/>
          </p:cNvPicPr>
          <p:nvPr/>
        </p:nvPicPr>
        <p:blipFill>
          <a:blip r:embed="rId47" cstate="print">
            <a:grayscl/>
          </a:blip>
          <a:srcRect/>
          <a:stretch>
            <a:fillRect/>
          </a:stretch>
        </p:blipFill>
        <p:spPr bwMode="auto">
          <a:xfrm>
            <a:off x="1060450" y="3429000"/>
            <a:ext cx="315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Рисунок 322" descr="Постников М.М..gif"/>
          <p:cNvPicPr>
            <a:picLocks noChangeAspect="1"/>
          </p:cNvPicPr>
          <p:nvPr/>
        </p:nvPicPr>
        <p:blipFill>
          <a:blip r:embed="rId48" cstate="print">
            <a:grayscl/>
          </a:blip>
          <a:srcRect/>
          <a:stretch>
            <a:fillRect/>
          </a:stretch>
        </p:blipFill>
        <p:spPr bwMode="auto">
          <a:xfrm>
            <a:off x="3059113" y="1412875"/>
            <a:ext cx="331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Рисунок 323" descr="Чебышев П.Л..jpg"/>
          <p:cNvPicPr>
            <a:picLocks noChangeAspect="1"/>
          </p:cNvPicPr>
          <p:nvPr/>
        </p:nvPicPr>
        <p:blipFill>
          <a:blip r:embed="rId49" cstate="print">
            <a:grayscl/>
          </a:blip>
          <a:srcRect/>
          <a:stretch>
            <a:fillRect/>
          </a:stretch>
        </p:blipFill>
        <p:spPr bwMode="auto">
          <a:xfrm>
            <a:off x="1042988" y="2420938"/>
            <a:ext cx="339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Рисунок 324" descr="Стеклов В.А..gif"/>
          <p:cNvPicPr>
            <a:picLocks noChangeAspect="1"/>
          </p:cNvPicPr>
          <p:nvPr/>
        </p:nvPicPr>
        <p:blipFill>
          <a:blip r:embed="rId50" cstate="print">
            <a:grayscl/>
          </a:blip>
          <a:srcRect/>
          <a:stretch>
            <a:fillRect/>
          </a:stretch>
        </p:blipFill>
        <p:spPr bwMode="auto">
          <a:xfrm>
            <a:off x="4572000" y="1412875"/>
            <a:ext cx="392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Рисунок 325" descr="Эйнштейн А..jpg"/>
          <p:cNvPicPr>
            <a:picLocks noChangeAspect="1"/>
          </p:cNvPicPr>
          <p:nvPr/>
        </p:nvPicPr>
        <p:blipFill>
          <a:blip r:embed="rId51" cstate="print">
            <a:grayscl/>
          </a:blip>
          <a:srcRect/>
          <a:stretch>
            <a:fillRect/>
          </a:stretch>
        </p:blipFill>
        <p:spPr bwMode="auto">
          <a:xfrm>
            <a:off x="1476375" y="1412875"/>
            <a:ext cx="3571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Рисунок 326" descr="Колмогоров А.Н..jpg"/>
          <p:cNvPicPr>
            <a:picLocks noChangeAspect="1"/>
          </p:cNvPicPr>
          <p:nvPr/>
        </p:nvPicPr>
        <p:blipFill>
          <a:blip r:embed="rId52" cstate="print">
            <a:grayscl/>
          </a:blip>
          <a:srcRect/>
          <a:stretch>
            <a:fillRect/>
          </a:stretch>
        </p:blipFill>
        <p:spPr bwMode="auto">
          <a:xfrm>
            <a:off x="2700338" y="5949950"/>
            <a:ext cx="288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9" name="Рисунок 327" descr="Келдыш М.В..jpg"/>
          <p:cNvPicPr>
            <a:picLocks noChangeAspect="1"/>
          </p:cNvPicPr>
          <p:nvPr/>
        </p:nvPicPr>
        <p:blipFill>
          <a:blip r:embed="rId53" cstate="print">
            <a:grayscl/>
          </a:blip>
          <a:srcRect/>
          <a:stretch>
            <a:fillRect/>
          </a:stretch>
        </p:blipFill>
        <p:spPr bwMode="auto">
          <a:xfrm>
            <a:off x="611188" y="2420938"/>
            <a:ext cx="290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0" name="Рисунок 328" descr="Королев С.П..jpg"/>
          <p:cNvPicPr>
            <a:picLocks noChangeAspect="1"/>
          </p:cNvPicPr>
          <p:nvPr/>
        </p:nvPicPr>
        <p:blipFill>
          <a:blip r:embed="rId54" cstate="print">
            <a:grayscl/>
          </a:blip>
          <a:srcRect/>
          <a:stretch>
            <a:fillRect/>
          </a:stretch>
        </p:blipFill>
        <p:spPr bwMode="auto">
          <a:xfrm>
            <a:off x="1042988" y="1412875"/>
            <a:ext cx="315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1" name="Рисунок 329" descr="Бойаи Янош.jpg"/>
          <p:cNvPicPr>
            <a:picLocks noChangeAspect="1"/>
          </p:cNvPicPr>
          <p:nvPr/>
        </p:nvPicPr>
        <p:blipFill>
          <a:blip r:embed="rId55" cstate="print">
            <a:grayscl/>
          </a:blip>
          <a:srcRect/>
          <a:stretch>
            <a:fillRect/>
          </a:stretch>
        </p:blipFill>
        <p:spPr bwMode="auto">
          <a:xfrm>
            <a:off x="611188" y="4437063"/>
            <a:ext cx="296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2" name="Рисунок 330" descr="Лобачевский Н.И..jpg"/>
          <p:cNvPicPr>
            <a:picLocks noChangeAspect="1"/>
          </p:cNvPicPr>
          <p:nvPr/>
        </p:nvPicPr>
        <p:blipFill>
          <a:blip r:embed="rId56" cstate="print">
            <a:grayscl/>
          </a:blip>
          <a:srcRect/>
          <a:stretch>
            <a:fillRect/>
          </a:stretch>
        </p:blipFill>
        <p:spPr bwMode="auto">
          <a:xfrm>
            <a:off x="1042988" y="4437063"/>
            <a:ext cx="311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3" name="Рисунок 331" descr="Рамануджан.jp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7740650" y="1412875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4" name="Рисунок 332" descr="Соболев С.Л..jp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7740650" y="1916113"/>
            <a:ext cx="2587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5" name="Рисунок 333" descr="Стокс Джордж.jpg"/>
          <p:cNvPicPr>
            <a:picLocks noChangeAspect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5435600" y="1412875"/>
            <a:ext cx="288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6" name="Рисунок 334" descr="Том Рене.jpeg"/>
          <p:cNvPicPr>
            <a:picLocks noChangeAspect="1"/>
          </p:cNvPicPr>
          <p:nvPr/>
        </p:nvPicPr>
        <p:blipFill>
          <a:blip r:embed="rId60" cstate="print">
            <a:grayscl/>
          </a:blip>
          <a:srcRect/>
          <a:stretch>
            <a:fillRect/>
          </a:stretch>
        </p:blipFill>
        <p:spPr bwMode="auto">
          <a:xfrm>
            <a:off x="4211638" y="1412875"/>
            <a:ext cx="306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" name="Рисунок 335" descr="Виноградов И.М..jpg"/>
          <p:cNvPicPr>
            <a:picLocks noChangeAspect="1"/>
          </p:cNvPicPr>
          <p:nvPr/>
        </p:nvPicPr>
        <p:blipFill>
          <a:blip r:embed="rId61" cstate="print">
            <a:grayscl/>
          </a:blip>
          <a:srcRect/>
          <a:stretch>
            <a:fillRect/>
          </a:stretch>
        </p:blipFill>
        <p:spPr bwMode="auto">
          <a:xfrm>
            <a:off x="1042988" y="1916113"/>
            <a:ext cx="3222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8" name="Рисунок 336" descr="Хермандер Ларс.jpg"/>
          <p:cNvPicPr>
            <a:picLocks noChangeAspect="1"/>
          </p:cNvPicPr>
          <p:nvPr/>
        </p:nvPicPr>
        <p:blipFill>
          <a:blip r:embed="rId62" cstate="print">
            <a:grayscl/>
          </a:blip>
          <a:srcRect/>
          <a:stretch>
            <a:fillRect/>
          </a:stretch>
        </p:blipFill>
        <p:spPr bwMode="auto">
          <a:xfrm>
            <a:off x="7740650" y="2420938"/>
            <a:ext cx="325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9" name="Рисунок 337" descr="Хинчин А.Я..jpg"/>
          <p:cNvPicPr>
            <a:picLocks noChangeAspect="1"/>
          </p:cNvPicPr>
          <p:nvPr/>
        </p:nvPicPr>
        <p:blipFill>
          <a:blip r:embed="rId63" cstate="print">
            <a:grayscl/>
          </a:blip>
          <a:srcRect/>
          <a:stretch>
            <a:fillRect/>
          </a:stretch>
        </p:blipFill>
        <p:spPr bwMode="auto">
          <a:xfrm>
            <a:off x="5003800" y="1916113"/>
            <a:ext cx="3556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0" name="Рисунок 338" descr="Пятецкий-Шапиро И.И..jpg"/>
          <p:cNvPicPr>
            <a:picLocks noChangeAspect="1"/>
          </p:cNvPicPr>
          <p:nvPr/>
        </p:nvPicPr>
        <p:blipFill>
          <a:blip r:embed="rId64" cstate="print">
            <a:grayscl/>
          </a:blip>
          <a:srcRect/>
          <a:stretch>
            <a:fillRect/>
          </a:stretch>
        </p:blipFill>
        <p:spPr bwMode="auto">
          <a:xfrm>
            <a:off x="5784850" y="1916113"/>
            <a:ext cx="3000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1" name="Рисунок 339" descr="Милнор Дж..jpg"/>
          <p:cNvPicPr>
            <a:picLocks noChangeAspect="1"/>
          </p:cNvPicPr>
          <p:nvPr/>
        </p:nvPicPr>
        <p:blipFill>
          <a:blip r:embed="rId65" cstate="print">
            <a:grayscl/>
          </a:blip>
          <a:srcRect/>
          <a:stretch>
            <a:fillRect/>
          </a:stretch>
        </p:blipFill>
        <p:spPr bwMode="auto">
          <a:xfrm>
            <a:off x="6988175" y="2420938"/>
            <a:ext cx="320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2" name="Рисунок 340" descr="Остроградский М.В..jpeg"/>
          <p:cNvPicPr>
            <a:picLocks noChangeAspect="1"/>
          </p:cNvPicPr>
          <p:nvPr/>
        </p:nvPicPr>
        <p:blipFill>
          <a:blip r:embed="rId66" cstate="print">
            <a:grayscl/>
          </a:blip>
          <a:srcRect/>
          <a:stretch>
            <a:fillRect/>
          </a:stretch>
        </p:blipFill>
        <p:spPr bwMode="auto">
          <a:xfrm>
            <a:off x="615950" y="1916113"/>
            <a:ext cx="3556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3" name="Рисунок 341" descr="Ершов А.П..jpg"/>
          <p:cNvPicPr>
            <a:picLocks noChangeAspect="1"/>
          </p:cNvPicPr>
          <p:nvPr/>
        </p:nvPicPr>
        <p:blipFill>
          <a:blip r:embed="rId67" cstate="print">
            <a:grayscl/>
          </a:blip>
          <a:srcRect/>
          <a:stretch>
            <a:fillRect/>
          </a:stretch>
        </p:blipFill>
        <p:spPr bwMode="auto">
          <a:xfrm>
            <a:off x="5435600" y="1916113"/>
            <a:ext cx="2857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4" name="Содержимое 277" descr="Паули Вольфганг.jpg"/>
          <p:cNvPicPr>
            <a:picLocks noGrp="1" noChangeAspect="1"/>
          </p:cNvPicPr>
          <p:nvPr>
            <p:ph idx="1"/>
          </p:nvPr>
        </p:nvPicPr>
        <p:blipFill>
          <a:blip r:embed="rId68" cstate="print">
            <a:grayscl/>
          </a:blip>
          <a:srcRect/>
          <a:stretch>
            <a:fillRect/>
          </a:stretch>
        </p:blipFill>
        <p:spPr>
          <a:xfrm>
            <a:off x="1908175" y="2420938"/>
            <a:ext cx="387350" cy="431800"/>
          </a:xfrm>
        </p:spPr>
      </p:pic>
      <p:pic>
        <p:nvPicPr>
          <p:cNvPr id="14415" name="Рисунок 343" descr="Эйнштейн.jpeg"/>
          <p:cNvPicPr>
            <a:picLocks noChangeAspect="1"/>
          </p:cNvPicPr>
          <p:nvPr/>
        </p:nvPicPr>
        <p:blipFill>
          <a:blip r:embed="rId69" cstate="print">
            <a:grayscl/>
          </a:blip>
          <a:srcRect/>
          <a:stretch>
            <a:fillRect/>
          </a:stretch>
        </p:blipFill>
        <p:spPr bwMode="auto">
          <a:xfrm>
            <a:off x="2339975" y="2420938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6" name="Рисунок 345" descr="Шредингер.jpg"/>
          <p:cNvPicPr>
            <a:picLocks noChangeAspect="1"/>
          </p:cNvPicPr>
          <p:nvPr/>
        </p:nvPicPr>
        <p:blipFill>
          <a:blip r:embed="rId70" cstate="print">
            <a:grayscl/>
          </a:blip>
          <a:srcRect/>
          <a:stretch>
            <a:fillRect/>
          </a:stretch>
        </p:blipFill>
        <p:spPr bwMode="auto">
          <a:xfrm>
            <a:off x="4184650" y="1916113"/>
            <a:ext cx="3873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7" name="Рисунок 346" descr="Черенков П.А..jpg"/>
          <p:cNvPicPr>
            <a:picLocks noChangeAspect="1"/>
          </p:cNvPicPr>
          <p:nvPr/>
        </p:nvPicPr>
        <p:blipFill>
          <a:blip r:embed="rId71" cstate="print">
            <a:grayscl/>
          </a:blip>
          <a:srcRect/>
          <a:stretch>
            <a:fillRect/>
          </a:stretch>
        </p:blipFill>
        <p:spPr bwMode="auto">
          <a:xfrm>
            <a:off x="5003800" y="2420938"/>
            <a:ext cx="371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8" name="Рисунок 347" descr="Френкель Я.И..jpg"/>
          <p:cNvPicPr>
            <a:picLocks noChangeAspect="1"/>
          </p:cNvPicPr>
          <p:nvPr/>
        </p:nvPicPr>
        <p:blipFill>
          <a:blip r:embed="rId72" cstate="print">
            <a:grayscl/>
          </a:blip>
          <a:srcRect/>
          <a:stretch>
            <a:fillRect/>
          </a:stretch>
        </p:blipFill>
        <p:spPr bwMode="auto">
          <a:xfrm>
            <a:off x="2339975" y="3429000"/>
            <a:ext cx="303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9" name="Рисунок 348" descr="Франк И.М..jpg"/>
          <p:cNvPicPr>
            <a:picLocks noChangeAspect="1"/>
          </p:cNvPicPr>
          <p:nvPr/>
        </p:nvPicPr>
        <p:blipFill>
          <a:blip r:embed="rId73" cstate="print">
            <a:grayscl/>
          </a:blip>
          <a:srcRect/>
          <a:stretch>
            <a:fillRect/>
          </a:stretch>
        </p:blipFill>
        <p:spPr bwMode="auto">
          <a:xfrm>
            <a:off x="3059113" y="2420938"/>
            <a:ext cx="306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0" name="Рисунок 349" descr="Ферми Энрико.jpg"/>
          <p:cNvPicPr>
            <a:picLocks noChangeAspect="1"/>
          </p:cNvPicPr>
          <p:nvPr/>
        </p:nvPicPr>
        <p:blipFill>
          <a:blip r:embed="rId74" cstate="print">
            <a:grayscl/>
          </a:blip>
          <a:srcRect/>
          <a:stretch>
            <a:fillRect/>
          </a:stretch>
        </p:blipFill>
        <p:spPr bwMode="auto">
          <a:xfrm>
            <a:off x="4211638" y="2924175"/>
            <a:ext cx="3889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1" name="Рисунок 350" descr="Фейнман Ричард.jpg"/>
          <p:cNvPicPr>
            <a:picLocks noChangeAspect="1"/>
          </p:cNvPicPr>
          <p:nvPr/>
        </p:nvPicPr>
        <p:blipFill>
          <a:blip r:embed="rId75" cstate="print">
            <a:grayscl/>
          </a:blip>
          <a:srcRect/>
          <a:stretch>
            <a:fillRect/>
          </a:stretch>
        </p:blipFill>
        <p:spPr bwMode="auto">
          <a:xfrm>
            <a:off x="2700338" y="2420938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2" name="Рисунок 352" descr="Тесла.jpg"/>
          <p:cNvPicPr>
            <a:picLocks noChangeAspect="1"/>
          </p:cNvPicPr>
          <p:nvPr/>
        </p:nvPicPr>
        <p:blipFill>
          <a:blip r:embed="rId76" cstate="print">
            <a:grayscl/>
          </a:blip>
          <a:srcRect/>
          <a:stretch>
            <a:fillRect/>
          </a:stretch>
        </p:blipFill>
        <p:spPr bwMode="auto">
          <a:xfrm>
            <a:off x="3419475" y="2924175"/>
            <a:ext cx="3984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3" name="Рисунок 353" descr="Тамм И.Е..jpg"/>
          <p:cNvPicPr>
            <a:picLocks noChangeAspect="1"/>
          </p:cNvPicPr>
          <p:nvPr/>
        </p:nvPicPr>
        <p:blipFill>
          <a:blip r:embed="rId77" cstate="print">
            <a:grayscl/>
          </a:blip>
          <a:srcRect/>
          <a:stretch>
            <a:fillRect/>
          </a:stretch>
        </p:blipFill>
        <p:spPr bwMode="auto">
          <a:xfrm>
            <a:off x="1908175" y="4941888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4" name="Рисунок 355" descr="Сахаров А.Д..jpg"/>
          <p:cNvPicPr>
            <a:picLocks noChangeAspect="1"/>
          </p:cNvPicPr>
          <p:nvPr/>
        </p:nvPicPr>
        <p:blipFill>
          <a:blip r:embed="rId78" cstate="print">
            <a:grayscl/>
          </a:blip>
          <a:srcRect/>
          <a:stretch>
            <a:fillRect/>
          </a:stretch>
        </p:blipFill>
        <p:spPr bwMode="auto">
          <a:xfrm>
            <a:off x="4643438" y="2924175"/>
            <a:ext cx="3222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5" name="Рисунок 356" descr="Резерфорд.jpg"/>
          <p:cNvPicPr>
            <a:picLocks noChangeAspect="1"/>
          </p:cNvPicPr>
          <p:nvPr/>
        </p:nvPicPr>
        <p:blipFill>
          <a:blip r:embed="rId79" cstate="print">
            <a:grayscl/>
          </a:blip>
          <a:srcRect/>
          <a:stretch>
            <a:fillRect/>
          </a:stretch>
        </p:blipFill>
        <p:spPr bwMode="auto">
          <a:xfrm>
            <a:off x="3851275" y="2924175"/>
            <a:ext cx="2968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6" name="Рисунок 358" descr="Прохоров А.М..jpg"/>
          <p:cNvPicPr>
            <a:picLocks noChangeAspect="1"/>
          </p:cNvPicPr>
          <p:nvPr/>
        </p:nvPicPr>
        <p:blipFill>
          <a:blip r:embed="rId80" cstate="print">
            <a:grayscl/>
          </a:blip>
          <a:srcRect/>
          <a:stretch>
            <a:fillRect/>
          </a:stretch>
        </p:blipFill>
        <p:spPr bwMode="auto">
          <a:xfrm>
            <a:off x="1908175" y="4437063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7" name="Содержимое 296" descr="Герц Генрих.gif"/>
          <p:cNvPicPr>
            <a:picLocks noChangeAspect="1"/>
          </p:cNvPicPr>
          <p:nvPr/>
        </p:nvPicPr>
        <p:blipFill>
          <a:blip r:embed="rId81" cstate="print">
            <a:grayscl/>
          </a:blip>
          <a:srcRect/>
          <a:stretch>
            <a:fillRect/>
          </a:stretch>
        </p:blipFill>
        <p:spPr bwMode="white">
          <a:xfrm>
            <a:off x="2700338" y="1916113"/>
            <a:ext cx="3238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8" name="Рисунок 361" descr="Оппенгеймер Роберт.jpg"/>
          <p:cNvPicPr>
            <a:picLocks noChangeAspect="1"/>
          </p:cNvPicPr>
          <p:nvPr/>
        </p:nvPicPr>
        <p:blipFill>
          <a:blip r:embed="rId82" cstate="print">
            <a:grayscl/>
          </a:blip>
          <a:srcRect/>
          <a:stretch>
            <a:fillRect/>
          </a:stretch>
        </p:blipFill>
        <p:spPr bwMode="auto">
          <a:xfrm>
            <a:off x="2339975" y="1412875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9" name="Рисунок 362" descr="Мандельштам Л.И..jpg"/>
          <p:cNvPicPr>
            <a:picLocks noChangeAspect="1"/>
          </p:cNvPicPr>
          <p:nvPr/>
        </p:nvPicPr>
        <p:blipFill>
          <a:blip r:embed="rId83" cstate="print">
            <a:grayscl/>
          </a:blip>
          <a:srcRect/>
          <a:stretch>
            <a:fillRect/>
          </a:stretch>
        </p:blipFill>
        <p:spPr bwMode="auto">
          <a:xfrm>
            <a:off x="2700338" y="1412875"/>
            <a:ext cx="327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0" name="Рисунок 363" descr="Максвелл Джеймс.jpg"/>
          <p:cNvPicPr>
            <a:picLocks noChangeAspect="1"/>
          </p:cNvPicPr>
          <p:nvPr/>
        </p:nvPicPr>
        <p:blipFill>
          <a:blip r:embed="rId84" cstate="print">
            <a:grayscl/>
          </a:blip>
          <a:srcRect/>
          <a:stretch>
            <a:fillRect/>
          </a:stretch>
        </p:blipFill>
        <p:spPr bwMode="auto">
          <a:xfrm>
            <a:off x="3419475" y="1916113"/>
            <a:ext cx="3460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1" name="Рисунок 364" descr="Майкельсон.JPG"/>
          <p:cNvPicPr>
            <a:picLocks noChangeAspect="1"/>
          </p:cNvPicPr>
          <p:nvPr/>
        </p:nvPicPr>
        <p:blipFill>
          <a:blip r:embed="rId85" cstate="print">
            <a:grayscl/>
          </a:blip>
          <a:srcRect/>
          <a:stretch>
            <a:fillRect/>
          </a:stretch>
        </p:blipFill>
        <p:spPr bwMode="auto">
          <a:xfrm>
            <a:off x="4211638" y="3429000"/>
            <a:ext cx="347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2" name="Рисунок 365" descr="Лифшиц Е.М..jpg"/>
          <p:cNvPicPr>
            <a:picLocks noChangeAspect="1"/>
          </p:cNvPicPr>
          <p:nvPr/>
        </p:nvPicPr>
        <p:blipFill>
          <a:blip r:embed="rId86" cstate="print">
            <a:grayscl/>
          </a:blip>
          <a:srcRect/>
          <a:stretch>
            <a:fillRect/>
          </a:stretch>
        </p:blipFill>
        <p:spPr bwMode="auto">
          <a:xfrm>
            <a:off x="1908175" y="2924175"/>
            <a:ext cx="349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3" name="Рисунок 366" descr="Леонтович М.А..jpg"/>
          <p:cNvPicPr>
            <a:picLocks noChangeAspect="1"/>
          </p:cNvPicPr>
          <p:nvPr/>
        </p:nvPicPr>
        <p:blipFill>
          <a:blip r:embed="rId87" cstate="print">
            <a:grayscl/>
          </a:blip>
          <a:srcRect l="16669" r="-11"/>
          <a:stretch>
            <a:fillRect/>
          </a:stretch>
        </p:blipFill>
        <p:spPr bwMode="auto">
          <a:xfrm>
            <a:off x="611188" y="2924175"/>
            <a:ext cx="3603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Рисунок 367" descr="Лебедев П.Н..jpg"/>
          <p:cNvPicPr>
            <a:picLocks noChangeAspect="1"/>
          </p:cNvPicPr>
          <p:nvPr/>
        </p:nvPicPr>
        <p:blipFill>
          <a:blip r:embed="rId88" cstate="print">
            <a:grayscl/>
          </a:blip>
          <a:srcRect/>
          <a:stretch>
            <a:fillRect/>
          </a:stretch>
        </p:blipFill>
        <p:spPr bwMode="auto">
          <a:xfrm>
            <a:off x="2339975" y="3933825"/>
            <a:ext cx="293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5" name="Рисунок 368" descr="Ландсберг Г.С..jpg"/>
          <p:cNvPicPr>
            <a:picLocks noChangeAspect="1"/>
          </p:cNvPicPr>
          <p:nvPr/>
        </p:nvPicPr>
        <p:blipFill>
          <a:blip r:embed="rId89" cstate="print">
            <a:grayscl/>
          </a:blip>
          <a:srcRect/>
          <a:stretch>
            <a:fillRect/>
          </a:stretch>
        </p:blipFill>
        <p:spPr bwMode="auto">
          <a:xfrm>
            <a:off x="4211638" y="2420938"/>
            <a:ext cx="306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6" name="Рисунок 369" descr="Ландау Л.Д..gif"/>
          <p:cNvPicPr>
            <a:picLocks noChangeAspect="1"/>
          </p:cNvPicPr>
          <p:nvPr/>
        </p:nvPicPr>
        <p:blipFill>
          <a:blip r:embed="rId90" cstate="print">
            <a:grayscl/>
          </a:blip>
          <a:srcRect/>
          <a:stretch>
            <a:fillRect/>
          </a:stretch>
        </p:blipFill>
        <p:spPr bwMode="auto">
          <a:xfrm>
            <a:off x="3816350" y="1916113"/>
            <a:ext cx="3238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7" name="Рисунок 370" descr="Кюри Пьер.jpg"/>
          <p:cNvPicPr>
            <a:picLocks noChangeAspect="1"/>
          </p:cNvPicPr>
          <p:nvPr/>
        </p:nvPicPr>
        <p:blipFill>
          <a:blip r:embed="rId91" cstate="print">
            <a:grayscl/>
          </a:blip>
          <a:srcRect/>
          <a:stretch>
            <a:fillRect/>
          </a:stretch>
        </p:blipFill>
        <p:spPr bwMode="auto">
          <a:xfrm>
            <a:off x="2339975" y="4941888"/>
            <a:ext cx="287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" name="Рисунок 371" descr="Курчатов И.В..jpg"/>
          <p:cNvPicPr>
            <a:picLocks noChangeAspect="1"/>
          </p:cNvPicPr>
          <p:nvPr/>
        </p:nvPicPr>
        <p:blipFill>
          <a:blip r:embed="rId92" cstate="print">
            <a:grayscl/>
          </a:blip>
          <a:srcRect/>
          <a:stretch>
            <a:fillRect/>
          </a:stretch>
        </p:blipFill>
        <p:spPr bwMode="auto">
          <a:xfrm>
            <a:off x="3419475" y="3429000"/>
            <a:ext cx="392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" name="Рисунок 372" descr="Капица П.Л..jpg"/>
          <p:cNvPicPr>
            <a:picLocks noChangeAspect="1"/>
          </p:cNvPicPr>
          <p:nvPr/>
        </p:nvPicPr>
        <p:blipFill>
          <a:blip r:embed="rId93" cstate="print">
            <a:grayscl/>
          </a:blip>
          <a:srcRect/>
          <a:stretch>
            <a:fillRect/>
          </a:stretch>
        </p:blipFill>
        <p:spPr bwMode="auto">
          <a:xfrm>
            <a:off x="2339975" y="2924175"/>
            <a:ext cx="3460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0" name="Рисунок 373" descr="Иоффе А.Ф..jpg"/>
          <p:cNvPicPr>
            <a:picLocks noChangeAspect="1"/>
          </p:cNvPicPr>
          <p:nvPr/>
        </p:nvPicPr>
        <p:blipFill>
          <a:blip r:embed="rId94" cstate="print">
            <a:grayscl/>
          </a:blip>
          <a:srcRect/>
          <a:stretch>
            <a:fillRect/>
          </a:stretch>
        </p:blipFill>
        <p:spPr bwMode="auto">
          <a:xfrm>
            <a:off x="1908175" y="3933825"/>
            <a:ext cx="336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1" name="Рисунок 374" descr="Жолио-Кюри Фредерик.gif"/>
          <p:cNvPicPr>
            <a:picLocks noChangeAspect="1"/>
          </p:cNvPicPr>
          <p:nvPr/>
        </p:nvPicPr>
        <p:blipFill>
          <a:blip r:embed="rId95" cstate="print">
            <a:grayscl/>
          </a:blip>
          <a:srcRect/>
          <a:stretch>
            <a:fillRect/>
          </a:stretch>
        </p:blipFill>
        <p:spPr bwMode="auto">
          <a:xfrm>
            <a:off x="1908175" y="5445125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2" name="Рисунок 375" descr="Дирак Поль.jpg"/>
          <p:cNvPicPr>
            <a:picLocks noChangeAspect="1"/>
          </p:cNvPicPr>
          <p:nvPr/>
        </p:nvPicPr>
        <p:blipFill>
          <a:blip r:embed="rId96" cstate="print">
            <a:grayscl/>
          </a:blip>
          <a:srcRect/>
          <a:stretch>
            <a:fillRect/>
          </a:stretch>
        </p:blipFill>
        <p:spPr bwMode="auto">
          <a:xfrm>
            <a:off x="3059113" y="2924175"/>
            <a:ext cx="3063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3" name="Рисунок 376" descr="Гинзбург В.Л..jpg"/>
          <p:cNvPicPr>
            <a:picLocks noChangeAspect="1"/>
          </p:cNvPicPr>
          <p:nvPr/>
        </p:nvPicPr>
        <p:blipFill>
          <a:blip r:embed="rId97" cstate="print">
            <a:grayscl/>
          </a:blip>
          <a:srcRect/>
          <a:stretch>
            <a:fillRect/>
          </a:stretch>
        </p:blipFill>
        <p:spPr bwMode="auto">
          <a:xfrm>
            <a:off x="611188" y="5949950"/>
            <a:ext cx="301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4" name="Рисунок 377" descr="Гиббс.jpg"/>
          <p:cNvPicPr>
            <a:picLocks noChangeAspect="1"/>
          </p:cNvPicPr>
          <p:nvPr/>
        </p:nvPicPr>
        <p:blipFill>
          <a:blip r:embed="rId98" cstate="print">
            <a:grayscl/>
          </a:blip>
          <a:srcRect/>
          <a:stretch>
            <a:fillRect/>
          </a:stretch>
        </p:blipFill>
        <p:spPr bwMode="auto">
          <a:xfrm>
            <a:off x="5435600" y="2924175"/>
            <a:ext cx="3190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5" name="Рисунок 380" descr="Гейзенберг.jpg"/>
          <p:cNvPicPr>
            <a:picLocks noChangeAspect="1"/>
          </p:cNvPicPr>
          <p:nvPr/>
        </p:nvPicPr>
        <p:blipFill>
          <a:blip r:embed="rId99" cstate="print">
            <a:grayscl/>
          </a:blip>
          <a:srcRect/>
          <a:stretch>
            <a:fillRect/>
          </a:stretch>
        </p:blipFill>
        <p:spPr bwMode="auto">
          <a:xfrm>
            <a:off x="1476375" y="1916113"/>
            <a:ext cx="3524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6" name="Рисунок 381" descr="Гейгер Ганс.jpg"/>
          <p:cNvPicPr>
            <a:picLocks noChangeAspect="1"/>
          </p:cNvPicPr>
          <p:nvPr/>
        </p:nvPicPr>
        <p:blipFill>
          <a:blip r:embed="rId100" cstate="print">
            <a:grayscl/>
          </a:blip>
          <a:srcRect/>
          <a:stretch>
            <a:fillRect/>
          </a:stretch>
        </p:blipFill>
        <p:spPr bwMode="auto">
          <a:xfrm>
            <a:off x="1476375" y="4941888"/>
            <a:ext cx="341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7" name="Рисунок 384" descr="Ван дер Ваальс.jpg"/>
          <p:cNvPicPr>
            <a:picLocks noChangeAspect="1"/>
          </p:cNvPicPr>
          <p:nvPr/>
        </p:nvPicPr>
        <p:blipFill>
          <a:blip r:embed="rId101" cstate="print">
            <a:grayscl/>
          </a:blip>
          <a:srcRect/>
          <a:stretch>
            <a:fillRect/>
          </a:stretch>
        </p:blipFill>
        <p:spPr bwMode="auto">
          <a:xfrm>
            <a:off x="1908175" y="1916113"/>
            <a:ext cx="381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8" name="Рисунок 385" descr="Вавилов С.И..jpg"/>
          <p:cNvPicPr>
            <a:picLocks noChangeAspect="1"/>
          </p:cNvPicPr>
          <p:nvPr/>
        </p:nvPicPr>
        <p:blipFill>
          <a:blip r:embed="rId102" cstate="print">
            <a:grayscl/>
          </a:blip>
          <a:srcRect/>
          <a:stretch>
            <a:fillRect/>
          </a:stretch>
        </p:blipFill>
        <p:spPr bwMode="auto">
          <a:xfrm>
            <a:off x="1908175" y="3429000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9" name="Рисунок 386" descr="Борн Макс.jpg"/>
          <p:cNvPicPr>
            <a:picLocks noChangeAspect="1"/>
          </p:cNvPicPr>
          <p:nvPr/>
        </p:nvPicPr>
        <p:blipFill>
          <a:blip r:embed="rId103" cstate="print">
            <a:grayscl/>
          </a:blip>
          <a:srcRect/>
          <a:stretch>
            <a:fillRect/>
          </a:stretch>
        </p:blipFill>
        <p:spPr bwMode="auto">
          <a:xfrm>
            <a:off x="611188" y="4941888"/>
            <a:ext cx="334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0" name="Рисунок 387" descr="Бор Нильс.jpg"/>
          <p:cNvPicPr>
            <a:picLocks noChangeAspect="1"/>
          </p:cNvPicPr>
          <p:nvPr/>
        </p:nvPicPr>
        <p:blipFill>
          <a:blip r:embed="rId104" cstate="print">
            <a:grayscl/>
          </a:blip>
          <a:srcRect/>
          <a:stretch>
            <a:fillRect/>
          </a:stretch>
        </p:blipFill>
        <p:spPr bwMode="auto">
          <a:xfrm>
            <a:off x="1476375" y="3429000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1" name="Рисунок 388" descr="Бозе Aatyen.jpg"/>
          <p:cNvPicPr>
            <a:picLocks noChangeAspect="1"/>
          </p:cNvPicPr>
          <p:nvPr/>
        </p:nvPicPr>
        <p:blipFill>
          <a:blip r:embed="rId105" cstate="print">
            <a:grayscl/>
          </a:blip>
          <a:srcRect/>
          <a:stretch>
            <a:fillRect/>
          </a:stretch>
        </p:blipFill>
        <p:spPr bwMode="auto">
          <a:xfrm>
            <a:off x="3419475" y="1412875"/>
            <a:ext cx="327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2" name="Рисунок 390" descr="Басов Н.Г..jpg"/>
          <p:cNvPicPr>
            <a:picLocks noChangeAspect="1"/>
          </p:cNvPicPr>
          <p:nvPr/>
        </p:nvPicPr>
        <p:blipFill>
          <a:blip r:embed="rId106" cstate="print">
            <a:grayscl/>
          </a:blip>
          <a:srcRect/>
          <a:stretch>
            <a:fillRect/>
          </a:stretch>
        </p:blipFill>
        <p:spPr bwMode="auto">
          <a:xfrm>
            <a:off x="3851275" y="2420938"/>
            <a:ext cx="306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3" name="Содержимое 329" descr="Bardeen.jpg"/>
          <p:cNvPicPr>
            <a:picLocks noChangeAspect="1"/>
          </p:cNvPicPr>
          <p:nvPr/>
        </p:nvPicPr>
        <p:blipFill>
          <a:blip r:embed="rId107" cstate="print">
            <a:grayscl/>
          </a:blip>
          <a:srcRect/>
          <a:stretch>
            <a:fillRect/>
          </a:stretch>
        </p:blipFill>
        <p:spPr bwMode="white">
          <a:xfrm>
            <a:off x="6300788" y="3429000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4" name="Рисунок 392" descr="rubric_issue_30543.jpg"/>
          <p:cNvPicPr>
            <a:picLocks noChangeAspect="1"/>
          </p:cNvPicPr>
          <p:nvPr/>
        </p:nvPicPr>
        <p:blipFill>
          <a:blip r:embed="rId108" cstate="print">
            <a:grayscl/>
          </a:blip>
          <a:srcRect/>
          <a:stretch>
            <a:fillRect/>
          </a:stretch>
        </p:blipFill>
        <p:spPr bwMode="auto">
          <a:xfrm>
            <a:off x="5867400" y="3429000"/>
            <a:ext cx="363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5" name="Рисунок 394" descr="jurmih.jpg"/>
          <p:cNvPicPr>
            <a:picLocks noChangeAspect="1"/>
          </p:cNvPicPr>
          <p:nvPr/>
        </p:nvPicPr>
        <p:blipFill>
          <a:blip r:embed="rId109" cstate="print">
            <a:grayscl/>
          </a:blip>
          <a:srcRect/>
          <a:stretch>
            <a:fillRect/>
          </a:stretch>
        </p:blipFill>
        <p:spPr bwMode="auto">
          <a:xfrm>
            <a:off x="3468688" y="3933825"/>
            <a:ext cx="311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6" name="Рисунок 395" descr="3i400.gif"/>
          <p:cNvPicPr>
            <a:picLocks noChangeAspect="1"/>
          </p:cNvPicPr>
          <p:nvPr/>
        </p:nvPicPr>
        <p:blipFill>
          <a:blip r:embed="rId110" cstate="print">
            <a:grayscl/>
          </a:blip>
          <a:srcRect/>
          <a:stretch>
            <a:fillRect/>
          </a:stretch>
        </p:blipFill>
        <p:spPr bwMode="auto">
          <a:xfrm>
            <a:off x="2700338" y="3429000"/>
            <a:ext cx="331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7" name="Рисунок 396" descr="mihail_gasparov01.jpg"/>
          <p:cNvPicPr>
            <a:picLocks noChangeAspect="1"/>
          </p:cNvPicPr>
          <p:nvPr/>
        </p:nvPicPr>
        <p:blipFill>
          <a:blip r:embed="rId111" cstate="print">
            <a:grayscl/>
          </a:blip>
          <a:srcRect/>
          <a:stretch>
            <a:fillRect/>
          </a:stretch>
        </p:blipFill>
        <p:spPr bwMode="auto">
          <a:xfrm>
            <a:off x="6227763" y="2924175"/>
            <a:ext cx="3603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8" name="Рисунок 397" descr="icon_55.jpg"/>
          <p:cNvPicPr>
            <a:picLocks noChangeAspect="1"/>
          </p:cNvPicPr>
          <p:nvPr/>
        </p:nvPicPr>
        <p:blipFill>
          <a:blip r:embed="rId112" cstate="print">
            <a:grayscl/>
          </a:blip>
          <a:srcRect r="16656"/>
          <a:stretch>
            <a:fillRect/>
          </a:stretch>
        </p:blipFill>
        <p:spPr bwMode="auto">
          <a:xfrm>
            <a:off x="5435600" y="3429000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9" name="Рисунок 398" descr="20091216230715.jpg"/>
          <p:cNvPicPr>
            <a:picLocks noChangeAspect="1"/>
          </p:cNvPicPr>
          <p:nvPr/>
        </p:nvPicPr>
        <p:blipFill>
          <a:blip r:embed="rId113" cstate="print">
            <a:grayscl/>
          </a:blip>
          <a:srcRect/>
          <a:stretch>
            <a:fillRect/>
          </a:stretch>
        </p:blipFill>
        <p:spPr bwMode="auto">
          <a:xfrm>
            <a:off x="3851275" y="3933825"/>
            <a:ext cx="325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0" name="Рисунок 399" descr="Велихов.jpg"/>
          <p:cNvPicPr>
            <a:picLocks noChangeAspect="1"/>
          </p:cNvPicPr>
          <p:nvPr/>
        </p:nvPicPr>
        <p:blipFill>
          <a:blip r:embed="rId114" cstate="print">
            <a:grayscl/>
          </a:blip>
          <a:srcRect/>
          <a:stretch>
            <a:fillRect/>
          </a:stretch>
        </p:blipFill>
        <p:spPr bwMode="auto">
          <a:xfrm>
            <a:off x="7380288" y="2924175"/>
            <a:ext cx="3111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1" name="Рисунок 400" descr="Васильев.jpg"/>
          <p:cNvPicPr>
            <a:picLocks noChangeAspect="1"/>
          </p:cNvPicPr>
          <p:nvPr/>
        </p:nvPicPr>
        <p:blipFill>
          <a:blip r:embed="rId115" cstate="print">
            <a:grayscl/>
          </a:blip>
          <a:srcRect/>
          <a:stretch>
            <a:fillRect/>
          </a:stretch>
        </p:blipFill>
        <p:spPr bwMode="auto">
          <a:xfrm>
            <a:off x="5867400" y="2924175"/>
            <a:ext cx="2651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2" name="Рисунок 401" descr="Богомолов.jpg"/>
          <p:cNvPicPr>
            <a:picLocks noChangeAspect="1"/>
          </p:cNvPicPr>
          <p:nvPr/>
        </p:nvPicPr>
        <p:blipFill>
          <a:blip r:embed="rId116" cstate="print">
            <a:grayscl/>
          </a:blip>
          <a:srcRect/>
          <a:stretch>
            <a:fillRect/>
          </a:stretch>
        </p:blipFill>
        <p:spPr bwMode="auto">
          <a:xfrm>
            <a:off x="6659563" y="2924175"/>
            <a:ext cx="3079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3" name="Рисунок 402" descr="Бетелин.jpg"/>
          <p:cNvPicPr>
            <a:picLocks noChangeAspect="1"/>
          </p:cNvPicPr>
          <p:nvPr/>
        </p:nvPicPr>
        <p:blipFill>
          <a:blip r:embed="rId117" cstate="print">
            <a:grayscl/>
          </a:blip>
          <a:srcRect/>
          <a:stretch>
            <a:fillRect/>
          </a:stretch>
        </p:blipFill>
        <p:spPr bwMode="auto">
          <a:xfrm>
            <a:off x="4211638" y="3933825"/>
            <a:ext cx="369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4" name="Рисунок 403" descr="Барков.jpg"/>
          <p:cNvPicPr>
            <a:picLocks noChangeAspect="1"/>
          </p:cNvPicPr>
          <p:nvPr/>
        </p:nvPicPr>
        <p:blipFill>
          <a:blip r:embed="rId118" cstate="print">
            <a:grayscl/>
          </a:blip>
          <a:srcRect/>
          <a:stretch>
            <a:fillRect/>
          </a:stretch>
        </p:blipFill>
        <p:spPr bwMode="auto">
          <a:xfrm>
            <a:off x="7019925" y="2924175"/>
            <a:ext cx="327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5" name="Рисунок 404" descr="Аносов.jpg"/>
          <p:cNvPicPr>
            <a:picLocks noChangeAspect="1"/>
          </p:cNvPicPr>
          <p:nvPr/>
        </p:nvPicPr>
        <p:blipFill>
          <a:blip r:embed="rId119" cstate="print">
            <a:grayscl/>
          </a:blip>
          <a:srcRect/>
          <a:stretch>
            <a:fillRect/>
          </a:stretch>
        </p:blipFill>
        <p:spPr bwMode="auto">
          <a:xfrm>
            <a:off x="7740650" y="2924175"/>
            <a:ext cx="3238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6" name="Рисунок 405" descr="Алфимов.jpg"/>
          <p:cNvPicPr>
            <a:picLocks noChangeAspect="1"/>
          </p:cNvPicPr>
          <p:nvPr/>
        </p:nvPicPr>
        <p:blipFill>
          <a:blip r:embed="rId120" cstate="print">
            <a:grayscl/>
          </a:blip>
          <a:srcRect/>
          <a:stretch>
            <a:fillRect/>
          </a:stretch>
        </p:blipFill>
        <p:spPr bwMode="auto">
          <a:xfrm>
            <a:off x="6659563" y="3429000"/>
            <a:ext cx="3254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7" name="Рисунок 406" descr="Акуличев.jpg"/>
          <p:cNvPicPr>
            <a:picLocks noChangeAspect="1"/>
          </p:cNvPicPr>
          <p:nvPr/>
        </p:nvPicPr>
        <p:blipFill>
          <a:blip r:embed="rId121" cstate="print">
            <a:grayscl/>
          </a:blip>
          <a:srcRect/>
          <a:stretch>
            <a:fillRect/>
          </a:stretch>
        </p:blipFill>
        <p:spPr bwMode="auto">
          <a:xfrm>
            <a:off x="8101013" y="2924175"/>
            <a:ext cx="344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8" name="Рисунок 407" descr="Абрикосов.jpg"/>
          <p:cNvPicPr>
            <a:picLocks noChangeAspect="1"/>
          </p:cNvPicPr>
          <p:nvPr/>
        </p:nvPicPr>
        <p:blipFill>
          <a:blip r:embed="rId122" cstate="print">
            <a:grayscl/>
          </a:blip>
          <a:srcRect/>
          <a:stretch>
            <a:fillRect/>
          </a:stretch>
        </p:blipFill>
        <p:spPr bwMode="auto">
          <a:xfrm>
            <a:off x="3059113" y="3429000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69" name="Рисунок 408" descr="Абалкин.jpg"/>
          <p:cNvPicPr>
            <a:picLocks noChangeAspect="1"/>
          </p:cNvPicPr>
          <p:nvPr/>
        </p:nvPicPr>
        <p:blipFill>
          <a:blip r:embed="rId123" cstate="print">
            <a:grayscl/>
          </a:blip>
          <a:srcRect/>
          <a:stretch>
            <a:fillRect/>
          </a:stretch>
        </p:blipFill>
        <p:spPr bwMode="auto">
          <a:xfrm>
            <a:off x="7019925" y="3429000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0" name="Рисунок 409" descr="Петровский И.Г..jpg"/>
          <p:cNvPicPr>
            <a:picLocks noChangeAspect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5053013" y="4437063"/>
            <a:ext cx="311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1" name="Рисунок 410" descr="Клейн Феликс.jpeg"/>
          <p:cNvPicPr>
            <a:picLocks noChangeAspect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5867400" y="3933825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2" name="Рисунок 411" descr="Канторович Л.В..jpg"/>
          <p:cNvPicPr>
            <a:picLocks noChangeAspect="1"/>
          </p:cNvPicPr>
          <p:nvPr/>
        </p:nvPicPr>
        <p:blipFill>
          <a:blip r:embed="rId16" cstate="print">
            <a:grayscl/>
          </a:blip>
          <a:srcRect/>
          <a:stretch>
            <a:fillRect/>
          </a:stretch>
        </p:blipFill>
        <p:spPr bwMode="auto">
          <a:xfrm>
            <a:off x="6659563" y="4437063"/>
            <a:ext cx="293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3" name="Рисунок 412" descr="Жордан Камиль.jpeg"/>
          <p:cNvPicPr>
            <a:picLocks noChangeAspect="1"/>
          </p:cNvPicPr>
          <p:nvPr/>
        </p:nvPicPr>
        <p:blipFill>
          <a:blip r:embed="rId17" cstate="print">
            <a:grayscl/>
          </a:blip>
          <a:srcRect/>
          <a:stretch>
            <a:fillRect/>
          </a:stretch>
        </p:blipFill>
        <p:spPr bwMode="auto">
          <a:xfrm>
            <a:off x="7380288" y="4437063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4" name="Рисунок 413" descr="Александер Джеймс.jpeg"/>
          <p:cNvPicPr>
            <a:picLocks noChangeAspect="1"/>
          </p:cNvPicPr>
          <p:nvPr/>
        </p:nvPicPr>
        <p:blipFill>
          <a:blip r:embed="rId18" cstate="print">
            <a:grayscl/>
          </a:blip>
          <a:srcRect/>
          <a:stretch>
            <a:fillRect/>
          </a:stretch>
        </p:blipFill>
        <p:spPr bwMode="auto">
          <a:xfrm>
            <a:off x="5435600" y="3933825"/>
            <a:ext cx="35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5" name="Рисунок 414" descr="Концевич М..jpg"/>
          <p:cNvPicPr>
            <a:picLocks noChangeAspect="1"/>
          </p:cNvPicPr>
          <p:nvPr/>
        </p:nvPicPr>
        <p:blipFill>
          <a:blip r:embed="rId25" cstate="print">
            <a:grayscl/>
          </a:blip>
          <a:srcRect/>
          <a:stretch>
            <a:fillRect/>
          </a:stretch>
        </p:blipFill>
        <p:spPr bwMode="auto">
          <a:xfrm>
            <a:off x="7740650" y="3429000"/>
            <a:ext cx="341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6" name="Рисунок 415" descr="Кодайра Кунихико.jpg"/>
          <p:cNvPicPr>
            <a:picLocks noChangeAspect="1"/>
          </p:cNvPicPr>
          <p:nvPr/>
        </p:nvPicPr>
        <p:blipFill>
          <a:blip r:embed="rId27" cstate="print">
            <a:grayscl/>
          </a:blip>
          <a:srcRect/>
          <a:stretch>
            <a:fillRect/>
          </a:stretch>
        </p:blipFill>
        <p:spPr bwMode="auto">
          <a:xfrm>
            <a:off x="5867400" y="4437063"/>
            <a:ext cx="341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7" name="Рисунок 416" descr="Атья М..jpg"/>
          <p:cNvPicPr>
            <a:picLocks noChangeAspect="1"/>
          </p:cNvPicPr>
          <p:nvPr/>
        </p:nvPicPr>
        <p:blipFill>
          <a:blip r:embed="rId44" cstate="print">
            <a:grayscl/>
          </a:blip>
          <a:srcRect l="22502" r="17491" b="-11"/>
          <a:stretch>
            <a:fillRect/>
          </a:stretch>
        </p:blipFill>
        <p:spPr bwMode="auto">
          <a:xfrm>
            <a:off x="4643438" y="3933825"/>
            <a:ext cx="34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8" name="Рисунок 417" descr="Винер Н..jpg"/>
          <p:cNvPicPr>
            <a:picLocks noChangeAspect="1"/>
          </p:cNvPicPr>
          <p:nvPr/>
        </p:nvPicPr>
        <p:blipFill>
          <a:blip r:embed="rId45" cstate="print">
            <a:grayscl/>
          </a:blip>
          <a:srcRect/>
          <a:stretch>
            <a:fillRect/>
          </a:stretch>
        </p:blipFill>
        <p:spPr bwMode="auto">
          <a:xfrm>
            <a:off x="4643438" y="3429000"/>
            <a:ext cx="273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79" name="Рисунок 418" descr="Менделеев Д.И..JPG"/>
          <p:cNvPicPr>
            <a:picLocks noChangeAspect="1"/>
          </p:cNvPicPr>
          <p:nvPr/>
        </p:nvPicPr>
        <p:blipFill>
          <a:blip r:embed="rId46" cstate="print">
            <a:grayscl/>
          </a:blip>
          <a:srcRect/>
          <a:stretch>
            <a:fillRect/>
          </a:stretch>
        </p:blipFill>
        <p:spPr bwMode="auto">
          <a:xfrm>
            <a:off x="3851275" y="5445125"/>
            <a:ext cx="365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0" name="Рисунок 419" descr="Постников М.М..gif"/>
          <p:cNvPicPr>
            <a:picLocks noChangeAspect="1"/>
          </p:cNvPicPr>
          <p:nvPr/>
        </p:nvPicPr>
        <p:blipFill>
          <a:blip r:embed="rId124" cstate="print">
            <a:grayscl/>
          </a:blip>
          <a:srcRect/>
          <a:stretch>
            <a:fillRect/>
          </a:stretch>
        </p:blipFill>
        <p:spPr bwMode="auto">
          <a:xfrm>
            <a:off x="7740650" y="3933825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1" name="Рисунок 420" descr="Чебышев П.Л..jpg"/>
          <p:cNvPicPr>
            <a:picLocks noChangeAspect="1"/>
          </p:cNvPicPr>
          <p:nvPr/>
        </p:nvPicPr>
        <p:blipFill>
          <a:blip r:embed="rId49" cstate="print">
            <a:grayscl/>
          </a:blip>
          <a:srcRect/>
          <a:stretch>
            <a:fillRect/>
          </a:stretch>
        </p:blipFill>
        <p:spPr bwMode="auto">
          <a:xfrm>
            <a:off x="5076825" y="5445125"/>
            <a:ext cx="338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2" name="Рисунок 422" descr="Келдыш М.В..jpg"/>
          <p:cNvPicPr>
            <a:picLocks noChangeAspect="1"/>
          </p:cNvPicPr>
          <p:nvPr/>
        </p:nvPicPr>
        <p:blipFill>
          <a:blip r:embed="rId53" cstate="print">
            <a:grayscl/>
          </a:blip>
          <a:srcRect/>
          <a:stretch>
            <a:fillRect/>
          </a:stretch>
        </p:blipFill>
        <p:spPr bwMode="auto">
          <a:xfrm>
            <a:off x="4284663" y="5445125"/>
            <a:ext cx="288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3" name="Рисунок 424" descr="Том Рене.jpeg"/>
          <p:cNvPicPr>
            <a:picLocks noChangeAspect="1"/>
          </p:cNvPicPr>
          <p:nvPr/>
        </p:nvPicPr>
        <p:blipFill>
          <a:blip r:embed="rId60" cstate="print">
            <a:grayscl/>
          </a:blip>
          <a:srcRect/>
          <a:stretch>
            <a:fillRect/>
          </a:stretch>
        </p:blipFill>
        <p:spPr bwMode="auto">
          <a:xfrm>
            <a:off x="7380288" y="3429000"/>
            <a:ext cx="306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4" name="Рисунок 426" descr="Остроградский М.В..jpeg"/>
          <p:cNvPicPr>
            <a:picLocks noChangeAspect="1"/>
          </p:cNvPicPr>
          <p:nvPr/>
        </p:nvPicPr>
        <p:blipFill>
          <a:blip r:embed="rId66" cstate="print">
            <a:grayscl/>
          </a:blip>
          <a:srcRect/>
          <a:stretch>
            <a:fillRect/>
          </a:stretch>
        </p:blipFill>
        <p:spPr bwMode="auto">
          <a:xfrm>
            <a:off x="4211638" y="4437063"/>
            <a:ext cx="35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5" name="Содержимое 277" descr="Паули Вольфганг.jpg"/>
          <p:cNvPicPr>
            <a:picLocks noChangeAspect="1"/>
          </p:cNvPicPr>
          <p:nvPr/>
        </p:nvPicPr>
        <p:blipFill>
          <a:blip r:embed="rId68" cstate="print">
            <a:grayscl/>
          </a:blip>
          <a:srcRect/>
          <a:stretch>
            <a:fillRect/>
          </a:stretch>
        </p:blipFill>
        <p:spPr bwMode="white">
          <a:xfrm>
            <a:off x="5435600" y="4941888"/>
            <a:ext cx="388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6" name="Рисунок 428" descr="Эйнштейн.jpeg"/>
          <p:cNvPicPr>
            <a:picLocks noChangeAspect="1"/>
          </p:cNvPicPr>
          <p:nvPr/>
        </p:nvPicPr>
        <p:blipFill>
          <a:blip r:embed="rId69" cstate="print">
            <a:grayscl/>
          </a:blip>
          <a:srcRect/>
          <a:stretch>
            <a:fillRect/>
          </a:stretch>
        </p:blipFill>
        <p:spPr bwMode="auto">
          <a:xfrm>
            <a:off x="8101013" y="4941888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7" name="Рисунок 429" descr="Шредингер.jpg"/>
          <p:cNvPicPr>
            <a:picLocks noChangeAspect="1"/>
          </p:cNvPicPr>
          <p:nvPr/>
        </p:nvPicPr>
        <p:blipFill>
          <a:blip r:embed="rId70" cstate="print">
            <a:grayscl/>
          </a:blip>
          <a:srcRect/>
          <a:stretch>
            <a:fillRect/>
          </a:stretch>
        </p:blipFill>
        <p:spPr bwMode="auto">
          <a:xfrm>
            <a:off x="6300788" y="3933825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8" name="Рисунок 430" descr="Франк И.М..jpg"/>
          <p:cNvPicPr>
            <a:picLocks noChangeAspect="1"/>
          </p:cNvPicPr>
          <p:nvPr/>
        </p:nvPicPr>
        <p:blipFill>
          <a:blip r:embed="rId73" cstate="print">
            <a:grayscl/>
          </a:blip>
          <a:srcRect/>
          <a:stretch>
            <a:fillRect/>
          </a:stretch>
        </p:blipFill>
        <p:spPr bwMode="auto">
          <a:xfrm>
            <a:off x="7740650" y="4941888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89" name="Рисунок 431" descr="Ферми Энрико.jpg"/>
          <p:cNvPicPr>
            <a:picLocks noChangeAspect="1"/>
          </p:cNvPicPr>
          <p:nvPr/>
        </p:nvPicPr>
        <p:blipFill>
          <a:blip r:embed="rId74" cstate="print">
            <a:grayscl/>
          </a:blip>
          <a:srcRect/>
          <a:stretch>
            <a:fillRect/>
          </a:stretch>
        </p:blipFill>
        <p:spPr bwMode="auto">
          <a:xfrm>
            <a:off x="5867400" y="5445125"/>
            <a:ext cx="388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0" name="Рисунок 432" descr="Фейнман Ричард.jpg"/>
          <p:cNvPicPr>
            <a:picLocks noChangeAspect="1"/>
          </p:cNvPicPr>
          <p:nvPr/>
        </p:nvPicPr>
        <p:blipFill>
          <a:blip r:embed="rId75" cstate="print">
            <a:grayscl/>
          </a:blip>
          <a:srcRect/>
          <a:stretch>
            <a:fillRect/>
          </a:stretch>
        </p:blipFill>
        <p:spPr bwMode="auto">
          <a:xfrm>
            <a:off x="8101013" y="4437063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1" name="Рисунок 433" descr="Тесла.jpg"/>
          <p:cNvPicPr>
            <a:picLocks noChangeAspect="1"/>
          </p:cNvPicPr>
          <p:nvPr/>
        </p:nvPicPr>
        <p:blipFill>
          <a:blip r:embed="rId76" cstate="print">
            <a:grayscl/>
          </a:blip>
          <a:srcRect/>
          <a:stretch>
            <a:fillRect/>
          </a:stretch>
        </p:blipFill>
        <p:spPr bwMode="auto">
          <a:xfrm>
            <a:off x="7308850" y="4941888"/>
            <a:ext cx="398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2" name="Содержимое 296" descr="Герц Генрих.gif"/>
          <p:cNvPicPr>
            <a:picLocks noChangeAspect="1"/>
          </p:cNvPicPr>
          <p:nvPr/>
        </p:nvPicPr>
        <p:blipFill>
          <a:blip r:embed="rId81" cstate="print">
            <a:grayscl/>
          </a:blip>
          <a:srcRect/>
          <a:stretch>
            <a:fillRect/>
          </a:stretch>
        </p:blipFill>
        <p:spPr bwMode="white">
          <a:xfrm>
            <a:off x="6659563" y="3933825"/>
            <a:ext cx="3254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3" name="Рисунок 436" descr="Оппенгеймер Роберт.jpg"/>
          <p:cNvPicPr>
            <a:picLocks noChangeAspect="1"/>
          </p:cNvPicPr>
          <p:nvPr/>
        </p:nvPicPr>
        <p:blipFill>
          <a:blip r:embed="rId82" cstate="print">
            <a:grayscl/>
          </a:blip>
          <a:srcRect/>
          <a:stretch>
            <a:fillRect/>
          </a:stretch>
        </p:blipFill>
        <p:spPr bwMode="auto">
          <a:xfrm>
            <a:off x="8101013" y="3429000"/>
            <a:ext cx="3127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4" name="Рисунок 437" descr="Мандельштам Л.И..jpg"/>
          <p:cNvPicPr>
            <a:picLocks noChangeAspect="1"/>
          </p:cNvPicPr>
          <p:nvPr/>
        </p:nvPicPr>
        <p:blipFill>
          <a:blip r:embed="rId83" cstate="print">
            <a:grayscl/>
          </a:blip>
          <a:srcRect/>
          <a:stretch>
            <a:fillRect/>
          </a:stretch>
        </p:blipFill>
        <p:spPr bwMode="auto">
          <a:xfrm>
            <a:off x="8101013" y="3933825"/>
            <a:ext cx="327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5" name="Рисунок 438" descr="Максвелл Джеймс.jpg"/>
          <p:cNvPicPr>
            <a:picLocks noChangeAspect="1"/>
          </p:cNvPicPr>
          <p:nvPr/>
        </p:nvPicPr>
        <p:blipFill>
          <a:blip r:embed="rId84" cstate="print">
            <a:grayscl/>
          </a:blip>
          <a:srcRect/>
          <a:stretch>
            <a:fillRect/>
          </a:stretch>
        </p:blipFill>
        <p:spPr bwMode="auto">
          <a:xfrm>
            <a:off x="7019925" y="3933825"/>
            <a:ext cx="34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6" name="Рисунок 439" descr="Лифшиц Е.М..jpg"/>
          <p:cNvPicPr>
            <a:picLocks noChangeAspect="1"/>
          </p:cNvPicPr>
          <p:nvPr/>
        </p:nvPicPr>
        <p:blipFill>
          <a:blip r:embed="rId86" cstate="print">
            <a:grayscl/>
          </a:blip>
          <a:srcRect/>
          <a:stretch>
            <a:fillRect/>
          </a:stretch>
        </p:blipFill>
        <p:spPr bwMode="auto">
          <a:xfrm>
            <a:off x="5508625" y="5445125"/>
            <a:ext cx="349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7" name="Рисунок 440" descr="Леонтович М.А..jpg"/>
          <p:cNvPicPr>
            <a:picLocks noChangeAspect="1"/>
          </p:cNvPicPr>
          <p:nvPr/>
        </p:nvPicPr>
        <p:blipFill>
          <a:blip r:embed="rId87" cstate="print">
            <a:grayscl/>
          </a:blip>
          <a:srcRect l="16669" r="-11"/>
          <a:stretch>
            <a:fillRect/>
          </a:stretch>
        </p:blipFill>
        <p:spPr bwMode="auto">
          <a:xfrm>
            <a:off x="4643438" y="4437063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8" name="Рисунок 441" descr="Ландсберг Г.С..jpg"/>
          <p:cNvPicPr>
            <a:picLocks noChangeAspect="1"/>
          </p:cNvPicPr>
          <p:nvPr/>
        </p:nvPicPr>
        <p:blipFill>
          <a:blip r:embed="rId89" cstate="print">
            <a:grayscl/>
          </a:blip>
          <a:srcRect/>
          <a:stretch>
            <a:fillRect/>
          </a:stretch>
        </p:blipFill>
        <p:spPr bwMode="auto">
          <a:xfrm>
            <a:off x="7380288" y="3933825"/>
            <a:ext cx="306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9" name="Рисунок 442" descr="Ландау Л.Д..gif"/>
          <p:cNvPicPr>
            <a:picLocks noChangeAspect="1"/>
          </p:cNvPicPr>
          <p:nvPr/>
        </p:nvPicPr>
        <p:blipFill>
          <a:blip r:embed="rId90" cstate="print">
            <a:grayscl/>
          </a:blip>
          <a:srcRect/>
          <a:stretch>
            <a:fillRect/>
          </a:stretch>
        </p:blipFill>
        <p:spPr bwMode="auto">
          <a:xfrm>
            <a:off x="7740650" y="4437063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0" name="Рисунок 443" descr="Капица П.Л..jpg"/>
          <p:cNvPicPr>
            <a:picLocks noChangeAspect="1"/>
          </p:cNvPicPr>
          <p:nvPr/>
        </p:nvPicPr>
        <p:blipFill>
          <a:blip r:embed="rId93" cstate="print">
            <a:grayscl/>
          </a:blip>
          <a:srcRect/>
          <a:stretch>
            <a:fillRect/>
          </a:stretch>
        </p:blipFill>
        <p:spPr bwMode="auto">
          <a:xfrm>
            <a:off x="6300788" y="4437063"/>
            <a:ext cx="344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1" name="Рисунок 444" descr="Дирак Поль.jpg"/>
          <p:cNvPicPr>
            <a:picLocks noChangeAspect="1"/>
          </p:cNvPicPr>
          <p:nvPr/>
        </p:nvPicPr>
        <p:blipFill>
          <a:blip r:embed="rId96" cstate="print">
            <a:grayscl/>
          </a:blip>
          <a:srcRect/>
          <a:stretch>
            <a:fillRect/>
          </a:stretch>
        </p:blipFill>
        <p:spPr bwMode="auto">
          <a:xfrm>
            <a:off x="6659563" y="4941888"/>
            <a:ext cx="306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2" name="Рисунок 446" descr="Ван дер Ваальс.jpg"/>
          <p:cNvPicPr>
            <a:picLocks noChangeAspect="1"/>
          </p:cNvPicPr>
          <p:nvPr/>
        </p:nvPicPr>
        <p:blipFill>
          <a:blip r:embed="rId101" cstate="print">
            <a:grayscl/>
          </a:blip>
          <a:srcRect/>
          <a:stretch>
            <a:fillRect/>
          </a:stretch>
        </p:blipFill>
        <p:spPr bwMode="auto">
          <a:xfrm>
            <a:off x="5508625" y="5949950"/>
            <a:ext cx="381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3" name="Рисунок 447" descr="Бозе Aatyen.jpg"/>
          <p:cNvPicPr>
            <a:picLocks noChangeAspect="1"/>
          </p:cNvPicPr>
          <p:nvPr/>
        </p:nvPicPr>
        <p:blipFill>
          <a:blip r:embed="rId105" cstate="print">
            <a:grayscl/>
          </a:blip>
          <a:srcRect/>
          <a:stretch>
            <a:fillRect/>
          </a:stretch>
        </p:blipFill>
        <p:spPr bwMode="auto">
          <a:xfrm>
            <a:off x="5435600" y="4437063"/>
            <a:ext cx="327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4" name="Рисунок 448" descr="Басов Н.Г..jpg"/>
          <p:cNvPicPr>
            <a:picLocks noChangeAspect="1"/>
          </p:cNvPicPr>
          <p:nvPr/>
        </p:nvPicPr>
        <p:blipFill>
          <a:blip r:embed="rId106" cstate="print">
            <a:grayscl/>
          </a:blip>
          <a:srcRect/>
          <a:stretch>
            <a:fillRect/>
          </a:stretch>
        </p:blipFill>
        <p:spPr bwMode="auto">
          <a:xfrm>
            <a:off x="7019925" y="4437063"/>
            <a:ext cx="306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5" name="Рисунок 453" descr="Тарски Альфред.jpe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003800" y="4941888"/>
            <a:ext cx="34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6" name="Рисунок 454" descr="Шмидт О.Ю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941888"/>
            <a:ext cx="34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7" name="Рисунок 455" descr="Фихтенгольц Г.М.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941888"/>
            <a:ext cx="311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8" name="Рисунок 456" descr="Стинрод Норман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5445125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09" name="Рисунок 457" descr="Рассел Бертран.jp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851275" y="342900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0" name="Рисунок 458" descr="Кантор Георг.jp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2700338" y="4941888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1" name="Рисунок 459" descr="Пуанкаре Анри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3059113" y="5445125"/>
            <a:ext cx="320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2" name="Рисунок 460" descr="Синай Я.Г..jpg"/>
          <p:cNvPicPr>
            <a:picLocks noChangeAspect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4643438" y="4941888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3" name="Рисунок 461" descr="Лупанов О.Б..jpg"/>
          <p:cNvPicPr>
            <a:picLocks noChangeAspect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5003800" y="3933825"/>
            <a:ext cx="328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4" name="Рисунок 462" descr="Коэн Пол.gif"/>
          <p:cNvPicPr>
            <a:picLocks noChangeAspect="1"/>
          </p:cNvPicPr>
          <p:nvPr/>
        </p:nvPicPr>
        <p:blipFill>
          <a:blip r:embed="rId23" cstate="print">
            <a:grayscl/>
          </a:blip>
          <a:srcRect l="21140" r="22491" b="-11"/>
          <a:stretch>
            <a:fillRect/>
          </a:stretch>
        </p:blipFill>
        <p:spPr bwMode="auto">
          <a:xfrm>
            <a:off x="2700338" y="3933825"/>
            <a:ext cx="344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5" name="Рисунок 463" descr="Смейл Стивен.jpg"/>
          <p:cNvPicPr>
            <a:picLocks noChangeAspect="1"/>
          </p:cNvPicPr>
          <p:nvPr/>
        </p:nvPicPr>
        <p:blipFill>
          <a:blip r:embed="rId24" cstate="print">
            <a:grayscl/>
          </a:blip>
          <a:srcRect/>
          <a:stretch>
            <a:fillRect/>
          </a:stretch>
        </p:blipFill>
        <p:spPr bwMode="auto">
          <a:xfrm>
            <a:off x="2700338" y="4437063"/>
            <a:ext cx="354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6" name="Рисунок 464" descr="Серр Жан-Пьер.jpg"/>
          <p:cNvPicPr>
            <a:picLocks noChangeAspect="1"/>
          </p:cNvPicPr>
          <p:nvPr/>
        </p:nvPicPr>
        <p:blipFill>
          <a:blip r:embed="rId26" cstate="print">
            <a:grayscl/>
          </a:blip>
          <a:srcRect/>
          <a:stretch>
            <a:fillRect/>
          </a:stretch>
        </p:blipFill>
        <p:spPr bwMode="auto">
          <a:xfrm>
            <a:off x="2339975" y="4437063"/>
            <a:ext cx="29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7" name="Рисунок 465" descr="Шварц Лоран.jpg"/>
          <p:cNvPicPr>
            <a:picLocks noChangeAspect="1"/>
          </p:cNvPicPr>
          <p:nvPr/>
        </p:nvPicPr>
        <p:blipFill>
          <a:blip r:embed="rId28" cstate="print">
            <a:grayscl/>
          </a:blip>
          <a:srcRect/>
          <a:stretch>
            <a:fillRect/>
          </a:stretch>
        </p:blipFill>
        <p:spPr bwMode="auto">
          <a:xfrm>
            <a:off x="3419475" y="4437063"/>
            <a:ext cx="328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8" name="Рисунок 466" descr="Окуньков А..jpg"/>
          <p:cNvPicPr>
            <a:picLocks noChangeAspect="1"/>
          </p:cNvPicPr>
          <p:nvPr/>
        </p:nvPicPr>
        <p:blipFill>
          <a:blip r:embed="rId31" cstate="print">
            <a:grayscl/>
          </a:blip>
          <a:srcRect l="22502" r="17491" b="-11"/>
          <a:stretch>
            <a:fillRect/>
          </a:stretch>
        </p:blipFill>
        <p:spPr bwMode="auto">
          <a:xfrm>
            <a:off x="3059113" y="3933825"/>
            <a:ext cx="34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19" name="Рисунок 467" descr="Тейт Джон.jpg"/>
          <p:cNvPicPr>
            <a:picLocks noChangeAspect="1"/>
          </p:cNvPicPr>
          <p:nvPr/>
        </p:nvPicPr>
        <p:blipFill>
          <a:blip r:embed="rId36" cstate="print">
            <a:grayscl/>
          </a:blip>
          <a:srcRect/>
          <a:stretch>
            <a:fillRect/>
          </a:stretch>
        </p:blipFill>
        <p:spPr bwMode="auto">
          <a:xfrm>
            <a:off x="3851275" y="4437063"/>
            <a:ext cx="287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0" name="Рисунок 469" descr="Рамануджан.jp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059113" y="4437063"/>
            <a:ext cx="315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1" name="Рисунок 470" descr="Соболев С.Л..jp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3924300" y="4941888"/>
            <a:ext cx="258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2" name="Рисунок 472" descr="Пятецкий-Шапиро И.И..jpg"/>
          <p:cNvPicPr>
            <a:picLocks noChangeAspect="1"/>
          </p:cNvPicPr>
          <p:nvPr/>
        </p:nvPicPr>
        <p:blipFill>
          <a:blip r:embed="rId64" cstate="print">
            <a:grayscl/>
          </a:blip>
          <a:srcRect/>
          <a:stretch>
            <a:fillRect/>
          </a:stretch>
        </p:blipFill>
        <p:spPr bwMode="auto">
          <a:xfrm>
            <a:off x="3059113" y="4941888"/>
            <a:ext cx="300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3" name="Рисунок 473" descr="Милнор Дж..jpg"/>
          <p:cNvPicPr>
            <a:picLocks noChangeAspect="1"/>
          </p:cNvPicPr>
          <p:nvPr/>
        </p:nvPicPr>
        <p:blipFill>
          <a:blip r:embed="rId65" cstate="print">
            <a:grayscl/>
          </a:blip>
          <a:srcRect/>
          <a:stretch>
            <a:fillRect/>
          </a:stretch>
        </p:blipFill>
        <p:spPr bwMode="auto">
          <a:xfrm>
            <a:off x="2339975" y="5445125"/>
            <a:ext cx="319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4" name="Рисунок 474" descr="rubric_issue_30543.jpg"/>
          <p:cNvPicPr>
            <a:picLocks noChangeAspect="1"/>
          </p:cNvPicPr>
          <p:nvPr/>
        </p:nvPicPr>
        <p:blipFill>
          <a:blip r:embed="rId108" cstate="print">
            <a:grayscl/>
          </a:blip>
          <a:srcRect/>
          <a:stretch>
            <a:fillRect/>
          </a:stretch>
        </p:blipFill>
        <p:spPr bwMode="auto">
          <a:xfrm>
            <a:off x="5867400" y="4941888"/>
            <a:ext cx="363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5" name="Рисунок 475" descr="mihail_gasparov01.jpg"/>
          <p:cNvPicPr>
            <a:picLocks noChangeAspect="1"/>
          </p:cNvPicPr>
          <p:nvPr/>
        </p:nvPicPr>
        <p:blipFill>
          <a:blip r:embed="rId111" cstate="print">
            <a:grayscl/>
          </a:blip>
          <a:srcRect/>
          <a:stretch>
            <a:fillRect/>
          </a:stretch>
        </p:blipFill>
        <p:spPr bwMode="auto">
          <a:xfrm>
            <a:off x="4643438" y="5445125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6" name="Рисунок 476" descr="Велихов.jpg"/>
          <p:cNvPicPr>
            <a:picLocks noChangeAspect="1"/>
          </p:cNvPicPr>
          <p:nvPr/>
        </p:nvPicPr>
        <p:blipFill>
          <a:blip r:embed="rId125" cstate="print">
            <a:grayscl/>
          </a:blip>
          <a:srcRect/>
          <a:stretch>
            <a:fillRect/>
          </a:stretch>
        </p:blipFill>
        <p:spPr bwMode="auto">
          <a:xfrm>
            <a:off x="4284663" y="5949950"/>
            <a:ext cx="311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7" name="Рисунок 477" descr="Васильев.jpg"/>
          <p:cNvPicPr>
            <a:picLocks noChangeAspect="1"/>
          </p:cNvPicPr>
          <p:nvPr/>
        </p:nvPicPr>
        <p:blipFill>
          <a:blip r:embed="rId115" cstate="print">
            <a:grayscl/>
          </a:blip>
          <a:srcRect/>
          <a:stretch>
            <a:fillRect/>
          </a:stretch>
        </p:blipFill>
        <p:spPr bwMode="auto">
          <a:xfrm>
            <a:off x="7019925" y="4941888"/>
            <a:ext cx="263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8" name="Рисунок 478" descr="Богомолов.jpg"/>
          <p:cNvPicPr>
            <a:picLocks noChangeAspect="1"/>
          </p:cNvPicPr>
          <p:nvPr/>
        </p:nvPicPr>
        <p:blipFill>
          <a:blip r:embed="rId116" cstate="print">
            <a:grayscl/>
          </a:blip>
          <a:srcRect/>
          <a:stretch>
            <a:fillRect/>
          </a:stretch>
        </p:blipFill>
        <p:spPr bwMode="auto">
          <a:xfrm>
            <a:off x="2339975" y="5949950"/>
            <a:ext cx="307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29" name="Рисунок 479" descr="Барков.jpg"/>
          <p:cNvPicPr>
            <a:picLocks noChangeAspect="1"/>
          </p:cNvPicPr>
          <p:nvPr/>
        </p:nvPicPr>
        <p:blipFill>
          <a:blip r:embed="rId118" cstate="print">
            <a:grayscl/>
          </a:blip>
          <a:srcRect/>
          <a:stretch>
            <a:fillRect/>
          </a:stretch>
        </p:blipFill>
        <p:spPr bwMode="auto">
          <a:xfrm>
            <a:off x="3419475" y="5949950"/>
            <a:ext cx="327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0" name="Рисунок 480" descr="Аносов.jpg"/>
          <p:cNvPicPr>
            <a:picLocks noChangeAspect="1"/>
          </p:cNvPicPr>
          <p:nvPr/>
        </p:nvPicPr>
        <p:blipFill>
          <a:blip r:embed="rId119" cstate="print">
            <a:grayscl/>
          </a:blip>
          <a:srcRect/>
          <a:stretch>
            <a:fillRect/>
          </a:stretch>
        </p:blipFill>
        <p:spPr bwMode="auto">
          <a:xfrm>
            <a:off x="5076825" y="5949950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1" name="Рисунок 481" descr="Алфимов.jpg"/>
          <p:cNvPicPr>
            <a:picLocks noChangeAspect="1"/>
          </p:cNvPicPr>
          <p:nvPr/>
        </p:nvPicPr>
        <p:blipFill>
          <a:blip r:embed="rId120" cstate="print">
            <a:grayscl/>
          </a:blip>
          <a:srcRect/>
          <a:stretch>
            <a:fillRect/>
          </a:stretch>
        </p:blipFill>
        <p:spPr bwMode="auto">
          <a:xfrm>
            <a:off x="3851275" y="5949950"/>
            <a:ext cx="325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2" name="Рисунок 482" descr="Акуличев.jpg"/>
          <p:cNvPicPr>
            <a:picLocks noChangeAspect="1"/>
          </p:cNvPicPr>
          <p:nvPr/>
        </p:nvPicPr>
        <p:blipFill>
          <a:blip r:embed="rId121" cstate="print">
            <a:grayscl/>
          </a:blip>
          <a:srcRect/>
          <a:stretch>
            <a:fillRect/>
          </a:stretch>
        </p:blipFill>
        <p:spPr bwMode="auto">
          <a:xfrm>
            <a:off x="4643438" y="5949950"/>
            <a:ext cx="34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3" name="Рисунок 483" descr="Абалкин.jpg"/>
          <p:cNvPicPr>
            <a:picLocks noChangeAspect="1"/>
          </p:cNvPicPr>
          <p:nvPr/>
        </p:nvPicPr>
        <p:blipFill>
          <a:blip r:embed="rId123" cstate="print">
            <a:grayscl/>
          </a:blip>
          <a:srcRect/>
          <a:stretch>
            <a:fillRect/>
          </a:stretch>
        </p:blipFill>
        <p:spPr bwMode="auto">
          <a:xfrm>
            <a:off x="3059113" y="5949950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4" name="Рисунок 484" descr="Канторович Л.В..jpg"/>
          <p:cNvPicPr>
            <a:picLocks noChangeAspect="1"/>
          </p:cNvPicPr>
          <p:nvPr/>
        </p:nvPicPr>
        <p:blipFill>
          <a:blip r:embed="rId16" cstate="print">
            <a:grayscl/>
          </a:blip>
          <a:srcRect/>
          <a:stretch>
            <a:fillRect/>
          </a:stretch>
        </p:blipFill>
        <p:spPr bwMode="auto">
          <a:xfrm>
            <a:off x="7019925" y="5445125"/>
            <a:ext cx="293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5" name="Рисунок 485" descr="Сахаров А.Д..jpg"/>
          <p:cNvPicPr>
            <a:picLocks noChangeAspect="1"/>
          </p:cNvPicPr>
          <p:nvPr/>
        </p:nvPicPr>
        <p:blipFill>
          <a:blip r:embed="rId78" cstate="print">
            <a:grayscl/>
          </a:blip>
          <a:srcRect/>
          <a:stretch>
            <a:fillRect/>
          </a:stretch>
        </p:blipFill>
        <p:spPr bwMode="auto">
          <a:xfrm>
            <a:off x="7740650" y="5445125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6" name="Рисунок 487" descr="Майкельсон.JPG"/>
          <p:cNvPicPr>
            <a:picLocks noChangeAspect="1"/>
          </p:cNvPicPr>
          <p:nvPr/>
        </p:nvPicPr>
        <p:blipFill>
          <a:blip r:embed="rId85" cstate="print">
            <a:grayscl/>
          </a:blip>
          <a:srcRect/>
          <a:stretch>
            <a:fillRect/>
          </a:stretch>
        </p:blipFill>
        <p:spPr bwMode="auto">
          <a:xfrm>
            <a:off x="6659563" y="5445125"/>
            <a:ext cx="347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7" name="Рисунок 488" descr="Лебедев П.Н..jpg"/>
          <p:cNvPicPr>
            <a:picLocks noChangeAspect="1"/>
          </p:cNvPicPr>
          <p:nvPr/>
        </p:nvPicPr>
        <p:blipFill>
          <a:blip r:embed="rId88" cstate="print">
            <a:grayscl/>
          </a:blip>
          <a:srcRect/>
          <a:stretch>
            <a:fillRect/>
          </a:stretch>
        </p:blipFill>
        <p:spPr bwMode="auto">
          <a:xfrm>
            <a:off x="6300788" y="4941888"/>
            <a:ext cx="293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8" name="Рисунок 489" descr="Курчатов И.В..jpg"/>
          <p:cNvPicPr>
            <a:picLocks noChangeAspect="1"/>
          </p:cNvPicPr>
          <p:nvPr/>
        </p:nvPicPr>
        <p:blipFill>
          <a:blip r:embed="rId92" cstate="print">
            <a:grayscl/>
          </a:blip>
          <a:srcRect/>
          <a:stretch>
            <a:fillRect/>
          </a:stretch>
        </p:blipFill>
        <p:spPr bwMode="auto">
          <a:xfrm>
            <a:off x="7380288" y="5949950"/>
            <a:ext cx="392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9" name="Рисунок 490" descr="Бор Нильс.jpg"/>
          <p:cNvPicPr>
            <a:picLocks noChangeAspect="1"/>
          </p:cNvPicPr>
          <p:nvPr/>
        </p:nvPicPr>
        <p:blipFill>
          <a:blip r:embed="rId104" cstate="print">
            <a:grayscl/>
          </a:blip>
          <a:srcRect/>
          <a:stretch>
            <a:fillRect/>
          </a:stretch>
        </p:blipFill>
        <p:spPr bwMode="auto">
          <a:xfrm>
            <a:off x="6300788" y="5949950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0" name="Рисунок 491" descr="jurmih.jpg"/>
          <p:cNvPicPr>
            <a:picLocks noChangeAspect="1"/>
          </p:cNvPicPr>
          <p:nvPr/>
        </p:nvPicPr>
        <p:blipFill>
          <a:blip r:embed="rId109" cstate="print">
            <a:grayscl/>
          </a:blip>
          <a:srcRect/>
          <a:stretch>
            <a:fillRect/>
          </a:stretch>
        </p:blipFill>
        <p:spPr bwMode="auto">
          <a:xfrm>
            <a:off x="5940425" y="5949950"/>
            <a:ext cx="311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" name="Рисунок 492" descr="Бетелин.jpg"/>
          <p:cNvPicPr>
            <a:picLocks noChangeAspect="1"/>
          </p:cNvPicPr>
          <p:nvPr/>
        </p:nvPicPr>
        <p:blipFill>
          <a:blip r:embed="rId117" cstate="print">
            <a:grayscl/>
          </a:blip>
          <a:srcRect/>
          <a:stretch>
            <a:fillRect/>
          </a:stretch>
        </p:blipFill>
        <p:spPr bwMode="auto">
          <a:xfrm>
            <a:off x="7380288" y="5445125"/>
            <a:ext cx="369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" name="Рисунок 493" descr="Пуанкаре Анри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7019925" y="5949950"/>
            <a:ext cx="319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3" name="Рисунок 494" descr="Синай Я.Г..jpg"/>
          <p:cNvPicPr>
            <a:picLocks noChangeAspect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6659563" y="5949950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" name="Рисунок 495" descr="Тейт Джон.jpg"/>
          <p:cNvPicPr>
            <a:picLocks noChangeAspect="1"/>
          </p:cNvPicPr>
          <p:nvPr/>
        </p:nvPicPr>
        <p:blipFill>
          <a:blip r:embed="rId36" cstate="print">
            <a:grayscl/>
          </a:blip>
          <a:srcRect/>
          <a:stretch>
            <a:fillRect/>
          </a:stretch>
        </p:blipFill>
        <p:spPr bwMode="auto">
          <a:xfrm>
            <a:off x="6300788" y="5445125"/>
            <a:ext cx="28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" name="Рисунок 496" descr="Нейман Джон фон.jpg"/>
          <p:cNvPicPr>
            <a:picLocks noChangeAspect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7812088" y="5949950"/>
            <a:ext cx="366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6" name="Рисунок 497" descr="Лузин Н.Н..jpg"/>
          <p:cNvPicPr>
            <a:picLocks noChangeAspect="1"/>
          </p:cNvPicPr>
          <p:nvPr/>
        </p:nvPicPr>
        <p:blipFill>
          <a:blip r:embed="rId47" cstate="print">
            <a:grayscl/>
          </a:blip>
          <a:srcRect/>
          <a:stretch>
            <a:fillRect/>
          </a:stretch>
        </p:blipFill>
        <p:spPr bwMode="auto">
          <a:xfrm>
            <a:off x="8101013" y="5445125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7" name="Рисунок 498" descr="Лобачевский Н.И..jpg"/>
          <p:cNvPicPr>
            <a:picLocks noChangeAspect="1"/>
          </p:cNvPicPr>
          <p:nvPr/>
        </p:nvPicPr>
        <p:blipFill>
          <a:blip r:embed="rId56" cstate="print">
            <a:grayscl/>
          </a:blip>
          <a:srcRect/>
          <a:stretch>
            <a:fillRect/>
          </a:stretch>
        </p:blipFill>
        <p:spPr bwMode="auto">
          <a:xfrm>
            <a:off x="8172450" y="5949950"/>
            <a:ext cx="311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8" name="Рисунок 499" descr="Колмогоров А.Н..jpg"/>
          <p:cNvPicPr>
            <a:picLocks noChangeAspect="1"/>
          </p:cNvPicPr>
          <p:nvPr/>
        </p:nvPicPr>
        <p:blipFill>
          <a:blip r:embed="rId52" cstate="print">
            <a:grayscl/>
          </a:blip>
          <a:srcRect/>
          <a:stretch>
            <a:fillRect/>
          </a:stretch>
        </p:blipFill>
        <p:spPr bwMode="auto">
          <a:xfrm>
            <a:off x="7308850" y="404813"/>
            <a:ext cx="579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1639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3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395" name="Rectangle 2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396" name="Rectangle 26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397" name="Rectangle 27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398" name="Rectangle 28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399" name="Rectangle 29"/>
          <p:cNvSpPr>
            <a:spLocks noChangeArrowheads="1"/>
          </p:cNvSpPr>
          <p:nvPr/>
        </p:nvSpPr>
        <p:spPr bwMode="auto">
          <a:xfrm>
            <a:off x="0" y="579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00" name="Rectangle 30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01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02" name="Rectangle 5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03" name="Rectangle 51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04" name="Rectangle 5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05" name="Rectangle 53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06" name="Rectangle 54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07" name="Rectangle 55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08" name="Rectangle 56"/>
          <p:cNvSpPr>
            <a:spLocks noChangeArrowheads="1"/>
          </p:cNvSpPr>
          <p:nvPr/>
        </p:nvSpPr>
        <p:spPr bwMode="auto">
          <a:xfrm>
            <a:off x="0" y="579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09" name="Rectangle 57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10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11" name="Rectangle 8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latin typeface="Calibri" pitchFamily="34" charset="0"/>
                <a:cs typeface="Times New Roman" pitchFamily="18" charset="0"/>
              </a:rPr>
              <a:t>	 </a:t>
            </a:r>
            <a:endParaRPr lang="ru-RU">
              <a:latin typeface="Calibri" pitchFamily="34" charset="0"/>
            </a:endParaRPr>
          </a:p>
        </p:txBody>
      </p:sp>
      <p:sp>
        <p:nvSpPr>
          <p:cNvPr id="16412" name="Rectangle 86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13" name="Rectangle 87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r>
              <a:rPr lang="en-US" sz="1200">
                <a:latin typeface="Calibri" pitchFamily="34" charset="0"/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16414" name="Rectangle 88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15" name="Rectangle 89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16" name="Rectangle 90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17" name="Rectangle 91"/>
          <p:cNvSpPr>
            <a:spLocks noChangeArrowheads="1"/>
          </p:cNvSpPr>
          <p:nvPr/>
        </p:nvSpPr>
        <p:spPr bwMode="auto">
          <a:xfrm>
            <a:off x="0" y="579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18" name="Rectangle 92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838200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>
              <a:latin typeface="Calibri" pitchFamily="34" charset="0"/>
            </a:endParaRPr>
          </a:p>
          <a:p>
            <a:pPr eaLnBrk="0" hangingPunct="0">
              <a:tabLst>
                <a:tab pos="838200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6419" name="TextBox 105"/>
          <p:cNvSpPr txBox="1">
            <a:spLocks noChangeArrowheads="1"/>
          </p:cNvSpPr>
          <p:nvPr/>
        </p:nvSpPr>
        <p:spPr bwMode="auto">
          <a:xfrm>
            <a:off x="357188" y="48736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u="sng">
                <a:latin typeface="Calibri" pitchFamily="34" charset="0"/>
              </a:rPr>
              <a:t>Задача поиска</a:t>
            </a:r>
          </a:p>
        </p:txBody>
      </p:sp>
      <p:sp>
        <p:nvSpPr>
          <p:cNvPr id="89" name="Заголовок 2"/>
          <p:cNvSpPr>
            <a:spLocks noGrp="1"/>
          </p:cNvSpPr>
          <p:nvPr>
            <p:ph type="title"/>
          </p:nvPr>
        </p:nvSpPr>
        <p:spPr>
          <a:xfrm>
            <a:off x="2000232" y="357174"/>
            <a:ext cx="6143668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Два одинаковых лица?</a:t>
            </a:r>
            <a:br>
              <a:rPr lang="ru-RU" dirty="0"/>
            </a:br>
            <a:r>
              <a:rPr lang="ru-RU" dirty="0"/>
              <a:t>Оценить время поиска пары. </a:t>
            </a:r>
          </a:p>
        </p:txBody>
      </p:sp>
      <p:pic>
        <p:nvPicPr>
          <p:cNvPr id="16422" name="Рисунок 87" descr="Шмидт О.Ю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88" y="3573463"/>
            <a:ext cx="6905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Рисунок 89" descr="Фихтенгольц Г.М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525" y="4508500"/>
            <a:ext cx="620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Рисунок 90" descr="Тьюринг Аллан.jpg"/>
          <p:cNvPicPr>
            <a:picLocks noChangeAspect="1"/>
          </p:cNvPicPr>
          <p:nvPr/>
        </p:nvPicPr>
        <p:blipFill>
          <a:blip r:embed="rId4" cstate="print"/>
          <a:srcRect l="14470" b="204"/>
          <a:stretch>
            <a:fillRect/>
          </a:stretch>
        </p:blipFill>
        <p:spPr bwMode="auto">
          <a:xfrm>
            <a:off x="6153145" y="5516563"/>
            <a:ext cx="644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6" name="Рисунок 92" descr="Пуанкаре Анри.jp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75363" y="3573463"/>
            <a:ext cx="6397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7" name="Рисунок 93" descr="Петровский И.Г.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3771900" y="3573463"/>
            <a:ext cx="6207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8" name="Рисунок 94" descr="Нейман Джон фон.jp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259013" y="3573463"/>
            <a:ext cx="731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9" name="Рисунок 95" descr="Мандельброт Бенуа.jp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5356225" y="3573463"/>
            <a:ext cx="622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0" name="Рисунок 96" descr="Ли Софус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2187575" y="4508500"/>
            <a:ext cx="7096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1" name="Рисунок 97" descr="Клейн Феликс.jpeg"/>
          <p:cNvPicPr>
            <a:picLocks noChangeAspect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4491038" y="3573463"/>
            <a:ext cx="771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2" name="Рисунок 98" descr="Карацуба А.А..jpg"/>
          <p:cNvPicPr>
            <a:picLocks noChangeAspect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4564063" y="4508500"/>
            <a:ext cx="660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3" name="Рисунок 99" descr="Канторович Л.В..jpg"/>
          <p:cNvPicPr>
            <a:picLocks noChangeAspect="1"/>
          </p:cNvPicPr>
          <p:nvPr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>
            <a:off x="6873870" y="5516563"/>
            <a:ext cx="5857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4" name="Рисунок 100" descr="Жордан Камиль.jpeg"/>
          <p:cNvPicPr>
            <a:picLocks noChangeAspect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4564063" y="2636838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5" name="Рисунок 101" descr="Александер Джеймс.jpeg"/>
          <p:cNvPicPr>
            <a:picLocks noChangeAspect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771900" y="2636838"/>
            <a:ext cx="709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6" name="Рисунок 102" descr="Картан Анри.jpeg"/>
          <p:cNvPicPr>
            <a:picLocks noChangeAspect="1"/>
          </p:cNvPicPr>
          <p:nvPr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5356225" y="2636838"/>
            <a:ext cx="61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7" name="Рисунок 103" descr="Синай Я.Г..jpg"/>
          <p:cNvPicPr>
            <a:picLocks noChangeAspect="1"/>
          </p:cNvPicPr>
          <p:nvPr/>
        </p:nvPicPr>
        <p:blipFill>
          <a:blip r:embed="rId16" cstate="print">
            <a:grayscl/>
          </a:blip>
          <a:srcRect/>
          <a:stretch>
            <a:fillRect/>
          </a:stretch>
        </p:blipFill>
        <p:spPr bwMode="auto">
          <a:xfrm>
            <a:off x="6867525" y="3573463"/>
            <a:ext cx="627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8" name="Рисунок 104" descr="Ляпунов А.М..jpg"/>
          <p:cNvPicPr>
            <a:picLocks noChangeAspect="1"/>
          </p:cNvPicPr>
          <p:nvPr/>
        </p:nvPicPr>
        <p:blipFill>
          <a:blip r:embed="rId17" cstate="print">
            <a:grayscl/>
          </a:blip>
          <a:srcRect/>
          <a:stretch>
            <a:fillRect/>
          </a:stretch>
        </p:blipFill>
        <p:spPr bwMode="auto">
          <a:xfrm>
            <a:off x="3771900" y="5516563"/>
            <a:ext cx="6302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9" name="Рисунок 105" descr="Лупанов О.Б..jpg"/>
          <p:cNvPicPr>
            <a:picLocks noChangeAspect="1"/>
          </p:cNvPicPr>
          <p:nvPr/>
        </p:nvPicPr>
        <p:blipFill>
          <a:blip r:embed="rId18" cstate="print">
            <a:grayscl/>
          </a:blip>
          <a:srcRect/>
          <a:stretch>
            <a:fillRect/>
          </a:stretch>
        </p:blipFill>
        <p:spPr bwMode="auto">
          <a:xfrm>
            <a:off x="7515225" y="1628776"/>
            <a:ext cx="657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0" name="Рисунок 106" descr="Коэн Пол.gif"/>
          <p:cNvPicPr>
            <a:picLocks noChangeAspect="1"/>
          </p:cNvPicPr>
          <p:nvPr/>
        </p:nvPicPr>
        <p:blipFill>
          <a:blip r:embed="rId19" cstate="print">
            <a:grayscl/>
          </a:blip>
          <a:srcRect l="21140" r="22491" b="-11"/>
          <a:stretch>
            <a:fillRect/>
          </a:stretch>
        </p:blipFill>
        <p:spPr bwMode="auto">
          <a:xfrm>
            <a:off x="2979738" y="5516563"/>
            <a:ext cx="6905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1" name="Рисунок 107" descr="Смейл Стивен.jpg"/>
          <p:cNvPicPr>
            <a:picLocks noChangeAspect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6075363" y="2636838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4" name="Рисунок 110" descr="Шварц Лоран.jpg"/>
          <p:cNvPicPr>
            <a:picLocks noChangeAspect="1"/>
          </p:cNvPicPr>
          <p:nvPr/>
        </p:nvPicPr>
        <p:blipFill>
          <a:blip r:embed="rId21" cstate="print">
            <a:grayscl/>
          </a:blip>
          <a:srcRect/>
          <a:stretch>
            <a:fillRect/>
          </a:stretch>
        </p:blipFill>
        <p:spPr bwMode="auto">
          <a:xfrm>
            <a:off x="7588250" y="4508500"/>
            <a:ext cx="655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5" name="Рисунок 111" descr="Смирнов С..jpg"/>
          <p:cNvPicPr>
            <a:picLocks noChangeAspect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6075363" y="1628776"/>
            <a:ext cx="712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6" name="Рисунок 112" descr="Перельман Г..jpg"/>
          <p:cNvPicPr>
            <a:picLocks noChangeAspect="1"/>
          </p:cNvPicPr>
          <p:nvPr/>
        </p:nvPicPr>
        <p:blipFill>
          <a:blip r:embed="rId23" cstate="print">
            <a:grayscl/>
          </a:blip>
          <a:srcRect l="18602" b="-11"/>
          <a:stretch>
            <a:fillRect/>
          </a:stretch>
        </p:blipFill>
        <p:spPr bwMode="auto">
          <a:xfrm>
            <a:off x="3771900" y="4508500"/>
            <a:ext cx="6302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8" name="Рисунок 114" descr="Люстерник Л.А..jpg"/>
          <p:cNvPicPr>
            <a:picLocks noChangeAspect="1"/>
          </p:cNvPicPr>
          <p:nvPr/>
        </p:nvPicPr>
        <p:blipFill>
          <a:blip r:embed="rId24" cstate="print">
            <a:grayscl/>
          </a:blip>
          <a:srcRect/>
          <a:stretch>
            <a:fillRect/>
          </a:stretch>
        </p:blipFill>
        <p:spPr bwMode="auto">
          <a:xfrm>
            <a:off x="2979738" y="4508500"/>
            <a:ext cx="6778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0" name="Рисунок 116" descr="Лаврентьев М.А..jpg"/>
          <p:cNvPicPr>
            <a:picLocks noChangeAspect="1"/>
          </p:cNvPicPr>
          <p:nvPr/>
        </p:nvPicPr>
        <p:blipFill>
          <a:blip r:embed="rId25" cstate="print">
            <a:grayscl/>
          </a:blip>
          <a:srcRect/>
          <a:stretch>
            <a:fillRect/>
          </a:stretch>
        </p:blipFill>
        <p:spPr bwMode="auto">
          <a:xfrm>
            <a:off x="5356225" y="5516563"/>
            <a:ext cx="7032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1" name="Рисунок 117" descr="Артин Эмиль.jpeg"/>
          <p:cNvPicPr>
            <a:picLocks noChangeAspect="1"/>
          </p:cNvPicPr>
          <p:nvPr/>
        </p:nvPicPr>
        <p:blipFill>
          <a:blip r:embed="rId26" cstate="print">
            <a:grayscl/>
          </a:blip>
          <a:srcRect/>
          <a:stretch>
            <a:fillRect/>
          </a:stretch>
        </p:blipFill>
        <p:spPr bwMode="auto">
          <a:xfrm>
            <a:off x="2255838" y="5516563"/>
            <a:ext cx="7318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2" name="Рисунок 118" descr="Тейт Джон.jpg"/>
          <p:cNvPicPr>
            <a:picLocks noChangeAspect="1"/>
          </p:cNvPicPr>
          <p:nvPr/>
        </p:nvPicPr>
        <p:blipFill>
          <a:blip r:embed="rId27" cstate="print">
            <a:grayscl/>
          </a:blip>
          <a:srcRect/>
          <a:stretch>
            <a:fillRect/>
          </a:stretch>
        </p:blipFill>
        <p:spPr bwMode="auto">
          <a:xfrm>
            <a:off x="2330450" y="2636838"/>
            <a:ext cx="5762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3" name="Рисунок 119" descr="Громов М.Л..jpg"/>
          <p:cNvPicPr>
            <a:picLocks noChangeAspect="1"/>
          </p:cNvPicPr>
          <p:nvPr/>
        </p:nvPicPr>
        <p:blipFill>
          <a:blip r:embed="rId28" cstate="print">
            <a:grayscl/>
          </a:blip>
          <a:srcRect/>
          <a:stretch>
            <a:fillRect/>
          </a:stretch>
        </p:blipFill>
        <p:spPr bwMode="auto">
          <a:xfrm>
            <a:off x="1611313" y="1628776"/>
            <a:ext cx="5762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4" name="Рисунок 120" descr="Мамфорд Д..jpg"/>
          <p:cNvPicPr>
            <a:picLocks noChangeAspect="1"/>
          </p:cNvPicPr>
          <p:nvPr/>
        </p:nvPicPr>
        <p:blipFill>
          <a:blip r:embed="rId29" cstate="print">
            <a:grayscl/>
          </a:blip>
          <a:srcRect/>
          <a:stretch>
            <a:fillRect/>
          </a:stretch>
        </p:blipFill>
        <p:spPr bwMode="auto">
          <a:xfrm>
            <a:off x="3051175" y="3573463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5" name="Рисунок 121" descr="Шнирельман Л.Г..jpg"/>
          <p:cNvPicPr>
            <a:picLocks noChangeAspect="1"/>
          </p:cNvPicPr>
          <p:nvPr/>
        </p:nvPicPr>
        <p:blipFill>
          <a:blip r:embed="rId30" cstate="print">
            <a:grayscl/>
          </a:blip>
          <a:srcRect/>
          <a:stretch>
            <a:fillRect/>
          </a:stretch>
        </p:blipFill>
        <p:spPr bwMode="auto">
          <a:xfrm>
            <a:off x="3051175" y="2636838"/>
            <a:ext cx="60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6" name="Рисунок 122" descr="Ковалевская С.В..jpg"/>
          <p:cNvPicPr>
            <a:picLocks noChangeAspect="1"/>
          </p:cNvPicPr>
          <p:nvPr/>
        </p:nvPicPr>
        <p:blipFill>
          <a:blip r:embed="rId31" cstate="print">
            <a:grayscl/>
          </a:blip>
          <a:srcRect/>
          <a:stretch>
            <a:fillRect/>
          </a:stretch>
        </p:blipFill>
        <p:spPr bwMode="auto">
          <a:xfrm>
            <a:off x="5356225" y="4508500"/>
            <a:ext cx="6794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7" name="Рисунок 123" descr="Гельфанд И.М..jpg"/>
          <p:cNvPicPr>
            <a:picLocks noChangeAspect="1"/>
          </p:cNvPicPr>
          <p:nvPr/>
        </p:nvPicPr>
        <p:blipFill>
          <a:blip r:embed="rId32" cstate="print">
            <a:grayscl/>
          </a:blip>
          <a:srcRect/>
          <a:stretch>
            <a:fillRect/>
          </a:stretch>
        </p:blipFill>
        <p:spPr bwMode="auto">
          <a:xfrm>
            <a:off x="4564063" y="5516563"/>
            <a:ext cx="6492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8" name="Рисунок 124" descr="Новиков С.П..jpg"/>
          <p:cNvPicPr>
            <a:picLocks noChangeAspect="1"/>
          </p:cNvPicPr>
          <p:nvPr/>
        </p:nvPicPr>
        <p:blipFill>
          <a:blip r:embed="rId33" cstate="print">
            <a:grayscl/>
          </a:blip>
          <a:srcRect/>
          <a:stretch>
            <a:fillRect/>
          </a:stretch>
        </p:blipFill>
        <p:spPr bwMode="auto">
          <a:xfrm>
            <a:off x="890588" y="3573463"/>
            <a:ext cx="6397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9" name="Рисунок 125" descr="Манин Ю.И..jpg"/>
          <p:cNvPicPr>
            <a:picLocks noChangeAspect="1"/>
          </p:cNvPicPr>
          <p:nvPr/>
        </p:nvPicPr>
        <p:blipFill>
          <a:blip r:embed="rId34" cstate="print">
            <a:grayscl/>
          </a:blip>
          <a:srcRect/>
          <a:stretch>
            <a:fillRect/>
          </a:stretch>
        </p:blipFill>
        <p:spPr bwMode="auto">
          <a:xfrm>
            <a:off x="6796088" y="2636838"/>
            <a:ext cx="7254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0" name="Рисунок 126" descr="Атья М..jpg"/>
          <p:cNvPicPr>
            <a:picLocks noChangeAspect="1"/>
          </p:cNvPicPr>
          <p:nvPr/>
        </p:nvPicPr>
        <p:blipFill>
          <a:blip r:embed="rId35" cstate="print">
            <a:grayscl/>
          </a:blip>
          <a:srcRect l="22502" r="17491" b="-11"/>
          <a:stretch>
            <a:fillRect/>
          </a:stretch>
        </p:blipFill>
        <p:spPr bwMode="auto">
          <a:xfrm>
            <a:off x="3051175" y="1628776"/>
            <a:ext cx="690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1" name="Рисунок 127" descr="Винер Н..jpg"/>
          <p:cNvPicPr>
            <a:picLocks noChangeAspect="1"/>
          </p:cNvPicPr>
          <p:nvPr/>
        </p:nvPicPr>
        <p:blipFill>
          <a:blip r:embed="rId36" cstate="print">
            <a:grayscl/>
          </a:blip>
          <a:srcRect/>
          <a:stretch>
            <a:fillRect/>
          </a:stretch>
        </p:blipFill>
        <p:spPr bwMode="auto">
          <a:xfrm>
            <a:off x="890588" y="1628776"/>
            <a:ext cx="546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2" name="Рисунок 128" descr="Лузин Н.Н..jpg"/>
          <p:cNvPicPr>
            <a:picLocks noChangeAspect="1"/>
          </p:cNvPicPr>
          <p:nvPr/>
        </p:nvPicPr>
        <p:blipFill>
          <a:blip r:embed="rId37" cstate="print">
            <a:grayscl/>
          </a:blip>
          <a:srcRect/>
          <a:stretch>
            <a:fillRect/>
          </a:stretch>
        </p:blipFill>
        <p:spPr bwMode="auto">
          <a:xfrm>
            <a:off x="857224" y="2643182"/>
            <a:ext cx="6302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3" name="Рисунок 129" descr="Постников М.М..gif"/>
          <p:cNvPicPr>
            <a:picLocks noChangeAspect="1"/>
          </p:cNvPicPr>
          <p:nvPr/>
        </p:nvPicPr>
        <p:blipFill>
          <a:blip r:embed="rId38" cstate="print">
            <a:grayscl/>
          </a:blip>
          <a:srcRect/>
          <a:stretch>
            <a:fillRect/>
          </a:stretch>
        </p:blipFill>
        <p:spPr bwMode="auto">
          <a:xfrm>
            <a:off x="3843338" y="1628776"/>
            <a:ext cx="661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4" name="Рисунок 130" descr="Чебышев П.Л..jpg"/>
          <p:cNvPicPr>
            <a:picLocks noChangeAspect="1"/>
          </p:cNvPicPr>
          <p:nvPr/>
        </p:nvPicPr>
        <p:blipFill>
          <a:blip r:embed="rId39" cstate="print">
            <a:grayscl/>
          </a:blip>
          <a:srcRect/>
          <a:stretch>
            <a:fillRect/>
          </a:stretch>
        </p:blipFill>
        <p:spPr bwMode="auto">
          <a:xfrm>
            <a:off x="1539875" y="2636838"/>
            <a:ext cx="677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5" name="Рисунок 131" descr="Стеклов В.А..gif"/>
          <p:cNvPicPr>
            <a:picLocks noChangeAspect="1"/>
          </p:cNvPicPr>
          <p:nvPr/>
        </p:nvPicPr>
        <p:blipFill>
          <a:blip r:embed="rId40" cstate="print">
            <a:grayscl/>
          </a:blip>
          <a:srcRect/>
          <a:stretch>
            <a:fillRect/>
          </a:stretch>
        </p:blipFill>
        <p:spPr bwMode="auto">
          <a:xfrm>
            <a:off x="5283200" y="1628776"/>
            <a:ext cx="7858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6" name="Рисунок 132" descr="Эйнштейн А..jpg"/>
          <p:cNvPicPr>
            <a:picLocks noChangeAspect="1"/>
          </p:cNvPicPr>
          <p:nvPr/>
        </p:nvPicPr>
        <p:blipFill>
          <a:blip r:embed="rId41" cstate="print">
            <a:grayscl/>
          </a:blip>
          <a:srcRect/>
          <a:stretch>
            <a:fillRect/>
          </a:stretch>
        </p:blipFill>
        <p:spPr bwMode="auto">
          <a:xfrm>
            <a:off x="2263775" y="1628776"/>
            <a:ext cx="7159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7" name="Рисунок 133" descr="Колмогоров А.Н..jpg"/>
          <p:cNvPicPr>
            <a:picLocks noChangeAspect="1"/>
          </p:cNvPicPr>
          <p:nvPr/>
        </p:nvPicPr>
        <p:blipFill>
          <a:blip r:embed="rId42" cstate="print">
            <a:grayscl/>
          </a:blip>
          <a:srcRect/>
          <a:stretch>
            <a:fillRect/>
          </a:stretch>
        </p:blipFill>
        <p:spPr bwMode="auto">
          <a:xfrm>
            <a:off x="900113" y="5516563"/>
            <a:ext cx="5794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8" name="Рисунок 134" descr="Келдыш М.В..jpg"/>
          <p:cNvPicPr>
            <a:picLocks noChangeAspect="1"/>
          </p:cNvPicPr>
          <p:nvPr/>
        </p:nvPicPr>
        <p:blipFill>
          <a:blip r:embed="rId43" cstate="print">
            <a:grayscl/>
          </a:blip>
          <a:srcRect/>
          <a:stretch>
            <a:fillRect/>
          </a:stretch>
        </p:blipFill>
        <p:spPr bwMode="auto">
          <a:xfrm>
            <a:off x="1571604" y="3571876"/>
            <a:ext cx="5794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9" name="Рисунок 135" descr="Бойаи Янош.jpg"/>
          <p:cNvPicPr>
            <a:picLocks noChangeAspect="1"/>
          </p:cNvPicPr>
          <p:nvPr/>
        </p:nvPicPr>
        <p:blipFill>
          <a:blip r:embed="rId44" cstate="print">
            <a:grayscl/>
          </a:blip>
          <a:srcRect/>
          <a:stretch>
            <a:fillRect/>
          </a:stretch>
        </p:blipFill>
        <p:spPr bwMode="auto">
          <a:xfrm>
            <a:off x="890588" y="4508500"/>
            <a:ext cx="5921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0" name="Рисунок 136" descr="Лобачевский Н.И..jpg"/>
          <p:cNvPicPr>
            <a:picLocks noChangeAspect="1"/>
          </p:cNvPicPr>
          <p:nvPr/>
        </p:nvPicPr>
        <p:blipFill>
          <a:blip r:embed="rId45" cstate="print">
            <a:grayscl/>
          </a:blip>
          <a:srcRect/>
          <a:stretch>
            <a:fillRect/>
          </a:stretch>
        </p:blipFill>
        <p:spPr bwMode="auto">
          <a:xfrm>
            <a:off x="1539875" y="4508500"/>
            <a:ext cx="620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Рисунок 86" descr="Нетер Эмми 2.jp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6858016" y="1636306"/>
            <a:ext cx="635414" cy="864000"/>
          </a:xfrm>
          <a:prstGeom prst="rect">
            <a:avLst/>
          </a:prstGeom>
        </p:spPr>
      </p:pic>
      <p:pic>
        <p:nvPicPr>
          <p:cNvPr id="88" name="Рисунок 87" descr="Меньшов Д.Е..JP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7572396" y="2636438"/>
            <a:ext cx="665280" cy="864000"/>
          </a:xfrm>
          <a:prstGeom prst="rect">
            <a:avLst/>
          </a:prstGeom>
        </p:spPr>
      </p:pic>
      <p:pic>
        <p:nvPicPr>
          <p:cNvPr id="90" name="Рисунок 89" descr="Гильберт Давид.jp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6072198" y="4493826"/>
            <a:ext cx="711529" cy="864000"/>
          </a:xfrm>
          <a:prstGeom prst="rect">
            <a:avLst/>
          </a:prstGeom>
        </p:spPr>
      </p:pic>
      <p:pic>
        <p:nvPicPr>
          <p:cNvPr id="91" name="Содержимое 3" descr="Никольский С.М..jpg"/>
          <p:cNvPicPr>
            <a:picLocks noGrp="1" noChangeAspect="1"/>
          </p:cNvPicPr>
          <p:nvPr>
            <p:ph idx="1"/>
          </p:nvPr>
        </p:nvPicPr>
        <p:blipFill>
          <a:blip r:embed="rId49" cstate="print"/>
          <a:stretch>
            <a:fillRect/>
          </a:stretch>
        </p:blipFill>
        <p:spPr>
          <a:xfrm>
            <a:off x="1571604" y="5493958"/>
            <a:ext cx="588387" cy="864000"/>
          </a:xfrm>
        </p:spPr>
      </p:pic>
      <p:pic>
        <p:nvPicPr>
          <p:cNvPr id="92" name="Рисунок 91" descr="Гедель Курт.jp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4572000" y="1636306"/>
            <a:ext cx="605042" cy="864000"/>
          </a:xfrm>
          <a:prstGeom prst="rect">
            <a:avLst/>
          </a:prstGeom>
        </p:spPr>
      </p:pic>
      <p:pic>
        <p:nvPicPr>
          <p:cNvPr id="93" name="Рисунок 128" descr="Лузин Н.Н..jpg"/>
          <p:cNvPicPr>
            <a:picLocks noChangeAspect="1"/>
          </p:cNvPicPr>
          <p:nvPr/>
        </p:nvPicPr>
        <p:blipFill>
          <a:blip r:embed="rId37" cstate="print">
            <a:grayscl/>
          </a:blip>
          <a:srcRect/>
          <a:stretch>
            <a:fillRect/>
          </a:stretch>
        </p:blipFill>
        <p:spPr bwMode="auto">
          <a:xfrm>
            <a:off x="7585101" y="5500702"/>
            <a:ext cx="6302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2143116"/>
            <a:ext cx="632506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Введение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теорию сложности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785794"/>
            <a:ext cx="635798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Введение в теорию сложности алгоритмов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0" y="1785938"/>
            <a:ext cx="3500438" cy="708025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Сложность</a:t>
            </a: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57438" y="2714625"/>
            <a:ext cx="4500562" cy="708025"/>
          </a:xfrm>
          <a:prstGeom prst="rect">
            <a:avLst/>
          </a:prstGeom>
          <a:solidFill>
            <a:srgbClr val="F6F89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Время 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38" y="3643313"/>
            <a:ext cx="5572125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/>
              <a:t>Число операций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38" y="4572000"/>
            <a:ext cx="6715125" cy="7080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/>
              <a:t>Алгоритм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5507038"/>
            <a:ext cx="7858125" cy="708025"/>
          </a:xfrm>
          <a:prstGeom prst="rect">
            <a:avLst/>
          </a:prstGeom>
          <a:solidFill>
            <a:srgbClr val="BD92D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Задача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одержимое 4"/>
          <p:cNvSpPr>
            <a:spLocks noGrp="1"/>
          </p:cNvSpPr>
          <p:nvPr>
            <p:ph idx="1"/>
          </p:nvPr>
        </p:nvSpPr>
        <p:spPr>
          <a:xfrm>
            <a:off x="2771800" y="1341439"/>
            <a:ext cx="3312492" cy="5753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Поиск заданного лица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700118" y="2857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Сколько шагов алгоритма?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570707" y="3071019"/>
            <a:ext cx="2857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5"/>
          <p:cNvSpPr txBox="1">
            <a:spLocks noChangeArrowheads="1"/>
          </p:cNvSpPr>
          <p:nvPr/>
        </p:nvSpPr>
        <p:spPr bwMode="auto">
          <a:xfrm>
            <a:off x="285750" y="42862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Задача поиска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395536" y="4962654"/>
            <a:ext cx="4032448" cy="3385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50 фотографий – до 50 действий сравнения.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323528" y="5466710"/>
            <a:ext cx="4224858" cy="3385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200 фотографий – до 200 действий сравнения.</a:t>
            </a:r>
          </a:p>
        </p:txBody>
      </p: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445294" y="5949280"/>
            <a:ext cx="3982690" cy="3385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Растет как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число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фотографий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N)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24" name="Рисунок 23" descr="Ли Софус.jp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596188" y="3429000"/>
            <a:ext cx="7112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Карацуба А.А..jp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276600" y="3429000"/>
            <a:ext cx="660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ойаи Янош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95288" y="3429000"/>
            <a:ext cx="5921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Лобачевский Н.И..jp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042988" y="3429000"/>
            <a:ext cx="6223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19250" y="3862387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…</a:t>
            </a:r>
            <a:endParaRPr lang="ru-RU"/>
          </a:p>
        </p:txBody>
      </p:sp>
      <p:pic>
        <p:nvPicPr>
          <p:cNvPr id="43" name="Рисунок 42" descr="Колмогоров А.Н.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2195513" y="3429000"/>
            <a:ext cx="5794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Колмогоров А.Н.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28596" y="1928802"/>
            <a:ext cx="5794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Нейман Джон фон.jp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940425" y="3429000"/>
            <a:ext cx="7318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Клейн Феликс.jpe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6732588" y="3429000"/>
            <a:ext cx="771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Новиков С.П.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4500563" y="3429000"/>
            <a:ext cx="6397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Лузин Н.Н..jpg"/>
          <p:cNvPicPr>
            <a:picLocks noChangeAspect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5219700" y="3429000"/>
            <a:ext cx="6302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771775" y="3862387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…</a:t>
            </a:r>
            <a:endParaRPr lang="ru-RU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23283" y="3861767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…</a:t>
            </a:r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572000" y="2143127"/>
          <a:ext cx="4143406" cy="321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04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3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" name="Рисунок 22" descr="Бойаи Янош.jpg"/>
          <p:cNvPicPr>
            <a:picLocks noChangeAspect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5435600" y="2239965"/>
            <a:ext cx="3206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Лобачевский Н.И..jp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126163" y="2239965"/>
            <a:ext cx="336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Колмогоров А.Н.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7540625" y="2239965"/>
            <a:ext cx="314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Карацуба А.А..jp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174038" y="2239965"/>
            <a:ext cx="3571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Карацуба А.А..jp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19638" y="4831756"/>
            <a:ext cx="35718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Колмогоров А.Н.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716463" y="4291957"/>
            <a:ext cx="31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Лобачевский Н.И..jp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732338" y="3392490"/>
            <a:ext cx="336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Бойаи Янош.jpg"/>
          <p:cNvPicPr>
            <a:picLocks noChangeAspect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4756150" y="2851152"/>
            <a:ext cx="3206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076056" y="134076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 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Поиск совпадающих лиц</a:t>
            </a:r>
            <a:endParaRPr lang="ru-RU" sz="2400" dirty="0">
              <a:latin typeface="+mn-lt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6429375" y="3071815"/>
            <a:ext cx="428625" cy="15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215188" y="3071815"/>
            <a:ext cx="428625" cy="15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858125" y="3071815"/>
            <a:ext cx="428625" cy="15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143750" y="3529015"/>
            <a:ext cx="428625" cy="15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4572000" y="5466710"/>
            <a:ext cx="4248471" cy="3385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50 фотографий –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до 1225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действий сравнения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5012432" y="5949280"/>
            <a:ext cx="3231976" cy="3385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254B75">
                    <a:lumMod val="50000"/>
                  </a:srgbClr>
                </a:solidFill>
                <a:latin typeface="Calibri"/>
              </a:rPr>
              <a:t>Растет как </a:t>
            </a:r>
            <a:r>
              <a:rPr lang="ru-RU" sz="1600" dirty="0" smtClean="0">
                <a:solidFill>
                  <a:srgbClr val="254B75">
                    <a:lumMod val="50000"/>
                  </a:srgbClr>
                </a:solidFill>
                <a:latin typeface="Calibri"/>
              </a:rPr>
              <a:t>число</a:t>
            </a:r>
            <a:r>
              <a:rPr lang="ru-RU" sz="1600" b="1" dirty="0" smtClean="0">
                <a:solidFill>
                  <a:srgbClr val="254B75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1600" dirty="0">
                <a:solidFill>
                  <a:srgbClr val="254B75">
                    <a:lumMod val="50000"/>
                  </a:srgbClr>
                </a:solidFill>
                <a:latin typeface="Calibri"/>
              </a:rPr>
              <a:t>пар</a:t>
            </a:r>
            <a:r>
              <a:rPr lang="ru-RU" sz="1600" b="1" dirty="0">
                <a:solidFill>
                  <a:srgbClr val="254B75">
                    <a:lumMod val="50000"/>
                  </a:srgbClr>
                </a:solidFill>
                <a:latin typeface="Calibri"/>
              </a:rPr>
              <a:t> (</a:t>
            </a:r>
            <a:r>
              <a:rPr lang="en-US" sz="1600" b="1" dirty="0">
                <a:solidFill>
                  <a:srgbClr val="254B75">
                    <a:lumMod val="50000"/>
                  </a:srgbClr>
                </a:solidFill>
                <a:latin typeface="Arial"/>
              </a:rPr>
              <a:t>N</a:t>
            </a:r>
            <a:r>
              <a:rPr lang="en-US" sz="1600" b="1" baseline="30000" dirty="0">
                <a:solidFill>
                  <a:srgbClr val="254B75">
                    <a:lumMod val="50000"/>
                  </a:srgbClr>
                </a:solidFill>
                <a:latin typeface="Arial"/>
              </a:rPr>
              <a:t>2</a:t>
            </a:r>
            <a:r>
              <a:rPr lang="en-US" sz="1600" b="1" dirty="0">
                <a:solidFill>
                  <a:srgbClr val="254B75">
                    <a:lumMod val="50000"/>
                  </a:srgbClr>
                </a:solidFill>
                <a:latin typeface="Arial"/>
              </a:rPr>
              <a:t>)</a:t>
            </a:r>
            <a:r>
              <a:rPr lang="ru-RU" sz="1600" b="1" dirty="0">
                <a:solidFill>
                  <a:srgbClr val="254B75">
                    <a:lumMod val="50000"/>
                  </a:srgbClr>
                </a:solidFill>
                <a:latin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6754 -0.0004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6285 -2.96296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4 -0.00047 L 0.19358 -0.0004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2.96296E-6 L 0.18889 -2.96296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38" grpId="0" animBg="1"/>
      <p:bldP spid="39" grpId="0" animBg="1"/>
      <p:bldP spid="40" grpId="0" animBg="1"/>
      <p:bldP spid="42" grpId="0"/>
      <p:bldP spid="51" grpId="0"/>
      <p:bldP spid="21" grpId="1"/>
      <p:bldP spid="21" grpId="2"/>
      <p:bldP spid="35" grpId="0"/>
      <p:bldP spid="52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Умножение многозначных чисел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34" y="4260850"/>
            <a:ext cx="3704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элементарных умножений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= 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ucida Sans Unicode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76" y="4260850"/>
            <a:ext cx="382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элементарных умножений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=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N</a:t>
            </a:r>
            <a:r>
              <a:rPr lang="en-US" b="1" baseline="300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2</a:t>
            </a:r>
            <a:endParaRPr lang="ru-RU" b="1" baseline="30000" dirty="0">
              <a:solidFill>
                <a:schemeClr val="tx2">
                  <a:lumMod val="75000"/>
                </a:schemeClr>
              </a:solidFill>
              <a:latin typeface="Lucida Sans Unicode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000625" y="1500188"/>
          <a:ext cx="2690813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3" imgW="1854000" imgH="1574640" progId="Equation.3">
                  <p:embed/>
                </p:oleObj>
              </mc:Choice>
              <mc:Fallback>
                <p:oleObj name="Формула" r:id="rId3" imgW="1854000" imgH="1574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1500188"/>
                        <a:ext cx="2690813" cy="242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2"/>
          <p:cNvSpPr txBox="1">
            <a:spLocks/>
          </p:cNvSpPr>
          <p:nvPr/>
        </p:nvSpPr>
        <p:spPr bwMode="gray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Умножение многозначных чисел</a:t>
            </a: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1691680" y="1484784"/>
          <a:ext cx="1271588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5" imgW="876240" imgH="1117440" progId="Equation.3">
                  <p:embed/>
                </p:oleObj>
              </mc:Choice>
              <mc:Fallback>
                <p:oleObj name="Формула" r:id="rId5" imgW="876240" imgH="1117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84784"/>
                        <a:ext cx="1271588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339752" y="1484784"/>
          <a:ext cx="648072" cy="72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7" imgW="419040" imgH="431640" progId="Equation.3">
                  <p:embed/>
                </p:oleObj>
              </mc:Choice>
              <mc:Fallback>
                <p:oleObj name="Формула" r:id="rId7" imgW="4190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84784"/>
                        <a:ext cx="648072" cy="72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57158" y="917580"/>
            <a:ext cx="8472518" cy="654032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      Поиск пары одинаковых лиц		Умножение многозначных чисел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643563" y="1928813"/>
          <a:ext cx="2690812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3" imgW="1854000" imgH="1574640" progId="Equation.3">
                  <p:embed/>
                </p:oleObj>
              </mc:Choice>
              <mc:Fallback>
                <p:oleObj name="Формула" r:id="rId3" imgW="1854000" imgH="1574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1928813"/>
                        <a:ext cx="2690812" cy="242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500034" y="5429264"/>
            <a:ext cx="8229600" cy="857248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Умножение в столбик – эффективный алгоритм?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500" y="1500188"/>
          <a:ext cx="4143406" cy="321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04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3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857250" y="4948238"/>
            <a:ext cx="3571875" cy="33813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Пропорционально числу пар (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</a:t>
            </a:r>
            <a:r>
              <a:rPr lang="en-US" sz="1600" b="1" baseline="30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5072063" y="4725144"/>
            <a:ext cx="3714750" cy="5847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Пропорционально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квадрату числа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разрядов (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</a:t>
            </a:r>
            <a:r>
              <a:rPr lang="en-US" sz="1600" b="1" baseline="30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34" name="Заголовок 2"/>
          <p:cNvSpPr txBox="1">
            <a:spLocks/>
          </p:cNvSpPr>
          <p:nvPr/>
        </p:nvSpPr>
        <p:spPr bwMode="gray">
          <a:xfrm>
            <a:off x="428596" y="714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Сравнение задач</a:t>
            </a:r>
          </a:p>
        </p:txBody>
      </p:sp>
      <p:pic>
        <p:nvPicPr>
          <p:cNvPr id="2107" name="Рисунок 16" descr="Карацуба А.А.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84213" y="4184650"/>
            <a:ext cx="35718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Рисунок 17" descr="Колмогоров А.Н..jp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55650" y="3644900"/>
            <a:ext cx="31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" name="Рисунок 18" descr="Лобачевский Н.И..jp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706438" y="2744788"/>
            <a:ext cx="336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0" name="Рисунок 19" descr="Бойаи Янош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722313" y="2168525"/>
            <a:ext cx="3206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Рисунок 20" descr="Бойаи Янош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1476375" y="1592263"/>
            <a:ext cx="3206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2" name="Рисунок 21" descr="Лобачевский Н.И..jp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2166938" y="1592263"/>
            <a:ext cx="336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Рисунок 22" descr="Колмогоров А.Н..jp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581400" y="1592263"/>
            <a:ext cx="314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4" name="Рисунок 23" descr="Карацуба А.А.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214813" y="1592263"/>
            <a:ext cx="3571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'Цифровой мир'">
  <a:themeElements>
    <a:clrScheme name="Другая 1">
      <a:dk1>
        <a:sysClr val="windowText" lastClr="000000"/>
      </a:dk1>
      <a:lt1>
        <a:sysClr val="window" lastClr="FFFFFF"/>
      </a:lt1>
      <a:dk2>
        <a:srgbClr val="254B75"/>
      </a:dk2>
      <a:lt2>
        <a:srgbClr val="DDE9EC"/>
      </a:lt2>
      <a:accent1>
        <a:srgbClr val="6183BB"/>
      </a:accent1>
      <a:accent2>
        <a:srgbClr val="96DB6F"/>
      </a:accent2>
      <a:accent3>
        <a:srgbClr val="42BCC2"/>
      </a:accent3>
      <a:accent4>
        <a:srgbClr val="EE8F48"/>
      </a:accent4>
      <a:accent5>
        <a:srgbClr val="44C4F2"/>
      </a:accent5>
      <a:accent6>
        <a:srgbClr val="A09158"/>
      </a:accent6>
      <a:hlink>
        <a:srgbClr val="A0B4D6"/>
      </a:hlink>
      <a:folHlink>
        <a:srgbClr val="6B5680"/>
      </a:folHlink>
    </a:clrScheme>
    <a:fontScheme name="3D02">
      <a:maj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3D0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50000"/>
              </a:schemeClr>
            </a:gs>
            <a:gs pos="35000">
              <a:schemeClr val="phClr">
                <a:tint val="40000"/>
                <a:satMod val="200000"/>
              </a:schemeClr>
            </a:gs>
            <a:gs pos="100000">
              <a:schemeClr val="phClr">
                <a:tint val="15000"/>
                <a:satMod val="200000"/>
              </a:schemeClr>
            </a:gs>
          </a:gsLst>
          <a:lin ang="16200000" scaled="1"/>
        </a:gradFill>
        <a:gradFill rotWithShape="1">
          <a:gsLst>
            <a:gs pos="10000">
              <a:schemeClr val="phClr">
                <a:shade val="40000"/>
                <a:satMod val="200000"/>
              </a:schemeClr>
            </a:gs>
            <a:gs pos="65000">
              <a:schemeClr val="phClr">
                <a:shade val="93000"/>
                <a:satMod val="130000"/>
              </a:schemeClr>
            </a:gs>
            <a:gs pos="100000">
              <a:schemeClr val="phClr">
                <a:tint val="70000"/>
                <a:shade val="100000"/>
                <a:satMod val="2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27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57150"/>
          </a:sp3d>
        </a:effectStyle>
        <a:effectStyle>
          <a:effectLst>
            <a:outerShdw blurRad="50800" dist="38100" dir="27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88900" h="82550"/>
          </a:sp3d>
        </a:effectStyle>
        <a:effectStyle>
          <a:effectLst>
            <a:outerShdw blurRad="50800" dist="381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114300" h="107950"/>
          </a:sp3d>
        </a:effectStyle>
      </a:effectStyleLst>
      <a:bgFillStyleLst>
        <a:solidFill>
          <a:schemeClr val="phClr"/>
        </a:solidFill>
        <a:gradFill rotWithShape="1">
          <a:gsLst>
            <a:gs pos="7000">
              <a:schemeClr val="phClr">
                <a:tint val="100000"/>
                <a:shade val="60000"/>
                <a:satMod val="180000"/>
              </a:schemeClr>
            </a:gs>
            <a:gs pos="48000">
              <a:schemeClr val="phClr">
                <a:tint val="83000"/>
                <a:shade val="100000"/>
                <a:satMod val="300000"/>
              </a:schemeClr>
            </a:gs>
            <a:gs pos="83000">
              <a:schemeClr val="phClr">
                <a:tint val="99000"/>
                <a:shade val="100000"/>
                <a:satMod val="180000"/>
              </a:schemeClr>
            </a:gs>
            <a:gs pos="100000">
              <a:schemeClr val="phClr">
                <a:shade val="60000"/>
                <a:satMod val="180000"/>
                <a:lumMod val="9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0000"/>
                <a:satMod val="250000"/>
              </a:schemeClr>
            </a:gs>
            <a:gs pos="59000">
              <a:schemeClr val="phClr">
                <a:shade val="80000"/>
                <a:satMod val="130000"/>
              </a:schemeClr>
            </a:gs>
            <a:gs pos="100000">
              <a:schemeClr val="phClr">
                <a:shade val="50000"/>
                <a:satMod val="110000"/>
              </a:schemeClr>
            </a:gs>
          </a:gsLst>
          <a:path path="circle">
            <a:fillToRect l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'Цифровой мир'</Template>
  <TotalTime>4526</TotalTime>
  <Words>557</Words>
  <Application>Microsoft Office PowerPoint</Application>
  <PresentationFormat>Экран (4:3)</PresentationFormat>
  <Paragraphs>320</Paragraphs>
  <Slides>19</Slides>
  <Notes>0</Notes>
  <HiddenSlides>3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 Sans Unicode</vt:lpstr>
      <vt:lpstr>Times New Roman</vt:lpstr>
      <vt:lpstr>Wingdings</vt:lpstr>
      <vt:lpstr>Wingdings 3</vt:lpstr>
      <vt:lpstr>Тема 'Цифровой мир'</vt:lpstr>
      <vt:lpstr>Формула</vt:lpstr>
      <vt:lpstr>Мастер-класс</vt:lpstr>
      <vt:lpstr>Найти </vt:lpstr>
      <vt:lpstr>Во сколько раз увеличится время поиска?</vt:lpstr>
      <vt:lpstr>Два одинаковых лица? Оценить время поиска пары. </vt:lpstr>
      <vt:lpstr>Презентация PowerPoint</vt:lpstr>
      <vt:lpstr>Презентация PowerPoint</vt:lpstr>
      <vt:lpstr>Сколько шагов алгоритма?</vt:lpstr>
      <vt:lpstr>Умножение многозначных чисел</vt:lpstr>
      <vt:lpstr>       Поиск пары одинаковых лиц  Умножение многозначных чисел</vt:lpstr>
      <vt:lpstr>Презентация PowerPoint</vt:lpstr>
      <vt:lpstr>Презентация PowerPoint</vt:lpstr>
      <vt:lpstr>Презентация PowerPoint</vt:lpstr>
      <vt:lpstr>Сколько действий?  Ханойская башня</vt:lpstr>
      <vt:lpstr>Ханойская башня – решение </vt:lpstr>
      <vt:lpstr>Сколько нужно действий?</vt:lpstr>
      <vt:lpstr>Сложные алгоритмы</vt:lpstr>
      <vt:lpstr>Сложные алгоритмы</vt:lpstr>
      <vt:lpstr>(?)  P = NP</vt:lpstr>
      <vt:lpstr>Мастер-класс</vt:lpstr>
    </vt:vector>
  </TitlesOfParts>
  <Company>Kraftway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</dc:title>
  <dc:creator>GEG</dc:creator>
  <cp:lastModifiedBy>User</cp:lastModifiedBy>
  <cp:revision>304</cp:revision>
  <dcterms:created xsi:type="dcterms:W3CDTF">2010-03-17T16:38:33Z</dcterms:created>
  <dcterms:modified xsi:type="dcterms:W3CDTF">2018-08-12T15:07:58Z</dcterms:modified>
</cp:coreProperties>
</file>