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7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3" r:id="rId12"/>
    <p:sldId id="291" r:id="rId13"/>
    <p:sldId id="292" r:id="rId14"/>
    <p:sldId id="276" r:id="rId15"/>
    <p:sldId id="275" r:id="rId16"/>
    <p:sldId id="277" r:id="rId17"/>
    <p:sldId id="261" r:id="rId18"/>
    <p:sldId id="278" r:id="rId19"/>
    <p:sldId id="281" r:id="rId20"/>
    <p:sldId id="279" r:id="rId21"/>
    <p:sldId id="283" r:id="rId22"/>
    <p:sldId id="294" r:id="rId23"/>
    <p:sldId id="282" r:id="rId24"/>
    <p:sldId id="264" r:id="rId25"/>
    <p:sldId id="262" r:id="rId26"/>
    <p:sldId id="263" r:id="rId27"/>
    <p:sldId id="265" r:id="rId28"/>
    <p:sldId id="266" r:id="rId29"/>
    <p:sldId id="259" r:id="rId30"/>
    <p:sldId id="260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F6B63-E370-4433-ADF7-BF47BFC3D605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4D43-B86B-4B07-AAAC-EC0531CD2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F6B63-E370-4433-ADF7-BF47BFC3D605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4D43-B86B-4B07-AAAC-EC0531CD2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F6B63-E370-4433-ADF7-BF47BFC3D605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4D43-B86B-4B07-AAAC-EC0531CD2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F6B63-E370-4433-ADF7-BF47BFC3D605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4D43-B86B-4B07-AAAC-EC0531CD2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F6B63-E370-4433-ADF7-BF47BFC3D605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4D43-B86B-4B07-AAAC-EC0531CD2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F6B63-E370-4433-ADF7-BF47BFC3D605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4D43-B86B-4B07-AAAC-EC0531CD2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F6B63-E370-4433-ADF7-BF47BFC3D605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4D43-B86B-4B07-AAAC-EC0531CD2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F6B63-E370-4433-ADF7-BF47BFC3D605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4D43-B86B-4B07-AAAC-EC0531CD2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F6B63-E370-4433-ADF7-BF47BFC3D605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4D43-B86B-4B07-AAAC-EC0531CD2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F6B63-E370-4433-ADF7-BF47BFC3D605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4D43-B86B-4B07-AAAC-EC0531CD2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F6B63-E370-4433-ADF7-BF47BFC3D605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A4D43-B86B-4B07-AAAC-EC0531CD2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F6B63-E370-4433-ADF7-BF47BFC3D605}" type="datetimeFigureOut">
              <a:rPr lang="ru-RU" smtClean="0"/>
              <a:pPr/>
              <a:t>13.08.2018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A4D43-B86B-4B07-AAAC-EC0531CD2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515352" cy="1143000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Муниципальное образование город Армавир Краснодарского края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МУНИЦИПАЛЬНОЕ АВТОНОМНОЕ ОБЩЕОБРАЗОВАТЕЛЬНОЕ УЧРЕЖДЕНИЕ – 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СРЕДНЯЯ ОБЩЕОБРАЗОВАТЕЛЬНАЯ ШКОЛА № 7 ИМЕНИ Г.К.ЖУКОВА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82893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endParaRPr lang="ru-RU" sz="2800" dirty="0" smtClean="0"/>
          </a:p>
        </p:txBody>
      </p:sp>
      <p:pic>
        <p:nvPicPr>
          <p:cNvPr id="4" name="Рисунок 3" descr="C:\Users\1\Desktop\1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357298"/>
            <a:ext cx="941736" cy="1152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12"/>
          <p:cNvSpPr>
            <a:spLocks noChangeArrowheads="1"/>
          </p:cNvSpPr>
          <p:nvPr/>
        </p:nvSpPr>
        <p:spPr bwMode="auto">
          <a:xfrm>
            <a:off x="1643042" y="6215082"/>
            <a:ext cx="61436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/>
              <a:t>Всероссийский </a:t>
            </a:r>
            <a:r>
              <a:rPr lang="ru-RU" b="1" dirty="0"/>
              <a:t>конкурс «Учитель  </a:t>
            </a:r>
            <a:r>
              <a:rPr lang="ru-RU" b="1" dirty="0" smtClean="0"/>
              <a:t>года России - 2018»</a:t>
            </a:r>
            <a:endParaRPr lang="ru-RU" b="1" dirty="0"/>
          </a:p>
        </p:txBody>
      </p:sp>
      <p:pic>
        <p:nvPicPr>
          <p:cNvPr id="6" name="Рисунок 1" descr="C:\Users\Дмитрий\Desktop\шапка.png"/>
          <p:cNvPicPr>
            <a:picLocks noChangeAspect="1" noChangeArrowheads="1"/>
          </p:cNvPicPr>
          <p:nvPr/>
        </p:nvPicPr>
        <p:blipFill>
          <a:blip r:embed="rId3" cstate="print"/>
          <a:srcRect l="11974" r="64078"/>
          <a:stretch>
            <a:fillRect/>
          </a:stretch>
        </p:blipFill>
        <p:spPr bwMode="auto">
          <a:xfrm>
            <a:off x="7143768" y="1285860"/>
            <a:ext cx="1785950" cy="12348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12"/>
          <p:cNvSpPr>
            <a:spLocks noChangeArrowheads="1"/>
          </p:cNvSpPr>
          <p:nvPr/>
        </p:nvSpPr>
        <p:spPr bwMode="auto">
          <a:xfrm>
            <a:off x="428596" y="1571612"/>
            <a:ext cx="8143932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ru-RU" b="1" dirty="0"/>
          </a:p>
          <a:p>
            <a:pPr algn="ctr"/>
            <a:endParaRPr lang="ru-RU" sz="3600" dirty="0" smtClean="0"/>
          </a:p>
          <a:p>
            <a:pPr algn="ctr"/>
            <a:r>
              <a:rPr lang="ru-RU" sz="8000" dirty="0" smtClean="0"/>
              <a:t>«Эссе»</a:t>
            </a:r>
            <a:endParaRPr lang="ru-RU" sz="8000" dirty="0" smtClean="0"/>
          </a:p>
          <a:p>
            <a:pPr algn="ctr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00166" y="4286256"/>
            <a:ext cx="621510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600" dirty="0" smtClean="0"/>
              <a:t>Шагалов Александр Михайлович,</a:t>
            </a:r>
          </a:p>
          <a:p>
            <a:pPr algn="ctr">
              <a:buNone/>
            </a:pPr>
            <a:r>
              <a:rPr lang="ru-RU" sz="2600" dirty="0" smtClean="0"/>
              <a:t>учитель русского языка и литературы</a:t>
            </a:r>
          </a:p>
          <a:p>
            <a:pPr algn="ctr">
              <a:buNone/>
            </a:pPr>
            <a:r>
              <a:rPr lang="ru-RU" sz="2600" dirty="0" smtClean="0"/>
              <a:t>МАОУ СОШ № 7 имени Г.К.Жукова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500174"/>
            <a:ext cx="814393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Arial" pitchFamily="34" charset="0"/>
                <a:cs typeface="Arial" pitchFamily="34" charset="0"/>
              </a:rPr>
              <a:t>«Я не знаю, где я родился. Я нигде не родился.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latin typeface="Arial" pitchFamily="34" charset="0"/>
                <a:cs typeface="Arial" pitchFamily="34" charset="0"/>
              </a:rPr>
              <a:t>Я вообще не родился. Я не я. Я не </a:t>
            </a:r>
            <a:r>
              <a:rPr lang="ru-RU" sz="2800" dirty="0" err="1">
                <a:latin typeface="Arial" pitchFamily="34" charset="0"/>
                <a:cs typeface="Arial" pitchFamily="34" charset="0"/>
              </a:rPr>
              <a:t>не</a:t>
            </a:r>
            <a:r>
              <a:rPr lang="ru-RU" sz="2800" dirty="0">
                <a:latin typeface="Arial" pitchFamily="34" charset="0"/>
                <a:cs typeface="Arial" pitchFamily="34" charset="0"/>
              </a:rPr>
              <a:t>. Не я не.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latin typeface="Arial" pitchFamily="34" charset="0"/>
                <a:cs typeface="Arial" pitchFamily="34" charset="0"/>
              </a:rPr>
              <a:t>Не, не, не. Я не родился в таком-то году. Не в году.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latin typeface="Arial" pitchFamily="34" charset="0"/>
                <a:cs typeface="Arial" pitchFamily="34" charset="0"/>
              </a:rPr>
              <a:t>Году в не. Годунов. Я не Годунов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».</a:t>
            </a:r>
          </a:p>
          <a:p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ru-RU" sz="3200" i="1" dirty="0" err="1" smtClean="0">
                <a:latin typeface="Arial" pitchFamily="34" charset="0"/>
                <a:cs typeface="Arial" pitchFamily="34" charset="0"/>
              </a:rPr>
              <a:t>Ю.Олеша</a:t>
            </a:r>
            <a:r>
              <a:rPr lang="ru-RU" sz="3200" i="1" dirty="0" smtClean="0">
                <a:latin typeface="Arial" pitchFamily="34" charset="0"/>
                <a:cs typeface="Arial" pitchFamily="34" charset="0"/>
              </a:rPr>
              <a:t>. «Ни дня без строчки»</a:t>
            </a:r>
            <a:endParaRPr lang="ru-RU" sz="32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1571612"/>
            <a:ext cx="74295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М.Цветаева. «Мой Пушкин»</a:t>
            </a:r>
          </a:p>
          <a:p>
            <a:r>
              <a:rPr lang="ru-RU" sz="3600" dirty="0" smtClean="0"/>
              <a:t>В.Катаев. «Алмазный мой венец</a:t>
            </a:r>
            <a:r>
              <a:rPr lang="ru-RU" sz="3600" dirty="0" smtClean="0"/>
              <a:t>», «Трава забвенья».</a:t>
            </a:r>
            <a:endParaRPr lang="ru-RU" sz="3600" dirty="0" smtClean="0"/>
          </a:p>
          <a:p>
            <a:r>
              <a:rPr lang="ru-RU" sz="3600" dirty="0" err="1" smtClean="0"/>
              <a:t>Ю.Олеша</a:t>
            </a:r>
            <a:r>
              <a:rPr lang="ru-RU" sz="3600" dirty="0" smtClean="0"/>
              <a:t>. «Ни дня без строчки»</a:t>
            </a:r>
          </a:p>
          <a:p>
            <a:r>
              <a:rPr lang="ru-RU" sz="3600" dirty="0" err="1" smtClean="0"/>
              <a:t>Ф.Пессоа</a:t>
            </a:r>
            <a:r>
              <a:rPr lang="ru-RU" sz="3600" dirty="0" smtClean="0"/>
              <a:t>. «Книга </a:t>
            </a:r>
            <a:r>
              <a:rPr lang="ru-RU" sz="3600" dirty="0" err="1" smtClean="0"/>
              <a:t>непокоя</a:t>
            </a:r>
            <a:r>
              <a:rPr lang="ru-RU" sz="3600" dirty="0" smtClean="0"/>
              <a:t>»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117693"/>
            <a:ext cx="707236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ЧЕРТЫ ЭССЕ: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индивидуальная позиция;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непринужденность;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парадоксальность; 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афористичность;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образность;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разговорная речь (интонация);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впечатления;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ассоциации;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временные скачки;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поток сознания.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1\Desktop\위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1185" y="1357298"/>
            <a:ext cx="3662815" cy="2879125"/>
          </a:xfrm>
          <a:prstGeom prst="rect">
            <a:avLst/>
          </a:prstGeom>
          <a:noFill/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0" y="3857628"/>
            <a:ext cx="5572132" cy="1588"/>
          </a:xfrm>
          <a:prstGeom prst="line">
            <a:avLst/>
          </a:prstGeom>
          <a:ln w="6032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857224" y="857232"/>
            <a:ext cx="52149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СМОГУ.</a:t>
            </a:r>
          </a:p>
          <a:p>
            <a:r>
              <a:rPr lang="ru-RU" sz="6000" dirty="0" smtClean="0"/>
              <a:t>УСПЕЮ.</a:t>
            </a:r>
            <a:endParaRPr lang="ru-RU" sz="6000" dirty="0"/>
          </a:p>
        </p:txBody>
      </p:sp>
      <p:sp>
        <p:nvSpPr>
          <p:cNvPr id="7" name="TextBox 6"/>
          <p:cNvSpPr txBox="1"/>
          <p:nvPr/>
        </p:nvSpPr>
        <p:spPr>
          <a:xfrm>
            <a:off x="3929026" y="4286256"/>
            <a:ext cx="45720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НЕ СМОГУ.</a:t>
            </a:r>
          </a:p>
          <a:p>
            <a:r>
              <a:rPr lang="ru-RU" sz="6000" dirty="0" smtClean="0"/>
              <a:t>НЕ УСПЕЮ.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71604" y="2428868"/>
            <a:ext cx="6484276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dirty="0" smtClean="0">
                <a:latin typeface="Arial" pitchFamily="34" charset="0"/>
                <a:cs typeface="Arial" pitchFamily="34" charset="0"/>
              </a:rPr>
              <a:t>Заготовки есть?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1142984"/>
            <a:ext cx="764386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2014 г. «Я – Учитель».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2015 г. «Учить и учиться».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2016 г. «Учитель – профессия дальнего действия».</a:t>
            </a:r>
          </a:p>
          <a:p>
            <a:pPr>
              <a:buFont typeface="Arial" pitchFamily="34" charset="0"/>
              <a:buChar char="•"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2017 г. «Человек, благодаря которому я стал учителем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>
              <a:buFont typeface="Arial" pitchFamily="34" charset="0"/>
              <a:buChar char="•"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2018 г. ______?__________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57422" y="2571744"/>
            <a:ext cx="3981090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dirty="0" smtClean="0">
                <a:latin typeface="Arial" pitchFamily="34" charset="0"/>
                <a:cs typeface="Arial" pitchFamily="34" charset="0"/>
              </a:rPr>
              <a:t>Начало…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npaworldwide.com/wp-content/uploads/2016/05/top-hat-bow.jpg"/>
          <p:cNvPicPr>
            <a:picLocks noChangeAspect="1" noChangeArrowheads="1"/>
          </p:cNvPicPr>
          <p:nvPr/>
        </p:nvPicPr>
        <p:blipFill>
          <a:blip r:embed="rId2">
            <a:biLevel thresh="50000"/>
          </a:blip>
          <a:srcRect/>
          <a:stretch>
            <a:fillRect/>
          </a:stretch>
        </p:blipFill>
        <p:spPr bwMode="auto">
          <a:xfrm>
            <a:off x="3714744" y="1142984"/>
            <a:ext cx="3643338" cy="529298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 rot="5400000">
            <a:off x="218656" y="3710378"/>
            <a:ext cx="5109091" cy="54580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4000" dirty="0" smtClean="0">
                <a:latin typeface="Arial Black" pitchFamily="34" charset="0"/>
              </a:rPr>
              <a:t>КРИТЕРИИ</a:t>
            </a:r>
            <a:endParaRPr lang="ru-RU" sz="4000" dirty="0">
              <a:latin typeface="Arial Black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57224" y="571480"/>
            <a:ext cx="75724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u="sng" dirty="0" smtClean="0">
                <a:latin typeface="Arial Black" pitchFamily="34" charset="0"/>
              </a:rPr>
              <a:t>ХОЧЕШЬ УГОДИТЬ КРИТЕРИЯМ ?</a:t>
            </a:r>
            <a:endParaRPr lang="ru-RU" sz="3000" u="sng" dirty="0">
              <a:latin typeface="Arial Black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57620" y="1357298"/>
            <a:ext cx="592935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dirty="0" smtClean="0">
                <a:latin typeface="Arial Black" pitchFamily="34" charset="0"/>
              </a:rPr>
              <a:t>А СВОБОДА ?</a:t>
            </a:r>
            <a:endParaRPr lang="ru-RU" sz="3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2428868"/>
            <a:ext cx="808753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1. Языковая грамотность </a:t>
            </a:r>
            <a:r>
              <a:rPr lang="ru-RU" sz="4400" b="1" dirty="0" smtClean="0"/>
              <a:t>текста.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2428868"/>
            <a:ext cx="807249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3. Ценностная направленность содержания</a:t>
            </a:r>
            <a:r>
              <a:rPr lang="ru-RU" sz="4400" b="1" dirty="0" smtClean="0"/>
              <a:t>.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 descr="C:\Users\1\Desktop\위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29564"/>
            <a:ext cx="9144000" cy="718756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7158" y="857232"/>
            <a:ext cx="45005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Написание эссе, </a:t>
            </a:r>
          </a:p>
          <a:p>
            <a:pPr algn="ctr"/>
            <a:r>
              <a:rPr lang="ru-RU" sz="4400" dirty="0" smtClean="0">
                <a:latin typeface="Arial Black" pitchFamily="34" charset="0"/>
              </a:rPr>
              <a:t>или Искусство хождения по канату</a:t>
            </a:r>
            <a:endParaRPr lang="ru-RU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1428736"/>
            <a:ext cx="81439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2. Обоснование </a:t>
            </a:r>
            <a:r>
              <a:rPr lang="ru-RU" sz="4000" b="1" dirty="0" smtClean="0"/>
              <a:t>актуальности заданной проблематики.</a:t>
            </a:r>
          </a:p>
          <a:p>
            <a:r>
              <a:rPr lang="ru-RU" sz="4000" b="1" dirty="0" smtClean="0"/>
              <a:t>4. Аргументированность позиции </a:t>
            </a:r>
            <a:r>
              <a:rPr lang="ru-RU" sz="4000" b="1" dirty="0" smtClean="0"/>
              <a:t>автора.</a:t>
            </a:r>
          </a:p>
          <a:p>
            <a:r>
              <a:rPr lang="ru-RU" sz="4000" b="1" dirty="0" smtClean="0"/>
              <a:t>5. Формулирование проблем и видение путей их </a:t>
            </a:r>
            <a:r>
              <a:rPr lang="ru-RU" sz="4000" b="1" dirty="0" smtClean="0"/>
              <a:t>решения.</a:t>
            </a:r>
          </a:p>
          <a:p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500042"/>
            <a:ext cx="80724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/>
              <a:t>СТРУКТУРА ЭССЕ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500174"/>
            <a:ext cx="84296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800" dirty="0" smtClean="0"/>
              <a:t>Вступление (определяется проблема и ваше отношение к ней).</a:t>
            </a:r>
          </a:p>
          <a:p>
            <a:pPr marL="342900" indent="-342900" algn="just">
              <a:buAutoNum type="arabicPeriod"/>
            </a:pPr>
            <a:r>
              <a:rPr lang="ru-RU" sz="2800" dirty="0" smtClean="0"/>
              <a:t>Тезис (ваши мысли по проблеме).</a:t>
            </a:r>
          </a:p>
          <a:p>
            <a:pPr marL="342900" indent="-342900" algn="just">
              <a:buAutoNum type="arabicPeriod"/>
            </a:pPr>
            <a:r>
              <a:rPr lang="ru-RU" sz="2800" dirty="0" smtClean="0"/>
              <a:t>Аргумент (доказательства мысли, они могут выступать в виде фактов, явлений общественной жизни, научных доказательств, событий, жизненного опыта, ссылок на мнение учёных или авторитетных для вас людей).</a:t>
            </a:r>
          </a:p>
          <a:p>
            <a:pPr marL="342900" indent="-342900" algn="just">
              <a:buAutoNum type="arabicPeriod"/>
            </a:pPr>
            <a:r>
              <a:rPr lang="ru-RU" sz="2800" dirty="0" smtClean="0"/>
              <a:t>Заключение (выводы по проблеме на основе вашего мнения, обобщение ваших раздумий).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117693"/>
            <a:ext cx="707236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ЧЕРТЫ ЭССЕ: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индивидуальная позиция;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непринужденность;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парадоксальность; 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афористичность;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образность;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разговорная речь (интонация);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впечатления;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ассоциации;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временные скачки;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поток сознания.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214554"/>
            <a:ext cx="81439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/>
              <a:t>6. </a:t>
            </a:r>
            <a:r>
              <a:rPr lang="ru-RU" sz="4000" b="1" dirty="0" err="1" smtClean="0"/>
              <a:t>Рефлексивность</a:t>
            </a:r>
            <a:r>
              <a:rPr lang="ru-RU" sz="4000" b="1" dirty="0" smtClean="0"/>
              <a:t>.</a:t>
            </a:r>
          </a:p>
          <a:p>
            <a:r>
              <a:rPr lang="ru-RU" sz="4000" b="1" dirty="0" smtClean="0"/>
              <a:t>7. Оригинальность </a:t>
            </a:r>
            <a:r>
              <a:rPr lang="ru-RU" sz="4000" b="1" dirty="0" smtClean="0"/>
              <a:t>изложения.</a:t>
            </a:r>
          </a:p>
          <a:p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2428868"/>
            <a:ext cx="7572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Arial Black" pitchFamily="34" charset="0"/>
              </a:rPr>
              <a:t>P.S.</a:t>
            </a:r>
            <a:endParaRPr lang="ru-RU" sz="5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2143116"/>
            <a:ext cx="75724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Arial Black" pitchFamily="34" charset="0"/>
              </a:rPr>
              <a:t>Несколько формул (поэтических формул)</a:t>
            </a:r>
            <a:endParaRPr lang="ru-RU" sz="4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71472" y="1643050"/>
            <a:ext cx="8422498" cy="200054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Когда б вы знали, из какого сора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Растут стихи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…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А.Ахматова.</a:t>
            </a:r>
            <a:r>
              <a:rPr kumimoji="0" lang="ru-RU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«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Мне ни к чему одические рати…»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625193" y="1571612"/>
            <a:ext cx="8518807" cy="29238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И должен ни единой долькой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Не отступаться от лица,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Но быть живым, живым и только,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Живым и только до конца.</a:t>
            </a:r>
            <a:endParaRPr lang="ru-RU" sz="3200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Б.Пастернак.</a:t>
            </a:r>
            <a:r>
              <a:rPr kumimoji="0" lang="ru-RU" sz="28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«Быть знаменитым некрасиво…»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28728" y="2214554"/>
            <a:ext cx="67151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… за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лукавство слова</a:t>
            </a:r>
          </a:p>
          <a:p>
            <a:r>
              <a:rPr lang="ru-RU" sz="3200" dirty="0">
                <a:latin typeface="Arial" pitchFamily="34" charset="0"/>
                <a:cs typeface="Arial" pitchFamily="34" charset="0"/>
              </a:rPr>
              <a:t>наказывает немота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800" i="1" dirty="0" smtClean="0">
                <a:latin typeface="Arial" pitchFamily="34" charset="0"/>
                <a:cs typeface="Arial" pitchFamily="34" charset="0"/>
              </a:rPr>
              <a:t>Б.Ахмадулина. «Описание обеда»</a:t>
            </a:r>
            <a:endParaRPr lang="ru-RU" sz="28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2500306"/>
            <a:ext cx="7572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Arial Black" pitchFamily="34" charset="0"/>
              </a:rPr>
              <a:t>P.S.P.S.</a:t>
            </a:r>
            <a:endParaRPr lang="ru-RU" sz="54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28794" y="2357430"/>
            <a:ext cx="523412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600" dirty="0" smtClean="0">
                <a:latin typeface="Arial" pitchFamily="34" charset="0"/>
                <a:cs typeface="Arial" pitchFamily="34" charset="0"/>
              </a:rPr>
              <a:t>Миф </a:t>
            </a:r>
            <a:r>
              <a:rPr lang="ru-RU" sz="6600" dirty="0" smtClean="0">
                <a:latin typeface="Arial" pitchFamily="34" charset="0"/>
                <a:cs typeface="Arial" pitchFamily="34" charset="0"/>
              </a:rPr>
              <a:t>об эссе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sychology-for-life.com.ua/users/12063/media/module_1115/news_album/837/0b4fffad7b336e5c9253574e0b9dc17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28604"/>
            <a:ext cx="3416777" cy="342902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4071942"/>
            <a:ext cx="778674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/>
              <a:t>Абсолютный победитель Всероссийского конкурса «Учитель года России – 2018»</a:t>
            </a:r>
            <a:endParaRPr lang="ru-RU" sz="4400" b="1" dirty="0"/>
          </a:p>
        </p:txBody>
      </p:sp>
      <p:pic>
        <p:nvPicPr>
          <p:cNvPr id="16388" name="Picture 4" descr="https://teacher-of-russia.ru/pic/logo_pelik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86050" y="357166"/>
            <a:ext cx="3500462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142984"/>
            <a:ext cx="828680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Эссе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литературный жанр, разновидность очерка, в котором главную роль играет не воспроизведение факта, а изображение впечатлений, раздумий, ассоциаций.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142984"/>
            <a:ext cx="8286808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Эссе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– литературный жанр, разновидность очерка, в котором </a:t>
            </a:r>
            <a:r>
              <a:rPr lang="ru-RU" sz="4400" u="sng" dirty="0" smtClean="0">
                <a:latin typeface="Times New Roman" pitchFamily="18" charset="0"/>
                <a:cs typeface="Times New Roman" pitchFamily="18" charset="0"/>
              </a:rPr>
              <a:t>главную роль играет не воспроизведение факта, а изображение впечатлений, раздумий, ассоциаций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571612"/>
            <a:ext cx="82868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Стиль эссе отличается образностью, афористичностью, близостью к разговорной речи.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714356"/>
            <a:ext cx="828680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Встречается философское эссе и литературно-критическое. Автор последнего не претендует на анализ произведения или творческого пути писателя, а ограничивается рассуждениями о них, подчеркивая субъективность своего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отношения.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071678"/>
            <a:ext cx="82868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Прозаическое сочинение небольшого объёма </a:t>
            </a: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со свободной композицией.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1538" y="117693"/>
            <a:ext cx="707236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ЧЕРТЫ ЭССЕ:</a:t>
            </a:r>
          </a:p>
          <a:p>
            <a:pPr algn="ctr"/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индивидуальная позиция;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непринужденность;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парадоксальность; 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афористичность;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образность;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разговорная речь (интонация);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впечатления;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ассоциации;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временные скачки;</a:t>
            </a:r>
          </a:p>
          <a:p>
            <a:pPr>
              <a:buFont typeface="Arial" pitchFamily="34" charset="0"/>
              <a:buChar char="•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поток сознания.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</TotalTime>
  <Words>549</Words>
  <Application>Microsoft Office PowerPoint</Application>
  <PresentationFormat>Экран (4:3)</PresentationFormat>
  <Paragraphs>109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Муниципальное образование город Армавир Краснодарского края МУНИЦИПАЛЬНОЕ АВТОНОМНОЕ ОБЩЕОБРАЗОВАТЕЛЬНОЕ УЧРЕЖДЕНИЕ –  СРЕДНЯЯ ОБЩЕОБРАЗОВАТЕЛЬНАЯ ШКОЛА № 7 ИМЕНИ Г.К.ЖУКОВА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32</cp:revision>
  <dcterms:created xsi:type="dcterms:W3CDTF">2018-08-12T18:57:21Z</dcterms:created>
  <dcterms:modified xsi:type="dcterms:W3CDTF">2018-08-13T10:57:52Z</dcterms:modified>
</cp:coreProperties>
</file>