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sldIdLst>
    <p:sldId id="272" r:id="rId2"/>
    <p:sldId id="273" r:id="rId3"/>
    <p:sldId id="297" r:id="rId4"/>
    <p:sldId id="296" r:id="rId5"/>
    <p:sldId id="287" r:id="rId6"/>
    <p:sldId id="278" r:id="rId7"/>
    <p:sldId id="291" r:id="rId8"/>
    <p:sldId id="293" r:id="rId9"/>
    <p:sldId id="295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5150"/>
    <a:srgbClr val="330066"/>
    <a:srgbClr val="45008A"/>
    <a:srgbClr val="EAEAEA"/>
    <a:srgbClr val="2100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291" autoAdjust="0"/>
    <p:restoredTop sz="94660"/>
  </p:normalViewPr>
  <p:slideViewPr>
    <p:cSldViewPr>
      <p:cViewPr varScale="1">
        <p:scale>
          <a:sx n="87" d="100"/>
          <a:sy n="87" d="100"/>
        </p:scale>
        <p:origin x="-8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ru-RU" altLang="en-US"/>
              <a:t>Образец заголовка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ru-RU" altLang="en-US"/>
              <a:t>Образец подзаголовка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AA250-5B49-43C6-ACD5-2B9CEE6224EB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spd="med"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64F62-F5CF-4D67-B42A-09C00E55AADA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spd="med"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3133E-8943-40EF-981B-D722FBB46B2B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spd="med"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79357-3BD1-42D0-8A0A-D086D5B04988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spd="med"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64912-DDEA-4EA3-BD11-99F94A24901D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spd="med"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53337-EB1E-4A83-94E7-AE4FF58C69DC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spd="med"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B5B1F9-9480-4F65-A60A-A21A357D77BE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spd="med"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7CB25-AE4A-47D6-9F05-37AE1EF5F3B8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spd="med"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EB8DA-A8E2-4364-9B5A-ECB9887AA05F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spd="med"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D3348-69FF-4A5B-AE69-BC53351C240A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spd="med"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76605-5BA5-43F2-9A51-728B87AE1945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spd="med"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4317732F-027A-4D50-B63A-E84D2BAA185B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51209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210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211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212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213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214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215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5" cy="7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216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5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217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5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218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5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219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5" cy="75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220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221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222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223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224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5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225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226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227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228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5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229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230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231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232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233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5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234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235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236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237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5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238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239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5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ransition spd="med">
    <p:cut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  <a:cs typeface="+mn-cs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  <a:cs typeface="+mn-cs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6"/>
          <p:cNvSpPr>
            <a:spLocks noChangeArrowheads="1"/>
          </p:cNvSpPr>
          <p:nvPr/>
        </p:nvSpPr>
        <p:spPr bwMode="auto">
          <a:xfrm>
            <a:off x="0" y="0"/>
            <a:ext cx="730885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ru-RU" sz="4400" b="1">
                <a:solidFill>
                  <a:srgbClr val="330066"/>
                </a:solidFill>
              </a:rPr>
              <a:t>КОНКУРСНЫЙ УРОК</a:t>
            </a:r>
            <a:br>
              <a:rPr lang="ru-RU" sz="4400" b="1">
                <a:solidFill>
                  <a:srgbClr val="330066"/>
                </a:solidFill>
              </a:rPr>
            </a:br>
            <a:r>
              <a:rPr lang="ru-RU" sz="2800" b="1">
                <a:solidFill>
                  <a:srgbClr val="330066"/>
                </a:solidFill>
              </a:rPr>
              <a:t>Лекция-консультация</a:t>
            </a:r>
          </a:p>
        </p:txBody>
      </p:sp>
      <p:sp>
        <p:nvSpPr>
          <p:cNvPr id="13314" name="Rectangle 7"/>
          <p:cNvSpPr>
            <a:spLocks noChangeArrowheads="1"/>
          </p:cNvSpPr>
          <p:nvPr/>
        </p:nvSpPr>
        <p:spPr bwMode="auto">
          <a:xfrm>
            <a:off x="0" y="1412875"/>
            <a:ext cx="73088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ru-RU" sz="1600" b="1" dirty="0">
                <a:solidFill>
                  <a:srgbClr val="330066"/>
                </a:solidFill>
              </a:rPr>
              <a:t>Заслуженного учителя России, абсолютного победителя </a:t>
            </a:r>
          </a:p>
          <a:p>
            <a:pPr algn="ctr"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ru-RU" sz="1600" b="1" dirty="0">
                <a:solidFill>
                  <a:srgbClr val="330066"/>
                </a:solidFill>
              </a:rPr>
              <a:t>конкурса «Учитель года России – 2003», </a:t>
            </a:r>
          </a:p>
          <a:p>
            <a:pPr algn="ctr"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ru-RU" sz="1500" b="1" dirty="0">
                <a:solidFill>
                  <a:srgbClr val="330066"/>
                </a:solidFill>
              </a:rPr>
              <a:t>директора ГБОУ гимназия №166 Центрального района </a:t>
            </a:r>
            <a:r>
              <a:rPr lang="ru-RU" sz="1500" b="1" dirty="0" smtClean="0">
                <a:solidFill>
                  <a:srgbClr val="330066"/>
                </a:solidFill>
              </a:rPr>
              <a:t>Санкт-Петербурга,</a:t>
            </a:r>
          </a:p>
          <a:p>
            <a:pPr algn="ctr"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ru-RU" sz="1500" b="1" dirty="0" smtClean="0">
                <a:solidFill>
                  <a:srgbClr val="330066"/>
                </a:solidFill>
              </a:rPr>
              <a:t>члена оргкомитета конкурса «Учитель года России-2018»</a:t>
            </a:r>
            <a:endParaRPr lang="ru-RU" sz="1500" b="1" dirty="0">
              <a:solidFill>
                <a:srgbClr val="330066"/>
              </a:solidFill>
            </a:endParaRPr>
          </a:p>
          <a:p>
            <a:pPr algn="ctr">
              <a:buClr>
                <a:schemeClr val="tx2"/>
              </a:buClr>
              <a:buSzPct val="70000"/>
            </a:pPr>
            <a:r>
              <a:rPr lang="ru-RU" sz="2200" b="1" dirty="0">
                <a:solidFill>
                  <a:srgbClr val="330066"/>
                </a:solidFill>
              </a:rPr>
              <a:t>Игоря Альбертовича Карачевцева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292725" y="5661025"/>
            <a:ext cx="3743325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>
                <a:solidFill>
                  <a:srgbClr val="365150"/>
                </a:solidFill>
                <a:latin typeface="Bookman Old Style" pitchFamily="18" charset="0"/>
              </a:rPr>
              <a:t>Во всем мне хочется </a:t>
            </a:r>
          </a:p>
          <a:p>
            <a:r>
              <a:rPr lang="ru-RU" sz="2000" b="1" i="1">
                <a:solidFill>
                  <a:srgbClr val="365150"/>
                </a:solidFill>
                <a:latin typeface="Bookman Old Style" pitchFamily="18" charset="0"/>
              </a:rPr>
              <a:t>дойти до самой сути…</a:t>
            </a:r>
          </a:p>
          <a:p>
            <a:pPr algn="r"/>
            <a:r>
              <a:rPr lang="ru-RU">
                <a:latin typeface="Bookman Old Style" pitchFamily="18" charset="0"/>
              </a:rPr>
              <a:t>Б.Л.Пастернак</a:t>
            </a:r>
          </a:p>
        </p:txBody>
      </p:sp>
      <p:pic>
        <p:nvPicPr>
          <p:cNvPr id="13316" name="Picture 2" descr="C:\Users\STolik\Desktop\Быть петербуржцем\удивлять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323850" y="2997200"/>
            <a:ext cx="4824413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Users\Natasha&amp;Tolik\Desktop\Быть петербуржцем\Рисунок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lum bright="30000" contrast="20000"/>
          </a:blip>
          <a:srcRect t="80450"/>
          <a:stretch>
            <a:fillRect/>
          </a:stretch>
        </p:blipFill>
        <p:spPr bwMode="auto">
          <a:xfrm>
            <a:off x="0" y="5516563"/>
            <a:ext cx="9144000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925" y="2132856"/>
            <a:ext cx="8820150" cy="2952328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2200" b="1" dirty="0" smtClean="0"/>
              <a:t>раскрытие </a:t>
            </a:r>
            <a:r>
              <a:rPr lang="ru-RU" sz="2200" b="1" dirty="0"/>
              <a:t>конкурсантами своего профессионального потенциала в условиях планирования, проведения и анализа эффективности учебного занятия (урока</a:t>
            </a:r>
            <a:r>
              <a:rPr lang="ru-RU" sz="2200" b="1" dirty="0" smtClean="0"/>
              <a:t>); </a:t>
            </a:r>
          </a:p>
          <a:p>
            <a:pPr algn="just" eaLnBrk="1" hangingPunct="1">
              <a:lnSpc>
                <a:spcPct val="90000"/>
              </a:lnSpc>
              <a:spcAft>
                <a:spcPts val="1200"/>
              </a:spcAft>
            </a:pPr>
            <a:r>
              <a:rPr lang="ru-RU" sz="2200" b="1" dirty="0" smtClean="0"/>
              <a:t>проявление </a:t>
            </a:r>
            <a:r>
              <a:rPr lang="ru-RU" sz="2200" b="1" dirty="0"/>
              <a:t>творческого </a:t>
            </a:r>
            <a:r>
              <a:rPr lang="ru-RU" sz="2200" b="1" dirty="0" smtClean="0"/>
              <a:t>потенциала, самостоятельности</a:t>
            </a:r>
            <a:r>
              <a:rPr lang="ru-RU" sz="2200" b="1" dirty="0"/>
              <a:t>, умения ориентироваться в </a:t>
            </a:r>
            <a:r>
              <a:rPr lang="ru-RU" sz="2200" b="1" dirty="0" smtClean="0"/>
              <a:t>ситуации;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sz="2200" b="1" dirty="0" smtClean="0"/>
              <a:t>знание </a:t>
            </a:r>
            <a:r>
              <a:rPr lang="ru-RU" sz="2200" b="1" dirty="0"/>
              <a:t>своего предмета и способности выйти в обучении на </a:t>
            </a:r>
            <a:r>
              <a:rPr lang="ru-RU" sz="2200" b="1" dirty="0" err="1"/>
              <a:t>межпредметный</a:t>
            </a:r>
            <a:r>
              <a:rPr lang="ru-RU" sz="2200" b="1" dirty="0"/>
              <a:t> и </a:t>
            </a:r>
            <a:r>
              <a:rPr lang="ru-RU" sz="2200" b="1" dirty="0" err="1"/>
              <a:t>метапредметный</a:t>
            </a:r>
            <a:r>
              <a:rPr lang="ru-RU" sz="2200" b="1" dirty="0"/>
              <a:t> уровни.</a:t>
            </a:r>
            <a:endParaRPr lang="ru-RU" sz="2200" b="1" dirty="0" smtClean="0"/>
          </a:p>
        </p:txBody>
      </p:sp>
      <p:sp>
        <p:nvSpPr>
          <p:cNvPr id="14339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404664"/>
            <a:ext cx="8001000" cy="930498"/>
          </a:xfrm>
        </p:spPr>
        <p:txBody>
          <a:bodyPr/>
          <a:lstStyle/>
          <a:p>
            <a:pPr algn="ctr" eaLnBrk="1" hangingPunct="1"/>
            <a:r>
              <a:rPr lang="ru-RU" sz="3200" dirty="0" smtClean="0"/>
              <a:t>Цели конкурсного урока:</a:t>
            </a:r>
            <a:endParaRPr lang="ru-RU" sz="3200" dirty="0" smtClean="0"/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Users\Natasha&amp;Tolik\Desktop\Быть петербуржцем\Рисунок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lum bright="30000" contrast="20000"/>
          </a:blip>
          <a:srcRect t="80450"/>
          <a:stretch>
            <a:fillRect/>
          </a:stretch>
        </p:blipFill>
        <p:spPr bwMode="auto">
          <a:xfrm>
            <a:off x="0" y="5516563"/>
            <a:ext cx="9144000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925" y="1916832"/>
            <a:ext cx="8820150" cy="3528392"/>
          </a:xfrm>
        </p:spPr>
        <p:txBody>
          <a:bodyPr/>
          <a:lstStyle/>
          <a:p>
            <a:pPr marL="457200" indent="-457200" algn="just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200" b="1" dirty="0" smtClean="0"/>
              <a:t>Информационная и языковая грамотность;</a:t>
            </a:r>
          </a:p>
          <a:p>
            <a:pPr marL="457200" indent="-457200" algn="just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200" b="1" dirty="0" smtClean="0"/>
              <a:t>Результативность;</a:t>
            </a:r>
          </a:p>
          <a:p>
            <a:pPr marL="457200" indent="-457200" algn="just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200" b="1" dirty="0" smtClean="0"/>
              <a:t>Методическое мастерство и творчество;</a:t>
            </a:r>
          </a:p>
          <a:p>
            <a:pPr marL="457200" indent="-457200" algn="just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200" b="1" dirty="0" smtClean="0"/>
              <a:t>Мотивирование к обучению;</a:t>
            </a:r>
          </a:p>
          <a:p>
            <a:pPr marL="457200" indent="-457200" algn="just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200" b="1" dirty="0" smtClean="0"/>
              <a:t>Рефлексия и оценивание;</a:t>
            </a:r>
          </a:p>
          <a:p>
            <a:pPr marL="457200" indent="-457200" algn="just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200" b="1" dirty="0" smtClean="0"/>
              <a:t>Организационная культура;</a:t>
            </a:r>
          </a:p>
          <a:p>
            <a:pPr marL="457200" indent="-457200" algn="just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200" b="1" dirty="0" smtClean="0"/>
              <a:t>Эффективная коммуникация;</a:t>
            </a:r>
          </a:p>
          <a:p>
            <a:pPr marL="457200" indent="-457200" algn="just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200" b="1" dirty="0" smtClean="0"/>
              <a:t>Ценностные ориентиры;</a:t>
            </a:r>
          </a:p>
          <a:p>
            <a:pPr marL="457200" indent="-457200" algn="just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200" b="1" dirty="0" smtClean="0"/>
              <a:t>Метапредметность и межпредметная интеграция;</a:t>
            </a:r>
          </a:p>
          <a:p>
            <a:pPr marL="457200" indent="-457200" algn="just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200" b="1" dirty="0" smtClean="0"/>
              <a:t>Самостоятельность и творчество.</a:t>
            </a:r>
          </a:p>
          <a:p>
            <a:pPr marL="0" indent="0" algn="ctr" eaLnBrk="1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2200" b="1" dirty="0" smtClean="0"/>
              <a:t>(до 10 баллов каждый критерий)</a:t>
            </a:r>
            <a:endParaRPr lang="ru-RU" sz="2200" b="1" dirty="0" smtClean="0"/>
          </a:p>
        </p:txBody>
      </p:sp>
      <p:sp>
        <p:nvSpPr>
          <p:cNvPr id="14339" name="Rectangle 5"/>
          <p:cNvSpPr>
            <a:spLocks noGrp="1" noChangeArrowheads="1"/>
          </p:cNvSpPr>
          <p:nvPr>
            <p:ph type="title"/>
          </p:nvPr>
        </p:nvSpPr>
        <p:spPr>
          <a:xfrm>
            <a:off x="1690" y="476672"/>
            <a:ext cx="8001000" cy="930498"/>
          </a:xfrm>
        </p:spPr>
        <p:txBody>
          <a:bodyPr/>
          <a:lstStyle/>
          <a:p>
            <a:pPr algn="ctr" eaLnBrk="1" hangingPunct="1"/>
            <a:r>
              <a:rPr lang="ru-RU" sz="3200" dirty="0" smtClean="0"/>
              <a:t>Критерии оценивания </a:t>
            </a:r>
            <a:br>
              <a:rPr lang="ru-RU" sz="3200" dirty="0" smtClean="0"/>
            </a:br>
            <a:r>
              <a:rPr lang="ru-RU" sz="3200" dirty="0" smtClean="0"/>
              <a:t>конкурсного урока:</a:t>
            </a:r>
            <a:endParaRPr lang="ru-RU" sz="3200" dirty="0" smtClean="0"/>
          </a:p>
        </p:txBody>
      </p:sp>
    </p:spTree>
    <p:extLst>
      <p:ext uri="{BB962C8B-B14F-4D97-AF65-F5344CB8AC3E}">
        <p14:creationId xmlns:p14="http://schemas.microsoft.com/office/powerpoint/2010/main" val="784362300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Users\Natasha&amp;Tolik\Desktop\Быть петербуржцем\Рисунок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lum bright="30000" contrast="20000"/>
          </a:blip>
          <a:srcRect t="80450"/>
          <a:stretch>
            <a:fillRect/>
          </a:stretch>
        </p:blipFill>
        <p:spPr bwMode="auto">
          <a:xfrm>
            <a:off x="0" y="5516563"/>
            <a:ext cx="9144000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773238"/>
            <a:ext cx="8640763" cy="38163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200" b="1" dirty="0" smtClean="0"/>
              <a:t>раскрытие человека как личности, человека в самых сущностных его проявлениях </a:t>
            </a:r>
            <a:r>
              <a:rPr lang="ru-RU" sz="2200" b="1" dirty="0" smtClean="0">
                <a:solidFill>
                  <a:srgbClr val="330066"/>
                </a:solidFill>
              </a:rPr>
              <a:t>(</a:t>
            </a:r>
            <a:r>
              <a:rPr lang="ru-RU" sz="2200" b="1" i="1" dirty="0" smtClean="0">
                <a:solidFill>
                  <a:srgbClr val="330066"/>
                </a:solidFill>
              </a:rPr>
              <a:t>Антропологический подход)</a:t>
            </a:r>
            <a:r>
              <a:rPr lang="ru-RU" sz="2200" b="1" dirty="0" smtClean="0">
                <a:solidFill>
                  <a:srgbClr val="330066"/>
                </a:solidFill>
              </a:rPr>
              <a:t>;</a:t>
            </a:r>
          </a:p>
          <a:p>
            <a:pPr eaLnBrk="1" hangingPunct="1">
              <a:lnSpc>
                <a:spcPct val="90000"/>
              </a:lnSpc>
            </a:pPr>
            <a:r>
              <a:rPr lang="ru-RU" sz="2200" b="1" dirty="0" smtClean="0"/>
              <a:t>раскрытие в процессе обучения философских методологических основ конкретных наук </a:t>
            </a:r>
            <a:r>
              <a:rPr lang="ru-RU" sz="2200" b="1" i="1" dirty="0" smtClean="0">
                <a:solidFill>
                  <a:srgbClr val="330066"/>
                </a:solidFill>
              </a:rPr>
              <a:t>(</a:t>
            </a:r>
            <a:r>
              <a:rPr lang="ru-RU" sz="2200" b="1" i="1" dirty="0" err="1" smtClean="0">
                <a:solidFill>
                  <a:srgbClr val="330066"/>
                </a:solidFill>
              </a:rPr>
              <a:t>Метапредметный</a:t>
            </a:r>
            <a:r>
              <a:rPr lang="ru-RU" sz="2200" b="1" i="1" dirty="0" smtClean="0">
                <a:solidFill>
                  <a:srgbClr val="330066"/>
                </a:solidFill>
              </a:rPr>
              <a:t> подход)</a:t>
            </a:r>
            <a:r>
              <a:rPr lang="ru-RU" sz="2200" b="1" dirty="0" smtClean="0">
                <a:solidFill>
                  <a:srgbClr val="330066"/>
                </a:solidFill>
              </a:rPr>
              <a:t>;</a:t>
            </a:r>
          </a:p>
          <a:p>
            <a:pPr eaLnBrk="1" hangingPunct="1">
              <a:lnSpc>
                <a:spcPct val="90000"/>
              </a:lnSpc>
            </a:pPr>
            <a:r>
              <a:rPr lang="ru-RU" sz="2200" b="1" dirty="0" smtClean="0"/>
              <a:t>показ гармонической взаимосвязи между различными сферами общественного сознания, их диалектического единства </a:t>
            </a:r>
            <a:r>
              <a:rPr lang="ru-RU" sz="2200" b="1" i="1" dirty="0" smtClean="0">
                <a:solidFill>
                  <a:srgbClr val="330066"/>
                </a:solidFill>
              </a:rPr>
              <a:t>(Интегративный подход)</a:t>
            </a:r>
            <a:r>
              <a:rPr lang="ru-RU" sz="2200" b="1" dirty="0" smtClean="0">
                <a:solidFill>
                  <a:srgbClr val="330066"/>
                </a:solidFill>
              </a:rPr>
              <a:t>;</a:t>
            </a:r>
          </a:p>
          <a:p>
            <a:pPr eaLnBrk="1" hangingPunct="1">
              <a:lnSpc>
                <a:spcPct val="90000"/>
              </a:lnSpc>
            </a:pPr>
            <a:r>
              <a:rPr lang="ru-RU" sz="2200" b="1" dirty="0" smtClean="0"/>
              <a:t>изучение особенностей процесса мышления, культуры умственного труда </a:t>
            </a:r>
            <a:r>
              <a:rPr lang="ru-RU" sz="2200" dirty="0" smtClean="0">
                <a:solidFill>
                  <a:srgbClr val="330066"/>
                </a:solidFill>
              </a:rPr>
              <a:t>(</a:t>
            </a:r>
            <a:r>
              <a:rPr lang="ru-RU" sz="2200" b="1" i="1" dirty="0" smtClean="0">
                <a:solidFill>
                  <a:srgbClr val="330066"/>
                </a:solidFill>
              </a:rPr>
              <a:t>Гносеологический подход</a:t>
            </a:r>
            <a:r>
              <a:rPr lang="ru-RU" sz="2200" b="1" dirty="0" smtClean="0">
                <a:solidFill>
                  <a:srgbClr val="330066"/>
                </a:solidFill>
              </a:rPr>
              <a:t>);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200" b="1" dirty="0" smtClean="0"/>
          </a:p>
        </p:txBody>
      </p:sp>
      <p:sp>
        <p:nvSpPr>
          <p:cNvPr id="14339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22238"/>
            <a:ext cx="8001000" cy="1506537"/>
          </a:xfrm>
        </p:spPr>
        <p:txBody>
          <a:bodyPr/>
          <a:lstStyle/>
          <a:p>
            <a:pPr algn="ctr" eaLnBrk="1" hangingPunct="1"/>
            <a:r>
              <a:rPr lang="ru-RU" sz="3200" dirty="0" smtClean="0"/>
              <a:t>Некоторые подходы к построению современного урока </a:t>
            </a:r>
            <a:br>
              <a:rPr lang="ru-RU" sz="3200" dirty="0" smtClean="0"/>
            </a:br>
            <a:r>
              <a:rPr lang="ru-RU" sz="3200" dirty="0" smtClean="0"/>
              <a:t>гуманитарной направленности:</a:t>
            </a:r>
          </a:p>
        </p:txBody>
      </p:sp>
    </p:spTree>
    <p:extLst>
      <p:ext uri="{BB962C8B-B14F-4D97-AF65-F5344CB8AC3E}">
        <p14:creationId xmlns:p14="http://schemas.microsoft.com/office/powerpoint/2010/main" val="209526406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C:\Users\Natasha&amp;Tolik\Desktop\Быть петербуржцем\Рисунок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lum bright="30000" contrast="20000"/>
          </a:blip>
          <a:srcRect t="80450"/>
          <a:stretch>
            <a:fillRect/>
          </a:stretch>
        </p:blipFill>
        <p:spPr bwMode="auto">
          <a:xfrm>
            <a:off x="0" y="5516563"/>
            <a:ext cx="9144000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844675"/>
            <a:ext cx="8496300" cy="48053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b="1" smtClean="0"/>
              <a:t>раскрытия на уроках сущности и противоречий диалога культур </a:t>
            </a:r>
            <a:r>
              <a:rPr lang="ru-RU" sz="2400" b="1" smtClean="0">
                <a:solidFill>
                  <a:srgbClr val="330066"/>
                </a:solidFill>
              </a:rPr>
              <a:t>(</a:t>
            </a:r>
            <a:r>
              <a:rPr lang="ru-RU" sz="2400" b="1" i="1" smtClean="0">
                <a:solidFill>
                  <a:srgbClr val="330066"/>
                </a:solidFill>
              </a:rPr>
              <a:t>Культурологический подход)</a:t>
            </a:r>
            <a:r>
              <a:rPr lang="ru-RU" sz="2400" b="1" smtClean="0">
                <a:solidFill>
                  <a:srgbClr val="330066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1200" b="1" smtClean="0">
              <a:solidFill>
                <a:srgbClr val="330066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ru-RU" sz="2400" b="1" smtClean="0"/>
              <a:t>постановку перед учащимися вопросов этической ответственности человека в процессе образования и иной деятельности </a:t>
            </a:r>
            <a:r>
              <a:rPr lang="ru-RU" sz="2400" b="1" smtClean="0">
                <a:solidFill>
                  <a:srgbClr val="330066"/>
                </a:solidFill>
              </a:rPr>
              <a:t>(</a:t>
            </a:r>
            <a:r>
              <a:rPr lang="ru-RU" sz="2400" b="1" i="1" smtClean="0">
                <a:solidFill>
                  <a:srgbClr val="330066"/>
                </a:solidFill>
              </a:rPr>
              <a:t>Этический подход</a:t>
            </a:r>
            <a:r>
              <a:rPr lang="ru-RU" sz="2400" b="1" smtClean="0">
                <a:solidFill>
                  <a:srgbClr val="330066"/>
                </a:solidFill>
              </a:rPr>
              <a:t>);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1200" b="1" smtClean="0">
              <a:solidFill>
                <a:srgbClr val="330066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ru-RU" sz="2400" b="1" smtClean="0"/>
              <a:t>демонстрация на уроках красоты научного познания и образовательного процесса на всех стадиях его развития </a:t>
            </a:r>
            <a:r>
              <a:rPr lang="ru-RU" sz="2400" b="1" smtClean="0">
                <a:solidFill>
                  <a:srgbClr val="330066"/>
                </a:solidFill>
              </a:rPr>
              <a:t>(</a:t>
            </a:r>
            <a:r>
              <a:rPr lang="ru-RU" sz="2400" b="1" i="1" smtClean="0">
                <a:solidFill>
                  <a:srgbClr val="330066"/>
                </a:solidFill>
              </a:rPr>
              <a:t>Эстетический подход)</a:t>
            </a:r>
            <a:r>
              <a:rPr lang="ru-RU" sz="2400" b="1" smtClean="0">
                <a:solidFill>
                  <a:srgbClr val="330066"/>
                </a:solidFill>
              </a:rPr>
              <a:t>;</a:t>
            </a:r>
          </a:p>
        </p:txBody>
      </p:sp>
      <p:sp>
        <p:nvSpPr>
          <p:cNvPr id="15363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22238"/>
            <a:ext cx="8001000" cy="1506537"/>
          </a:xfrm>
        </p:spPr>
        <p:txBody>
          <a:bodyPr/>
          <a:lstStyle/>
          <a:p>
            <a:pPr algn="ctr" eaLnBrk="1" hangingPunct="1"/>
            <a:r>
              <a:rPr lang="ru-RU" sz="3200" smtClean="0"/>
              <a:t>Некоторые подходы к построению современного урока </a:t>
            </a:r>
            <a:br>
              <a:rPr lang="ru-RU" sz="3200" smtClean="0"/>
            </a:br>
            <a:r>
              <a:rPr lang="ru-RU" sz="3200" smtClean="0"/>
              <a:t>гуманитарной направленности: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Users\Natasha&amp;Tolik\Desktop\Быть петербуржцем\Рисунок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lum bright="30000" contrast="20000"/>
          </a:blip>
          <a:srcRect t="80450"/>
          <a:stretch>
            <a:fillRect/>
          </a:stretch>
        </p:blipFill>
        <p:spPr bwMode="auto">
          <a:xfrm>
            <a:off x="0" y="5516563"/>
            <a:ext cx="9144000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7956550" cy="1152525"/>
          </a:xfrm>
        </p:spPr>
        <p:txBody>
          <a:bodyPr/>
          <a:lstStyle/>
          <a:p>
            <a:pPr algn="ctr" eaLnBrk="1" hangingPunct="1"/>
            <a:r>
              <a:rPr lang="ru-RU" sz="2800" smtClean="0"/>
              <a:t>Возможные этапы моделирования урока</a:t>
            </a:r>
            <a:br>
              <a:rPr lang="ru-RU" sz="2800" smtClean="0"/>
            </a:br>
            <a:r>
              <a:rPr lang="ru-RU" sz="2800" smtClean="0"/>
              <a:t>гуманитарной направленности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9238" y="1412875"/>
            <a:ext cx="8643937" cy="13112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58775" indent="-269875">
              <a:lnSpc>
                <a:spcPct val="90000"/>
              </a:lnSpc>
              <a:spcBef>
                <a:spcPct val="20000"/>
              </a:spcBef>
              <a:buClr>
                <a:srgbClr val="330066"/>
              </a:buClr>
              <a:buSzPct val="70000"/>
              <a:buFont typeface="Wingdings" pitchFamily="2" charset="2"/>
              <a:buChar char="l"/>
              <a:defRPr/>
            </a:pPr>
            <a:r>
              <a:rPr lang="ru-RU" sz="2200" b="1" kern="0" dirty="0">
                <a:solidFill>
                  <a:srgbClr val="000000"/>
                </a:solidFill>
                <a:latin typeface="Arial"/>
                <a:cs typeface="Arial"/>
              </a:rPr>
              <a:t>Знакомство  с  учебным  материалом  и «перевод»</a:t>
            </a:r>
            <a:br>
              <a:rPr lang="ru-RU" sz="2200" b="1" kern="0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ru-RU" sz="2200" b="1" kern="0" dirty="0">
                <a:solidFill>
                  <a:srgbClr val="000000"/>
                </a:solidFill>
                <a:latin typeface="Arial"/>
                <a:cs typeface="Arial"/>
              </a:rPr>
              <a:t>его участниками образовательного  процесса  на  свой субъективный «язык».  Предъявление разных  восприятий  и интерпретаций учебного материала.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9238" y="2733675"/>
            <a:ext cx="8643937" cy="10064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58775" indent="-269875">
              <a:lnSpc>
                <a:spcPct val="90000"/>
              </a:lnSpc>
              <a:spcBef>
                <a:spcPct val="20000"/>
              </a:spcBef>
              <a:buClr>
                <a:srgbClr val="330066"/>
              </a:buClr>
              <a:buSzPct val="70000"/>
              <a:buFont typeface="Wingdings" pitchFamily="2" charset="2"/>
              <a:buChar char="l"/>
              <a:defRPr/>
            </a:pPr>
            <a:r>
              <a:rPr lang="ru-RU" sz="2200" b="1" kern="0" dirty="0">
                <a:solidFill>
                  <a:srgbClr val="000000"/>
                </a:solidFill>
                <a:latin typeface="Arial"/>
                <a:cs typeface="Arial"/>
              </a:rPr>
              <a:t>Процесс согласования мнений, суждений и оценок, поиск  способов  адекватного понимания  учебного  материала как «текста культуры».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49238" y="3740150"/>
            <a:ext cx="8643937" cy="10064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58775" indent="-269875">
              <a:lnSpc>
                <a:spcPct val="90000"/>
              </a:lnSpc>
              <a:spcBef>
                <a:spcPct val="20000"/>
              </a:spcBef>
              <a:buClr>
                <a:srgbClr val="330066"/>
              </a:buClr>
              <a:buSzPct val="70000"/>
              <a:buFont typeface="Wingdings" pitchFamily="2" charset="2"/>
              <a:buChar char="l"/>
              <a:defRPr/>
            </a:pPr>
            <a:r>
              <a:rPr lang="ru-RU" sz="2200" b="1" kern="0" dirty="0">
                <a:solidFill>
                  <a:srgbClr val="000000"/>
                </a:solidFill>
                <a:latin typeface="Arial"/>
                <a:cs typeface="Arial"/>
              </a:rPr>
              <a:t>Предъявление учителем задачи нового, более сложного, уровня решения образовательной задачи, связанной с пониманием изучаемого на уроке материала.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49238" y="4762500"/>
            <a:ext cx="8643937" cy="10064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58775" indent="-269875">
              <a:lnSpc>
                <a:spcPct val="90000"/>
              </a:lnSpc>
              <a:spcBef>
                <a:spcPct val="20000"/>
              </a:spcBef>
              <a:buClr>
                <a:srgbClr val="330066"/>
              </a:buClr>
              <a:buSzPct val="70000"/>
              <a:buFont typeface="Wingdings" pitchFamily="2" charset="2"/>
              <a:buChar char="l"/>
              <a:defRPr/>
            </a:pPr>
            <a:r>
              <a:rPr lang="ru-RU" sz="2200" b="1" kern="0" dirty="0">
                <a:solidFill>
                  <a:srgbClr val="000000"/>
                </a:solidFill>
                <a:latin typeface="Arial"/>
                <a:cs typeface="Arial"/>
              </a:rPr>
              <a:t>Рефлексия учителя и учащихся своего отношения к собственной деятельности на уроке, анализ характера соавторства на уроке.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C:\Users\Natasha&amp;Tolik\Desktop\Быть петербуржцем\Рисунок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lum bright="30000" contrast="20000"/>
          </a:blip>
          <a:srcRect t="80450"/>
          <a:stretch>
            <a:fillRect/>
          </a:stretch>
        </p:blipFill>
        <p:spPr bwMode="auto">
          <a:xfrm>
            <a:off x="0" y="5516563"/>
            <a:ext cx="9144000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0"/>
            <a:ext cx="795655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b="1" i="1" dirty="0">
                <a:solidFill>
                  <a:srgbClr val="002060"/>
                </a:solidFill>
                <a:latin typeface="+mj-lt"/>
              </a:rPr>
              <a:t> </a:t>
            </a:r>
          </a:p>
          <a:p>
            <a:pPr algn="ctr">
              <a:defRPr/>
            </a:pPr>
            <a:r>
              <a:rPr lang="ru-RU" sz="3000" b="1" dirty="0">
                <a:solidFill>
                  <a:srgbClr val="330066"/>
                </a:solidFill>
                <a:latin typeface="+mj-lt"/>
              </a:rPr>
              <a:t>Конкурсный урок должен </a:t>
            </a:r>
          </a:p>
          <a:p>
            <a:pPr algn="ctr">
              <a:defRPr/>
            </a:pPr>
            <a:r>
              <a:rPr lang="ru-RU" sz="3000" b="1" dirty="0">
                <a:solidFill>
                  <a:srgbClr val="330066"/>
                </a:solidFill>
                <a:latin typeface="+mj-lt"/>
              </a:rPr>
              <a:t>развивать и звать на поиск истины…</a:t>
            </a:r>
          </a:p>
        </p:txBody>
      </p:sp>
      <p:pic>
        <p:nvPicPr>
          <p:cNvPr id="21507" name="Picture 2" descr="C:\Users\STolik\Desktop\Петербургский урок 2016\025.jpg"/>
          <p:cNvPicPr>
            <a:picLocks noChangeAspect="1" noChangeArrowheads="1"/>
          </p:cNvPicPr>
          <p:nvPr/>
        </p:nvPicPr>
        <p:blipFill>
          <a:blip r:embed="rId3" cstate="print"/>
          <a:srcRect l="1804" r="2585"/>
          <a:stretch>
            <a:fillRect/>
          </a:stretch>
        </p:blipFill>
        <p:spPr bwMode="auto">
          <a:xfrm>
            <a:off x="6008688" y="1484313"/>
            <a:ext cx="2811462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3" descr="C:\Users\STolik\Desktop\Петербургский урок 2016\развивать.jpg"/>
          <p:cNvPicPr>
            <a:picLocks noChangeAspect="1" noChangeArrowheads="1"/>
          </p:cNvPicPr>
          <p:nvPr/>
        </p:nvPicPr>
        <p:blipFill>
          <a:blip r:embed="rId4" cstate="print"/>
          <a:srcRect l="2083" r="37500"/>
          <a:stretch>
            <a:fillRect/>
          </a:stretch>
        </p:blipFill>
        <p:spPr bwMode="auto">
          <a:xfrm>
            <a:off x="323850" y="2492375"/>
            <a:ext cx="2447925" cy="306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 Box 7"/>
          <p:cNvSpPr txBox="1">
            <a:spLocks noChangeArrowheads="1"/>
          </p:cNvSpPr>
          <p:nvPr/>
        </p:nvSpPr>
        <p:spPr bwMode="auto">
          <a:xfrm>
            <a:off x="2916238" y="4652963"/>
            <a:ext cx="611981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b="1" i="1">
                <a:solidFill>
                  <a:srgbClr val="365150"/>
                </a:solidFill>
                <a:latin typeface="Bookman Old Style" pitchFamily="18" charset="0"/>
              </a:rPr>
              <a:t>Либо вы поднимитесь на одну ступень сегодня, или соберётесь с силами, чтобы подняться на эту ступень завтра. </a:t>
            </a:r>
          </a:p>
          <a:p>
            <a:pPr algn="r"/>
            <a:r>
              <a:rPr lang="ru-RU">
                <a:latin typeface="Bookman Old Style" pitchFamily="18" charset="0"/>
              </a:rPr>
              <a:t>Ф.Ницше</a:t>
            </a:r>
          </a:p>
        </p:txBody>
      </p:sp>
      <p:sp>
        <p:nvSpPr>
          <p:cNvPr id="21510" name="Text Box 7"/>
          <p:cNvSpPr txBox="1">
            <a:spLocks noChangeArrowheads="1"/>
          </p:cNvSpPr>
          <p:nvPr/>
        </p:nvSpPr>
        <p:spPr bwMode="auto">
          <a:xfrm>
            <a:off x="250825" y="1641475"/>
            <a:ext cx="5616575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100" b="1" i="1">
                <a:solidFill>
                  <a:srgbClr val="365150"/>
                </a:solidFill>
                <a:latin typeface="Bookman Old Style" pitchFamily="18" charset="0"/>
              </a:rPr>
              <a:t>Через сомнения приходим к истине. </a:t>
            </a:r>
          </a:p>
          <a:p>
            <a:pPr algn="r"/>
            <a:r>
              <a:rPr lang="ru-RU" sz="2000">
                <a:latin typeface="Bookman Old Style" pitchFamily="18" charset="0"/>
              </a:rPr>
              <a:t>Цицерон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C:\Users\Natasha&amp;Tolik\Desktop\Быть петербуржцем\Рисунок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lum bright="30000" contrast="20000"/>
          </a:blip>
          <a:srcRect t="82150" b="1450"/>
          <a:stretch>
            <a:fillRect/>
          </a:stretch>
        </p:blipFill>
        <p:spPr bwMode="auto">
          <a:xfrm>
            <a:off x="0" y="5732463"/>
            <a:ext cx="9144000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7950" y="0"/>
            <a:ext cx="878522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rgbClr val="330066"/>
                </a:solidFill>
                <a:latin typeface="+mj-lt"/>
              </a:rPr>
              <a:t>Конкурсный урок </a:t>
            </a:r>
          </a:p>
          <a:p>
            <a:pPr algn="ctr">
              <a:defRPr/>
            </a:pPr>
            <a:r>
              <a:rPr lang="ru-RU" sz="3600" b="1" dirty="0">
                <a:solidFill>
                  <a:srgbClr val="330066"/>
                </a:solidFill>
                <a:latin typeface="+mj-lt"/>
              </a:rPr>
              <a:t>должен вдохновлять…</a:t>
            </a:r>
          </a:p>
        </p:txBody>
      </p:sp>
      <p:pic>
        <p:nvPicPr>
          <p:cNvPr id="23555" name="Picture 2" descr="C:\Users\STolik\Desktop\Петербургский урок 2016\вдохновлять.jpg"/>
          <p:cNvPicPr>
            <a:picLocks noChangeAspect="1" noChangeArrowheads="1"/>
          </p:cNvPicPr>
          <p:nvPr/>
        </p:nvPicPr>
        <p:blipFill>
          <a:blip r:embed="rId3" cstate="print"/>
          <a:srcRect l="2147" r="5548"/>
          <a:stretch>
            <a:fillRect/>
          </a:stretch>
        </p:blipFill>
        <p:spPr bwMode="auto">
          <a:xfrm>
            <a:off x="250825" y="1196975"/>
            <a:ext cx="3097213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 Box 7"/>
          <p:cNvSpPr txBox="1">
            <a:spLocks noChangeArrowheads="1"/>
          </p:cNvSpPr>
          <p:nvPr/>
        </p:nvSpPr>
        <p:spPr bwMode="auto">
          <a:xfrm>
            <a:off x="3492500" y="3644900"/>
            <a:ext cx="5472113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200" b="1" i="1">
                <a:solidFill>
                  <a:srgbClr val="365150"/>
                </a:solidFill>
                <a:latin typeface="Bookman Old Style" pitchFamily="18" charset="0"/>
              </a:rPr>
              <a:t>Вдохновение, когда оно приходит ко мне, застает меня за работой. </a:t>
            </a:r>
          </a:p>
          <a:p>
            <a:pPr algn="r"/>
            <a:r>
              <a:rPr lang="ru-RU">
                <a:latin typeface="Bookman Old Style" pitchFamily="18" charset="0"/>
              </a:rPr>
              <a:t>П.Пикассо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C:\Users\Natasha&amp;Tolik\Desktop\Быть петербуржцем\Рисунок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lum bright="30000" contrast="20000"/>
          </a:blip>
          <a:srcRect t="82150" b="1450"/>
          <a:stretch>
            <a:fillRect/>
          </a:stretch>
        </p:blipFill>
        <p:spPr bwMode="auto">
          <a:xfrm>
            <a:off x="0" y="5732463"/>
            <a:ext cx="9144000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STolik\Desktop\Петербургский урок 2016\до самой сути.jpg"/>
          <p:cNvPicPr>
            <a:picLocks noChangeAspect="1" noChangeArrowheads="1"/>
          </p:cNvPicPr>
          <p:nvPr/>
        </p:nvPicPr>
        <p:blipFill>
          <a:blip r:embed="rId3" cstate="print"/>
          <a:srcRect b="8926"/>
          <a:stretch>
            <a:fillRect/>
          </a:stretch>
        </p:blipFill>
        <p:spPr bwMode="auto">
          <a:xfrm>
            <a:off x="755650" y="476250"/>
            <a:ext cx="6729413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284663" y="5327650"/>
            <a:ext cx="37195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b="1" i="1">
                <a:solidFill>
                  <a:srgbClr val="365150"/>
                </a:solidFill>
                <a:latin typeface="Bookman Old Style" pitchFamily="18" charset="0"/>
              </a:rPr>
              <a:t>А мы, учителя?</a:t>
            </a:r>
            <a:endParaRPr lang="ru-RU">
              <a:latin typeface="Bookman Old Style" pitchFamily="18" charset="0"/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787400" y="4859338"/>
            <a:ext cx="47831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200" b="1" i="1">
                <a:solidFill>
                  <a:srgbClr val="365150"/>
                </a:solidFill>
                <a:latin typeface="Bookman Old Style" pitchFamily="18" charset="0"/>
              </a:rPr>
              <a:t>На уроках все дети разные…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theme/theme1.xml><?xml version="1.0" encoding="utf-8"?>
<a:theme xmlns:a="http://schemas.openxmlformats.org/drawingml/2006/main" name="1_Сеть">
  <a:themeElements>
    <a:clrScheme name="1_Сеть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1_Сеть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377</TotalTime>
  <Words>394</Words>
  <Application>Microsoft Office PowerPoint</Application>
  <PresentationFormat>Экран (4:3)</PresentationFormat>
  <Paragraphs>54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1_Сеть</vt:lpstr>
      <vt:lpstr>Презентация PowerPoint</vt:lpstr>
      <vt:lpstr>Цели конкурсного урока:</vt:lpstr>
      <vt:lpstr>Критерии оценивания  конкурсного урока:</vt:lpstr>
      <vt:lpstr>Некоторые подходы к построению современного урока  гуманитарной направленности:</vt:lpstr>
      <vt:lpstr>Некоторые подходы к построению современного урока  гуманитарной направленности:</vt:lpstr>
      <vt:lpstr>Возможные этапы моделирования урока гуманитарной направленности</vt:lpstr>
      <vt:lpstr>Презентация PowerPoint</vt:lpstr>
      <vt:lpstr>Презентация PowerPoint</vt:lpstr>
      <vt:lpstr>Презентация PowerPoint</vt:lpstr>
    </vt:vector>
  </TitlesOfParts>
  <Company>NaTo-RecordS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Natasha &amp; Tolik Smirnovy</dc:creator>
  <cp:lastModifiedBy>user</cp:lastModifiedBy>
  <cp:revision>55</cp:revision>
  <dcterms:created xsi:type="dcterms:W3CDTF">2010-04-12T11:59:47Z</dcterms:created>
  <dcterms:modified xsi:type="dcterms:W3CDTF">2018-08-13T10:06:50Z</dcterms:modified>
</cp:coreProperties>
</file>