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61" r:id="rId6"/>
    <p:sldId id="265" r:id="rId7"/>
    <p:sldId id="266" r:id="rId8"/>
    <p:sldId id="267" r:id="rId9"/>
    <p:sldId id="262" r:id="rId10"/>
    <p:sldId id="268" r:id="rId11"/>
    <p:sldId id="271" r:id="rId12"/>
    <p:sldId id="272" r:id="rId13"/>
    <p:sldId id="273" r:id="rId14"/>
    <p:sldId id="274" r:id="rId15"/>
    <p:sldId id="270" r:id="rId16"/>
    <p:sldId id="263" r:id="rId17"/>
    <p:sldId id="264" r:id="rId18"/>
    <p:sldId id="269" r:id="rId1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120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9.235\spool-info\petr\&#1055;&#1088;&#1077;&#1079;&#1077;&#1085;&#1090;&#1072;&#1094;&#1080;&#1103;\&#1050;&#1085;&#1080;&#1075;&#1072;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9.235\spool-info\petr\&#1055;&#1088;&#1077;&#1079;&#1077;&#1085;&#1090;&#1072;&#1094;&#1080;&#1103;\&#1050;&#1085;&#1080;&#1075;&#1072;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Заочный тур -100 баллов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359215164837897"/>
          <c:y val="0.12217463247010495"/>
          <c:w val="0.77118823166182526"/>
          <c:h val="0.6031710791242015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926965923800132E-2"/>
          <c:y val="0.84169412570949209"/>
          <c:w val="0.90651860311098331"/>
          <c:h val="0.153270444617412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ru-RU" sz="2000" b="1">
                <a:solidFill>
                  <a:srgbClr val="FF0000"/>
                </a:solidFill>
              </a:rPr>
              <a:t>Заочный тур -100 баллов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359215164837897"/>
          <c:y val="0.12217463247010495"/>
          <c:w val="0.77118823166182526"/>
          <c:h val="0.60317107912420154"/>
        </c:manualLayout>
      </c:layout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5.0824542847328999E-2"/>
                  <c:y val="-6.676799240515254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baseline="0" dirty="0" smtClean="0">
                        <a:solidFill>
                          <a:srgbClr val="FF0000"/>
                        </a:solidFill>
                      </a:rPr>
                      <a:t>35</a:t>
                    </a:r>
                    <a:endParaRPr lang="en-US" dirty="0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9.6816454175403507E-2"/>
                      <c:h val="8.4147996732976987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41308458229105699"/>
                  <c:y val="3.773860036232910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baseline="0" dirty="0" smtClean="0">
                        <a:solidFill>
                          <a:srgbClr val="FF0000"/>
                        </a:solidFill>
                      </a:rPr>
                      <a:t>45</a:t>
                    </a:r>
                    <a:endParaRPr lang="en-US" dirty="0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0330469368782849"/>
                      <c:h val="8.2911539788903824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8.7591233417737224E-2"/>
                  <c:y val="-4.921245014783122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baseline="0" dirty="0" smtClean="0">
                        <a:solidFill>
                          <a:srgbClr val="FF0000"/>
                        </a:solidFill>
                      </a:rPr>
                      <a:t>20</a:t>
                    </a:r>
                    <a:endParaRPr lang="en-US" dirty="0"/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119926337194659"/>
                      <c:h val="7.4028644052526404E-2"/>
                    </c:manualLayout>
                  </c15:layout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Лист1!$B$2:$D$2</c:f>
              <c:strCache>
                <c:ptCount val="3"/>
                <c:pt idx="0">
                  <c:v>Интернет-ресурс</c:v>
                </c:pt>
                <c:pt idx="1">
                  <c:v>Методический семинар</c:v>
                </c:pt>
                <c:pt idx="2">
                  <c:v>Эссе «Я - учитель»</c:v>
                </c:pt>
              </c:strCache>
            </c:str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35</c:v>
                </c:pt>
                <c:pt idx="1">
                  <c:v>45</c:v>
                </c:pt>
                <c:pt idx="2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3.5926965923800132E-2"/>
          <c:y val="0.84169412570949209"/>
          <c:w val="0.90651860311098331"/>
          <c:h val="0.153270444617412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FF0000"/>
                </a:solidFill>
              </a:rPr>
              <a:t>1-й </a:t>
            </a:r>
            <a:r>
              <a:rPr lang="ru-RU" sz="1600" b="1" dirty="0">
                <a:solidFill>
                  <a:srgbClr val="FF0000"/>
                </a:solidFill>
              </a:rPr>
              <a:t>тур. Учитель-профи – 100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Лист2!$A$2:$B$2</c:f>
              <c:strCache>
                <c:ptCount val="2"/>
                <c:pt idx="0">
                  <c:v>Урок</c:v>
                </c:pt>
                <c:pt idx="1">
                  <c:v> </c:v>
                </c:pt>
              </c:strCache>
            </c:strRef>
          </c:cat>
          <c:val>
            <c:numRef>
              <c:f>Лист2!$A$3:$B$3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FF0000"/>
                </a:solidFill>
              </a:rPr>
              <a:t>2-й </a:t>
            </a:r>
            <a:r>
              <a:rPr lang="ru-RU" sz="1600" b="1" dirty="0">
                <a:solidFill>
                  <a:srgbClr val="FF0000"/>
                </a:solidFill>
              </a:rPr>
              <a:t>тур. </a:t>
            </a:r>
            <a:r>
              <a:rPr lang="ru-RU" sz="1600" b="1" dirty="0" smtClean="0">
                <a:solidFill>
                  <a:srgbClr val="FF0000"/>
                </a:solidFill>
              </a:rPr>
              <a:t>Учитель-мастер </a:t>
            </a:r>
            <a:r>
              <a:rPr lang="ru-RU" sz="1600" b="1" dirty="0">
                <a:solidFill>
                  <a:srgbClr val="FF0000"/>
                </a:solidFill>
              </a:rPr>
              <a:t>– 200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3.6111111111111011E-2"/>
                  <c:y val="9.259259259259258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100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/>
                      <a:t>50</a:t>
                    </a:r>
                    <a:endParaRPr lang="en-US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3333333333333381E-2"/>
                  <c:y val="-4.1666666666666664E-2"/>
                </c:manualLayout>
              </c:layout>
              <c:tx>
                <c:rich>
                  <a:bodyPr/>
                  <a:lstStyle/>
                  <a:p>
                    <a:r>
                      <a:rPr lang="en-US" baseline="0"/>
                      <a:t>50</a:t>
                    </a:r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Лист3!$A$2:$C$2</c:f>
              <c:strCache>
                <c:ptCount val="3"/>
                <c:pt idx="0">
                  <c:v>Мастер-класс</c:v>
                </c:pt>
                <c:pt idx="1">
                  <c:v>Педагогический совет</c:v>
                </c:pt>
                <c:pt idx="2">
                  <c:v>Образовательный проект</c:v>
                </c:pt>
              </c:strCache>
            </c:strRef>
          </c:cat>
          <c:val>
            <c:numRef>
              <c:f>Лист3!$A$3:$C$3</c:f>
              <c:numCache>
                <c:formatCode>General</c:formatCode>
                <c:ptCount val="3"/>
                <c:pt idx="0">
                  <c:v>100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 smtClean="0"/>
              <a:t>3-</a:t>
            </a:r>
            <a:r>
              <a:rPr lang="ru-RU" sz="1200" b="1" dirty="0" smtClean="0"/>
              <a:t>й</a:t>
            </a:r>
            <a:r>
              <a:rPr lang="ru-RU" sz="1200" b="1" baseline="0" dirty="0" smtClean="0"/>
              <a:t> тур. Круглый стол образовательных политиков - 25</a:t>
            </a:r>
            <a:endParaRPr lang="ru-RU" sz="12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'[Книга1.xlsx]Лист2 (2)'!$A$2:$B$2</c:f>
              <c:strCache>
                <c:ptCount val="2"/>
                <c:pt idx="0">
                  <c:v>Учитель-профи</c:v>
                </c:pt>
                <c:pt idx="1">
                  <c:v> </c:v>
                </c:pt>
              </c:strCache>
            </c:strRef>
          </c:cat>
          <c:val>
            <c:numRef>
              <c:f>'[Книга1.xlsx]Лист2 (2)'!$A$3:$B$3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baseline="0" dirty="0" smtClean="0">
                <a:effectLst/>
              </a:rPr>
              <a:t>Итоговая диаграмма. Всего 425 баллов</a:t>
            </a:r>
            <a:endParaRPr lang="ru-RU" b="1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2"/>
              <c:layout>
                <c:manualLayout>
                  <c:x val="-6.4206693180506105E-2"/>
                  <c:y val="1.411439195100612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[Книга1.xlsx]Лист4!$B$2:$I$2</c:f>
              <c:strCache>
                <c:ptCount val="8"/>
                <c:pt idx="0">
                  <c:v>Интернет-ресурс</c:v>
                </c:pt>
                <c:pt idx="1">
                  <c:v>Методический семинар</c:v>
                </c:pt>
                <c:pt idx="2">
                  <c:v>Эссе «Я - учитель»</c:v>
                </c:pt>
                <c:pt idx="3">
                  <c:v>Урок</c:v>
                </c:pt>
                <c:pt idx="4">
                  <c:v>Мастер-класс</c:v>
                </c:pt>
                <c:pt idx="5">
                  <c:v>Педагогический совет</c:v>
                </c:pt>
                <c:pt idx="6">
                  <c:v>Образовательный проект</c:v>
                </c:pt>
                <c:pt idx="7">
                  <c:v>Круглый стол</c:v>
                </c:pt>
              </c:strCache>
            </c:strRef>
          </c:cat>
          <c:val>
            <c:numRef>
              <c:f>[Книга1.xlsx]Лист4!$B$3:$I$3</c:f>
              <c:numCache>
                <c:formatCode>General</c:formatCode>
                <c:ptCount val="8"/>
                <c:pt idx="0">
                  <c:v>35</c:v>
                </c:pt>
                <c:pt idx="1">
                  <c:v>45</c:v>
                </c:pt>
                <c:pt idx="2">
                  <c:v>20</c:v>
                </c:pt>
                <c:pt idx="3">
                  <c:v>100</c:v>
                </c:pt>
                <c:pt idx="4">
                  <c:v>100</c:v>
                </c:pt>
                <c:pt idx="5">
                  <c:v>50</c:v>
                </c:pt>
                <c:pt idx="6">
                  <c:v>50</c:v>
                </c:pt>
                <c:pt idx="7">
                  <c:v>25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305625971427419"/>
          <c:y val="0.14896741032370953"/>
          <c:w val="0.30798350187283091"/>
          <c:h val="0.64099562554680667"/>
        </c:manualLayout>
      </c:layout>
      <c:overlay val="0"/>
      <c:spPr>
        <a:solidFill>
          <a:schemeClr val="accent6">
            <a:lumMod val="40000"/>
            <a:lumOff val="6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3051FE-ACD0-44CD-B486-B372F3A3E59D}" type="doc">
      <dgm:prSet loTypeId="urn:microsoft.com/office/officeart/2005/8/layout/vList4#1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7FB940A4-8EB8-4E3D-9AAE-342CB517895E}">
      <dgm:prSet phldrT="[Текст]" custT="1"/>
      <dgm:spPr/>
      <dgm:t>
        <a:bodyPr/>
        <a:lstStyle/>
        <a:p>
          <a:r>
            <a:rPr lang="ru-RU" sz="3200" b="1" dirty="0" smtClean="0">
              <a:latin typeface="Arial Black" pitchFamily="34" charset="0"/>
            </a:rPr>
            <a:t>  </a:t>
          </a:r>
          <a:r>
            <a:rPr lang="ru-RU" sz="3200" b="1" baseline="0" dirty="0" smtClean="0">
              <a:solidFill>
                <a:srgbClr val="C00000"/>
              </a:solidFill>
              <a:latin typeface="Arial Black" pitchFamily="34" charset="0"/>
            </a:rPr>
            <a:t>Мастер-класс</a:t>
          </a:r>
          <a:endParaRPr lang="ru-RU" sz="3200" b="1" baseline="0" dirty="0">
            <a:solidFill>
              <a:srgbClr val="C00000"/>
            </a:solidFill>
            <a:latin typeface="Arial Black" pitchFamily="34" charset="0"/>
          </a:endParaRPr>
        </a:p>
      </dgm:t>
    </dgm:pt>
    <dgm:pt modelId="{7AF47069-2B1A-4318-BA00-0C2C63BF2FBD}" type="parTrans" cxnId="{95335314-DF75-4E06-A343-54686E8CA43B}">
      <dgm:prSet/>
      <dgm:spPr/>
      <dgm:t>
        <a:bodyPr/>
        <a:lstStyle/>
        <a:p>
          <a:endParaRPr lang="ru-RU"/>
        </a:p>
      </dgm:t>
    </dgm:pt>
    <dgm:pt modelId="{11117533-0A8A-413A-A125-048F86DC41FC}" type="sibTrans" cxnId="{95335314-DF75-4E06-A343-54686E8CA43B}">
      <dgm:prSet/>
      <dgm:spPr/>
      <dgm:t>
        <a:bodyPr/>
        <a:lstStyle/>
        <a:p>
          <a:endParaRPr lang="ru-RU"/>
        </a:p>
      </dgm:t>
    </dgm:pt>
    <dgm:pt modelId="{88AED2B5-7D55-49B1-A5DE-5F5D2AC82DBB}">
      <dgm:prSet phldrT="[Текст]" custT="1"/>
      <dgm:spPr/>
      <dgm:t>
        <a:bodyPr/>
        <a:lstStyle/>
        <a:p>
          <a:r>
            <a:rPr lang="ru-RU" sz="3200" b="1" dirty="0" smtClean="0">
              <a:latin typeface="Arial Black" pitchFamily="34" charset="0"/>
            </a:rPr>
            <a:t>  </a:t>
          </a:r>
          <a:r>
            <a:rPr lang="ru-RU" sz="3200" b="1" baseline="0" dirty="0" smtClean="0">
              <a:solidFill>
                <a:srgbClr val="C00000"/>
              </a:solidFill>
              <a:latin typeface="Arial Black" pitchFamily="34" charset="0"/>
            </a:rPr>
            <a:t>Педагогический совет</a:t>
          </a:r>
          <a:endParaRPr lang="ru-RU" sz="3200" b="1" baseline="0" dirty="0">
            <a:solidFill>
              <a:srgbClr val="C00000"/>
            </a:solidFill>
            <a:latin typeface="Arial Black" pitchFamily="34" charset="0"/>
          </a:endParaRPr>
        </a:p>
      </dgm:t>
    </dgm:pt>
    <dgm:pt modelId="{AC69D5C8-20EE-4247-9A27-3CA6F01E6D19}" type="parTrans" cxnId="{91DBEB18-7EE5-4D2D-9886-A767389E0D62}">
      <dgm:prSet/>
      <dgm:spPr/>
      <dgm:t>
        <a:bodyPr/>
        <a:lstStyle/>
        <a:p>
          <a:endParaRPr lang="ru-RU"/>
        </a:p>
      </dgm:t>
    </dgm:pt>
    <dgm:pt modelId="{069EAF14-6314-45B4-B0D5-923AD49AC6A7}" type="sibTrans" cxnId="{91DBEB18-7EE5-4D2D-9886-A767389E0D62}">
      <dgm:prSet/>
      <dgm:spPr/>
      <dgm:t>
        <a:bodyPr/>
        <a:lstStyle/>
        <a:p>
          <a:endParaRPr lang="ru-RU"/>
        </a:p>
      </dgm:t>
    </dgm:pt>
    <dgm:pt modelId="{A69B327A-45C0-4880-A02E-21DAB2EFEBB5}">
      <dgm:prSet phldrT="[Текст]" custT="1"/>
      <dgm:spPr/>
      <dgm:t>
        <a:bodyPr/>
        <a:lstStyle/>
        <a:p>
          <a:r>
            <a:rPr lang="ru-RU" sz="3200" dirty="0" smtClean="0">
              <a:latin typeface="Arial Black" pitchFamily="34" charset="0"/>
            </a:rPr>
            <a:t> </a:t>
          </a:r>
          <a:r>
            <a:rPr lang="ru-RU" sz="3200" baseline="0" dirty="0" smtClean="0">
              <a:solidFill>
                <a:srgbClr val="C00000"/>
              </a:solidFill>
              <a:latin typeface="Arial Black" pitchFamily="34" charset="0"/>
            </a:rPr>
            <a:t>Образовательный проект</a:t>
          </a:r>
          <a:endParaRPr lang="ru-RU" sz="3200" baseline="0" dirty="0">
            <a:solidFill>
              <a:srgbClr val="C00000"/>
            </a:solidFill>
            <a:latin typeface="Arial Black" pitchFamily="34" charset="0"/>
          </a:endParaRPr>
        </a:p>
      </dgm:t>
    </dgm:pt>
    <dgm:pt modelId="{BF5DB9BA-DAE9-45AF-8A1B-DAF49910EF6E}" type="parTrans" cxnId="{57E1CD51-74AF-487B-8021-76A8EEE92004}">
      <dgm:prSet/>
      <dgm:spPr/>
      <dgm:t>
        <a:bodyPr/>
        <a:lstStyle/>
        <a:p>
          <a:endParaRPr lang="ru-RU"/>
        </a:p>
      </dgm:t>
    </dgm:pt>
    <dgm:pt modelId="{2745C5C1-BE41-4698-B783-74C39C93F378}" type="sibTrans" cxnId="{57E1CD51-74AF-487B-8021-76A8EEE92004}">
      <dgm:prSet/>
      <dgm:spPr/>
      <dgm:t>
        <a:bodyPr/>
        <a:lstStyle/>
        <a:p>
          <a:endParaRPr lang="ru-RU"/>
        </a:p>
      </dgm:t>
    </dgm:pt>
    <dgm:pt modelId="{28F7E268-E2EE-41E5-A9B9-80CA696E979C}" type="pres">
      <dgm:prSet presAssocID="{223051FE-ACD0-44CD-B486-B372F3A3E59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849C40-79C0-45D7-AC32-5752893F15A9}" type="pres">
      <dgm:prSet presAssocID="{7FB940A4-8EB8-4E3D-9AAE-342CB517895E}" presName="comp" presStyleCnt="0"/>
      <dgm:spPr/>
    </dgm:pt>
    <dgm:pt modelId="{0C695313-4A5C-4246-9C46-3B999CBAFD87}" type="pres">
      <dgm:prSet presAssocID="{7FB940A4-8EB8-4E3D-9AAE-342CB517895E}" presName="box" presStyleLbl="node1" presStyleIdx="0" presStyleCnt="3" custLinFactNeighborX="-54" custLinFactNeighborY="922"/>
      <dgm:spPr/>
      <dgm:t>
        <a:bodyPr/>
        <a:lstStyle/>
        <a:p>
          <a:endParaRPr lang="ru-RU"/>
        </a:p>
      </dgm:t>
    </dgm:pt>
    <dgm:pt modelId="{392E3CF1-53C8-4576-A3AF-F46D2C9DC4BF}" type="pres">
      <dgm:prSet presAssocID="{7FB940A4-8EB8-4E3D-9AAE-342CB517895E}" presName="img" presStyleLbl="fgImgPlace1" presStyleIdx="0" presStyleCnt="3" custScaleX="118018" custScaleY="12780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4CF89AE-69F4-48D2-885C-388DED8C2602}" type="pres">
      <dgm:prSet presAssocID="{7FB940A4-8EB8-4E3D-9AAE-342CB517895E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33584-A64A-4AED-9E73-52C45DB45020}" type="pres">
      <dgm:prSet presAssocID="{11117533-0A8A-413A-A125-048F86DC41FC}" presName="spacer" presStyleCnt="0"/>
      <dgm:spPr/>
    </dgm:pt>
    <dgm:pt modelId="{2EDEE139-AE28-4827-BC19-E61CDC54F04F}" type="pres">
      <dgm:prSet presAssocID="{88AED2B5-7D55-49B1-A5DE-5F5D2AC82DBB}" presName="comp" presStyleCnt="0"/>
      <dgm:spPr/>
    </dgm:pt>
    <dgm:pt modelId="{C1A8FDF4-CFE4-4123-895F-805B6530EEFC}" type="pres">
      <dgm:prSet presAssocID="{88AED2B5-7D55-49B1-A5DE-5F5D2AC82DBB}" presName="box" presStyleLbl="node1" presStyleIdx="1" presStyleCnt="3"/>
      <dgm:spPr/>
      <dgm:t>
        <a:bodyPr/>
        <a:lstStyle/>
        <a:p>
          <a:endParaRPr lang="ru-RU"/>
        </a:p>
      </dgm:t>
    </dgm:pt>
    <dgm:pt modelId="{0B771870-0737-48AC-92F4-8B92F8B4710F}" type="pres">
      <dgm:prSet presAssocID="{88AED2B5-7D55-49B1-A5DE-5F5D2AC82DBB}" presName="img" presStyleLbl="fgImgPlace1" presStyleIdx="1" presStyleCnt="3" custScaleX="119765" custScaleY="12841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4B70686-42D5-47BD-BBA6-E01BF0F0E1CD}" type="pres">
      <dgm:prSet presAssocID="{88AED2B5-7D55-49B1-A5DE-5F5D2AC82DB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5E425B-85B9-49D4-8474-17197C4A7D7A}" type="pres">
      <dgm:prSet presAssocID="{069EAF14-6314-45B4-B0D5-923AD49AC6A7}" presName="spacer" presStyleCnt="0"/>
      <dgm:spPr/>
    </dgm:pt>
    <dgm:pt modelId="{ED86E082-6FBA-4126-8272-3356C91ECC56}" type="pres">
      <dgm:prSet presAssocID="{A69B327A-45C0-4880-A02E-21DAB2EFEBB5}" presName="comp" presStyleCnt="0"/>
      <dgm:spPr/>
    </dgm:pt>
    <dgm:pt modelId="{C6E10E7F-2891-4446-A9A7-51CD59AACDED}" type="pres">
      <dgm:prSet presAssocID="{A69B327A-45C0-4880-A02E-21DAB2EFEBB5}" presName="box" presStyleLbl="node1" presStyleIdx="2" presStyleCnt="3"/>
      <dgm:spPr/>
      <dgm:t>
        <a:bodyPr/>
        <a:lstStyle/>
        <a:p>
          <a:endParaRPr lang="ru-RU"/>
        </a:p>
      </dgm:t>
    </dgm:pt>
    <dgm:pt modelId="{778AEC19-819A-4D1A-BEA6-4CDFFBD690E2}" type="pres">
      <dgm:prSet presAssocID="{A69B327A-45C0-4880-A02E-21DAB2EFEBB5}" presName="img" presStyleLbl="fgImgPlace1" presStyleIdx="2" presStyleCnt="3" custScaleX="119830" custScaleY="12401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F49556D-3CFC-4FB3-89B9-5D4CC0F8F4AC}" type="pres">
      <dgm:prSet presAssocID="{A69B327A-45C0-4880-A02E-21DAB2EFEBB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DBEB18-7EE5-4D2D-9886-A767389E0D62}" srcId="{223051FE-ACD0-44CD-B486-B372F3A3E59D}" destId="{88AED2B5-7D55-49B1-A5DE-5F5D2AC82DBB}" srcOrd="1" destOrd="0" parTransId="{AC69D5C8-20EE-4247-9A27-3CA6F01E6D19}" sibTransId="{069EAF14-6314-45B4-B0D5-923AD49AC6A7}"/>
    <dgm:cxn modelId="{57E1CD51-74AF-487B-8021-76A8EEE92004}" srcId="{223051FE-ACD0-44CD-B486-B372F3A3E59D}" destId="{A69B327A-45C0-4880-A02E-21DAB2EFEBB5}" srcOrd="2" destOrd="0" parTransId="{BF5DB9BA-DAE9-45AF-8A1B-DAF49910EF6E}" sibTransId="{2745C5C1-BE41-4698-B783-74C39C93F378}"/>
    <dgm:cxn modelId="{1A603294-17B7-4A7C-AB46-54603C11EBD9}" type="presOf" srcId="{88AED2B5-7D55-49B1-A5DE-5F5D2AC82DBB}" destId="{34B70686-42D5-47BD-BBA6-E01BF0F0E1CD}" srcOrd="1" destOrd="0" presId="urn:microsoft.com/office/officeart/2005/8/layout/vList4#1"/>
    <dgm:cxn modelId="{D4223708-CDA9-4BD0-ABE6-CFA0A22174E8}" type="presOf" srcId="{A69B327A-45C0-4880-A02E-21DAB2EFEBB5}" destId="{C6E10E7F-2891-4446-A9A7-51CD59AACDED}" srcOrd="0" destOrd="0" presId="urn:microsoft.com/office/officeart/2005/8/layout/vList4#1"/>
    <dgm:cxn modelId="{7D469B6A-70D3-4E2E-B7FC-DC36AE0831A6}" type="presOf" srcId="{223051FE-ACD0-44CD-B486-B372F3A3E59D}" destId="{28F7E268-E2EE-41E5-A9B9-80CA696E979C}" srcOrd="0" destOrd="0" presId="urn:microsoft.com/office/officeart/2005/8/layout/vList4#1"/>
    <dgm:cxn modelId="{D7D10898-303A-41F2-AC3A-F4D7793714CF}" type="presOf" srcId="{88AED2B5-7D55-49B1-A5DE-5F5D2AC82DBB}" destId="{C1A8FDF4-CFE4-4123-895F-805B6530EEFC}" srcOrd="0" destOrd="0" presId="urn:microsoft.com/office/officeart/2005/8/layout/vList4#1"/>
    <dgm:cxn modelId="{B7294D3D-5666-491F-9445-21B23A254DC5}" type="presOf" srcId="{7FB940A4-8EB8-4E3D-9AAE-342CB517895E}" destId="{D4CF89AE-69F4-48D2-885C-388DED8C2602}" srcOrd="1" destOrd="0" presId="urn:microsoft.com/office/officeart/2005/8/layout/vList4#1"/>
    <dgm:cxn modelId="{95335314-DF75-4E06-A343-54686E8CA43B}" srcId="{223051FE-ACD0-44CD-B486-B372F3A3E59D}" destId="{7FB940A4-8EB8-4E3D-9AAE-342CB517895E}" srcOrd="0" destOrd="0" parTransId="{7AF47069-2B1A-4318-BA00-0C2C63BF2FBD}" sibTransId="{11117533-0A8A-413A-A125-048F86DC41FC}"/>
    <dgm:cxn modelId="{DF97038A-10C3-447B-858A-24AAFDC25703}" type="presOf" srcId="{7FB940A4-8EB8-4E3D-9AAE-342CB517895E}" destId="{0C695313-4A5C-4246-9C46-3B999CBAFD87}" srcOrd="0" destOrd="0" presId="urn:microsoft.com/office/officeart/2005/8/layout/vList4#1"/>
    <dgm:cxn modelId="{F56332C7-53DE-4F4C-A04F-D81692DAD6E3}" type="presOf" srcId="{A69B327A-45C0-4880-A02E-21DAB2EFEBB5}" destId="{7F49556D-3CFC-4FB3-89B9-5D4CC0F8F4AC}" srcOrd="1" destOrd="0" presId="urn:microsoft.com/office/officeart/2005/8/layout/vList4#1"/>
    <dgm:cxn modelId="{8FE9E56D-1203-42DF-ADFF-6F0ECC7CB919}" type="presParOf" srcId="{28F7E268-E2EE-41E5-A9B9-80CA696E979C}" destId="{8D849C40-79C0-45D7-AC32-5752893F15A9}" srcOrd="0" destOrd="0" presId="urn:microsoft.com/office/officeart/2005/8/layout/vList4#1"/>
    <dgm:cxn modelId="{82C85F7A-ADD2-4C27-A046-20879FD1568F}" type="presParOf" srcId="{8D849C40-79C0-45D7-AC32-5752893F15A9}" destId="{0C695313-4A5C-4246-9C46-3B999CBAFD87}" srcOrd="0" destOrd="0" presId="urn:microsoft.com/office/officeart/2005/8/layout/vList4#1"/>
    <dgm:cxn modelId="{D567E617-37C3-4025-A9C8-2B7D19332076}" type="presParOf" srcId="{8D849C40-79C0-45D7-AC32-5752893F15A9}" destId="{392E3CF1-53C8-4576-A3AF-F46D2C9DC4BF}" srcOrd="1" destOrd="0" presId="urn:microsoft.com/office/officeart/2005/8/layout/vList4#1"/>
    <dgm:cxn modelId="{8BA30E41-5AA3-4369-AED3-C019ED650DE2}" type="presParOf" srcId="{8D849C40-79C0-45D7-AC32-5752893F15A9}" destId="{D4CF89AE-69F4-48D2-885C-388DED8C2602}" srcOrd="2" destOrd="0" presId="urn:microsoft.com/office/officeart/2005/8/layout/vList4#1"/>
    <dgm:cxn modelId="{8E1E141A-20E2-476C-B22E-6576392040EF}" type="presParOf" srcId="{28F7E268-E2EE-41E5-A9B9-80CA696E979C}" destId="{2AB33584-A64A-4AED-9E73-52C45DB45020}" srcOrd="1" destOrd="0" presId="urn:microsoft.com/office/officeart/2005/8/layout/vList4#1"/>
    <dgm:cxn modelId="{1AD298ED-73D8-4606-9397-8DE2D4CECD6A}" type="presParOf" srcId="{28F7E268-E2EE-41E5-A9B9-80CA696E979C}" destId="{2EDEE139-AE28-4827-BC19-E61CDC54F04F}" srcOrd="2" destOrd="0" presId="urn:microsoft.com/office/officeart/2005/8/layout/vList4#1"/>
    <dgm:cxn modelId="{CA93287C-7E7C-4B2E-8496-37FACB3DD9EB}" type="presParOf" srcId="{2EDEE139-AE28-4827-BC19-E61CDC54F04F}" destId="{C1A8FDF4-CFE4-4123-895F-805B6530EEFC}" srcOrd="0" destOrd="0" presId="urn:microsoft.com/office/officeart/2005/8/layout/vList4#1"/>
    <dgm:cxn modelId="{0991E6C4-72D3-4774-B145-7ED56682965F}" type="presParOf" srcId="{2EDEE139-AE28-4827-BC19-E61CDC54F04F}" destId="{0B771870-0737-48AC-92F4-8B92F8B4710F}" srcOrd="1" destOrd="0" presId="urn:microsoft.com/office/officeart/2005/8/layout/vList4#1"/>
    <dgm:cxn modelId="{8317C6F1-D7B5-4B8C-8A2C-28E232356504}" type="presParOf" srcId="{2EDEE139-AE28-4827-BC19-E61CDC54F04F}" destId="{34B70686-42D5-47BD-BBA6-E01BF0F0E1CD}" srcOrd="2" destOrd="0" presId="urn:microsoft.com/office/officeart/2005/8/layout/vList4#1"/>
    <dgm:cxn modelId="{3F0DD72D-DA32-437F-A630-7F1042E8872C}" type="presParOf" srcId="{28F7E268-E2EE-41E5-A9B9-80CA696E979C}" destId="{CF5E425B-85B9-49D4-8474-17197C4A7D7A}" srcOrd="3" destOrd="0" presId="urn:microsoft.com/office/officeart/2005/8/layout/vList4#1"/>
    <dgm:cxn modelId="{86C957AE-0DC7-463B-9459-D62114A4F248}" type="presParOf" srcId="{28F7E268-E2EE-41E5-A9B9-80CA696E979C}" destId="{ED86E082-6FBA-4126-8272-3356C91ECC56}" srcOrd="4" destOrd="0" presId="urn:microsoft.com/office/officeart/2005/8/layout/vList4#1"/>
    <dgm:cxn modelId="{55DED9E2-FA7A-4E69-B1D0-7CFAF7C9C9EF}" type="presParOf" srcId="{ED86E082-6FBA-4126-8272-3356C91ECC56}" destId="{C6E10E7F-2891-4446-A9A7-51CD59AACDED}" srcOrd="0" destOrd="0" presId="urn:microsoft.com/office/officeart/2005/8/layout/vList4#1"/>
    <dgm:cxn modelId="{9B577EEE-E7A1-4A4E-85F9-A61892931EE7}" type="presParOf" srcId="{ED86E082-6FBA-4126-8272-3356C91ECC56}" destId="{778AEC19-819A-4D1A-BEA6-4CDFFBD690E2}" srcOrd="1" destOrd="0" presId="urn:microsoft.com/office/officeart/2005/8/layout/vList4#1"/>
    <dgm:cxn modelId="{BE9B0338-13B2-49BC-81E6-398C63A1A459}" type="presParOf" srcId="{ED86E082-6FBA-4126-8272-3356C91ECC56}" destId="{7F49556D-3CFC-4FB3-89B9-5D4CC0F8F4AC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EADC9A-5938-4CC3-A896-5929318FF852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161AAB-9F3F-4E94-88D5-F5952D2E06C1}">
      <dgm:prSet phldrT="[Текст]"/>
      <dgm:spPr/>
      <dgm:t>
        <a:bodyPr/>
        <a:lstStyle/>
        <a:p>
          <a:r>
            <a:rPr lang="ru-RU" dirty="0" smtClean="0"/>
            <a:t>Первый тур</a:t>
          </a:r>
          <a:endParaRPr lang="ru-RU" dirty="0"/>
        </a:p>
      </dgm:t>
    </dgm:pt>
    <dgm:pt modelId="{EE2AA152-E982-4283-A3DE-546F603C8794}" type="parTrans" cxnId="{DE5BF37E-4E74-4512-B877-E6733C0D9D0A}">
      <dgm:prSet/>
      <dgm:spPr/>
      <dgm:t>
        <a:bodyPr/>
        <a:lstStyle/>
        <a:p>
          <a:endParaRPr lang="ru-RU"/>
        </a:p>
      </dgm:t>
    </dgm:pt>
    <dgm:pt modelId="{D9EBE6AE-70CF-48F0-98BA-32977E05A79C}" type="sibTrans" cxnId="{DE5BF37E-4E74-4512-B877-E6733C0D9D0A}">
      <dgm:prSet/>
      <dgm:spPr/>
      <dgm:t>
        <a:bodyPr/>
        <a:lstStyle/>
        <a:p>
          <a:endParaRPr lang="ru-RU"/>
        </a:p>
      </dgm:t>
    </dgm:pt>
    <dgm:pt modelId="{248D94FD-D380-4CEB-A3E6-E44EDEF542CC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dirty="0" err="1" smtClean="0">
              <a:latin typeface="Arial Black" pitchFamily="34" charset="0"/>
            </a:rPr>
            <a:t>Межпредметное</a:t>
          </a:r>
          <a:r>
            <a:rPr lang="ru-RU" sz="2400" dirty="0" smtClean="0">
              <a:latin typeface="Arial Black" pitchFamily="34" charset="0"/>
            </a:rPr>
            <a:t>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400" dirty="0" smtClean="0">
              <a:latin typeface="Arial Black" pitchFamily="34" charset="0"/>
            </a:rPr>
            <a:t>жюри</a:t>
          </a:r>
          <a:endParaRPr lang="ru-RU" sz="2400" dirty="0">
            <a:latin typeface="Arial Black" pitchFamily="34" charset="0"/>
          </a:endParaRPr>
        </a:p>
      </dgm:t>
    </dgm:pt>
    <dgm:pt modelId="{6CAFFB65-44C2-4E92-A6F5-6E0EF7288F4A}" type="parTrans" cxnId="{ACE427EF-EDE2-4463-AD76-5E099EC93A76}">
      <dgm:prSet/>
      <dgm:spPr/>
      <dgm:t>
        <a:bodyPr/>
        <a:lstStyle/>
        <a:p>
          <a:endParaRPr lang="ru-RU"/>
        </a:p>
      </dgm:t>
    </dgm:pt>
    <dgm:pt modelId="{B04E7121-77B2-4AF0-84B1-55E60F39A11A}" type="sibTrans" cxnId="{ACE427EF-EDE2-4463-AD76-5E099EC93A76}">
      <dgm:prSet/>
      <dgm:spPr/>
      <dgm:t>
        <a:bodyPr/>
        <a:lstStyle/>
        <a:p>
          <a:endParaRPr lang="ru-RU"/>
        </a:p>
      </dgm:t>
    </dgm:pt>
    <dgm:pt modelId="{7F3504A1-DEAF-499E-A559-86C77ECCF55E}">
      <dgm:prSet phldrT="[Текст]"/>
      <dgm:spPr/>
      <dgm:t>
        <a:bodyPr/>
        <a:lstStyle/>
        <a:p>
          <a:r>
            <a:rPr lang="ru-RU" dirty="0" smtClean="0"/>
            <a:t>Второй и третий туры</a:t>
          </a:r>
          <a:endParaRPr lang="ru-RU" dirty="0"/>
        </a:p>
      </dgm:t>
    </dgm:pt>
    <dgm:pt modelId="{D7371C24-E0A8-47D6-B7C2-DC71E713C5BD}" type="parTrans" cxnId="{A1F9E045-6CFC-4587-BB15-32BC4E97A328}">
      <dgm:prSet/>
      <dgm:spPr/>
      <dgm:t>
        <a:bodyPr/>
        <a:lstStyle/>
        <a:p>
          <a:endParaRPr lang="ru-RU"/>
        </a:p>
      </dgm:t>
    </dgm:pt>
    <dgm:pt modelId="{0F257E72-6DF6-49F7-A8B0-CE17097BEF51}" type="sibTrans" cxnId="{A1F9E045-6CFC-4587-BB15-32BC4E97A328}">
      <dgm:prSet/>
      <dgm:spPr/>
      <dgm:t>
        <a:bodyPr/>
        <a:lstStyle/>
        <a:p>
          <a:endParaRPr lang="ru-RU"/>
        </a:p>
      </dgm:t>
    </dgm:pt>
    <dgm:pt modelId="{A14C151E-73EC-4A3B-9B82-14819E5B4629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ru-RU" sz="2400" dirty="0" smtClean="0">
            <a:latin typeface="Arial Black" pitchFamily="34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400" dirty="0" smtClean="0">
              <a:latin typeface="Arial Black" pitchFamily="34" charset="0"/>
            </a:rPr>
            <a:t>Объединенное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400" dirty="0" smtClean="0">
              <a:latin typeface="Arial Black" pitchFamily="34" charset="0"/>
            </a:rPr>
            <a:t>жюри:</a:t>
          </a:r>
        </a:p>
        <a:p>
          <a:pPr>
            <a:lnSpc>
              <a:spcPct val="150000"/>
            </a:lnSpc>
            <a:spcAft>
              <a:spcPct val="35000"/>
            </a:spcAft>
          </a:pPr>
          <a:r>
            <a:rPr lang="ru-RU" sz="2000" dirty="0" smtClean="0"/>
            <a:t>Большое жюри</a:t>
          </a:r>
        </a:p>
        <a:p>
          <a:pPr>
            <a:lnSpc>
              <a:spcPct val="100000"/>
            </a:lnSpc>
            <a:spcAft>
              <a:spcPct val="35000"/>
            </a:spcAft>
          </a:pPr>
          <a:r>
            <a:rPr lang="ru-RU" sz="2000" dirty="0" smtClean="0"/>
            <a:t>Жюри финалистов конкурса</a:t>
          </a:r>
        </a:p>
        <a:p>
          <a:pPr>
            <a:lnSpc>
              <a:spcPct val="150000"/>
            </a:lnSpc>
            <a:spcAft>
              <a:spcPct val="35000"/>
            </a:spcAft>
          </a:pPr>
          <a:r>
            <a:rPr lang="ru-RU" sz="2000" dirty="0" smtClean="0"/>
            <a:t>Родительское жюри</a:t>
          </a:r>
        </a:p>
        <a:p>
          <a:pPr>
            <a:lnSpc>
              <a:spcPct val="150000"/>
            </a:lnSpc>
            <a:spcAft>
              <a:spcPct val="35000"/>
            </a:spcAft>
          </a:pPr>
          <a:r>
            <a:rPr lang="ru-RU" sz="2000" dirty="0" smtClean="0"/>
            <a:t>Ученическое жюри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ru-RU" sz="1600" dirty="0"/>
        </a:p>
      </dgm:t>
    </dgm:pt>
    <dgm:pt modelId="{07078188-41D4-4E57-B46F-4E22F039A21E}" type="parTrans" cxnId="{470E6B1B-059C-4A15-8314-93459F4C0A48}">
      <dgm:prSet/>
      <dgm:spPr/>
      <dgm:t>
        <a:bodyPr/>
        <a:lstStyle/>
        <a:p>
          <a:endParaRPr lang="ru-RU"/>
        </a:p>
      </dgm:t>
    </dgm:pt>
    <dgm:pt modelId="{C0F41F68-EA25-4AC5-A028-A87CA0707B69}" type="sibTrans" cxnId="{470E6B1B-059C-4A15-8314-93459F4C0A48}">
      <dgm:prSet/>
      <dgm:spPr/>
      <dgm:t>
        <a:bodyPr/>
        <a:lstStyle/>
        <a:p>
          <a:endParaRPr lang="ru-RU"/>
        </a:p>
      </dgm:t>
    </dgm:pt>
    <dgm:pt modelId="{C4B66513-129C-4FB8-A208-50292ECB3762}" type="pres">
      <dgm:prSet presAssocID="{7AEADC9A-5938-4CC3-A896-5929318FF852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090176D-41F9-4E5F-837F-CA9B55A80E21}" type="pres">
      <dgm:prSet presAssocID="{8B161AAB-9F3F-4E94-88D5-F5952D2E06C1}" presName="posSpace" presStyleCnt="0"/>
      <dgm:spPr/>
    </dgm:pt>
    <dgm:pt modelId="{9F5E00EB-E97C-4EDC-A0A4-ABABEEC2D80F}" type="pres">
      <dgm:prSet presAssocID="{8B161AAB-9F3F-4E94-88D5-F5952D2E06C1}" presName="vertFlow" presStyleCnt="0"/>
      <dgm:spPr/>
    </dgm:pt>
    <dgm:pt modelId="{C787EDB6-0703-45C9-956C-420F6847FB8C}" type="pres">
      <dgm:prSet presAssocID="{8B161AAB-9F3F-4E94-88D5-F5952D2E06C1}" presName="topSpace" presStyleCnt="0"/>
      <dgm:spPr/>
    </dgm:pt>
    <dgm:pt modelId="{E3DCE997-2904-4188-8C3D-AF2FF2130A66}" type="pres">
      <dgm:prSet presAssocID="{8B161AAB-9F3F-4E94-88D5-F5952D2E06C1}" presName="firstComp" presStyleCnt="0"/>
      <dgm:spPr/>
    </dgm:pt>
    <dgm:pt modelId="{8CC7BE3E-D333-45F6-ADD2-C9BE9EC3493E}" type="pres">
      <dgm:prSet presAssocID="{8B161AAB-9F3F-4E94-88D5-F5952D2E06C1}" presName="firstChild" presStyleLbl="bgAccFollowNode1" presStyleIdx="0" presStyleCnt="2" custScaleX="127244" custScaleY="94907" custLinFactNeighborX="-9554" custLinFactNeighborY="34701"/>
      <dgm:spPr/>
      <dgm:t>
        <a:bodyPr/>
        <a:lstStyle/>
        <a:p>
          <a:endParaRPr lang="ru-RU"/>
        </a:p>
      </dgm:t>
    </dgm:pt>
    <dgm:pt modelId="{9F817834-DB70-4100-867C-303469F19FCE}" type="pres">
      <dgm:prSet presAssocID="{8B161AAB-9F3F-4E94-88D5-F5952D2E06C1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F60D40-5B6D-4B5C-9E3C-C6084062B11F}" type="pres">
      <dgm:prSet presAssocID="{8B161AAB-9F3F-4E94-88D5-F5952D2E06C1}" presName="negSpace" presStyleCnt="0"/>
      <dgm:spPr/>
    </dgm:pt>
    <dgm:pt modelId="{207BA1DE-C56B-48AE-A99C-84874F6B0D5D}" type="pres">
      <dgm:prSet presAssocID="{8B161AAB-9F3F-4E94-88D5-F5952D2E06C1}" presName="circle" presStyleLbl="node1" presStyleIdx="0" presStyleCnt="2" custLinFactNeighborX="-41723" custLinFactNeighborY="-13855"/>
      <dgm:spPr/>
      <dgm:t>
        <a:bodyPr/>
        <a:lstStyle/>
        <a:p>
          <a:endParaRPr lang="ru-RU"/>
        </a:p>
      </dgm:t>
    </dgm:pt>
    <dgm:pt modelId="{56ACB9B9-8CFC-4F28-800E-5C0AAB0F83C7}" type="pres">
      <dgm:prSet presAssocID="{D9EBE6AE-70CF-48F0-98BA-32977E05A79C}" presName="transSpace" presStyleCnt="0"/>
      <dgm:spPr/>
    </dgm:pt>
    <dgm:pt modelId="{3325A71D-A6B4-47C1-9BD3-1FADD351EDFB}" type="pres">
      <dgm:prSet presAssocID="{7F3504A1-DEAF-499E-A559-86C77ECCF55E}" presName="posSpace" presStyleCnt="0"/>
      <dgm:spPr/>
    </dgm:pt>
    <dgm:pt modelId="{CC720FED-3855-44A8-9C9D-60FC1EC7E227}" type="pres">
      <dgm:prSet presAssocID="{7F3504A1-DEAF-499E-A559-86C77ECCF55E}" presName="vertFlow" presStyleCnt="0"/>
      <dgm:spPr/>
    </dgm:pt>
    <dgm:pt modelId="{0D09F9CA-971B-4276-8694-0E8953B8A90F}" type="pres">
      <dgm:prSet presAssocID="{7F3504A1-DEAF-499E-A559-86C77ECCF55E}" presName="topSpace" presStyleCnt="0"/>
      <dgm:spPr/>
    </dgm:pt>
    <dgm:pt modelId="{36BE817E-A965-46C6-A4B3-9B6E80A7C6B7}" type="pres">
      <dgm:prSet presAssocID="{7F3504A1-DEAF-499E-A559-86C77ECCF55E}" presName="firstComp" presStyleCnt="0"/>
      <dgm:spPr/>
    </dgm:pt>
    <dgm:pt modelId="{3483783B-A294-4D91-9336-2D489C4A8759}" type="pres">
      <dgm:prSet presAssocID="{7F3504A1-DEAF-499E-A559-86C77ECCF55E}" presName="firstChild" presStyleLbl="bgAccFollowNode1" presStyleIdx="1" presStyleCnt="2" custScaleX="122161" custScaleY="235528" custLinFactNeighborX="-29421" custLinFactNeighborY="16101"/>
      <dgm:spPr/>
      <dgm:t>
        <a:bodyPr/>
        <a:lstStyle/>
        <a:p>
          <a:endParaRPr lang="ru-RU"/>
        </a:p>
      </dgm:t>
    </dgm:pt>
    <dgm:pt modelId="{4CCA7AFA-6E8A-4DED-A53D-24D713B57376}" type="pres">
      <dgm:prSet presAssocID="{7F3504A1-DEAF-499E-A559-86C77ECCF55E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13F1D6-7DB8-4A38-A4F1-BD7801D971E4}" type="pres">
      <dgm:prSet presAssocID="{7F3504A1-DEAF-499E-A559-86C77ECCF55E}" presName="negSpace" presStyleCnt="0"/>
      <dgm:spPr/>
    </dgm:pt>
    <dgm:pt modelId="{1600120C-046C-4C95-88E9-1B417D49441A}" type="pres">
      <dgm:prSet presAssocID="{7F3504A1-DEAF-499E-A559-86C77ECCF55E}" presName="circle" presStyleLbl="node1" presStyleIdx="1" presStyleCnt="2" custLinFactNeighborX="-52328" custLinFactNeighborY="-12432"/>
      <dgm:spPr/>
      <dgm:t>
        <a:bodyPr/>
        <a:lstStyle/>
        <a:p>
          <a:endParaRPr lang="ru-RU"/>
        </a:p>
      </dgm:t>
    </dgm:pt>
  </dgm:ptLst>
  <dgm:cxnLst>
    <dgm:cxn modelId="{51F68FD8-0776-47E4-83AB-D2CB40C69AB3}" type="presOf" srcId="{248D94FD-D380-4CEB-A3E6-E44EDEF542CC}" destId="{8CC7BE3E-D333-45F6-ADD2-C9BE9EC3493E}" srcOrd="0" destOrd="0" presId="urn:microsoft.com/office/officeart/2005/8/layout/hList9"/>
    <dgm:cxn modelId="{7EB25408-00D2-40AC-A99D-B816B7CD9100}" type="presOf" srcId="{A14C151E-73EC-4A3B-9B82-14819E5B4629}" destId="{3483783B-A294-4D91-9336-2D489C4A8759}" srcOrd="0" destOrd="0" presId="urn:microsoft.com/office/officeart/2005/8/layout/hList9"/>
    <dgm:cxn modelId="{A1F9E045-6CFC-4587-BB15-32BC4E97A328}" srcId="{7AEADC9A-5938-4CC3-A896-5929318FF852}" destId="{7F3504A1-DEAF-499E-A559-86C77ECCF55E}" srcOrd="1" destOrd="0" parTransId="{D7371C24-E0A8-47D6-B7C2-DC71E713C5BD}" sibTransId="{0F257E72-6DF6-49F7-A8B0-CE17097BEF51}"/>
    <dgm:cxn modelId="{801E9166-6A8C-4BDF-A210-87AF0211F326}" type="presOf" srcId="{8B161AAB-9F3F-4E94-88D5-F5952D2E06C1}" destId="{207BA1DE-C56B-48AE-A99C-84874F6B0D5D}" srcOrd="0" destOrd="0" presId="urn:microsoft.com/office/officeart/2005/8/layout/hList9"/>
    <dgm:cxn modelId="{89E92660-4935-4A29-B00F-7FEEC206F28A}" type="presOf" srcId="{A14C151E-73EC-4A3B-9B82-14819E5B4629}" destId="{4CCA7AFA-6E8A-4DED-A53D-24D713B57376}" srcOrd="1" destOrd="0" presId="urn:microsoft.com/office/officeart/2005/8/layout/hList9"/>
    <dgm:cxn modelId="{C2BA7CE0-561D-4BA2-8D4C-81AA4164E0EC}" type="presOf" srcId="{7AEADC9A-5938-4CC3-A896-5929318FF852}" destId="{C4B66513-129C-4FB8-A208-50292ECB3762}" srcOrd="0" destOrd="0" presId="urn:microsoft.com/office/officeart/2005/8/layout/hList9"/>
    <dgm:cxn modelId="{FD95B6E5-459E-4D8A-920F-3DF7C692B65C}" type="presOf" srcId="{7F3504A1-DEAF-499E-A559-86C77ECCF55E}" destId="{1600120C-046C-4C95-88E9-1B417D49441A}" srcOrd="0" destOrd="0" presId="urn:microsoft.com/office/officeart/2005/8/layout/hList9"/>
    <dgm:cxn modelId="{CD231313-FF40-43E5-B2BC-4C23820E9EA6}" type="presOf" srcId="{248D94FD-D380-4CEB-A3E6-E44EDEF542CC}" destId="{9F817834-DB70-4100-867C-303469F19FCE}" srcOrd="1" destOrd="0" presId="urn:microsoft.com/office/officeart/2005/8/layout/hList9"/>
    <dgm:cxn modelId="{470E6B1B-059C-4A15-8314-93459F4C0A48}" srcId="{7F3504A1-DEAF-499E-A559-86C77ECCF55E}" destId="{A14C151E-73EC-4A3B-9B82-14819E5B4629}" srcOrd="0" destOrd="0" parTransId="{07078188-41D4-4E57-B46F-4E22F039A21E}" sibTransId="{C0F41F68-EA25-4AC5-A028-A87CA0707B69}"/>
    <dgm:cxn modelId="{DE5BF37E-4E74-4512-B877-E6733C0D9D0A}" srcId="{7AEADC9A-5938-4CC3-A896-5929318FF852}" destId="{8B161AAB-9F3F-4E94-88D5-F5952D2E06C1}" srcOrd="0" destOrd="0" parTransId="{EE2AA152-E982-4283-A3DE-546F603C8794}" sibTransId="{D9EBE6AE-70CF-48F0-98BA-32977E05A79C}"/>
    <dgm:cxn modelId="{ACE427EF-EDE2-4463-AD76-5E099EC93A76}" srcId="{8B161AAB-9F3F-4E94-88D5-F5952D2E06C1}" destId="{248D94FD-D380-4CEB-A3E6-E44EDEF542CC}" srcOrd="0" destOrd="0" parTransId="{6CAFFB65-44C2-4E92-A6F5-6E0EF7288F4A}" sibTransId="{B04E7121-77B2-4AF0-84B1-55E60F39A11A}"/>
    <dgm:cxn modelId="{09889BB7-B1D8-46C3-8D95-37C659B2EC31}" type="presParOf" srcId="{C4B66513-129C-4FB8-A208-50292ECB3762}" destId="{A090176D-41F9-4E5F-837F-CA9B55A80E21}" srcOrd="0" destOrd="0" presId="urn:microsoft.com/office/officeart/2005/8/layout/hList9"/>
    <dgm:cxn modelId="{6F60E24D-DE56-42DE-A6EA-D907596034A5}" type="presParOf" srcId="{C4B66513-129C-4FB8-A208-50292ECB3762}" destId="{9F5E00EB-E97C-4EDC-A0A4-ABABEEC2D80F}" srcOrd="1" destOrd="0" presId="urn:microsoft.com/office/officeart/2005/8/layout/hList9"/>
    <dgm:cxn modelId="{BCEB289E-8704-4366-82F8-F1EF3DE131DE}" type="presParOf" srcId="{9F5E00EB-E97C-4EDC-A0A4-ABABEEC2D80F}" destId="{C787EDB6-0703-45C9-956C-420F6847FB8C}" srcOrd="0" destOrd="0" presId="urn:microsoft.com/office/officeart/2005/8/layout/hList9"/>
    <dgm:cxn modelId="{A44EC287-2721-4BD1-8F9D-D746AA82BC1F}" type="presParOf" srcId="{9F5E00EB-E97C-4EDC-A0A4-ABABEEC2D80F}" destId="{E3DCE997-2904-4188-8C3D-AF2FF2130A66}" srcOrd="1" destOrd="0" presId="urn:microsoft.com/office/officeart/2005/8/layout/hList9"/>
    <dgm:cxn modelId="{7231449B-17FB-444D-87EA-A57A8EE4D823}" type="presParOf" srcId="{E3DCE997-2904-4188-8C3D-AF2FF2130A66}" destId="{8CC7BE3E-D333-45F6-ADD2-C9BE9EC3493E}" srcOrd="0" destOrd="0" presId="urn:microsoft.com/office/officeart/2005/8/layout/hList9"/>
    <dgm:cxn modelId="{EF3AC821-4E74-41D7-9883-ECDA15D5CEEC}" type="presParOf" srcId="{E3DCE997-2904-4188-8C3D-AF2FF2130A66}" destId="{9F817834-DB70-4100-867C-303469F19FCE}" srcOrd="1" destOrd="0" presId="urn:microsoft.com/office/officeart/2005/8/layout/hList9"/>
    <dgm:cxn modelId="{AC3FB559-9F8D-47E7-97D9-E04D76FFF698}" type="presParOf" srcId="{C4B66513-129C-4FB8-A208-50292ECB3762}" destId="{3FF60D40-5B6D-4B5C-9E3C-C6084062B11F}" srcOrd="2" destOrd="0" presId="urn:microsoft.com/office/officeart/2005/8/layout/hList9"/>
    <dgm:cxn modelId="{DD9FDAC3-2A3E-4D06-960C-D714089D7332}" type="presParOf" srcId="{C4B66513-129C-4FB8-A208-50292ECB3762}" destId="{207BA1DE-C56B-48AE-A99C-84874F6B0D5D}" srcOrd="3" destOrd="0" presId="urn:microsoft.com/office/officeart/2005/8/layout/hList9"/>
    <dgm:cxn modelId="{0D9DBCD5-297A-4703-B3BD-1E40A32B9E6A}" type="presParOf" srcId="{C4B66513-129C-4FB8-A208-50292ECB3762}" destId="{56ACB9B9-8CFC-4F28-800E-5C0AAB0F83C7}" srcOrd="4" destOrd="0" presId="urn:microsoft.com/office/officeart/2005/8/layout/hList9"/>
    <dgm:cxn modelId="{B08782EF-E28D-4727-9E17-41DA2DDFD057}" type="presParOf" srcId="{C4B66513-129C-4FB8-A208-50292ECB3762}" destId="{3325A71D-A6B4-47C1-9BD3-1FADD351EDFB}" srcOrd="5" destOrd="0" presId="urn:microsoft.com/office/officeart/2005/8/layout/hList9"/>
    <dgm:cxn modelId="{3CCEB5BE-5087-40A0-B129-0328AC00D0FA}" type="presParOf" srcId="{C4B66513-129C-4FB8-A208-50292ECB3762}" destId="{CC720FED-3855-44A8-9C9D-60FC1EC7E227}" srcOrd="6" destOrd="0" presId="urn:microsoft.com/office/officeart/2005/8/layout/hList9"/>
    <dgm:cxn modelId="{2B4EE149-3959-44C9-A457-E7FCAFA1E67F}" type="presParOf" srcId="{CC720FED-3855-44A8-9C9D-60FC1EC7E227}" destId="{0D09F9CA-971B-4276-8694-0E8953B8A90F}" srcOrd="0" destOrd="0" presId="urn:microsoft.com/office/officeart/2005/8/layout/hList9"/>
    <dgm:cxn modelId="{5C475CE5-2FB7-4BC4-9C2B-12892F30B0B8}" type="presParOf" srcId="{CC720FED-3855-44A8-9C9D-60FC1EC7E227}" destId="{36BE817E-A965-46C6-A4B3-9B6E80A7C6B7}" srcOrd="1" destOrd="0" presId="urn:microsoft.com/office/officeart/2005/8/layout/hList9"/>
    <dgm:cxn modelId="{174C2C83-D81F-444D-8BF0-BE3A0419CF7B}" type="presParOf" srcId="{36BE817E-A965-46C6-A4B3-9B6E80A7C6B7}" destId="{3483783B-A294-4D91-9336-2D489C4A8759}" srcOrd="0" destOrd="0" presId="urn:microsoft.com/office/officeart/2005/8/layout/hList9"/>
    <dgm:cxn modelId="{F0DEDD30-84FE-4BB1-B94F-14EE4AD5E1EA}" type="presParOf" srcId="{36BE817E-A965-46C6-A4B3-9B6E80A7C6B7}" destId="{4CCA7AFA-6E8A-4DED-A53D-24D713B57376}" srcOrd="1" destOrd="0" presId="urn:microsoft.com/office/officeart/2005/8/layout/hList9"/>
    <dgm:cxn modelId="{BFA71AFD-C4D6-456C-B762-471B5DE5AB84}" type="presParOf" srcId="{C4B66513-129C-4FB8-A208-50292ECB3762}" destId="{3013F1D6-7DB8-4A38-A4F1-BD7801D971E4}" srcOrd="7" destOrd="0" presId="urn:microsoft.com/office/officeart/2005/8/layout/hList9"/>
    <dgm:cxn modelId="{FB7D9515-1B7F-4152-978C-4D56D53BF4BF}" type="presParOf" srcId="{C4B66513-129C-4FB8-A208-50292ECB3762}" destId="{1600120C-046C-4C95-88E9-1B417D49441A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3E645-13B2-4D3A-B072-2351BAF0F443}" type="datetimeFigureOut">
              <a:rPr lang="ru-RU" smtClean="0"/>
              <a:t>25.06.2014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DF2CF-395F-4BB8-8B46-57E2CEDE5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465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1DF2CF-395F-4BB8-8B46-57E2CEDE543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337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53DE4-4850-414C-8C8A-ECEA80DFAC2E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1FF799-37D2-4692-BC16-6E83F90BAE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441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FE1BD-1BE8-46C1-903E-BA9FA41D337A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0B88C0-5522-4087-9CA2-6FC9D42E80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696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Овал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779E82-AC0C-46A3-8559-ADB8C03D7D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430ED-E7DE-4A5D-9437-846F6D46C20C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301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B2612-E177-418E-81EC-1FAF56D969D4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17FD22-8D70-4820-87AC-F1D52D27CE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928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6" name="Прямоугольник 21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8" name="Прямоугольник 24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9" name="Прямоугольник 25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5EF70-31CB-42AC-ABEE-66D87BFDFD06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E8FAB7-4F35-478B-9C9E-79D791D435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343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CB4BE-E0D9-4ECA-AC7A-BC5F28461EB5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BEBBE2-9407-4F3B-8DAA-872913BD1E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635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9" name="Прямоугольник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10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11" name="Прямоугольник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Овал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D9AD3-59F6-4610-9667-0E9C87422FEC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552625-83C9-47C0-9997-AD2AB30BFA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569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CF74F-7E34-48DB-A5CE-3F37B773BFC1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4C7C52-7589-4059-94A7-24C3B9C95A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052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3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4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5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35FD5-FBC2-4365-996F-D7B1A7135A49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1C4A576-79CE-49BB-A342-7E04482D74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144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19A4A1-004E-46F2-9434-CA545F6A10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FAEAD-BC49-4777-A78D-EDC460F94F33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246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7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8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9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B89D17-6F5F-4AD7-9315-9AC3D7ACAB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89A48-7E29-4C83-A1DF-D8AD3CF79EFD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87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1027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102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102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ru-RU">
              <a:latin typeface="Verdana" panose="020B0604030504040204" pitchFamily="34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9C37015A-C5B5-4C4C-9155-369616D77DC3}" type="datetimeFigureOut">
              <a:rPr lang="ru-RU"/>
              <a:pPr>
                <a:defRPr/>
              </a:pPr>
              <a:t>25.06.2014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 smtClean="0">
                <a:solidFill>
                  <a:srgbClr val="7B989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C726061-3FDE-4931-8A17-3891EAC9C5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8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39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anose="05020102010507070707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anose="05000000000000000000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dimova@ug.ru" TargetMode="External"/><Relationship Id="rId2" Type="http://schemas.openxmlformats.org/officeDocument/2006/relationships/hyperlink" Target="mailto:peterpol@ug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pkpro@mail.ru" TargetMode="External"/><Relationship Id="rId4" Type="http://schemas.openxmlformats.org/officeDocument/2006/relationships/hyperlink" Target="mailto:rodionovaug@gmail.c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1484313"/>
            <a:ext cx="6400800" cy="576262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Новый порядок проведения заключительного этапа</a:t>
            </a:r>
            <a:endParaRPr lang="ru-RU" dirty="0"/>
          </a:p>
        </p:txBody>
      </p:sp>
      <p:sp>
        <p:nvSpPr>
          <p:cNvPr id="13315" name="Заголовок 1"/>
          <p:cNvSpPr>
            <a:spLocks noGrp="1"/>
          </p:cNvSpPr>
          <p:nvPr>
            <p:ph type="ctrTitle"/>
          </p:nvPr>
        </p:nvSpPr>
        <p:spPr>
          <a:xfrm>
            <a:off x="395288" y="333375"/>
            <a:ext cx="8280400" cy="1008063"/>
          </a:xfrm>
        </p:spPr>
        <p:txBody>
          <a:bodyPr/>
          <a:lstStyle/>
          <a:p>
            <a:r>
              <a:rPr lang="ru-RU" altLang="ru-RU" sz="4000" b="1" smtClean="0"/>
              <a:t>Учитель года России-2014</a:t>
            </a:r>
          </a:p>
        </p:txBody>
      </p:sp>
      <p:pic>
        <p:nvPicPr>
          <p:cNvPr id="5" name="Содержимое 4" descr="notitle2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483768" y="2924944"/>
            <a:ext cx="4170040" cy="312753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/>
              <a:t>Весовые доли конкурсных испытаний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01760301"/>
              </p:ext>
            </p:extLst>
          </p:nvPr>
        </p:nvGraphicFramePr>
        <p:xfrm>
          <a:off x="301625" y="1527175"/>
          <a:ext cx="8504238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2262482"/>
              </p:ext>
            </p:extLst>
          </p:nvPr>
        </p:nvGraphicFramePr>
        <p:xfrm>
          <a:off x="324781" y="1628800"/>
          <a:ext cx="835292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8710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/>
              <a:t>Весовые доли конкурсных испытаний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752983725"/>
              </p:ext>
            </p:extLst>
          </p:nvPr>
        </p:nvGraphicFramePr>
        <p:xfrm>
          <a:off x="301625" y="1527175"/>
          <a:ext cx="8504238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99463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/>
              <a:t>Весовые доли конкурсных испытаний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83080490"/>
              </p:ext>
            </p:extLst>
          </p:nvPr>
        </p:nvGraphicFramePr>
        <p:xfrm>
          <a:off x="331787" y="1556792"/>
          <a:ext cx="8504238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0406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/>
              <a:t>Весовые доли конкурсных испытаний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1172256"/>
              </p:ext>
            </p:extLst>
          </p:nvPr>
        </p:nvGraphicFramePr>
        <p:xfrm>
          <a:off x="683568" y="1628800"/>
          <a:ext cx="792088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7434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/>
              <a:t>Весовые доли конкурсных испытаний</a:t>
            </a:r>
            <a:endParaRPr lang="ru-RU" sz="28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33642276"/>
              </p:ext>
            </p:extLst>
          </p:nvPr>
        </p:nvGraphicFramePr>
        <p:xfrm>
          <a:off x="301625" y="1628800"/>
          <a:ext cx="8504238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37143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Конкурсное жюри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79713" y="1628800"/>
            <a:ext cx="6803340" cy="4685060"/>
          </a:xfrm>
          <a:prstGeom prst="rect">
            <a:avLst/>
          </a:pr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" name="Группа 3"/>
          <p:cNvGrpSpPr/>
          <p:nvPr/>
        </p:nvGrpSpPr>
        <p:grpSpPr>
          <a:xfrm>
            <a:off x="823301" y="1480308"/>
            <a:ext cx="1524022" cy="1524022"/>
            <a:chOff x="283749" y="38986"/>
            <a:chExt cx="1524022" cy="1524022"/>
          </a:xfrm>
        </p:grpSpPr>
        <p:sp>
          <p:nvSpPr>
            <p:cNvPr id="5" name="Овал 4"/>
            <p:cNvSpPr/>
            <p:nvPr/>
          </p:nvSpPr>
          <p:spPr>
            <a:xfrm>
              <a:off x="283749" y="38986"/>
              <a:ext cx="1524022" cy="152402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Овал 4"/>
            <p:cNvSpPr/>
            <p:nvPr/>
          </p:nvSpPr>
          <p:spPr>
            <a:xfrm>
              <a:off x="437274" y="296818"/>
              <a:ext cx="1216972" cy="10776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900" dirty="0"/>
                <a:t>Заочный тур </a:t>
              </a:r>
            </a:p>
          </p:txBody>
        </p:sp>
      </p:grpSp>
      <p:sp>
        <p:nvSpPr>
          <p:cNvPr id="12" name="Объект 2"/>
          <p:cNvSpPr>
            <a:spLocks noGrp="1"/>
          </p:cNvSpPr>
          <p:nvPr>
            <p:ph sz="quarter" idx="1"/>
          </p:nvPr>
        </p:nvSpPr>
        <p:spPr>
          <a:xfrm>
            <a:off x="2381851" y="1636465"/>
            <a:ext cx="6120680" cy="4680520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/>
              <a:t>Интернет-ресурс</a:t>
            </a:r>
            <a:r>
              <a:rPr lang="ru-RU" sz="2400" b="1" dirty="0"/>
              <a:t>. </a:t>
            </a:r>
            <a:endParaRPr lang="ru-RU" sz="2400" b="1" dirty="0" smtClean="0"/>
          </a:p>
          <a:p>
            <a:pPr marL="0" indent="0">
              <a:buNone/>
            </a:pPr>
            <a:r>
              <a:rPr lang="ru-RU" sz="2000" dirty="0" smtClean="0"/>
              <a:t>Председатель </a:t>
            </a:r>
            <a:r>
              <a:rPr lang="ru-RU" sz="2000" dirty="0"/>
              <a:t>жюри – </a:t>
            </a:r>
            <a:r>
              <a:rPr lang="ru-RU" sz="2000" dirty="0" smtClean="0"/>
              <a:t>А.Г</a:t>
            </a:r>
            <a:r>
              <a:rPr lang="ru-RU" sz="2000" dirty="0"/>
              <a:t>. Сиденко, абсолютный победитель Всероссийского конкурса «Учитель года России-2013</a:t>
            </a:r>
            <a:r>
              <a:rPr lang="ru-RU" sz="2000" dirty="0" smtClean="0"/>
              <a:t>».</a:t>
            </a:r>
          </a:p>
          <a:p>
            <a:pPr marL="0" indent="0">
              <a:buNone/>
            </a:pPr>
            <a:endParaRPr lang="ru-RU" sz="1000" dirty="0"/>
          </a:p>
          <a:p>
            <a:pPr marL="0" indent="0">
              <a:buNone/>
            </a:pPr>
            <a:r>
              <a:rPr lang="ru-RU" sz="2400" b="1" dirty="0"/>
              <a:t>Методический семинар. </a:t>
            </a:r>
            <a:endParaRPr lang="ru-RU" sz="2400" b="1" dirty="0" smtClean="0"/>
          </a:p>
          <a:p>
            <a:pPr marL="0" indent="0">
              <a:buNone/>
            </a:pPr>
            <a:r>
              <a:rPr lang="ru-RU" sz="2000" dirty="0" smtClean="0"/>
              <a:t>Председатель </a:t>
            </a:r>
            <a:r>
              <a:rPr lang="ru-RU" sz="2000" dirty="0"/>
              <a:t>жюри – А.Н. Иоффе, заведующий лабораторией МИРО, доктор педагогических наук. </a:t>
            </a:r>
            <a:endParaRPr lang="ru-RU" sz="2000" dirty="0" smtClean="0"/>
          </a:p>
          <a:p>
            <a:pPr marL="0" indent="0">
              <a:buNone/>
            </a:pPr>
            <a:endParaRPr lang="ru-RU" sz="1000" dirty="0"/>
          </a:p>
          <a:p>
            <a:pPr marL="0" indent="0">
              <a:buNone/>
            </a:pPr>
            <a:r>
              <a:rPr lang="ru-RU" sz="2400" b="1" dirty="0"/>
              <a:t>Эссе «Я – учитель». </a:t>
            </a:r>
            <a:endParaRPr lang="ru-RU" sz="2400" b="1" dirty="0" smtClean="0"/>
          </a:p>
          <a:p>
            <a:pPr marL="0" indent="0">
              <a:buNone/>
            </a:pPr>
            <a:r>
              <a:rPr lang="ru-RU" sz="2000" dirty="0" smtClean="0"/>
              <a:t>Председатель </a:t>
            </a:r>
            <a:r>
              <a:rPr lang="ru-RU" sz="2000" dirty="0"/>
              <a:t>жюри – А.А. </a:t>
            </a:r>
            <a:r>
              <a:rPr lang="ru-RU" sz="2000" dirty="0" err="1"/>
              <a:t>Демахин</a:t>
            </a:r>
            <a:r>
              <a:rPr lang="ru-RU" sz="2000" dirty="0"/>
              <a:t>, абсолютный победитель   Всероссийского конкурса «Учитель года России-2012».</a:t>
            </a:r>
          </a:p>
        </p:txBody>
      </p:sp>
    </p:spTree>
    <p:extLst>
      <p:ext uri="{BB962C8B-B14F-4D97-AF65-F5344CB8AC3E}">
        <p14:creationId xmlns:p14="http://schemas.microsoft.com/office/powerpoint/2010/main" val="4032908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latin typeface="Arial Black" pitchFamily="34" charset="0"/>
              </a:rPr>
              <a:t>Конкурсное жюри</a:t>
            </a:r>
            <a:endParaRPr lang="ru-RU" b="1" dirty="0">
              <a:latin typeface="Arial Black" pitchFamily="34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1"/>
          </p:nvPr>
        </p:nvGraphicFramePr>
        <p:xfrm>
          <a:off x="301625" y="1527174"/>
          <a:ext cx="8447088" cy="4854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latin typeface="Arial Black" pitchFamily="34" charset="0"/>
              </a:rPr>
              <a:t>Общий конкурсный рейтинг</a:t>
            </a:r>
            <a:endParaRPr lang="ru-RU" b="1" dirty="0">
              <a:latin typeface="Arial Black" pitchFamily="34" charset="0"/>
            </a:endParaRPr>
          </a:p>
        </p:txBody>
      </p:sp>
      <p:sp>
        <p:nvSpPr>
          <p:cNvPr id="20483" name="Содержимое 5"/>
          <p:cNvSpPr>
            <a:spLocks noGrp="1"/>
          </p:cNvSpPr>
          <p:nvPr>
            <p:ph sz="quarter" idx="1"/>
          </p:nvPr>
        </p:nvSpPr>
        <p:spPr>
          <a:xfrm>
            <a:off x="301625" y="1125538"/>
            <a:ext cx="8842375" cy="5260975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endParaRPr lang="ru-RU" altLang="ru-RU" smtClean="0"/>
          </a:p>
          <a:p>
            <a:pPr>
              <a:buFont typeface="Wingdings 2" panose="05020102010507070707" pitchFamily="18" charset="2"/>
              <a:buNone/>
            </a:pPr>
            <a:endParaRPr lang="ru-RU" altLang="ru-RU" smtClean="0"/>
          </a:p>
          <a:p>
            <a:pPr>
              <a:buFont typeface="Wingdings 2" panose="05020102010507070707" pitchFamily="18" charset="2"/>
              <a:buNone/>
            </a:pPr>
            <a:endParaRPr lang="ru-RU" altLang="ru-RU" smtClean="0"/>
          </a:p>
          <a:p>
            <a:pPr>
              <a:buFont typeface="Wingdings 2" panose="05020102010507070707" pitchFamily="18" charset="2"/>
              <a:buNone/>
            </a:pPr>
            <a:endParaRPr lang="ru-RU" altLang="ru-RU" smtClean="0"/>
          </a:p>
        </p:txBody>
      </p:sp>
      <p:sp>
        <p:nvSpPr>
          <p:cNvPr id="9" name="Плюс 8"/>
          <p:cNvSpPr/>
          <p:nvPr/>
        </p:nvSpPr>
        <p:spPr>
          <a:xfrm>
            <a:off x="1835150" y="1700213"/>
            <a:ext cx="792163" cy="77152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850" y="1628775"/>
            <a:ext cx="1223963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/>
              <a:t>Баллы за заочный тур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32138" y="1628775"/>
            <a:ext cx="1223962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/>
              <a:t>Баллы за первый тур</a:t>
            </a:r>
          </a:p>
        </p:txBody>
      </p:sp>
      <p:sp>
        <p:nvSpPr>
          <p:cNvPr id="13" name="Равно 12"/>
          <p:cNvSpPr/>
          <p:nvPr/>
        </p:nvSpPr>
        <p:spPr>
          <a:xfrm>
            <a:off x="4787900" y="1844675"/>
            <a:ext cx="627063" cy="6985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295263" y="2938771"/>
            <a:ext cx="2519363" cy="10810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500" b="1" dirty="0">
                <a:solidFill>
                  <a:schemeClr val="tx1"/>
                </a:solidFill>
                <a:latin typeface="Arial Black" pitchFamily="34" charset="0"/>
              </a:rPr>
              <a:t>Пять победителей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397693" y="3023681"/>
            <a:ext cx="1223963" cy="1152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/>
              <a:t>Баллы за первый тур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385042" y="3023682"/>
            <a:ext cx="1223962" cy="1152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/>
              <a:t>Баллы за второй тур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955566" y="4618821"/>
            <a:ext cx="875518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/>
              <a:t>Баллы за первый тур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536193" y="4624169"/>
            <a:ext cx="879549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/>
              <a:t>Баллы за второй тур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133082" y="4609306"/>
            <a:ext cx="936650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/>
              <a:t>Баллы за третий тур</a:t>
            </a:r>
          </a:p>
        </p:txBody>
      </p:sp>
      <p:sp>
        <p:nvSpPr>
          <p:cNvPr id="20" name="Равно 19"/>
          <p:cNvSpPr/>
          <p:nvPr/>
        </p:nvSpPr>
        <p:spPr>
          <a:xfrm>
            <a:off x="6083970" y="4825914"/>
            <a:ext cx="576262" cy="769938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Плюс 20"/>
          <p:cNvSpPr/>
          <p:nvPr/>
        </p:nvSpPr>
        <p:spPr>
          <a:xfrm>
            <a:off x="3607267" y="3206836"/>
            <a:ext cx="792163" cy="76993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2" name="Равно 21"/>
          <p:cNvSpPr/>
          <p:nvPr/>
        </p:nvSpPr>
        <p:spPr>
          <a:xfrm>
            <a:off x="5626595" y="3195922"/>
            <a:ext cx="627063" cy="769937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6300191" y="1637516"/>
            <a:ext cx="2575643" cy="10588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500" b="1" dirty="0">
                <a:solidFill>
                  <a:schemeClr val="tx1"/>
                </a:solidFill>
                <a:latin typeface="Arial Black" pitchFamily="34" charset="0"/>
              </a:rPr>
              <a:t>Пятнадцать лауреатов</a:t>
            </a:r>
          </a:p>
        </p:txBody>
      </p:sp>
      <p:sp>
        <p:nvSpPr>
          <p:cNvPr id="24" name="Плюс 23"/>
          <p:cNvSpPr/>
          <p:nvPr/>
        </p:nvSpPr>
        <p:spPr>
          <a:xfrm>
            <a:off x="2788399" y="4822000"/>
            <a:ext cx="792162" cy="6985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5" name="Плюс 24"/>
          <p:cNvSpPr/>
          <p:nvPr/>
        </p:nvSpPr>
        <p:spPr>
          <a:xfrm>
            <a:off x="4383757" y="4809321"/>
            <a:ext cx="792162" cy="7699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6658098" y="4161100"/>
            <a:ext cx="2287610" cy="20663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500" b="1" dirty="0">
                <a:solidFill>
                  <a:schemeClr val="tx1"/>
                </a:solidFill>
                <a:latin typeface="Arial Black" pitchFamily="34" charset="0"/>
              </a:rPr>
              <a:t>Абсолютный победитель</a:t>
            </a:r>
          </a:p>
          <a:p>
            <a:pPr algn="ctr" eaLnBrk="1" hangingPunct="1">
              <a:defRPr/>
            </a:pPr>
            <a:r>
              <a:rPr lang="ru-RU" sz="1500" b="1" dirty="0">
                <a:solidFill>
                  <a:schemeClr val="tx1"/>
                </a:solidFill>
                <a:latin typeface="Arial Black" pitchFamily="34" charset="0"/>
              </a:rPr>
              <a:t>(победители)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74558" y="4671133"/>
            <a:ext cx="989006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/>
              <a:t>Баллы за заочный</a:t>
            </a:r>
            <a:r>
              <a:rPr lang="ru-RU" sz="1400" dirty="0" smtClean="0"/>
              <a:t> </a:t>
            </a:r>
            <a:r>
              <a:rPr lang="ru-RU" sz="1400" dirty="0"/>
              <a:t>тур</a:t>
            </a:r>
          </a:p>
        </p:txBody>
      </p:sp>
      <p:sp>
        <p:nvSpPr>
          <p:cNvPr id="28" name="Плюс 27"/>
          <p:cNvSpPr/>
          <p:nvPr/>
        </p:nvSpPr>
        <p:spPr>
          <a:xfrm>
            <a:off x="1211491" y="4791029"/>
            <a:ext cx="792162" cy="6985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22380" y="3020714"/>
            <a:ext cx="1223963" cy="1152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600" dirty="0"/>
              <a:t>Баллы за заочный</a:t>
            </a:r>
            <a:r>
              <a:rPr lang="ru-RU" sz="1600" dirty="0" smtClean="0"/>
              <a:t> </a:t>
            </a:r>
            <a:r>
              <a:rPr lang="ru-RU" sz="1600" dirty="0"/>
              <a:t>тур</a:t>
            </a:r>
          </a:p>
        </p:txBody>
      </p:sp>
      <p:sp>
        <p:nvSpPr>
          <p:cNvPr id="30" name="Плюс 29"/>
          <p:cNvSpPr/>
          <p:nvPr/>
        </p:nvSpPr>
        <p:spPr>
          <a:xfrm>
            <a:off x="1591996" y="3223852"/>
            <a:ext cx="792163" cy="76993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3" grpId="0" animBg="1"/>
      <p:bldP spid="26" grpId="0" animBg="1"/>
      <p:bldP spid="27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/>
              <a:t>Информационно-консультационный портал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ru-RU" sz="2000" b="1" dirty="0" smtClean="0"/>
              <a:t>«Учитель года России» </a:t>
            </a:r>
            <a:r>
              <a:rPr lang="en-US" sz="2000" b="1" dirty="0" smtClean="0"/>
              <a:t>http://teacher-of-</a:t>
            </a:r>
            <a:r>
              <a:rPr lang="en-US" sz="2000" b="1" dirty="0"/>
              <a:t>r</a:t>
            </a:r>
            <a:r>
              <a:rPr lang="en-US" sz="2000" b="1" dirty="0" smtClean="0"/>
              <a:t>ussia.ru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C00000"/>
                </a:solidFill>
              </a:rPr>
              <a:t>Контакты</a:t>
            </a:r>
          </a:p>
          <a:p>
            <a:pPr lvl="0"/>
            <a:r>
              <a:rPr lang="ru-RU" sz="2400" dirty="0" err="1">
                <a:solidFill>
                  <a:srgbClr val="C00000"/>
                </a:solidFill>
              </a:rPr>
              <a:t>Положевец</a:t>
            </a:r>
            <a:r>
              <a:rPr lang="ru-RU" sz="2400" dirty="0">
                <a:solidFill>
                  <a:srgbClr val="C00000"/>
                </a:solidFill>
              </a:rPr>
              <a:t> Петр Григорьевич, руководитель </a:t>
            </a:r>
            <a:r>
              <a:rPr lang="ru-RU" sz="2400" dirty="0" smtClean="0">
                <a:solidFill>
                  <a:srgbClr val="C00000"/>
                </a:solidFill>
              </a:rPr>
              <a:t>штаба, </a:t>
            </a:r>
            <a:r>
              <a:rPr lang="ru-RU" sz="2400" dirty="0">
                <a:solidFill>
                  <a:srgbClr val="C00000"/>
                </a:solidFill>
              </a:rPr>
              <a:t>- </a:t>
            </a:r>
            <a:r>
              <a:rPr lang="ru-RU" sz="2400" u="sng" dirty="0">
                <a:solidFill>
                  <a:srgbClr val="C00000"/>
                </a:solidFill>
                <a:hlinkClick r:id="rId2"/>
              </a:rPr>
              <a:t>peterpol@ug.ru</a:t>
            </a:r>
            <a:r>
              <a:rPr lang="ru-RU" sz="2400" dirty="0">
                <a:solidFill>
                  <a:srgbClr val="C00000"/>
                </a:solidFill>
              </a:rPr>
              <a:t>; </a:t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(</a:t>
            </a:r>
            <a:r>
              <a:rPr lang="ru-RU" sz="2400" dirty="0">
                <a:solidFill>
                  <a:srgbClr val="C00000"/>
                </a:solidFill>
              </a:rPr>
              <a:t>495) 628-82-53</a:t>
            </a:r>
          </a:p>
          <a:p>
            <a:pPr lvl="0"/>
            <a:r>
              <a:rPr lang="ru-RU" sz="2400" dirty="0" err="1">
                <a:solidFill>
                  <a:srgbClr val="C00000"/>
                </a:solidFill>
              </a:rPr>
              <a:t>Димова</a:t>
            </a:r>
            <a:r>
              <a:rPr lang="ru-RU" sz="2400" dirty="0">
                <a:solidFill>
                  <a:srgbClr val="C00000"/>
                </a:solidFill>
              </a:rPr>
              <a:t> Ирина Георгиевна, заместитель </a:t>
            </a:r>
            <a:r>
              <a:rPr lang="ru-RU" sz="2400">
                <a:solidFill>
                  <a:srgbClr val="C00000"/>
                </a:solidFill>
              </a:rPr>
              <a:t>руководителя </a:t>
            </a:r>
            <a:r>
              <a:rPr lang="ru-RU" sz="2400" smtClean="0">
                <a:solidFill>
                  <a:srgbClr val="C00000"/>
                </a:solidFill>
              </a:rPr>
              <a:t>штаба, </a:t>
            </a:r>
            <a:r>
              <a:rPr lang="ru-RU" sz="2400" dirty="0">
                <a:solidFill>
                  <a:srgbClr val="C00000"/>
                </a:solidFill>
              </a:rPr>
              <a:t>– </a:t>
            </a:r>
            <a:r>
              <a:rPr lang="ru-RU" sz="2400" u="sng" dirty="0" smtClean="0">
                <a:solidFill>
                  <a:srgbClr val="C00000"/>
                </a:solidFill>
                <a:hlinkClick r:id="rId3"/>
              </a:rPr>
              <a:t>dimova@ug.ru</a:t>
            </a:r>
            <a:r>
              <a:rPr lang="ru-RU" sz="2400" smtClean="0">
                <a:solidFill>
                  <a:srgbClr val="C00000"/>
                </a:solidFill>
              </a:rPr>
              <a:t>; </a:t>
            </a:r>
            <a:r>
              <a:rPr lang="ru-RU" sz="2400">
                <a:solidFill>
                  <a:srgbClr val="C00000"/>
                </a:solidFill>
              </a:rPr>
              <a:t/>
            </a:r>
            <a:br>
              <a:rPr lang="ru-RU" sz="2400">
                <a:solidFill>
                  <a:srgbClr val="C00000"/>
                </a:solidFill>
              </a:rPr>
            </a:br>
            <a:r>
              <a:rPr lang="ru-RU" sz="2400" smtClean="0">
                <a:solidFill>
                  <a:srgbClr val="C00000"/>
                </a:solidFill>
              </a:rPr>
              <a:t>(</a:t>
            </a:r>
            <a:r>
              <a:rPr lang="ru-RU" sz="2400" dirty="0">
                <a:solidFill>
                  <a:srgbClr val="C00000"/>
                </a:solidFill>
              </a:rPr>
              <a:t>495) 607-84-44</a:t>
            </a:r>
          </a:p>
          <a:p>
            <a:pPr lvl="0"/>
            <a:r>
              <a:rPr lang="ru-RU" sz="2400" dirty="0">
                <a:solidFill>
                  <a:srgbClr val="C00000"/>
                </a:solidFill>
              </a:rPr>
              <a:t>Родионова Оксана Александровна - </a:t>
            </a:r>
            <a:r>
              <a:rPr lang="ru-RU" sz="2400" u="sng" dirty="0">
                <a:solidFill>
                  <a:srgbClr val="C00000"/>
                </a:solidFill>
                <a:hlinkClick r:id="rId4"/>
              </a:rPr>
              <a:t>rodionovaug@gmail.com</a:t>
            </a:r>
            <a:r>
              <a:rPr lang="ru-RU" sz="2400" dirty="0">
                <a:solidFill>
                  <a:srgbClr val="C00000"/>
                </a:solidFill>
              </a:rPr>
              <a:t>; (495) 607-78-57</a:t>
            </a:r>
          </a:p>
          <a:p>
            <a:pPr lvl="0"/>
            <a:r>
              <a:rPr lang="ru-RU" sz="2400" dirty="0">
                <a:solidFill>
                  <a:srgbClr val="C00000"/>
                </a:solidFill>
              </a:rPr>
              <a:t>Пахомова Елена Михайловна – </a:t>
            </a:r>
            <a:r>
              <a:rPr lang="en-US" sz="2400" dirty="0" err="1">
                <a:solidFill>
                  <a:srgbClr val="C00000"/>
                </a:solidFill>
              </a:rPr>
              <a:t>pahomova</a:t>
            </a:r>
            <a:r>
              <a:rPr lang="ru-RU" sz="2400" dirty="0">
                <a:solidFill>
                  <a:srgbClr val="C00000"/>
                </a:solidFill>
              </a:rPr>
              <a:t>@</a:t>
            </a:r>
            <a:r>
              <a:rPr lang="en-US" sz="2400" u="sng" dirty="0" err="1">
                <a:solidFill>
                  <a:srgbClr val="C00000"/>
                </a:solidFill>
                <a:hlinkClick r:id="rId5"/>
              </a:rPr>
              <a:t>apkpro</a:t>
            </a:r>
            <a:r>
              <a:rPr lang="ru-RU" sz="2400" u="sng" dirty="0">
                <a:solidFill>
                  <a:srgbClr val="C00000"/>
                </a:solidFill>
                <a:hlinkClick r:id="rId5"/>
              </a:rPr>
              <a:t>.</a:t>
            </a:r>
            <a:r>
              <a:rPr lang="en-US" sz="2400" u="sng" dirty="0" err="1">
                <a:solidFill>
                  <a:srgbClr val="C00000"/>
                </a:solidFill>
                <a:hlinkClick r:id="rId5"/>
              </a:rPr>
              <a:t>ru</a:t>
            </a:r>
            <a:r>
              <a:rPr lang="ru-RU" sz="2400" dirty="0">
                <a:solidFill>
                  <a:srgbClr val="C00000"/>
                </a:solidFill>
              </a:rPr>
              <a:t>; +7 (916) 658-42-94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31751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323850" y="228600"/>
            <a:ext cx="8512175" cy="679450"/>
          </a:xfrm>
        </p:spPr>
        <p:txBody>
          <a:bodyPr/>
          <a:lstStyle/>
          <a:p>
            <a:r>
              <a:rPr lang="ru-RU" altLang="ru-RU" b="1" smtClean="0"/>
              <a:t>Конкурсные мероприятия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9792" y="1844824"/>
            <a:ext cx="374441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Заочный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тур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2492896"/>
            <a:ext cx="3744416" cy="1008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>Три очных тура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508104" y="386104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2555776" y="3789040"/>
            <a:ext cx="936104" cy="936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572000" y="3789040"/>
            <a:ext cx="0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539552" y="4941168"/>
            <a:ext cx="2304256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1. </a:t>
            </a: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Учитель-профи</a:t>
            </a:r>
            <a:endParaRPr lang="ru-RU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19872" y="4941168"/>
            <a:ext cx="2304256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2. </a:t>
            </a: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Учитель- </a:t>
            </a:r>
            <a:r>
              <a:rPr lang="ru-RU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мастер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156176" y="4941168"/>
            <a:ext cx="216024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3. </a:t>
            </a: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Учитель- </a:t>
            </a:r>
            <a:r>
              <a:rPr lang="ru-RU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лидер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/>
              <a:t>Заочный тур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0825" y="1412875"/>
            <a:ext cx="8555038" cy="4686300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ru-RU" alt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Интернет-ресурс        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000" dirty="0" smtClean="0">
                <a:solidFill>
                  <a:srgbClr val="C00000"/>
                </a:solidFill>
              </a:rPr>
              <a:t>(личный блог, страница или блог сайта образовательного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000" dirty="0" smtClean="0">
                <a:solidFill>
                  <a:srgbClr val="C00000"/>
                </a:solidFill>
              </a:rPr>
              <a:t>учреждения)</a:t>
            </a:r>
          </a:p>
          <a:p>
            <a:pPr>
              <a:buFont typeface="Wingdings 2" panose="05020102010507070707" pitchFamily="18" charset="2"/>
              <a:buNone/>
            </a:pPr>
            <a:endParaRPr lang="ru-RU" altLang="ru-RU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Методический семинар</a:t>
            </a:r>
          </a:p>
          <a:p>
            <a:pPr marL="7938" indent="-7938">
              <a:buFont typeface="Wingdings 2" panose="05020102010507070707" pitchFamily="18" charset="2"/>
              <a:buNone/>
            </a:pPr>
            <a:r>
              <a:rPr lang="ru-RU" altLang="ru-RU" sz="2000" dirty="0" smtClean="0">
                <a:solidFill>
                  <a:srgbClr val="C00000"/>
                </a:solidFill>
              </a:rPr>
              <a:t>(компьютерная презентация о педагогическом опыте работы – до 20 слайдов с объяснительной запиской до </a:t>
            </a:r>
            <a:r>
              <a:rPr lang="ru-RU" altLang="ru-RU" sz="2000" dirty="0" smtClean="0">
                <a:solidFill>
                  <a:srgbClr val="C00000"/>
                </a:solidFill>
              </a:rPr>
              <a:t>5 </a:t>
            </a:r>
            <a:r>
              <a:rPr lang="ru-RU" altLang="ru-RU" sz="2000" dirty="0" smtClean="0">
                <a:solidFill>
                  <a:srgbClr val="C00000"/>
                </a:solidFill>
              </a:rPr>
              <a:t>страниц)</a:t>
            </a:r>
          </a:p>
          <a:p>
            <a:pPr marL="7938" indent="-7938">
              <a:buFont typeface="Wingdings 2" panose="05020102010507070707" pitchFamily="18" charset="2"/>
              <a:buNone/>
            </a:pPr>
            <a:endParaRPr lang="ru-RU" altLang="ru-RU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Эссе «Я – учитель»</a:t>
            </a:r>
          </a:p>
          <a:p>
            <a:pPr marL="7938" indent="-7938">
              <a:buNone/>
            </a:pPr>
            <a:r>
              <a:rPr lang="ru-RU" altLang="ru-RU" sz="2000" dirty="0" smtClean="0">
                <a:solidFill>
                  <a:srgbClr val="C00000"/>
                </a:solidFill>
              </a:rPr>
              <a:t>(до 6 страниц)</a:t>
            </a:r>
          </a:p>
          <a:p>
            <a:pPr>
              <a:buFont typeface="Wingdings 2" panose="05020102010507070707" pitchFamily="18" charset="2"/>
              <a:buNone/>
            </a:pPr>
            <a:endParaRPr lang="ru-RU" altLang="ru-RU" sz="3200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ru-RU" alt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/>
              <a:t>Первый очный тур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1254125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ru-RU" altLang="ru-RU" sz="3200" b="1" smtClean="0">
                <a:solidFill>
                  <a:srgbClr val="C00000"/>
                </a:solidFill>
                <a:latin typeface="Arial Black" panose="020B0A04020102020204" pitchFamily="34" charset="0"/>
              </a:rPr>
              <a:t>Конкурсное задание «Урок»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000" b="1" smtClean="0">
                <a:solidFill>
                  <a:srgbClr val="C00000"/>
                </a:solidFill>
              </a:rPr>
              <a:t>(45 минут + 10 минут – самоанализ, вопросы жюри)</a:t>
            </a:r>
          </a:p>
          <a:p>
            <a:pPr>
              <a:buFont typeface="Wingdings 2" panose="05020102010507070707" pitchFamily="18" charset="2"/>
              <a:buNone/>
            </a:pPr>
            <a:endParaRPr lang="ru-RU" altLang="ru-RU" sz="2000" smtClean="0"/>
          </a:p>
          <a:p>
            <a:pPr>
              <a:buFont typeface="Wingdings 2" panose="05020102010507070707" pitchFamily="18" charset="2"/>
              <a:buNone/>
            </a:pPr>
            <a:endParaRPr lang="ru-RU" altLang="ru-RU" sz="2000" smtClean="0"/>
          </a:p>
        </p:txBody>
      </p:sp>
      <p:pic>
        <p:nvPicPr>
          <p:cNvPr id="16388" name="Picture 5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708275"/>
            <a:ext cx="4621212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/>
              <a:t>Второй очный тур</a:t>
            </a:r>
            <a:endParaRPr lang="ru-RU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251520" y="1527174"/>
          <a:ext cx="8554343" cy="4710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Мастер-класс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Публичная индивидуальная демонстрация способов трансляции образовательных технологий, методик и методов.</a:t>
            </a:r>
          </a:p>
          <a:p>
            <a:pPr marL="265113" indent="0">
              <a:buNone/>
            </a:pPr>
            <a:endParaRPr lang="ru-RU" sz="1000" dirty="0" smtClean="0">
              <a:solidFill>
                <a:srgbClr val="FF0000"/>
              </a:solidFill>
            </a:endParaRPr>
          </a:p>
          <a:p>
            <a:pPr marL="522287" indent="-342900"/>
            <a:r>
              <a:rPr lang="ru-RU" sz="2400" dirty="0" smtClean="0">
                <a:solidFill>
                  <a:srgbClr val="FF0000"/>
                </a:solidFill>
              </a:rPr>
              <a:t>Ценность </a:t>
            </a:r>
            <a:r>
              <a:rPr lang="ru-RU" sz="2400" dirty="0">
                <a:solidFill>
                  <a:srgbClr val="FF0000"/>
                </a:solidFill>
              </a:rPr>
              <a:t>и методическое обоснование предлагаемых способов обучения.</a:t>
            </a:r>
          </a:p>
          <a:p>
            <a:pPr marL="522287" indent="-342900"/>
            <a:r>
              <a:rPr lang="ru-RU" sz="2400" dirty="0" smtClean="0">
                <a:solidFill>
                  <a:srgbClr val="FF0000"/>
                </a:solidFill>
              </a:rPr>
              <a:t>Профессиональная </a:t>
            </a:r>
            <a:r>
              <a:rPr lang="ru-RU" sz="2400" dirty="0">
                <a:solidFill>
                  <a:srgbClr val="FF0000"/>
                </a:solidFill>
              </a:rPr>
              <a:t>компетентность.</a:t>
            </a:r>
          </a:p>
          <a:p>
            <a:pPr marL="522287" indent="-342900"/>
            <a:r>
              <a:rPr lang="ru-RU" sz="2400" dirty="0" smtClean="0">
                <a:solidFill>
                  <a:srgbClr val="FF0000"/>
                </a:solidFill>
              </a:rPr>
              <a:t>Способность </a:t>
            </a:r>
            <a:r>
              <a:rPr lang="ru-RU" sz="2400" dirty="0">
                <a:solidFill>
                  <a:srgbClr val="FF0000"/>
                </a:solidFill>
              </a:rPr>
              <a:t>к </a:t>
            </a:r>
            <a:r>
              <a:rPr lang="ru-RU" sz="2400" dirty="0" smtClean="0">
                <a:solidFill>
                  <a:srgbClr val="FF0000"/>
                </a:solidFill>
              </a:rPr>
              <a:t>импровизации.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522287" indent="-342900"/>
            <a:r>
              <a:rPr lang="ru-RU" sz="2400" dirty="0" smtClean="0">
                <a:solidFill>
                  <a:srgbClr val="FF0000"/>
                </a:solidFill>
              </a:rPr>
              <a:t>Коммуникативная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FF0000"/>
                </a:solidFill>
              </a:rPr>
              <a:t>культура</a:t>
            </a:r>
            <a:r>
              <a:rPr lang="ru-RU" sz="2400" dirty="0" smtClean="0">
                <a:solidFill>
                  <a:srgbClr val="FF0000"/>
                </a:solidFill>
              </a:rPr>
              <a:t>.</a:t>
            </a:r>
          </a:p>
          <a:p>
            <a:pPr marL="608013" indent="-342900">
              <a:buFontTx/>
              <a:buChar char="-"/>
            </a:pPr>
            <a:endParaRPr lang="ru-RU" sz="1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Регламент – до </a:t>
            </a:r>
            <a:r>
              <a:rPr lang="ru-RU" sz="2400" b="1" dirty="0" smtClean="0">
                <a:solidFill>
                  <a:srgbClr val="FF0000"/>
                </a:solidFill>
              </a:rPr>
              <a:t>25 </a:t>
            </a:r>
            <a:r>
              <a:rPr lang="ru-RU" sz="2400" b="1" dirty="0">
                <a:solidFill>
                  <a:srgbClr val="FF0000"/>
                </a:solidFill>
              </a:rPr>
              <a:t>минут, включая вопросы жюри.</a:t>
            </a:r>
            <a:r>
              <a:rPr lang="ru-RU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96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512" y="332656"/>
            <a:ext cx="8534400" cy="758825"/>
          </a:xfrm>
        </p:spPr>
        <p:txBody>
          <a:bodyPr/>
          <a:lstStyle/>
          <a:p>
            <a:r>
              <a:rPr lang="ru-RU" b="1" dirty="0"/>
              <a:t>Педагогический </a:t>
            </a:r>
            <a:r>
              <a:rPr lang="ru-RU" b="1" dirty="0" smtClean="0"/>
              <a:t>совет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86512" y="1527048"/>
            <a:ext cx="8519160" cy="4572000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</a:rPr>
              <a:t>Публичное индивидуальное выступление на заданную тему в группе из 5 лауреатов конкурса.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FF0000"/>
                </a:solidFill>
              </a:rPr>
              <a:t>Ведущий: абсолютный победитель конкурса «Учитель года России».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FF0000"/>
                </a:solidFill>
              </a:rPr>
              <a:t>Регламент – до 15 минут, включая вопросы коллег. </a:t>
            </a:r>
          </a:p>
          <a:p>
            <a:pPr marL="0" indent="0">
              <a:buNone/>
            </a:pPr>
            <a:r>
              <a:rPr lang="ru-RU" sz="1400" dirty="0">
                <a:solidFill>
                  <a:srgbClr val="FF0000"/>
                </a:solidFill>
              </a:rPr>
              <a:t>Тема конкурсного задания объявляется накануне</a:t>
            </a:r>
            <a:r>
              <a:rPr lang="ru-RU" sz="1400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ru-RU" sz="1600" dirty="0">
              <a:solidFill>
                <a:srgbClr val="FF0000"/>
              </a:solidFill>
            </a:endParaRPr>
          </a:p>
          <a:p>
            <a:pPr marL="446088" indent="-180975"/>
            <a:r>
              <a:rPr lang="ru-RU" sz="2000" dirty="0" smtClean="0">
                <a:solidFill>
                  <a:srgbClr val="FF0000"/>
                </a:solidFill>
              </a:rPr>
              <a:t>Глубина </a:t>
            </a:r>
            <a:r>
              <a:rPr lang="ru-RU" sz="2000" dirty="0">
                <a:solidFill>
                  <a:srgbClr val="FF0000"/>
                </a:solidFill>
              </a:rPr>
              <a:t>понимания обозначенной проблемы.</a:t>
            </a:r>
          </a:p>
          <a:p>
            <a:pPr marL="446088" indent="-180975"/>
            <a:r>
              <a:rPr lang="ru-RU" sz="2000" dirty="0" smtClean="0">
                <a:solidFill>
                  <a:srgbClr val="FF0000"/>
                </a:solidFill>
              </a:rPr>
              <a:t>Убедительность </a:t>
            </a:r>
            <a:r>
              <a:rPr lang="ru-RU" sz="2000" dirty="0">
                <a:solidFill>
                  <a:srgbClr val="FF0000"/>
                </a:solidFill>
              </a:rPr>
              <a:t>и доказательность предлагаемых способов </a:t>
            </a:r>
            <a:r>
              <a:rPr lang="ru-RU" sz="2000" dirty="0" smtClean="0">
                <a:solidFill>
                  <a:srgbClr val="FF0000"/>
                </a:solidFill>
              </a:rPr>
              <a:t>решения</a:t>
            </a:r>
            <a:r>
              <a:rPr lang="ru-RU" sz="2000" dirty="0">
                <a:solidFill>
                  <a:srgbClr val="FF0000"/>
                </a:solidFill>
              </a:rPr>
              <a:t>.</a:t>
            </a:r>
          </a:p>
          <a:p>
            <a:pPr marL="446088" indent="-180975"/>
            <a:r>
              <a:rPr lang="ru-RU" sz="2000" dirty="0" smtClean="0">
                <a:solidFill>
                  <a:srgbClr val="FF0000"/>
                </a:solidFill>
              </a:rPr>
              <a:t>Общая </a:t>
            </a:r>
            <a:r>
              <a:rPr lang="ru-RU" sz="2000" dirty="0">
                <a:solidFill>
                  <a:srgbClr val="FF0000"/>
                </a:solidFill>
              </a:rPr>
              <a:t>культура и эрудиция.</a:t>
            </a:r>
          </a:p>
          <a:p>
            <a:pPr marL="446088" indent="-180975"/>
            <a:r>
              <a:rPr lang="ru-RU" sz="2000" dirty="0" smtClean="0">
                <a:solidFill>
                  <a:srgbClr val="FF0000"/>
                </a:solidFill>
              </a:rPr>
              <a:t>Четкая </a:t>
            </a:r>
            <a:r>
              <a:rPr lang="ru-RU" sz="2000" dirty="0">
                <a:solidFill>
                  <a:srgbClr val="FF0000"/>
                </a:solidFill>
              </a:rPr>
              <a:t>собственная позиция.</a:t>
            </a:r>
          </a:p>
          <a:p>
            <a:pPr marL="446088" indent="-180975"/>
            <a:r>
              <a:rPr lang="ru-RU" sz="2000" dirty="0" smtClean="0">
                <a:solidFill>
                  <a:srgbClr val="FF0000"/>
                </a:solidFill>
              </a:rPr>
              <a:t>Оригинальность </a:t>
            </a:r>
            <a:r>
              <a:rPr lang="ru-RU" sz="2000" dirty="0">
                <a:solidFill>
                  <a:srgbClr val="FF0000"/>
                </a:solidFill>
              </a:rPr>
              <a:t>суждения.</a:t>
            </a:r>
          </a:p>
        </p:txBody>
      </p:sp>
    </p:spTree>
    <p:extLst>
      <p:ext uri="{BB962C8B-B14F-4D97-AF65-F5344CB8AC3E}">
        <p14:creationId xmlns:p14="http://schemas.microsoft.com/office/powerpoint/2010/main" val="978293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Образовательный проект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b="1" dirty="0">
                <a:solidFill>
                  <a:srgbClr val="FF0000"/>
                </a:solidFill>
              </a:rPr>
              <a:t>Разработка и презентация образовательного проекта в группе из 5 </a:t>
            </a:r>
            <a:r>
              <a:rPr lang="ru-RU" sz="1800" b="1" dirty="0" smtClean="0">
                <a:solidFill>
                  <a:srgbClr val="FF0000"/>
                </a:solidFill>
              </a:rPr>
              <a:t>лауреатов</a:t>
            </a:r>
            <a:endParaRPr lang="ru-RU" sz="1000" dirty="0">
              <a:solidFill>
                <a:srgbClr val="FF0000"/>
              </a:solidFill>
            </a:endParaRPr>
          </a:p>
          <a:p>
            <a:pPr marL="0" lvl="0" indent="0" defTabSz="874713">
              <a:buNone/>
              <a:tabLst>
                <a:tab pos="3494088" algn="l"/>
              </a:tabLst>
            </a:pPr>
            <a:r>
              <a:rPr lang="ru-RU" sz="1500" dirty="0" smtClean="0">
                <a:solidFill>
                  <a:srgbClr val="FF0000"/>
                </a:solidFill>
              </a:rPr>
              <a:t>Формулирование </a:t>
            </a:r>
            <a:r>
              <a:rPr lang="ru-RU" sz="1500" dirty="0">
                <a:solidFill>
                  <a:srgbClr val="FF0000"/>
                </a:solidFill>
              </a:rPr>
              <a:t>и выбор </a:t>
            </a:r>
            <a:r>
              <a:rPr lang="ru-RU" sz="1500" dirty="0" smtClean="0">
                <a:solidFill>
                  <a:srgbClr val="FF0000"/>
                </a:solidFill>
              </a:rPr>
              <a:t>темы</a:t>
            </a:r>
            <a:r>
              <a:rPr lang="en-US" sz="1500" dirty="0" smtClean="0">
                <a:solidFill>
                  <a:srgbClr val="FF0000"/>
                </a:solidFill>
              </a:rPr>
              <a:t>	</a:t>
            </a:r>
            <a:r>
              <a:rPr lang="ru-RU" sz="1500" dirty="0" smtClean="0">
                <a:solidFill>
                  <a:srgbClr val="FF0000"/>
                </a:solidFill>
              </a:rPr>
              <a:t>09.00-09.30</a:t>
            </a:r>
            <a:r>
              <a:rPr lang="en-US" sz="1500" dirty="0" smtClean="0">
                <a:solidFill>
                  <a:srgbClr val="FF0000"/>
                </a:solidFill>
              </a:rPr>
              <a:t>	</a:t>
            </a:r>
            <a:r>
              <a:rPr lang="ru-RU" sz="1500" dirty="0" smtClean="0">
                <a:solidFill>
                  <a:srgbClr val="FF0000"/>
                </a:solidFill>
              </a:rPr>
              <a:t>09.</a:t>
            </a:r>
            <a:r>
              <a:rPr lang="en-US" sz="1500" dirty="0" smtClean="0">
                <a:solidFill>
                  <a:srgbClr val="FF0000"/>
                </a:solidFill>
              </a:rPr>
              <a:t>4</a:t>
            </a:r>
            <a:r>
              <a:rPr lang="ru-RU" sz="1500" dirty="0" smtClean="0">
                <a:solidFill>
                  <a:srgbClr val="FF0000"/>
                </a:solidFill>
              </a:rPr>
              <a:t>5-10.15</a:t>
            </a:r>
            <a:r>
              <a:rPr lang="en-US" sz="1500" dirty="0" smtClean="0">
                <a:solidFill>
                  <a:srgbClr val="FF0000"/>
                </a:solidFill>
              </a:rPr>
              <a:t>	</a:t>
            </a:r>
            <a:r>
              <a:rPr lang="ru-RU" sz="1500" dirty="0" smtClean="0">
                <a:solidFill>
                  <a:srgbClr val="FF0000"/>
                </a:solidFill>
              </a:rPr>
              <a:t>10.30-11.00</a:t>
            </a:r>
            <a:endParaRPr lang="ru-RU" sz="1500" dirty="0">
              <a:solidFill>
                <a:srgbClr val="FF0000"/>
              </a:solidFill>
            </a:endParaRPr>
          </a:p>
          <a:p>
            <a:pPr marL="0" lvl="0" indent="0" defTabSz="874713">
              <a:buNone/>
              <a:tabLst>
                <a:tab pos="3494088" algn="l"/>
              </a:tabLst>
            </a:pPr>
            <a:r>
              <a:rPr lang="ru-RU" sz="1500" dirty="0">
                <a:solidFill>
                  <a:srgbClr val="FF0000"/>
                </a:solidFill>
              </a:rPr>
              <a:t>Распределение </a:t>
            </a:r>
            <a:r>
              <a:rPr lang="ru-RU" sz="1500" dirty="0" smtClean="0">
                <a:solidFill>
                  <a:srgbClr val="FF0000"/>
                </a:solidFill>
              </a:rPr>
              <a:t>ролей</a:t>
            </a:r>
            <a:r>
              <a:rPr lang="en-US" sz="1500" dirty="0" smtClean="0">
                <a:solidFill>
                  <a:srgbClr val="FF0000"/>
                </a:solidFill>
              </a:rPr>
              <a:t>	</a:t>
            </a:r>
            <a:r>
              <a:rPr lang="ru-RU" sz="1500" dirty="0" smtClean="0">
                <a:solidFill>
                  <a:srgbClr val="FF0000"/>
                </a:solidFill>
              </a:rPr>
              <a:t>09.30-09.45</a:t>
            </a:r>
            <a:r>
              <a:rPr lang="en-US" sz="1500" dirty="0" smtClean="0">
                <a:solidFill>
                  <a:srgbClr val="FF0000"/>
                </a:solidFill>
              </a:rPr>
              <a:t>	</a:t>
            </a:r>
            <a:r>
              <a:rPr lang="ru-RU" sz="1500" dirty="0" smtClean="0">
                <a:solidFill>
                  <a:srgbClr val="FF0000"/>
                </a:solidFill>
              </a:rPr>
              <a:t>10.15-10.30</a:t>
            </a:r>
            <a:r>
              <a:rPr lang="en-US" sz="1500" dirty="0" smtClean="0">
                <a:solidFill>
                  <a:srgbClr val="FF0000"/>
                </a:solidFill>
              </a:rPr>
              <a:t>	</a:t>
            </a:r>
            <a:r>
              <a:rPr lang="ru-RU" sz="1500" dirty="0" smtClean="0">
                <a:solidFill>
                  <a:srgbClr val="FF0000"/>
                </a:solidFill>
              </a:rPr>
              <a:t>11.00-11.15</a:t>
            </a:r>
            <a:endParaRPr lang="ru-RU" sz="1500" dirty="0">
              <a:solidFill>
                <a:srgbClr val="FF0000"/>
              </a:solidFill>
            </a:endParaRPr>
          </a:p>
          <a:p>
            <a:pPr marL="0" lvl="0" indent="0" defTabSz="874713">
              <a:buNone/>
              <a:tabLst>
                <a:tab pos="3494088" algn="l"/>
              </a:tabLst>
            </a:pPr>
            <a:r>
              <a:rPr lang="ru-RU" sz="1500" dirty="0">
                <a:solidFill>
                  <a:srgbClr val="FF0000"/>
                </a:solidFill>
              </a:rPr>
              <a:t>Разработка </a:t>
            </a:r>
            <a:r>
              <a:rPr lang="ru-RU" sz="1500" dirty="0" smtClean="0">
                <a:solidFill>
                  <a:srgbClr val="FF0000"/>
                </a:solidFill>
              </a:rPr>
              <a:t>проекта</a:t>
            </a:r>
            <a:r>
              <a:rPr lang="en-US" sz="1500" dirty="0" smtClean="0">
                <a:solidFill>
                  <a:srgbClr val="FF0000"/>
                </a:solidFill>
              </a:rPr>
              <a:t>	</a:t>
            </a:r>
            <a:r>
              <a:rPr lang="ru-RU" sz="1500" dirty="0" smtClean="0">
                <a:solidFill>
                  <a:srgbClr val="FF0000"/>
                </a:solidFill>
              </a:rPr>
              <a:t>09.45-15.45</a:t>
            </a:r>
            <a:r>
              <a:rPr lang="en-US" sz="1500" dirty="0" smtClean="0">
                <a:solidFill>
                  <a:srgbClr val="FF0000"/>
                </a:solidFill>
              </a:rPr>
              <a:t>	</a:t>
            </a:r>
            <a:r>
              <a:rPr lang="ru-RU" sz="1500" dirty="0" smtClean="0">
                <a:solidFill>
                  <a:srgbClr val="FF0000"/>
                </a:solidFill>
              </a:rPr>
              <a:t>10.30-16.30</a:t>
            </a:r>
            <a:r>
              <a:rPr lang="en-US" sz="1500" dirty="0" smtClean="0">
                <a:solidFill>
                  <a:srgbClr val="FF0000"/>
                </a:solidFill>
              </a:rPr>
              <a:t>	</a:t>
            </a:r>
            <a:r>
              <a:rPr lang="ru-RU" sz="1500" dirty="0" smtClean="0">
                <a:solidFill>
                  <a:srgbClr val="FF0000"/>
                </a:solidFill>
              </a:rPr>
              <a:t>11.15-17.15</a:t>
            </a:r>
            <a:endParaRPr lang="ru-RU" sz="1500" dirty="0">
              <a:solidFill>
                <a:srgbClr val="FF0000"/>
              </a:solidFill>
            </a:endParaRPr>
          </a:p>
          <a:p>
            <a:pPr marL="0" lvl="0" indent="0" defTabSz="874713">
              <a:buNone/>
              <a:tabLst>
                <a:tab pos="3494088" algn="l"/>
              </a:tabLst>
            </a:pPr>
            <a:r>
              <a:rPr lang="ru-RU" sz="1500" dirty="0" smtClean="0">
                <a:solidFill>
                  <a:srgbClr val="FF0000"/>
                </a:solidFill>
              </a:rPr>
              <a:t>Обед</a:t>
            </a:r>
            <a:r>
              <a:rPr lang="en-US" sz="1500" dirty="0" smtClean="0">
                <a:solidFill>
                  <a:srgbClr val="FF0000"/>
                </a:solidFill>
              </a:rPr>
              <a:t>	</a:t>
            </a:r>
            <a:r>
              <a:rPr lang="ru-RU" sz="1500" dirty="0" smtClean="0">
                <a:solidFill>
                  <a:srgbClr val="FF0000"/>
                </a:solidFill>
              </a:rPr>
              <a:t>13.00- 14.00</a:t>
            </a:r>
            <a:r>
              <a:rPr lang="en-US" sz="1500" dirty="0" smtClean="0">
                <a:solidFill>
                  <a:srgbClr val="FF0000"/>
                </a:solidFill>
              </a:rPr>
              <a:t>	</a:t>
            </a:r>
            <a:r>
              <a:rPr lang="ru-RU" sz="1500" dirty="0" smtClean="0">
                <a:solidFill>
                  <a:srgbClr val="FF0000"/>
                </a:solidFill>
              </a:rPr>
              <a:t>13.00-14.00</a:t>
            </a:r>
            <a:r>
              <a:rPr lang="en-US" sz="1500" dirty="0" smtClean="0">
                <a:solidFill>
                  <a:srgbClr val="FF0000"/>
                </a:solidFill>
              </a:rPr>
              <a:t>	</a:t>
            </a:r>
            <a:r>
              <a:rPr lang="ru-RU" sz="1500" dirty="0" smtClean="0">
                <a:solidFill>
                  <a:srgbClr val="FF0000"/>
                </a:solidFill>
              </a:rPr>
              <a:t>13.00-14.00</a:t>
            </a:r>
            <a:endParaRPr lang="ru-RU" sz="1500" dirty="0">
              <a:solidFill>
                <a:srgbClr val="FF0000"/>
              </a:solidFill>
            </a:endParaRPr>
          </a:p>
          <a:p>
            <a:pPr marL="0" lvl="0" indent="0" defTabSz="874713">
              <a:buNone/>
              <a:tabLst>
                <a:tab pos="3494088" algn="l"/>
              </a:tabLst>
            </a:pPr>
            <a:r>
              <a:rPr lang="ru-RU" sz="1500" dirty="0">
                <a:solidFill>
                  <a:srgbClr val="FF0000"/>
                </a:solidFill>
              </a:rPr>
              <a:t>Публичная </a:t>
            </a:r>
            <a:r>
              <a:rPr lang="ru-RU" sz="1500" dirty="0" smtClean="0">
                <a:solidFill>
                  <a:srgbClr val="FF0000"/>
                </a:solidFill>
              </a:rPr>
              <a:t>презентация</a:t>
            </a:r>
            <a:r>
              <a:rPr lang="en-US" sz="1500" dirty="0" smtClean="0">
                <a:solidFill>
                  <a:srgbClr val="FF0000"/>
                </a:solidFill>
              </a:rPr>
              <a:t>	</a:t>
            </a:r>
            <a:r>
              <a:rPr lang="ru-RU" sz="1500" dirty="0" smtClean="0">
                <a:solidFill>
                  <a:srgbClr val="FF0000"/>
                </a:solidFill>
              </a:rPr>
              <a:t>15.45-16.30</a:t>
            </a:r>
            <a:r>
              <a:rPr lang="en-US" sz="1500" dirty="0" smtClean="0">
                <a:solidFill>
                  <a:srgbClr val="FF0000"/>
                </a:solidFill>
              </a:rPr>
              <a:t>	</a:t>
            </a:r>
            <a:r>
              <a:rPr lang="ru-RU" sz="1500" dirty="0" smtClean="0">
                <a:solidFill>
                  <a:srgbClr val="FF0000"/>
                </a:solidFill>
              </a:rPr>
              <a:t>16.30-17.15</a:t>
            </a:r>
            <a:r>
              <a:rPr lang="en-US" sz="1500" dirty="0" smtClean="0">
                <a:solidFill>
                  <a:srgbClr val="FF0000"/>
                </a:solidFill>
              </a:rPr>
              <a:t>	</a:t>
            </a:r>
            <a:r>
              <a:rPr lang="ru-RU" sz="1500" dirty="0" smtClean="0">
                <a:solidFill>
                  <a:srgbClr val="FF0000"/>
                </a:solidFill>
              </a:rPr>
              <a:t>17.15-18.00</a:t>
            </a:r>
          </a:p>
          <a:p>
            <a:pPr marL="0" lvl="0" indent="0">
              <a:buNone/>
            </a:pPr>
            <a:endParaRPr lang="ru-RU" sz="1500" dirty="0">
              <a:solidFill>
                <a:srgbClr val="FF0000"/>
              </a:solidFill>
            </a:endParaRPr>
          </a:p>
          <a:p>
            <a:r>
              <a:rPr lang="ru-RU" sz="1800" b="1" dirty="0" err="1" smtClean="0">
                <a:solidFill>
                  <a:srgbClr val="FF0000"/>
                </a:solidFill>
              </a:rPr>
              <a:t>Инновационность</a:t>
            </a:r>
            <a:r>
              <a:rPr lang="ru-RU" sz="1800" b="1" dirty="0" smtClean="0">
                <a:solidFill>
                  <a:srgbClr val="FF0000"/>
                </a:solidFill>
              </a:rPr>
              <a:t> </a:t>
            </a:r>
            <a:r>
              <a:rPr lang="ru-RU" sz="1800" dirty="0">
                <a:solidFill>
                  <a:srgbClr val="FF0000"/>
                </a:solidFill>
              </a:rPr>
              <a:t>(новизна, оригинальность идей и содержания).</a:t>
            </a:r>
          </a:p>
          <a:p>
            <a:r>
              <a:rPr lang="ru-RU" sz="1800" b="1" dirty="0" smtClean="0">
                <a:solidFill>
                  <a:srgbClr val="FF0000"/>
                </a:solidFill>
              </a:rPr>
              <a:t>Реалистичность </a:t>
            </a:r>
            <a:r>
              <a:rPr lang="ru-RU" sz="1800" dirty="0">
                <a:solidFill>
                  <a:srgbClr val="FF0000"/>
                </a:solidFill>
              </a:rPr>
              <a:t>(прогнозируемость результатов, возможность распространения и внедрения проекта, реалистичность ресурсного обеспечения, </a:t>
            </a:r>
            <a:r>
              <a:rPr lang="ru-RU" sz="1800" dirty="0" err="1">
                <a:solidFill>
                  <a:srgbClr val="FF0000"/>
                </a:solidFill>
              </a:rPr>
              <a:t>тиражированность</a:t>
            </a:r>
            <a:r>
              <a:rPr lang="ru-RU" sz="1800" dirty="0">
                <a:solidFill>
                  <a:srgbClr val="FF0000"/>
                </a:solidFill>
              </a:rPr>
              <a:t>).</a:t>
            </a:r>
          </a:p>
          <a:p>
            <a:r>
              <a:rPr lang="ru-RU" sz="1800" b="1" dirty="0" err="1" smtClean="0">
                <a:solidFill>
                  <a:srgbClr val="FF0000"/>
                </a:solidFill>
              </a:rPr>
              <a:t>Презентационность</a:t>
            </a:r>
            <a:r>
              <a:rPr lang="ru-RU" sz="1800" b="1" dirty="0" smtClean="0">
                <a:solidFill>
                  <a:srgbClr val="FF0000"/>
                </a:solidFill>
              </a:rPr>
              <a:t> </a:t>
            </a:r>
            <a:r>
              <a:rPr lang="ru-RU" sz="1800" dirty="0">
                <a:solidFill>
                  <a:srgbClr val="FF0000"/>
                </a:solidFill>
              </a:rPr>
              <a:t>(культура представления проекта, качество взаимодействия с членами группы).</a:t>
            </a:r>
          </a:p>
          <a:p>
            <a:r>
              <a:rPr lang="ru-RU" sz="1800" b="1" dirty="0" smtClean="0">
                <a:solidFill>
                  <a:srgbClr val="FF0000"/>
                </a:solidFill>
              </a:rPr>
              <a:t>Вовлеченность </a:t>
            </a:r>
            <a:r>
              <a:rPr lang="ru-RU" sz="1800" b="1" dirty="0">
                <a:solidFill>
                  <a:srgbClr val="FF0000"/>
                </a:solidFill>
              </a:rPr>
              <a:t>в разработку и защиту проекта. </a:t>
            </a:r>
          </a:p>
        </p:txBody>
      </p:sp>
    </p:spTree>
    <p:extLst>
      <p:ext uri="{BB962C8B-B14F-4D97-AF65-F5344CB8AC3E}">
        <p14:creationId xmlns:p14="http://schemas.microsoft.com/office/powerpoint/2010/main" val="4042335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/>
              <a:t>Третий очный тур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288" y="1484313"/>
            <a:ext cx="8591550" cy="1325562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ru-RU" alt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Круглый стол образовательных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политиков </a:t>
            </a:r>
          </a:p>
          <a:p>
            <a:pPr>
              <a:buFont typeface="Wingdings 2" panose="05020102010507070707" pitchFamily="18" charset="2"/>
              <a:buNone/>
            </a:pPr>
            <a:r>
              <a:rPr lang="ru-RU" altLang="ru-RU" sz="2000" b="1" dirty="0" smtClean="0">
                <a:solidFill>
                  <a:srgbClr val="C00000"/>
                </a:solidFill>
              </a:rPr>
              <a:t>(с участием </a:t>
            </a:r>
            <a:r>
              <a:rPr lang="ru-RU" altLang="ru-RU" sz="2000" b="1" dirty="0">
                <a:solidFill>
                  <a:srgbClr val="C00000"/>
                </a:solidFill>
              </a:rPr>
              <a:t>м</a:t>
            </a:r>
            <a:r>
              <a:rPr lang="ru-RU" altLang="ru-RU" sz="2000" b="1" dirty="0" smtClean="0">
                <a:solidFill>
                  <a:srgbClr val="C00000"/>
                </a:solidFill>
              </a:rPr>
              <a:t>инистра образования и науки РФ)</a:t>
            </a:r>
          </a:p>
          <a:p>
            <a:pPr>
              <a:buFont typeface="Wingdings 2" panose="05020102010507070707" pitchFamily="18" charset="2"/>
              <a:buNone/>
            </a:pPr>
            <a:endParaRPr lang="ru-RU" altLang="ru-RU" sz="2000" dirty="0" smtClean="0"/>
          </a:p>
          <a:p>
            <a:pPr>
              <a:buFont typeface="Wingdings 2" panose="05020102010507070707" pitchFamily="18" charset="2"/>
              <a:buNone/>
            </a:pPr>
            <a:endParaRPr lang="ru-RU" altLang="ru-RU" sz="2000" dirty="0" smtClean="0"/>
          </a:p>
        </p:txBody>
      </p:sp>
      <p:pic>
        <p:nvPicPr>
          <p:cNvPr id="18436" name="Picture 2" descr="C:\Documents and Settings\User\Рабочий стол\Участники круглого стола - пять учителей и минист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141663"/>
            <a:ext cx="48895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614</TotalTime>
  <Words>450</Words>
  <Application>Microsoft Office PowerPoint</Application>
  <PresentationFormat>Экран (4:3)</PresentationFormat>
  <Paragraphs>123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Calibri</vt:lpstr>
      <vt:lpstr>Georgia</vt:lpstr>
      <vt:lpstr>Verdana</vt:lpstr>
      <vt:lpstr>Wingdings</vt:lpstr>
      <vt:lpstr>Wingdings 2</vt:lpstr>
      <vt:lpstr>Официальная</vt:lpstr>
      <vt:lpstr>Учитель года России-2014</vt:lpstr>
      <vt:lpstr>Конкурсные мероприятия</vt:lpstr>
      <vt:lpstr>Заочный тур</vt:lpstr>
      <vt:lpstr>Первый очный тур</vt:lpstr>
      <vt:lpstr>Второй очный тур</vt:lpstr>
      <vt:lpstr>Мастер-класс</vt:lpstr>
      <vt:lpstr>Педагогический совет</vt:lpstr>
      <vt:lpstr>Образовательный проект</vt:lpstr>
      <vt:lpstr>Третий очный тур</vt:lpstr>
      <vt:lpstr>Весовые доли конкурсных испытаний</vt:lpstr>
      <vt:lpstr>Весовые доли конкурсных испытаний</vt:lpstr>
      <vt:lpstr>Весовые доли конкурсных испытаний</vt:lpstr>
      <vt:lpstr>Весовые доли конкурсных испытаний</vt:lpstr>
      <vt:lpstr>Весовые доли конкурсных испытаний</vt:lpstr>
      <vt:lpstr>Конкурсное жюри</vt:lpstr>
      <vt:lpstr>Конкурсное жюри</vt:lpstr>
      <vt:lpstr>Общий конкурсный рейтинг</vt:lpstr>
      <vt:lpstr>Информационно-консультационный портал  «Учитель года России» http://teacher-of-russia.ru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NoNaMe</dc:creator>
  <cp:lastModifiedBy>cuc 666</cp:lastModifiedBy>
  <cp:revision>83</cp:revision>
  <dcterms:created xsi:type="dcterms:W3CDTF">2014-03-19T19:39:47Z</dcterms:created>
  <dcterms:modified xsi:type="dcterms:W3CDTF">2014-06-25T08:11:15Z</dcterms:modified>
</cp:coreProperties>
</file>