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326" r:id="rId4"/>
    <p:sldId id="329" r:id="rId5"/>
    <p:sldId id="330" r:id="rId6"/>
    <p:sldId id="332" r:id="rId7"/>
    <p:sldId id="334" r:id="rId8"/>
    <p:sldId id="296" r:id="rId9"/>
    <p:sldId id="298" r:id="rId10"/>
    <p:sldId id="340" r:id="rId11"/>
    <p:sldId id="344" r:id="rId12"/>
    <p:sldId id="336" r:id="rId13"/>
    <p:sldId id="338" r:id="rId14"/>
    <p:sldId id="300" r:id="rId15"/>
    <p:sldId id="346" r:id="rId16"/>
    <p:sldId id="348" r:id="rId17"/>
    <p:sldId id="321" r:id="rId18"/>
    <p:sldId id="323" r:id="rId19"/>
    <p:sldId id="308" r:id="rId20"/>
    <p:sldId id="310" r:id="rId21"/>
    <p:sldId id="318" r:id="rId22"/>
    <p:sldId id="314" r:id="rId23"/>
    <p:sldId id="320" r:id="rId24"/>
    <p:sldId id="286" r:id="rId25"/>
    <p:sldId id="261" r:id="rId26"/>
    <p:sldId id="324" r:id="rId27"/>
    <p:sldId id="269" r:id="rId28"/>
    <p:sldId id="306" r:id="rId29"/>
    <p:sldId id="263" r:id="rId30"/>
    <p:sldId id="264" r:id="rId31"/>
    <p:sldId id="304" r:id="rId32"/>
    <p:sldId id="280" r:id="rId33"/>
    <p:sldId id="303" r:id="rId34"/>
    <p:sldId id="266" r:id="rId35"/>
    <p:sldId id="273" r:id="rId36"/>
    <p:sldId id="272" r:id="rId37"/>
    <p:sldId id="281" r:id="rId38"/>
    <p:sldId id="282" r:id="rId39"/>
    <p:sldId id="283" r:id="rId40"/>
    <p:sldId id="284" r:id="rId41"/>
    <p:sldId id="27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90219" autoAdjust="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5EA83-DBB8-4C5A-AD37-49792D9C4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1.liveinternet.ru/images/attach/b/3/4/201/4201875_67687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2976"/>
            <a:ext cx="5338936" cy="29131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	</a:t>
            </a:r>
            <a:r>
              <a:rPr lang="ru-RU" sz="3500" b="1" dirty="0" smtClean="0"/>
              <a:t>Очерк психологии </a:t>
            </a:r>
          </a:p>
          <a:p>
            <a:pPr>
              <a:lnSpc>
                <a:spcPct val="150000"/>
              </a:lnSpc>
              <a:buNone/>
            </a:pPr>
            <a:r>
              <a:rPr lang="ru-RU" sz="3500" b="1" dirty="0" smtClean="0"/>
              <a:t>	эффективного </a:t>
            </a:r>
            <a:r>
              <a:rPr lang="ru-RU" sz="3500" b="1" dirty="0" smtClean="0"/>
              <a:t>педагогического общения </a:t>
            </a:r>
            <a:endParaRPr lang="ru-RU" sz="3500" b="1" dirty="0" smtClean="0"/>
          </a:p>
          <a:p>
            <a:pPr>
              <a:lnSpc>
                <a:spcPct val="150000"/>
              </a:lnSpc>
              <a:buNone/>
            </a:pPr>
            <a:r>
              <a:rPr lang="ru-RU" sz="3500" b="1" dirty="0" smtClean="0"/>
              <a:t>	и взаимодействия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36866" name="Picture 2" descr="http://im3-tub-ru.yandex.net/i?id=423969224-2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36712"/>
            <a:ext cx="2808312" cy="2808312"/>
          </a:xfrm>
          <a:prstGeom prst="rect">
            <a:avLst/>
          </a:prstGeom>
          <a:noFill/>
        </p:spPr>
      </p:pic>
      <p:pic>
        <p:nvPicPr>
          <p:cNvPr id="36868" name="Picture 4" descr="http://im3-tub-ru.yandex.net/i?id=269522333-2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861048"/>
            <a:ext cx="1741056" cy="24637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6048672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i="1" dirty="0" smtClean="0"/>
              <a:t>Витольд Альбертович ЯСВИН</a:t>
            </a:r>
            <a:br>
              <a:rPr lang="ru-RU" sz="2200" i="1" dirty="0" smtClean="0"/>
            </a:br>
            <a:r>
              <a:rPr lang="ru-RU" sz="1800" i="1" dirty="0" smtClean="0"/>
              <a:t>		 </a:t>
            </a:r>
            <a:br>
              <a:rPr lang="ru-RU" sz="1800" i="1" dirty="0" smtClean="0"/>
            </a:br>
            <a:r>
              <a:rPr lang="ru-RU" sz="1800" i="1" dirty="0" smtClean="0"/>
              <a:t>  доктор психологических наук, профессор, </a:t>
            </a:r>
            <a:br>
              <a:rPr lang="ru-RU" sz="1800" i="1" dirty="0" smtClean="0"/>
            </a:br>
            <a:r>
              <a:rPr lang="ru-RU" sz="1800" i="1" dirty="0" smtClean="0"/>
              <a:t>    лауреат Премии Правительства РФ в области образования</a:t>
            </a:r>
            <a:r>
              <a:rPr lang="ru-RU" b="1" dirty="0" smtClean="0">
                <a:solidFill>
                  <a:srgbClr val="993300"/>
                </a:solidFill>
              </a:rPr>
              <a:t>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smtClean="0">
                <a:solidFill>
                  <a:srgbClr val="993300"/>
                </a:solidFill>
                <a:latin typeface="Times New Roman" pitchFamily="18" charset="0"/>
              </a:rPr>
              <a:t>Януш Корчак	</a:t>
            </a:r>
            <a:r>
              <a:rPr lang="ru-RU" sz="3400" b="1" smtClean="0">
                <a:solidFill>
                  <a:srgbClr val="993300"/>
                </a:solidFill>
                <a:latin typeface="Times New Roman" pitchFamily="18" charset="0"/>
              </a:rPr>
              <a:t>				</a:t>
            </a:r>
            <a:br>
              <a:rPr lang="ru-RU" sz="3400" b="1" smtClean="0">
                <a:solidFill>
                  <a:srgbClr val="993300"/>
                </a:solidFill>
                <a:latin typeface="Times New Roman" pitchFamily="18" charset="0"/>
              </a:rPr>
            </a:br>
            <a:r>
              <a:rPr lang="ru-RU" sz="3000" i="1" smtClean="0">
                <a:solidFill>
                  <a:srgbClr val="993300"/>
                </a:solidFill>
                <a:latin typeface="Times New Roman" pitchFamily="18" charset="0"/>
              </a:rPr>
              <a:t>Из книги «Как любить ребёнка», 1919 год</a:t>
            </a:r>
            <a:endParaRPr lang="ru-RU" sz="3400" b="1" smtClean="0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06875" y="1600200"/>
            <a:ext cx="4479925" cy="4530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>
                <a:latin typeface="Times New Roman" pitchFamily="18" charset="0"/>
              </a:rPr>
              <a:t>	Всё современное воспитание направлено на то, чтобы ребёнок был удобен, последовательно, шаг за шагом стремится усыпить, подавить, истребить всё, что является волей и свободой ребёнка, стойкостью его духа, силой его требований.</a:t>
            </a:r>
          </a:p>
        </p:txBody>
      </p:sp>
      <p:pic>
        <p:nvPicPr>
          <p:cNvPr id="30725" name="Picture 4" descr="i?id=53304216-1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1363" y="1600200"/>
            <a:ext cx="3468687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15000"/>
            <a:ext cx="2514600" cy="9906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771" name="Picture 2" descr="http://img0.liveinternet.ru/images/attach/c/2/72/145/72145837_peschel_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3173413" cy="426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3000" dirty="0">
                <a:solidFill>
                  <a:srgbClr val="993300"/>
                </a:solidFill>
              </a:rPr>
              <a:t>Оскар Фердинанд </a:t>
            </a:r>
            <a:r>
              <a:rPr lang="ru-RU" sz="3000" dirty="0" err="1">
                <a:solidFill>
                  <a:srgbClr val="993300"/>
                </a:solidFill>
              </a:rPr>
              <a:t>Пешель</a:t>
            </a:r>
            <a:r>
              <a:rPr lang="ru-RU" sz="3000" dirty="0">
                <a:solidFill>
                  <a:srgbClr val="993300"/>
                </a:solidFill>
              </a:rPr>
              <a:t>, </a:t>
            </a:r>
          </a:p>
          <a:p>
            <a:pPr algn="r">
              <a:defRPr/>
            </a:pPr>
            <a:r>
              <a:rPr lang="ru-RU" sz="1600" dirty="0">
                <a:solidFill>
                  <a:srgbClr val="993300"/>
                </a:solidFill>
              </a:rPr>
              <a:t>профессор Лейпцигского  университета, географ и антрополог.</a:t>
            </a:r>
            <a:r>
              <a:rPr lang="ru-RU" dirty="0"/>
              <a:t>.</a:t>
            </a:r>
          </a:p>
          <a:p>
            <a:pPr algn="r">
              <a:defRPr/>
            </a:pPr>
            <a:r>
              <a:rPr lang="ru-RU" sz="2400" i="1" dirty="0">
                <a:solidFill>
                  <a:srgbClr val="993300"/>
                </a:solidFill>
              </a:rPr>
              <a:t>Из статьи в журнале «</a:t>
            </a:r>
            <a:r>
              <a:rPr lang="en-US" sz="2400" i="1" dirty="0" err="1">
                <a:solidFill>
                  <a:srgbClr val="993300"/>
                </a:solidFill>
              </a:rPr>
              <a:t>Ausland</a:t>
            </a:r>
            <a:r>
              <a:rPr lang="ru-RU" sz="2400" i="1" dirty="0">
                <a:solidFill>
                  <a:srgbClr val="993300"/>
                </a:solidFill>
              </a:rPr>
              <a:t>» («Заграница»),</a:t>
            </a:r>
            <a:r>
              <a:rPr lang="ru-RU" sz="2400" dirty="0"/>
              <a:t> </a:t>
            </a:r>
            <a:r>
              <a:rPr lang="ru-RU" sz="2400" i="1" dirty="0">
                <a:solidFill>
                  <a:srgbClr val="993300"/>
                </a:solidFill>
              </a:rPr>
              <a:t>1866 год.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5715000"/>
            <a:ext cx="6629400" cy="9906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993300"/>
                </a:solidFill>
              </a:rPr>
              <a:t>Бисмарк </a:t>
            </a:r>
            <a:r>
              <a:rPr lang="ru-RU" sz="2800" dirty="0" err="1">
                <a:solidFill>
                  <a:srgbClr val="993300"/>
                </a:solidFill>
              </a:rPr>
              <a:t>Отто</a:t>
            </a:r>
            <a:r>
              <a:rPr lang="ru-RU" sz="2800" dirty="0">
                <a:solidFill>
                  <a:srgbClr val="993300"/>
                </a:solidFill>
              </a:rPr>
              <a:t> фон </a:t>
            </a:r>
            <a:r>
              <a:rPr lang="ru-RU" sz="2800" dirty="0" err="1">
                <a:solidFill>
                  <a:srgbClr val="993300"/>
                </a:solidFill>
              </a:rPr>
              <a:t>Шенхаузен</a:t>
            </a:r>
            <a:r>
              <a:rPr lang="ru-RU" sz="2400" dirty="0">
                <a:solidFill>
                  <a:srgbClr val="993300"/>
                </a:solidFill>
              </a:rPr>
              <a:t>, </a:t>
            </a:r>
          </a:p>
          <a:p>
            <a:pPr>
              <a:defRPr/>
            </a:pPr>
            <a:r>
              <a:rPr lang="ru-RU" sz="1600" dirty="0">
                <a:solidFill>
                  <a:srgbClr val="993300"/>
                </a:solidFill>
              </a:rPr>
              <a:t>первый рейхсканцлер Германской Империи в 1871-1890.</a:t>
            </a:r>
          </a:p>
        </p:txBody>
      </p:sp>
      <p:sp>
        <p:nvSpPr>
          <p:cNvPr id="32774" name="Прямоугольник 5"/>
          <p:cNvSpPr>
            <a:spLocks noChangeArrowheads="1"/>
          </p:cNvSpPr>
          <p:nvPr/>
        </p:nvSpPr>
        <p:spPr bwMode="auto">
          <a:xfrm>
            <a:off x="381000" y="1676400"/>
            <a:ext cx="518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	</a:t>
            </a:r>
            <a:r>
              <a:rPr lang="ru-RU" sz="2600" i="1"/>
              <a:t>Народное образование играет решающую роль </a:t>
            </a:r>
          </a:p>
          <a:p>
            <a:r>
              <a:rPr lang="ru-RU" sz="2600" i="1"/>
              <a:t>в войне… </a:t>
            </a:r>
          </a:p>
          <a:p>
            <a:pPr algn="r"/>
            <a:r>
              <a:rPr lang="ru-RU" sz="2600" i="1"/>
              <a:t>когда пруссаки побили австрийцев, то это была победа прусского учителя над австрийским школьным учителем.</a:t>
            </a:r>
          </a:p>
        </p:txBody>
      </p:sp>
      <p:pic>
        <p:nvPicPr>
          <p:cNvPr id="32775" name="Picture 4" descr="http://forum.cinemacenter.ir/attachments/4148d1304675688-bismarck-1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724400"/>
            <a:ext cx="14478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7-tub-ru.yandex.net/i?id=228519590-64-7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0"/>
            <a:ext cx="640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www.amic.ru/images/gallery_09-2011/640.74605579_avatar_172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0386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993300"/>
                </a:solidFill>
              </a:rPr>
              <a:t>	</a:t>
            </a:r>
            <a:r>
              <a:rPr lang="en-US" sz="2000" dirty="0">
                <a:solidFill>
                  <a:srgbClr val="993300"/>
                </a:solidFill>
              </a:rPr>
              <a:t>- </a:t>
            </a:r>
            <a:r>
              <a:rPr lang="ru-RU" sz="2000" dirty="0">
                <a:solidFill>
                  <a:srgbClr val="993300"/>
                </a:solidFill>
              </a:rPr>
              <a:t>В чём смысл вашей профессии</a:t>
            </a:r>
            <a:r>
              <a:rPr lang="en-US" sz="2000" dirty="0">
                <a:solidFill>
                  <a:srgbClr val="993300"/>
                </a:solidFill>
              </a:rPr>
              <a:t>?</a:t>
            </a:r>
            <a:endParaRPr lang="ru-RU" sz="2000" dirty="0">
              <a:solidFill>
                <a:srgbClr val="9933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9933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993300"/>
                </a:solidFill>
              </a:rPr>
              <a:t>	- </a:t>
            </a:r>
            <a:r>
              <a:rPr lang="ru-RU" sz="2000" dirty="0">
                <a:solidFill>
                  <a:srgbClr val="993300"/>
                </a:solidFill>
              </a:rPr>
              <a:t>«</a:t>
            </a:r>
            <a:r>
              <a:rPr lang="ru-RU" sz="2400" b="1" dirty="0">
                <a:solidFill>
                  <a:srgbClr val="993300"/>
                </a:solidFill>
              </a:rPr>
              <a:t>ДАВАТЬ ДЕТЯМ ЗНАНИЯ</a:t>
            </a:r>
            <a:r>
              <a:rPr lang="ru-RU" sz="2400" dirty="0">
                <a:solidFill>
                  <a:srgbClr val="993300"/>
                </a:solidFill>
              </a:rPr>
              <a:t>»…</a:t>
            </a:r>
            <a:r>
              <a:rPr lang="ru-RU" sz="2400" b="1" dirty="0">
                <a:solidFill>
                  <a:srgbClr val="993300"/>
                </a:solidFill>
              </a:rPr>
              <a:t> </a:t>
            </a:r>
            <a:endParaRPr lang="ru-RU" sz="2000" dirty="0">
              <a:solidFill>
                <a:srgbClr val="99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993300"/>
                </a:solidFill>
              </a:rPr>
              <a:t>А можно ли знания </a:t>
            </a:r>
            <a:r>
              <a:rPr lang="ru-RU" sz="2000" b="1" dirty="0">
                <a:solidFill>
                  <a:srgbClr val="993300"/>
                </a:solidFill>
              </a:rPr>
              <a:t>ДАТЬ</a:t>
            </a:r>
            <a:r>
              <a:rPr lang="en-US" sz="2000" dirty="0">
                <a:solidFill>
                  <a:srgbClr val="993300"/>
                </a:solidFill>
              </a:rPr>
              <a:t>?</a:t>
            </a:r>
            <a:r>
              <a:rPr lang="ru-RU" sz="2000" dirty="0">
                <a:solidFill>
                  <a:srgbClr val="993300"/>
                </a:solidFill>
              </a:rPr>
              <a:t> </a:t>
            </a:r>
          </a:p>
          <a:p>
            <a:pPr algn="ctr">
              <a:defRPr/>
            </a:pPr>
            <a:r>
              <a:rPr lang="ru-RU" sz="2000" dirty="0">
                <a:solidFill>
                  <a:srgbClr val="993300"/>
                </a:solidFill>
              </a:rPr>
              <a:t>Школьники их должны </a:t>
            </a:r>
            <a:r>
              <a:rPr lang="ru-RU" sz="2000" b="1" dirty="0">
                <a:solidFill>
                  <a:srgbClr val="993300"/>
                </a:solidFill>
              </a:rPr>
              <a:t>ВЗЯТЬ</a:t>
            </a:r>
            <a:r>
              <a:rPr lang="en-US" sz="2000" dirty="0">
                <a:solidFill>
                  <a:srgbClr val="993300"/>
                </a:solidFill>
              </a:rPr>
              <a:t>?</a:t>
            </a:r>
            <a:r>
              <a:rPr lang="ru-RU" sz="2000" dirty="0">
                <a:solidFill>
                  <a:srgbClr val="993300"/>
                </a:solidFill>
              </a:rPr>
              <a:t> </a:t>
            </a:r>
          </a:p>
          <a:p>
            <a:pPr algn="ctr">
              <a:defRPr/>
            </a:pPr>
            <a:r>
              <a:rPr lang="ru-RU" sz="2000" dirty="0">
                <a:solidFill>
                  <a:srgbClr val="993300"/>
                </a:solidFill>
              </a:rPr>
              <a:t>А потом на экзамене </a:t>
            </a:r>
            <a:r>
              <a:rPr lang="ru-RU" sz="2000" b="1" dirty="0">
                <a:solidFill>
                  <a:srgbClr val="993300"/>
                </a:solidFill>
              </a:rPr>
              <a:t>СДАТЬ</a:t>
            </a:r>
            <a:r>
              <a:rPr lang="en-US" sz="2000" dirty="0">
                <a:solidFill>
                  <a:srgbClr val="993300"/>
                </a:solidFill>
              </a:rPr>
              <a:t>?</a:t>
            </a:r>
            <a:endParaRPr lang="ru-RU" sz="2000" dirty="0">
              <a:solidFill>
                <a:srgbClr val="993300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rgbClr val="993300"/>
                </a:solidFill>
              </a:rPr>
              <a:t>Да, и «ЗНАНИЯ» ли…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ockingclub.net/images/stories/masle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http://womanadvice.ru/sites/default/files/imagecache/width_250/giperopeka_posledstv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1577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otivators.ru/sites/default/files/imagecache/main-motivator/motivator-14437.jpg"/>
          <p:cNvPicPr>
            <a:picLocks noChangeAspect="1" noChangeArrowheads="1"/>
          </p:cNvPicPr>
          <p:nvPr/>
        </p:nvPicPr>
        <p:blipFill>
          <a:blip r:embed="rId2" cstate="print"/>
          <a:srcRect l="3522" t="4724" r="5283" b="22835"/>
          <a:stretch>
            <a:fillRect/>
          </a:stretch>
        </p:blipFill>
        <p:spPr bwMode="auto">
          <a:xfrm>
            <a:off x="0" y="733425"/>
            <a:ext cx="91852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56038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400" smtClean="0">
                <a:solidFill>
                  <a:srgbClr val="993300"/>
                </a:solidFill>
              </a:rPr>
              <a:t>Факторы  социальной  депривации учащихся  </a:t>
            </a:r>
            <a:br>
              <a:rPr lang="ru-RU" sz="2400" smtClean="0">
                <a:solidFill>
                  <a:srgbClr val="993300"/>
                </a:solidFill>
              </a:rPr>
            </a:br>
            <a:r>
              <a:rPr lang="ru-RU" sz="2400" smtClean="0">
                <a:solidFill>
                  <a:srgbClr val="993300"/>
                </a:solidFill>
              </a:rPr>
              <a:t>в  условиях  мегаполиса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4800" y="1219200"/>
            <a:ext cx="4267200" cy="1219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i="1"/>
          </a:p>
          <a:p>
            <a:pPr algn="ctr"/>
            <a:endParaRPr lang="ru-RU" sz="1400" i="1"/>
          </a:p>
          <a:p>
            <a:pPr algn="ctr"/>
            <a:r>
              <a:rPr lang="ru-RU" sz="1400" b="1">
                <a:solidFill>
                  <a:srgbClr val="CC3300"/>
                </a:solidFill>
              </a:rPr>
              <a:t>Неблагоприятная </a:t>
            </a:r>
          </a:p>
          <a:p>
            <a:pPr algn="ctr"/>
            <a:r>
              <a:rPr lang="ru-RU" sz="1400" b="1">
                <a:solidFill>
                  <a:srgbClr val="CC3300"/>
                </a:solidFill>
              </a:rPr>
              <a:t>экологическая ситуация</a:t>
            </a:r>
            <a:r>
              <a:rPr lang="ru-RU" sz="1400"/>
              <a:t>, </a:t>
            </a:r>
          </a:p>
          <a:p>
            <a:pPr algn="ctr"/>
            <a:r>
              <a:rPr lang="ru-RU" sz="1200" b="1"/>
              <a:t>обусловливающая ослабление</a:t>
            </a:r>
          </a:p>
          <a:p>
            <a:pPr algn="ctr"/>
            <a:r>
              <a:rPr lang="ru-RU" sz="1200" b="1"/>
              <a:t> физического, психического и психологического </a:t>
            </a:r>
          </a:p>
          <a:p>
            <a:pPr algn="ctr"/>
            <a:r>
              <a:rPr lang="ru-RU" sz="1200" b="1"/>
              <a:t>здоровья</a:t>
            </a:r>
          </a:p>
          <a:p>
            <a:pPr algn="ctr"/>
            <a:endParaRPr lang="ru-RU" sz="1400" b="1"/>
          </a:p>
          <a:p>
            <a:pPr algn="ctr"/>
            <a:endParaRPr lang="ru-R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4800" y="2514600"/>
            <a:ext cx="2514600" cy="2514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400" b="1">
                <a:solidFill>
                  <a:srgbClr val="CC3300"/>
                </a:solidFill>
              </a:rPr>
              <a:t>Транспортная </a:t>
            </a:r>
          </a:p>
          <a:p>
            <a:r>
              <a:rPr lang="ru-RU" sz="1400" b="1">
                <a:solidFill>
                  <a:srgbClr val="CC3300"/>
                </a:solidFill>
              </a:rPr>
              <a:t>перегруженность </a:t>
            </a:r>
          </a:p>
          <a:p>
            <a:r>
              <a:rPr lang="ru-RU" sz="1400" b="1">
                <a:solidFill>
                  <a:srgbClr val="CC3300"/>
                </a:solidFill>
              </a:rPr>
              <a:t>города</a:t>
            </a:r>
            <a:r>
              <a:rPr lang="ru-RU" sz="1400" b="1"/>
              <a:t>,</a:t>
            </a:r>
            <a:r>
              <a:rPr lang="ru-RU" sz="1400"/>
              <a:t> </a:t>
            </a:r>
            <a:endParaRPr lang="ru-RU" sz="1400" b="1"/>
          </a:p>
          <a:p>
            <a:r>
              <a:rPr lang="ru-RU" sz="1200" b="1"/>
              <a:t>приводящая к несоразмерным </a:t>
            </a:r>
          </a:p>
          <a:p>
            <a:r>
              <a:rPr lang="ru-RU" sz="1200" b="1"/>
              <a:t>временным затратам </a:t>
            </a:r>
          </a:p>
          <a:p>
            <a:r>
              <a:rPr lang="ru-RU" sz="1200" b="1"/>
              <a:t>на посещение учащимися </a:t>
            </a:r>
          </a:p>
          <a:p>
            <a:r>
              <a:rPr lang="ru-RU" sz="1200" b="1"/>
              <a:t>культурно-досуговых и других </a:t>
            </a:r>
          </a:p>
          <a:p>
            <a:r>
              <a:rPr lang="ru-RU" sz="1200" b="1"/>
              <a:t>личностно развивающих </a:t>
            </a:r>
          </a:p>
          <a:p>
            <a:r>
              <a:rPr lang="ru-RU" sz="1200" b="1"/>
              <a:t>учреждений и мероприятий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1600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CC3300"/>
                </a:solidFill>
              </a:rPr>
              <a:t>Повышенная криминальная </a:t>
            </a:r>
          </a:p>
          <a:p>
            <a:pPr algn="ctr"/>
            <a:r>
              <a:rPr lang="ru-RU" sz="1400" b="1">
                <a:solidFill>
                  <a:srgbClr val="CC3300"/>
                </a:solidFill>
              </a:rPr>
              <a:t>и террористическая опасность</a:t>
            </a:r>
            <a:r>
              <a:rPr lang="ru-RU" sz="1400"/>
              <a:t>, </a:t>
            </a:r>
          </a:p>
          <a:p>
            <a:pPr algn="ctr"/>
            <a:r>
              <a:rPr lang="ru-RU" sz="1200" b="1"/>
              <a:t>лишающая детей и подростков </a:t>
            </a:r>
          </a:p>
          <a:p>
            <a:pPr algn="ctr"/>
            <a:r>
              <a:rPr lang="ru-RU" sz="1200" b="1"/>
              <a:t>возможности естественной социализации </a:t>
            </a:r>
          </a:p>
          <a:p>
            <a:pPr algn="ctr"/>
            <a:r>
              <a:rPr lang="ru-RU" sz="1200" b="1"/>
              <a:t>в традиционном уличном сообществе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5029200"/>
            <a:ext cx="4419600" cy="1828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CC3300"/>
                </a:solidFill>
              </a:rPr>
              <a:t>Высокая концентрация </a:t>
            </a:r>
          </a:p>
          <a:p>
            <a:pPr algn="ctr"/>
            <a:r>
              <a:rPr lang="ru-RU" sz="1400" b="1">
                <a:solidFill>
                  <a:srgbClr val="CC3300"/>
                </a:solidFill>
              </a:rPr>
              <a:t>источников негативного влияния </a:t>
            </a:r>
          </a:p>
          <a:p>
            <a:pPr algn="ctr"/>
            <a:r>
              <a:rPr lang="ru-RU" sz="1400" b="1">
                <a:solidFill>
                  <a:srgbClr val="CC3300"/>
                </a:solidFill>
              </a:rPr>
              <a:t>на духовно-нравственное </a:t>
            </a:r>
          </a:p>
          <a:p>
            <a:pPr algn="ctr"/>
            <a:r>
              <a:rPr lang="ru-RU" sz="1400" b="1">
                <a:solidFill>
                  <a:srgbClr val="CC3300"/>
                </a:solidFill>
              </a:rPr>
              <a:t>развитие учащихся</a:t>
            </a:r>
            <a:r>
              <a:rPr lang="ru-RU" sz="1400"/>
              <a:t>, </a:t>
            </a:r>
          </a:p>
          <a:p>
            <a:pPr algn="ctr"/>
            <a:r>
              <a:rPr lang="ru-RU" sz="1200" b="1"/>
              <a:t>способствующая искажениям </a:t>
            </a:r>
          </a:p>
          <a:p>
            <a:pPr algn="ctr"/>
            <a:r>
              <a:rPr lang="ru-RU" sz="1200" b="1"/>
              <a:t>в процессе их социализации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4800600" y="5181600"/>
            <a:ext cx="4343400" cy="1676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rgbClr val="CC3300"/>
                </a:solidFill>
              </a:rPr>
              <a:t>Высокая миграционная нагрузка</a:t>
            </a:r>
            <a:r>
              <a:rPr lang="ru-RU" sz="1400" b="1"/>
              <a:t>,</a:t>
            </a:r>
            <a:r>
              <a:rPr lang="ru-RU"/>
              <a:t> </a:t>
            </a:r>
          </a:p>
          <a:p>
            <a:pPr algn="ctr"/>
            <a:r>
              <a:rPr lang="ru-RU" sz="1200" b="1"/>
              <a:t>вызывающая определённую </a:t>
            </a:r>
          </a:p>
          <a:p>
            <a:pPr algn="ctr"/>
            <a:r>
              <a:rPr lang="ru-RU" sz="1200" b="1"/>
              <a:t>межэтническую и межконфессиональную </a:t>
            </a:r>
          </a:p>
          <a:p>
            <a:pPr algn="ctr"/>
            <a:r>
              <a:rPr lang="ru-RU" sz="1200" b="1"/>
              <a:t>напряжённость </a:t>
            </a:r>
          </a:p>
          <a:p>
            <a:pPr algn="ctr"/>
            <a:r>
              <a:rPr lang="ru-RU" sz="1200" b="1"/>
              <a:t>в социальной и образовательной среде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6096000" y="2743200"/>
            <a:ext cx="3048000" cy="2286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 sz="1400" b="1">
                <a:solidFill>
                  <a:srgbClr val="CC3300"/>
                </a:solidFill>
              </a:rPr>
              <a:t>Минимизация </a:t>
            </a:r>
          </a:p>
          <a:p>
            <a:pPr algn="r"/>
            <a:r>
              <a:rPr lang="ru-RU" sz="1400" b="1">
                <a:solidFill>
                  <a:srgbClr val="CC3300"/>
                </a:solidFill>
              </a:rPr>
              <a:t>семейного общения</a:t>
            </a:r>
            <a:r>
              <a:rPr lang="ru-RU" sz="1400" i="1"/>
              <a:t>, </a:t>
            </a:r>
          </a:p>
          <a:p>
            <a:pPr algn="r"/>
            <a:r>
              <a:rPr lang="ru-RU" sz="1200" b="1"/>
              <a:t>обусловленная </a:t>
            </a:r>
          </a:p>
          <a:p>
            <a:pPr algn="r"/>
            <a:r>
              <a:rPr lang="ru-RU" sz="1200" b="1"/>
              <a:t>большим временем</a:t>
            </a:r>
          </a:p>
          <a:p>
            <a:pPr algn="r"/>
            <a:r>
              <a:rPr lang="ru-RU" sz="1200" b="1"/>
              <a:t> трудовой занятости родителей, </a:t>
            </a:r>
          </a:p>
          <a:p>
            <a:pPr algn="r"/>
            <a:r>
              <a:rPr lang="ru-RU" sz="1200" b="1"/>
              <a:t>приводящая </a:t>
            </a:r>
          </a:p>
          <a:p>
            <a:pPr algn="r"/>
            <a:r>
              <a:rPr lang="ru-RU" sz="1200" b="1"/>
              <a:t>к конфликтным ситуациям </a:t>
            </a:r>
          </a:p>
          <a:p>
            <a:pPr algn="r"/>
            <a:r>
              <a:rPr lang="ru-RU" sz="1200" b="1"/>
              <a:t>и недостаточному </a:t>
            </a:r>
          </a:p>
          <a:p>
            <a:pPr algn="r"/>
            <a:r>
              <a:rPr lang="ru-RU" sz="1200" b="1"/>
              <a:t>взаимопониманию </a:t>
            </a:r>
          </a:p>
          <a:p>
            <a:pPr algn="r"/>
            <a:r>
              <a:rPr lang="ru-RU" sz="1200" b="1"/>
              <a:t>между поколениями</a:t>
            </a:r>
          </a:p>
        </p:txBody>
      </p:sp>
      <p:pic>
        <p:nvPicPr>
          <p:cNvPr id="34826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2438400"/>
            <a:ext cx="3565525" cy="2851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2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95600" y="3068638"/>
            <a:ext cx="4191000" cy="2089150"/>
          </a:xfrm>
          <a:prstGeom prst="ellipse">
            <a:avLst/>
          </a:prstGeom>
          <a:solidFill>
            <a:srgbClr val="FEEAC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1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ПРОБЛЕМА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Отсутствие адекватной методологии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и методического арсенала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оценки образовательных организаций,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а также стратегии их развития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в контексте направленности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на формирование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личностных и </a:t>
            </a:r>
            <a:r>
              <a:rPr lang="ru-RU" sz="1100" b="1" dirty="0" err="1">
                <a:solidFill>
                  <a:schemeClr val="tx1"/>
                </a:solidFill>
                <a:cs typeface="Times New Roman" pitchFamily="18" charset="0"/>
              </a:rPr>
              <a:t>метапредметных</a:t>
            </a: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cs typeface="Times New Roman" pitchFamily="18" charset="0"/>
              </a:rPr>
              <a:t>образовательных результатов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2400" y="5300663"/>
            <a:ext cx="8839200" cy="1296987"/>
          </a:xfrm>
          <a:prstGeom prst="roundRect">
            <a:avLst/>
          </a:prstGeom>
          <a:solidFill>
            <a:srgbClr val="FEEAC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Для эффективной реализации новых приоритетов образовательной политики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необходимо содержательное расширение </a:t>
            </a:r>
            <a:r>
              <a:rPr lang="ru-RU" sz="1100" b="1" dirty="0" err="1">
                <a:solidFill>
                  <a:schemeClr val="tx1"/>
                </a:solidFill>
              </a:rPr>
              <a:t>критериальной</a:t>
            </a:r>
            <a:r>
              <a:rPr lang="ru-RU" sz="1100" b="1" dirty="0">
                <a:solidFill>
                  <a:schemeClr val="tx1"/>
                </a:solidFill>
              </a:rPr>
              <a:t> базы оценки деятельности образовательных организаций. </a:t>
            </a:r>
          </a:p>
          <a:p>
            <a:pPr algn="ctr">
              <a:defRPr/>
            </a:pPr>
            <a:endParaRPr lang="ru-RU" sz="11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Рейтинг образовательных организаций должен отражать, наряду с уровнем предметных образовательных результатов,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также уровень организации образовательных условий и возможностей,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направленных на достижение личностных и </a:t>
            </a:r>
            <a:r>
              <a:rPr lang="ru-RU" sz="1100" b="1" dirty="0" err="1">
                <a:solidFill>
                  <a:schemeClr val="tx1"/>
                </a:solidFill>
              </a:rPr>
              <a:t>метапредметных</a:t>
            </a:r>
            <a:r>
              <a:rPr lang="ru-RU" sz="1100" b="1" dirty="0">
                <a:solidFill>
                  <a:schemeClr val="tx1"/>
                </a:solidFill>
              </a:rPr>
              <a:t> результатов обучающихся.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388" y="3068638"/>
            <a:ext cx="2663825" cy="20891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sz="1100" b="1" dirty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100" b="1" dirty="0">
                <a:solidFill>
                  <a:schemeClr val="tx1"/>
                </a:solidFill>
              </a:rPr>
              <a:t> ФГОС общего образования,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100" b="1" dirty="0">
                <a:solidFill>
                  <a:schemeClr val="tx1"/>
                </a:solidFill>
              </a:rPr>
              <a:t> Закон об образовании в РФ,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100" b="1" dirty="0">
                <a:solidFill>
                  <a:schemeClr val="tx1"/>
                </a:solidFill>
              </a:rPr>
              <a:t>  Национальная стратегия действий в интересах детей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на 2012 - 2017 г.г.,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100" b="1" dirty="0">
                <a:solidFill>
                  <a:schemeClr val="tx1"/>
                </a:solidFill>
              </a:rPr>
              <a:t> Стратегия-2020</a:t>
            </a:r>
            <a:r>
              <a:rPr lang="ru-RU" sz="1100" dirty="0">
                <a:solidFill>
                  <a:schemeClr val="tx1"/>
                </a:solidFill>
              </a:rPr>
              <a:t>: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Новая модель роста —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новая социальная политика,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100" b="1" dirty="0">
                <a:solidFill>
                  <a:schemeClr val="tx1"/>
                </a:solidFill>
              </a:rPr>
              <a:t> Московский стандарт качества образования и др.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64388" y="3068638"/>
            <a:ext cx="1800225" cy="2016125"/>
          </a:xfrm>
          <a:prstGeom prst="roundRect">
            <a:avLst/>
          </a:prstGeom>
          <a:solidFill>
            <a:srgbClr val="FEE2F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Рейтинги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образовательных организаций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по результатам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ЕГЭ, ГЕА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</a:rPr>
              <a:t>и предметных олимпиад</a:t>
            </a:r>
            <a:endParaRPr lang="ru-RU" sz="1100" dirty="0"/>
          </a:p>
        </p:txBody>
      </p:sp>
      <p:sp>
        <p:nvSpPr>
          <p:cNvPr id="9" name="Овал 8"/>
          <p:cNvSpPr/>
          <p:nvPr/>
        </p:nvSpPr>
        <p:spPr>
          <a:xfrm>
            <a:off x="5364163" y="1484313"/>
            <a:ext cx="3435350" cy="1728787"/>
          </a:xfrm>
          <a:prstGeom prst="ellipse">
            <a:avLst/>
          </a:prstGeom>
          <a:solidFill>
            <a:srgbClr val="FEE2F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Доминирующее представление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о качества образования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на основе оценки 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предметных образовательных результатов</a:t>
            </a:r>
            <a:endParaRPr lang="ru-RU" sz="1200" dirty="0"/>
          </a:p>
        </p:txBody>
      </p:sp>
      <p:sp>
        <p:nvSpPr>
          <p:cNvPr id="8" name="Овал 7"/>
          <p:cNvSpPr/>
          <p:nvPr/>
        </p:nvSpPr>
        <p:spPr>
          <a:xfrm>
            <a:off x="323850" y="1484313"/>
            <a:ext cx="4032250" cy="17287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Новые приоритеты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образовательной политики РФ,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ориентирующие на 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личностные, </a:t>
            </a:r>
          </a:p>
          <a:p>
            <a:pPr algn="ctr">
              <a:defRPr/>
            </a:pPr>
            <a:r>
              <a:rPr lang="ru-RU" sz="1200" b="1" dirty="0" err="1">
                <a:solidFill>
                  <a:srgbClr val="FF0000"/>
                </a:solidFill>
                <a:cs typeface="Times New Roman" pitchFamily="18" charset="0"/>
              </a:rPr>
              <a:t>метапредметные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 и предметные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образовательные результаты</a:t>
            </a:r>
            <a:endParaRPr lang="ru-RU" sz="1200" dirty="0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779838" y="1989138"/>
            <a:ext cx="2305050" cy="719137"/>
          </a:xfrm>
          <a:prstGeom prst="leftRightArrow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ПРОТИВОРЕЧИЕ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716463" y="2636838"/>
            <a:ext cx="484187" cy="576262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395288" y="0"/>
          <a:ext cx="1601787" cy="1196975"/>
        </p:xfrm>
        <a:graphic>
          <a:graphicData uri="http://schemas.openxmlformats.org/presentationml/2006/ole">
            <p:oleObj spid="_x0000_s1026" name="Слайд" r:id="rId3" imgW="4570541" imgH="3427323" progId="PowerPoint.Slide.12">
              <p:embed/>
            </p:oleObj>
          </a:graphicData>
        </a:graphic>
      </p:graphicFrame>
      <p:sp>
        <p:nvSpPr>
          <p:cNvPr id="18" name="Стрелка вниз 17"/>
          <p:cNvSpPr/>
          <p:nvPr/>
        </p:nvSpPr>
        <p:spPr>
          <a:xfrm>
            <a:off x="4716463" y="5013325"/>
            <a:ext cx="484187" cy="431800"/>
          </a:xfrm>
          <a:prstGeom prst="downArrow">
            <a:avLst/>
          </a:prstGeom>
          <a:solidFill>
            <a:srgbClr val="FEEA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95513" y="260350"/>
            <a:ext cx="6769100" cy="720725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rgbClr val="993300"/>
                </a:solidFill>
              </a:rPr>
              <a:t>Проблемное  поле  наших теоретических исследований, </a:t>
            </a:r>
          </a:p>
          <a:p>
            <a:pPr>
              <a:defRPr/>
            </a:pPr>
            <a:r>
              <a:rPr lang="ru-RU" dirty="0">
                <a:solidFill>
                  <a:srgbClr val="993300"/>
                </a:solidFill>
              </a:rPr>
              <a:t>методических разработок и образовательных 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387424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s019.radikal.ru/i640/1205/0d/f2e0fe623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3672408" cy="5629682"/>
          </a:xfrm>
          <a:prstGeom prst="rect">
            <a:avLst/>
          </a:prstGeom>
          <a:noFill/>
        </p:spPr>
      </p:pic>
      <p:pic>
        <p:nvPicPr>
          <p:cNvPr id="1036" name="Picture 12" descr="http://im8-tub-ru.yandex.net/i?id=82590062-6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2888961" cy="3494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15616" y="2492896"/>
            <a:ext cx="3168352" cy="20882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15616" y="476672"/>
            <a:ext cx="3168352" cy="18722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1439273">
            <a:off x="1120684" y="4725891"/>
            <a:ext cx="3168352" cy="179933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547664" y="1052736"/>
            <a:ext cx="2376264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Родитель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75656" y="3212976"/>
            <a:ext cx="2376264" cy="216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Взрослый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19672" y="5013176"/>
            <a:ext cx="216024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Ребёнок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19672" y="1556792"/>
            <a:ext cx="216024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НАДО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03648" y="3573016"/>
            <a:ext cx="252028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АНАЛИЗ  ИНФОРМАЦИИ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И  ПРИНЯТИЕ   РЕШЕНИЙ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331640" y="5517232"/>
            <a:ext cx="26642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ХОЧУ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08104" y="764704"/>
            <a:ext cx="3312368" cy="15841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Традиции, стереотипы, законы, обязанности, правила…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Наказания, указания, замечания, забота, опека…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80112" y="2924944"/>
            <a:ext cx="3240360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Компромиссы, размышления…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Разрешения, договорённости,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вопросы и ответы …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508104" y="4653136"/>
            <a:ext cx="3312368" cy="20882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Желания, спонтанные реакции,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любовь, озорство, творчество, страдания, обиды…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Просьбы, провокации, извинения, манипуляции, оправдания…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4355976" y="1196752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4427984" y="3356992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4355976" y="5301208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2299473" y="2317151"/>
            <a:ext cx="709205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6200000">
            <a:off x="2299474" y="4261366"/>
            <a:ext cx="709205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15616" y="2492896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15616" y="476672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15616" y="4509120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68144" y="476672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40152" y="2492896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40152" y="4509120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203848" y="1268760"/>
            <a:ext cx="26642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03848" y="3284984"/>
            <a:ext cx="26642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03848" y="5301208"/>
            <a:ext cx="26642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275856" y="1844824"/>
            <a:ext cx="266429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203848" y="4005064"/>
            <a:ext cx="288032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131840" y="6021288"/>
            <a:ext cx="29523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331640" y="1268760"/>
            <a:ext cx="1656184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Родитель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3429000"/>
            <a:ext cx="172819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Взрослый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31640" y="5301208"/>
            <a:ext cx="1728192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Ребёнок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84168" y="1268760"/>
            <a:ext cx="172819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Родитель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3284984"/>
            <a:ext cx="172819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Взрослый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84168" y="5301208"/>
            <a:ext cx="18002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Ребёнок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tatic6.depositphotos.com/1028437/615/v/450/dep_6159935-Alpinist-climbing-a-moun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6865154" cy="560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15616" y="2492896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15616" y="476672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15616" y="4509120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68144" y="476672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40152" y="2492896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40152" y="4509120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203848" y="2276872"/>
            <a:ext cx="3024336" cy="34563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987824" y="1628800"/>
            <a:ext cx="2880320" cy="32403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331640" y="1268760"/>
            <a:ext cx="1656184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Родитель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3429000"/>
            <a:ext cx="172819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Взрослый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31640" y="5301208"/>
            <a:ext cx="1728192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Ребёнок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84168" y="1268760"/>
            <a:ext cx="172819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Родитель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3284984"/>
            <a:ext cx="172819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Взрослый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84168" y="5301208"/>
            <a:ext cx="18002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Ребёнок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Конфликт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15616" y="2492896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15616" y="476672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15616" y="4509120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68144" y="476672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40152" y="2492896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40152" y="4509120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31640" y="1268760"/>
            <a:ext cx="1656184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Родитель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3429000"/>
            <a:ext cx="172819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Взрослый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31640" y="5301208"/>
            <a:ext cx="1728192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Ребёнок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84168" y="1268760"/>
            <a:ext cx="172819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Родитель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3284984"/>
            <a:ext cx="172819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Взрослый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84168" y="5301208"/>
            <a:ext cx="18002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Ребёнок</a:t>
            </a:r>
          </a:p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211960" y="3068960"/>
            <a:ext cx="576064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131840" y="1628800"/>
            <a:ext cx="2736304" cy="34563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03848" y="1628800"/>
            <a:ext cx="2808312" cy="35283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15616" y="2492896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15616" y="476672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15616" y="4509120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68144" y="476672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40152" y="2492896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40152" y="4509120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331640" y="1268760"/>
            <a:ext cx="1656184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Родитель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3429000"/>
            <a:ext cx="172819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Взрослый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31640" y="5301208"/>
            <a:ext cx="1728192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Ребёнок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84168" y="1268760"/>
            <a:ext cx="172819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Родитель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3284984"/>
            <a:ext cx="172819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Взрослый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84168" y="5301208"/>
            <a:ext cx="18002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Ребёнок</a:t>
            </a:r>
          </a:p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4211960" y="3212976"/>
            <a:ext cx="576064" cy="5040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203848" y="1628800"/>
            <a:ext cx="2664296" cy="3600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9" idx="2"/>
          </p:cNvCxnSpPr>
          <p:nvPr/>
        </p:nvCxnSpPr>
        <p:spPr>
          <a:xfrm>
            <a:off x="3203848" y="3501008"/>
            <a:ext cx="273630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419872" y="2852936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Конфликт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15616" y="2492896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15616" y="476672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15616" y="4509120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868144" y="476672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40152" y="2492896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40152" y="4509120"/>
            <a:ext cx="2088232" cy="201622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203848" y="3284984"/>
            <a:ext cx="2664296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131840" y="4005064"/>
            <a:ext cx="288032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331640" y="1268760"/>
            <a:ext cx="1656184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Родитель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3429000"/>
            <a:ext cx="1728192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Взрослый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31640" y="5301208"/>
            <a:ext cx="1728192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Ребёнок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84168" y="1268760"/>
            <a:ext cx="172819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Родитель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3284984"/>
            <a:ext cx="1728192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Взрослый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84168" y="5301208"/>
            <a:ext cx="180020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Ребёнок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476672"/>
            <a:ext cx="5493296" cy="582210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Мировоззренческий компонент</a:t>
            </a:r>
            <a:r>
              <a:rPr lang="ru-RU" dirty="0" smtClean="0"/>
              <a:t> включает: </a:t>
            </a:r>
          </a:p>
          <a:p>
            <a:pPr>
              <a:buNone/>
            </a:pPr>
            <a:r>
              <a:rPr lang="ru-RU" dirty="0" smtClean="0"/>
              <a:t>1)  жизненные ценности и смыслы человека, определяющие эффективность его взаимодействий; </a:t>
            </a:r>
          </a:p>
          <a:p>
            <a:pPr>
              <a:buNone/>
            </a:pPr>
            <a:r>
              <a:rPr lang="ru-RU" dirty="0" smtClean="0"/>
              <a:t>2) отношение к себе и окружающим людям;</a:t>
            </a:r>
          </a:p>
          <a:p>
            <a:pPr>
              <a:buNone/>
            </a:pPr>
            <a:r>
              <a:rPr lang="ru-RU" dirty="0" smtClean="0"/>
              <a:t>3) поведенческие стратегии (ролевое или партнёрское взаимодействие).</a:t>
            </a:r>
          </a:p>
          <a:p>
            <a:pPr>
              <a:buNone/>
            </a:pPr>
            <a:r>
              <a:rPr lang="ru-RU" b="1" dirty="0" smtClean="0"/>
              <a:t>Психологический компонент</a:t>
            </a:r>
            <a:r>
              <a:rPr lang="ru-RU" dirty="0" smtClean="0"/>
              <a:t> включает: </a:t>
            </a:r>
          </a:p>
          <a:p>
            <a:pPr>
              <a:buNone/>
            </a:pPr>
            <a:r>
              <a:rPr lang="ru-RU" dirty="0" smtClean="0"/>
              <a:t>1) способности познавать и понимать себя и других людей; </a:t>
            </a:r>
          </a:p>
          <a:p>
            <a:pPr>
              <a:buNone/>
            </a:pPr>
            <a:r>
              <a:rPr lang="ru-RU" dirty="0" smtClean="0"/>
              <a:t>2) способности к сочувствию и сопереживанию партнёрам, к анализу своего поведения по отношению к другим людям; </a:t>
            </a:r>
          </a:p>
          <a:p>
            <a:pPr>
              <a:buNone/>
            </a:pPr>
            <a:r>
              <a:rPr lang="ru-RU" dirty="0" smtClean="0"/>
              <a:t>3) способность оценивать и выстраивать процесс взаимодействия, учитывая  точки зрения всех его участников и т.п. </a:t>
            </a:r>
          </a:p>
          <a:p>
            <a:pPr>
              <a:buNone/>
            </a:pPr>
            <a:r>
              <a:rPr lang="ru-RU" b="1" dirty="0" smtClean="0"/>
              <a:t>Технологический компонент</a:t>
            </a:r>
            <a:r>
              <a:rPr lang="ru-RU" dirty="0" smtClean="0"/>
              <a:t> включает: </a:t>
            </a:r>
          </a:p>
          <a:p>
            <a:pPr>
              <a:buNone/>
            </a:pPr>
            <a:r>
              <a:rPr lang="ru-RU" dirty="0" smtClean="0"/>
              <a:t>1) техники и приёмы слушания собеседников; </a:t>
            </a:r>
          </a:p>
          <a:p>
            <a:pPr>
              <a:buNone/>
            </a:pPr>
            <a:r>
              <a:rPr lang="ru-RU" dirty="0" smtClean="0"/>
              <a:t>2) способы точной передачи собственных сообщений; </a:t>
            </a:r>
          </a:p>
          <a:p>
            <a:pPr>
              <a:buNone/>
            </a:pPr>
            <a:r>
              <a:rPr lang="ru-RU" dirty="0" smtClean="0"/>
              <a:t>3) использование мимики, жестов и других средств общения без слов (невербальной коммуникации). </a:t>
            </a:r>
          </a:p>
          <a:p>
            <a:endParaRPr lang="ru-RU" dirty="0"/>
          </a:p>
        </p:txBody>
      </p:sp>
      <p:pic>
        <p:nvPicPr>
          <p:cNvPr id="4" name="Рисунок 3" descr="http://www.100book.ru/b5379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5202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/>
              <a:t>Мартин</a:t>
            </a:r>
            <a:r>
              <a:rPr lang="ru-RU" sz="2400" dirty="0" smtClean="0"/>
              <a:t> </a:t>
            </a:r>
            <a:r>
              <a:rPr lang="ru-RU" sz="2400" b="1" dirty="0" smtClean="0"/>
              <a:t>Лютер</a:t>
            </a:r>
            <a:r>
              <a:rPr lang="ru-RU" sz="2400" dirty="0" smtClean="0"/>
              <a:t> </a:t>
            </a:r>
            <a:r>
              <a:rPr lang="ru-RU" sz="2400" b="1" dirty="0" smtClean="0"/>
              <a:t>Кинг</a:t>
            </a:r>
            <a:r>
              <a:rPr lang="ru-RU" sz="2400" dirty="0" smtClean="0"/>
              <a:t>, </a:t>
            </a:r>
            <a:br>
              <a:rPr lang="ru-RU" sz="2400" dirty="0" smtClean="0"/>
            </a:br>
            <a:r>
              <a:rPr lang="ru-RU" sz="2400" dirty="0" smtClean="0"/>
              <a:t>выдающийся американский правозащитник, </a:t>
            </a:r>
            <a:br>
              <a:rPr lang="ru-RU" sz="2400" dirty="0" smtClean="0"/>
            </a:br>
            <a:r>
              <a:rPr lang="ru-RU" sz="2400" dirty="0" smtClean="0"/>
              <a:t>убит в 1968 году, в возрасте 39 лет.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2276872"/>
            <a:ext cx="5868144" cy="384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Люди ненавидят друг друга,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потому что они боятся друг друга;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боятся, потому </a:t>
            </a:r>
          </a:p>
          <a:p>
            <a:pPr>
              <a:buNone/>
            </a:pPr>
            <a:r>
              <a:rPr lang="ru-RU" sz="2400" i="1" dirty="0" smtClean="0"/>
              <a:t>что ничего друг про друга не знают;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не знают, потому что не общаются,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а не могут общаться, </a:t>
            </a:r>
          </a:p>
          <a:p>
            <a:pPr>
              <a:buNone/>
            </a:pPr>
            <a:r>
              <a:rPr lang="ru-RU" sz="2400" i="1" dirty="0" smtClean="0"/>
              <a:t>потому что разделены.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http://www.analitica.com/va/sociedad/imagenes/96125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29168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Пётр I Великий</a:t>
            </a:r>
            <a:r>
              <a:rPr lang="ru-RU" sz="2700" dirty="0" smtClean="0"/>
              <a:t> (</a:t>
            </a:r>
            <a:r>
              <a:rPr lang="ru-RU" sz="2700" b="1" dirty="0" smtClean="0"/>
              <a:t>Пётр Алексеевич Романов)</a:t>
            </a:r>
            <a:br>
              <a:rPr lang="ru-RU" sz="2700" b="1" dirty="0" smtClean="0"/>
            </a:br>
            <a:r>
              <a:rPr lang="ru-RU" sz="2700" dirty="0" smtClean="0"/>
              <a:t>(1672-1725)</a:t>
            </a:r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sz="2700" dirty="0" smtClean="0"/>
              <a:t>последний царь всея Руси из династии Романовых </a:t>
            </a:r>
            <a:br>
              <a:rPr lang="ru-RU" sz="2700" dirty="0" smtClean="0"/>
            </a:br>
            <a:r>
              <a:rPr lang="ru-RU" sz="2700" dirty="0" smtClean="0"/>
              <a:t>и первый Император Всероссийский.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916832"/>
            <a:ext cx="5544616" cy="42093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i="1" smtClean="0"/>
              <a:t>	</a:t>
            </a:r>
            <a:r>
              <a:rPr lang="ru-RU" sz="2800" i="1" smtClean="0"/>
              <a:t>Кто </a:t>
            </a:r>
            <a:r>
              <a:rPr lang="ru-RU" sz="2800" i="1" dirty="0" smtClean="0"/>
              <a:t>станет говорить речи, другому - не перебивать, </a:t>
            </a:r>
          </a:p>
          <a:p>
            <a:pPr>
              <a:buNone/>
            </a:pPr>
            <a:r>
              <a:rPr lang="ru-RU" sz="2800" i="1" dirty="0" smtClean="0"/>
              <a:t>	но дать окончить </a:t>
            </a:r>
          </a:p>
          <a:p>
            <a:pPr>
              <a:buNone/>
            </a:pPr>
            <a:r>
              <a:rPr lang="ru-RU" sz="2800" i="1" dirty="0" smtClean="0"/>
              <a:t>	и потом другому говорить, </a:t>
            </a:r>
          </a:p>
          <a:p>
            <a:pPr>
              <a:buNone/>
            </a:pPr>
            <a:r>
              <a:rPr lang="ru-RU" sz="2800" i="1" dirty="0" smtClean="0"/>
              <a:t>	как честным людям надлежит, </a:t>
            </a:r>
          </a:p>
          <a:p>
            <a:pPr>
              <a:buNone/>
            </a:pPr>
            <a:r>
              <a:rPr lang="ru-RU" sz="2800" i="1" dirty="0" smtClean="0"/>
              <a:t>	а не как бабам-торговкам..</a:t>
            </a:r>
            <a:endParaRPr lang="ru-RU" sz="2800" i="1" dirty="0"/>
          </a:p>
        </p:txBody>
      </p:sp>
      <p:pic>
        <p:nvPicPr>
          <p:cNvPr id="52226" name="Picture 2" descr="http://i022.radikal.ru/0806/d1/9ba9977c55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060848"/>
            <a:ext cx="3145101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 11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13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  <a:solidFill>
            <a:srgbClr val="FFFFCC"/>
          </a:solidFill>
          <a:ln>
            <a:solidFill>
              <a:srgbClr val="FFFFCC"/>
            </a:solidFill>
          </a:ln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rgbClr val="993300"/>
                </a:solidFill>
              </a:rPr>
              <a:t>Пример результатов диагностики взаимной толерантности учащихся и педагогов в одной из школ</a:t>
            </a:r>
          </a:p>
        </p:txBody>
      </p:sp>
      <p:sp>
        <p:nvSpPr>
          <p:cNvPr id="91140" name="Rectangle 99"/>
          <p:cNvSpPr>
            <a:spLocks noChangeArrowheads="1"/>
          </p:cNvSpPr>
          <p:nvPr/>
        </p:nvSpPr>
        <p:spPr bwMode="auto">
          <a:xfrm>
            <a:off x="-3175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0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700338" y="1341438"/>
            <a:ext cx="5829300" cy="5257800"/>
            <a:chOff x="2276" y="-525"/>
            <a:chExt cx="7200" cy="6410"/>
          </a:xfrm>
        </p:grpSpPr>
        <p:sp>
          <p:nvSpPr>
            <p:cNvPr id="91156" name="AutoShape 98"/>
            <p:cNvSpPr>
              <a:spLocks noChangeAspect="1" noChangeArrowheads="1" noTextEdit="1"/>
            </p:cNvSpPr>
            <p:nvPr/>
          </p:nvSpPr>
          <p:spPr bwMode="auto">
            <a:xfrm>
              <a:off x="2276" y="-525"/>
              <a:ext cx="7200" cy="641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57" name="Rectangle 97"/>
            <p:cNvSpPr>
              <a:spLocks noChangeArrowheads="1"/>
            </p:cNvSpPr>
            <p:nvPr/>
          </p:nvSpPr>
          <p:spPr bwMode="auto">
            <a:xfrm>
              <a:off x="2276" y="-525"/>
              <a:ext cx="7200" cy="6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58" name="Rectangle 96"/>
            <p:cNvSpPr>
              <a:spLocks noChangeArrowheads="1"/>
            </p:cNvSpPr>
            <p:nvPr/>
          </p:nvSpPr>
          <p:spPr bwMode="auto">
            <a:xfrm>
              <a:off x="3123" y="2680"/>
              <a:ext cx="2824" cy="2648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59" name="Rectangle 95"/>
            <p:cNvSpPr>
              <a:spLocks noChangeArrowheads="1"/>
            </p:cNvSpPr>
            <p:nvPr/>
          </p:nvSpPr>
          <p:spPr bwMode="auto">
            <a:xfrm>
              <a:off x="5947" y="2680"/>
              <a:ext cx="2823" cy="2649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60" name="Rectangle 94"/>
            <p:cNvSpPr>
              <a:spLocks noChangeArrowheads="1"/>
            </p:cNvSpPr>
            <p:nvPr/>
          </p:nvSpPr>
          <p:spPr bwMode="auto">
            <a:xfrm>
              <a:off x="5947" y="32"/>
              <a:ext cx="2824" cy="264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61" name="Rectangle 93"/>
            <p:cNvSpPr>
              <a:spLocks noChangeArrowheads="1"/>
            </p:cNvSpPr>
            <p:nvPr/>
          </p:nvSpPr>
          <p:spPr bwMode="auto">
            <a:xfrm>
              <a:off x="3123" y="32"/>
              <a:ext cx="2824" cy="2649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62" name="Rectangle 92"/>
            <p:cNvSpPr>
              <a:spLocks noChangeArrowheads="1"/>
            </p:cNvSpPr>
            <p:nvPr/>
          </p:nvSpPr>
          <p:spPr bwMode="auto">
            <a:xfrm>
              <a:off x="5341" y="1844"/>
              <a:ext cx="1224" cy="27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800">
                  <a:solidFill>
                    <a:srgbClr val="000000"/>
                  </a:solidFill>
                  <a:cs typeface="Times New Roman" pitchFamily="18" charset="0"/>
                </a:rPr>
                <a:t>эмоциональный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163" name="Oval 91"/>
            <p:cNvSpPr>
              <a:spLocks noChangeArrowheads="1"/>
            </p:cNvSpPr>
            <p:nvPr/>
          </p:nvSpPr>
          <p:spPr bwMode="auto">
            <a:xfrm>
              <a:off x="6652" y="1844"/>
              <a:ext cx="283" cy="27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64" name="Rectangle 90"/>
            <p:cNvSpPr>
              <a:spLocks noChangeArrowheads="1"/>
            </p:cNvSpPr>
            <p:nvPr/>
          </p:nvSpPr>
          <p:spPr bwMode="auto">
            <a:xfrm>
              <a:off x="5341" y="1426"/>
              <a:ext cx="1224" cy="27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>
                  <a:solidFill>
                    <a:srgbClr val="000000"/>
                  </a:solidFill>
                </a:rPr>
                <a:t>п</a:t>
              </a:r>
              <a:r>
                <a:rPr lang="ru-RU" sz="800">
                  <a:solidFill>
                    <a:srgbClr val="000000"/>
                  </a:solidFill>
                  <a:cs typeface="Times New Roman" pitchFamily="18" charset="0"/>
                </a:rPr>
                <a:t>ознавательный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165" name="Rectangle 89"/>
            <p:cNvSpPr>
              <a:spLocks noChangeArrowheads="1"/>
            </p:cNvSpPr>
            <p:nvPr/>
          </p:nvSpPr>
          <p:spPr bwMode="auto">
            <a:xfrm>
              <a:off x="5382" y="1008"/>
              <a:ext cx="1129" cy="27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>
                  <a:solidFill>
                    <a:srgbClr val="000000"/>
                  </a:solidFill>
                </a:rPr>
                <a:t>практический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166" name="Rectangle 88"/>
            <p:cNvSpPr>
              <a:spLocks noChangeArrowheads="1"/>
            </p:cNvSpPr>
            <p:nvPr/>
          </p:nvSpPr>
          <p:spPr bwMode="auto">
            <a:xfrm>
              <a:off x="5382" y="590"/>
              <a:ext cx="1129" cy="27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>
                  <a:solidFill>
                    <a:srgbClr val="000000"/>
                  </a:solidFill>
                </a:rPr>
                <a:t>поступочный</a:t>
              </a:r>
            </a:p>
          </p:txBody>
        </p:sp>
        <p:sp>
          <p:nvSpPr>
            <p:cNvPr id="91167" name="Rectangle 87"/>
            <p:cNvSpPr>
              <a:spLocks noChangeArrowheads="1"/>
            </p:cNvSpPr>
            <p:nvPr/>
          </p:nvSpPr>
          <p:spPr bwMode="auto">
            <a:xfrm>
              <a:off x="5382" y="3238"/>
              <a:ext cx="1182" cy="27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>
                  <a:solidFill>
                    <a:srgbClr val="000000"/>
                  </a:solidFill>
                  <a:cs typeface="Times New Roman" pitchFamily="18" charset="0"/>
                </a:rPr>
                <a:t>эмоциональный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168" name="Rectangle 86"/>
            <p:cNvSpPr>
              <a:spLocks noChangeArrowheads="1"/>
            </p:cNvSpPr>
            <p:nvPr/>
          </p:nvSpPr>
          <p:spPr bwMode="auto">
            <a:xfrm>
              <a:off x="5341" y="3656"/>
              <a:ext cx="1224" cy="27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>
                  <a:solidFill>
                    <a:srgbClr val="000000"/>
                  </a:solidFill>
                  <a:cs typeface="Times New Roman" pitchFamily="18" charset="0"/>
                </a:rPr>
                <a:t>познавательный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169" name="Rectangle 85"/>
            <p:cNvSpPr>
              <a:spLocks noChangeArrowheads="1"/>
            </p:cNvSpPr>
            <p:nvPr/>
          </p:nvSpPr>
          <p:spPr bwMode="auto">
            <a:xfrm>
              <a:off x="5382" y="4074"/>
              <a:ext cx="1129" cy="27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>
                  <a:solidFill>
                    <a:srgbClr val="000000"/>
                  </a:solidFill>
                  <a:cs typeface="Times New Roman" pitchFamily="18" charset="0"/>
                </a:rPr>
                <a:t>практический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170" name="Rectangle 84"/>
            <p:cNvSpPr>
              <a:spLocks noChangeArrowheads="1"/>
            </p:cNvSpPr>
            <p:nvPr/>
          </p:nvSpPr>
          <p:spPr bwMode="auto">
            <a:xfrm>
              <a:off x="5382" y="4492"/>
              <a:ext cx="1129" cy="278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800">
                  <a:solidFill>
                    <a:srgbClr val="000000"/>
                  </a:solidFill>
                  <a:cs typeface="Times New Roman" pitchFamily="18" charset="0"/>
                </a:rPr>
                <a:t>поступочный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171" name="Oval 83"/>
            <p:cNvSpPr>
              <a:spLocks noChangeArrowheads="1"/>
            </p:cNvSpPr>
            <p:nvPr/>
          </p:nvSpPr>
          <p:spPr bwMode="auto">
            <a:xfrm>
              <a:off x="7217" y="1844"/>
              <a:ext cx="283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72" name="Oval 82"/>
            <p:cNvSpPr>
              <a:spLocks noChangeArrowheads="1"/>
            </p:cNvSpPr>
            <p:nvPr/>
          </p:nvSpPr>
          <p:spPr bwMode="auto">
            <a:xfrm>
              <a:off x="7782" y="1844"/>
              <a:ext cx="282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73" name="Oval 81"/>
            <p:cNvSpPr>
              <a:spLocks noChangeArrowheads="1"/>
            </p:cNvSpPr>
            <p:nvPr/>
          </p:nvSpPr>
          <p:spPr bwMode="auto">
            <a:xfrm>
              <a:off x="8347" y="1844"/>
              <a:ext cx="281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74" name="Oval 80"/>
            <p:cNvSpPr>
              <a:spLocks noChangeArrowheads="1"/>
            </p:cNvSpPr>
            <p:nvPr/>
          </p:nvSpPr>
          <p:spPr bwMode="auto">
            <a:xfrm>
              <a:off x="6652" y="1426"/>
              <a:ext cx="284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75" name="Oval 79"/>
            <p:cNvSpPr>
              <a:spLocks noChangeArrowheads="1"/>
            </p:cNvSpPr>
            <p:nvPr/>
          </p:nvSpPr>
          <p:spPr bwMode="auto">
            <a:xfrm>
              <a:off x="7217" y="1426"/>
              <a:ext cx="285" cy="278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76" name="Oval 78"/>
            <p:cNvSpPr>
              <a:spLocks noChangeArrowheads="1"/>
            </p:cNvSpPr>
            <p:nvPr/>
          </p:nvSpPr>
          <p:spPr bwMode="auto">
            <a:xfrm>
              <a:off x="7782" y="1426"/>
              <a:ext cx="284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77" name="Oval 77"/>
            <p:cNvSpPr>
              <a:spLocks noChangeArrowheads="1"/>
            </p:cNvSpPr>
            <p:nvPr/>
          </p:nvSpPr>
          <p:spPr bwMode="auto">
            <a:xfrm>
              <a:off x="8347" y="1426"/>
              <a:ext cx="284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78" name="Oval 76"/>
            <p:cNvSpPr>
              <a:spLocks noChangeArrowheads="1"/>
            </p:cNvSpPr>
            <p:nvPr/>
          </p:nvSpPr>
          <p:spPr bwMode="auto">
            <a:xfrm>
              <a:off x="6652" y="1008"/>
              <a:ext cx="285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79" name="Oval 75"/>
            <p:cNvSpPr>
              <a:spLocks noChangeArrowheads="1"/>
            </p:cNvSpPr>
            <p:nvPr/>
          </p:nvSpPr>
          <p:spPr bwMode="auto">
            <a:xfrm>
              <a:off x="7782" y="1008"/>
              <a:ext cx="282" cy="28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80" name="Oval 74"/>
            <p:cNvSpPr>
              <a:spLocks noChangeArrowheads="1"/>
            </p:cNvSpPr>
            <p:nvPr/>
          </p:nvSpPr>
          <p:spPr bwMode="auto">
            <a:xfrm>
              <a:off x="8347" y="1008"/>
              <a:ext cx="281" cy="27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81" name="Oval 73"/>
            <p:cNvSpPr>
              <a:spLocks noChangeArrowheads="1"/>
            </p:cNvSpPr>
            <p:nvPr/>
          </p:nvSpPr>
          <p:spPr bwMode="auto">
            <a:xfrm>
              <a:off x="6652" y="590"/>
              <a:ext cx="286" cy="278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82" name="Oval 72"/>
            <p:cNvSpPr>
              <a:spLocks noChangeArrowheads="1"/>
            </p:cNvSpPr>
            <p:nvPr/>
          </p:nvSpPr>
          <p:spPr bwMode="auto">
            <a:xfrm>
              <a:off x="7217" y="590"/>
              <a:ext cx="285" cy="278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83" name="Oval 71"/>
            <p:cNvSpPr>
              <a:spLocks noChangeArrowheads="1"/>
            </p:cNvSpPr>
            <p:nvPr/>
          </p:nvSpPr>
          <p:spPr bwMode="auto">
            <a:xfrm>
              <a:off x="7782" y="590"/>
              <a:ext cx="281" cy="27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84" name="Oval 70"/>
            <p:cNvSpPr>
              <a:spLocks noChangeArrowheads="1"/>
            </p:cNvSpPr>
            <p:nvPr/>
          </p:nvSpPr>
          <p:spPr bwMode="auto">
            <a:xfrm>
              <a:off x="8347" y="590"/>
              <a:ext cx="281" cy="27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85" name="Oval 69"/>
            <p:cNvSpPr>
              <a:spLocks noChangeArrowheads="1"/>
            </p:cNvSpPr>
            <p:nvPr/>
          </p:nvSpPr>
          <p:spPr bwMode="auto">
            <a:xfrm>
              <a:off x="6652" y="3238"/>
              <a:ext cx="284" cy="278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86" name="Oval 68"/>
            <p:cNvSpPr>
              <a:spLocks noChangeArrowheads="1"/>
            </p:cNvSpPr>
            <p:nvPr/>
          </p:nvSpPr>
          <p:spPr bwMode="auto">
            <a:xfrm>
              <a:off x="6652" y="3656"/>
              <a:ext cx="285" cy="278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87" name="Oval 67"/>
            <p:cNvSpPr>
              <a:spLocks noChangeArrowheads="1"/>
            </p:cNvSpPr>
            <p:nvPr/>
          </p:nvSpPr>
          <p:spPr bwMode="auto">
            <a:xfrm>
              <a:off x="6652" y="4074"/>
              <a:ext cx="286" cy="278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88" name="Oval 66"/>
            <p:cNvSpPr>
              <a:spLocks noChangeArrowheads="1"/>
            </p:cNvSpPr>
            <p:nvPr/>
          </p:nvSpPr>
          <p:spPr bwMode="auto">
            <a:xfrm>
              <a:off x="6652" y="4492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89" name="Oval 65"/>
            <p:cNvSpPr>
              <a:spLocks noChangeArrowheads="1"/>
            </p:cNvSpPr>
            <p:nvPr/>
          </p:nvSpPr>
          <p:spPr bwMode="auto">
            <a:xfrm>
              <a:off x="7217" y="3238"/>
              <a:ext cx="285" cy="277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90" name="Oval 64"/>
            <p:cNvSpPr>
              <a:spLocks noChangeArrowheads="1"/>
            </p:cNvSpPr>
            <p:nvPr/>
          </p:nvSpPr>
          <p:spPr bwMode="auto">
            <a:xfrm>
              <a:off x="7782" y="3238"/>
              <a:ext cx="284" cy="277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91" name="Oval 63"/>
            <p:cNvSpPr>
              <a:spLocks noChangeArrowheads="1"/>
            </p:cNvSpPr>
            <p:nvPr/>
          </p:nvSpPr>
          <p:spPr bwMode="auto">
            <a:xfrm>
              <a:off x="8347" y="3238"/>
              <a:ext cx="284" cy="277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92" name="Oval 62"/>
            <p:cNvSpPr>
              <a:spLocks noChangeArrowheads="1"/>
            </p:cNvSpPr>
            <p:nvPr/>
          </p:nvSpPr>
          <p:spPr bwMode="auto">
            <a:xfrm>
              <a:off x="7217" y="3656"/>
              <a:ext cx="285" cy="27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93" name="Oval 61"/>
            <p:cNvSpPr>
              <a:spLocks noChangeArrowheads="1"/>
            </p:cNvSpPr>
            <p:nvPr/>
          </p:nvSpPr>
          <p:spPr bwMode="auto">
            <a:xfrm>
              <a:off x="7782" y="3656"/>
              <a:ext cx="284" cy="277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94" name="Oval 60"/>
            <p:cNvSpPr>
              <a:spLocks noChangeArrowheads="1"/>
            </p:cNvSpPr>
            <p:nvPr/>
          </p:nvSpPr>
          <p:spPr bwMode="auto">
            <a:xfrm>
              <a:off x="8347" y="3656"/>
              <a:ext cx="284" cy="277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95" name="Oval 59"/>
            <p:cNvSpPr>
              <a:spLocks noChangeArrowheads="1"/>
            </p:cNvSpPr>
            <p:nvPr/>
          </p:nvSpPr>
          <p:spPr bwMode="auto">
            <a:xfrm>
              <a:off x="7217" y="4074"/>
              <a:ext cx="286" cy="27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96" name="Oval 58"/>
            <p:cNvSpPr>
              <a:spLocks noChangeArrowheads="1"/>
            </p:cNvSpPr>
            <p:nvPr/>
          </p:nvSpPr>
          <p:spPr bwMode="auto">
            <a:xfrm>
              <a:off x="7782" y="4074"/>
              <a:ext cx="285" cy="277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97" name="Oval 57"/>
            <p:cNvSpPr>
              <a:spLocks noChangeArrowheads="1"/>
            </p:cNvSpPr>
            <p:nvPr/>
          </p:nvSpPr>
          <p:spPr bwMode="auto">
            <a:xfrm>
              <a:off x="8347" y="4074"/>
              <a:ext cx="286" cy="277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98" name="Oval 56"/>
            <p:cNvSpPr>
              <a:spLocks noChangeArrowheads="1"/>
            </p:cNvSpPr>
            <p:nvPr/>
          </p:nvSpPr>
          <p:spPr bwMode="auto">
            <a:xfrm>
              <a:off x="7217" y="4492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199" name="Oval 55"/>
            <p:cNvSpPr>
              <a:spLocks noChangeArrowheads="1"/>
            </p:cNvSpPr>
            <p:nvPr/>
          </p:nvSpPr>
          <p:spPr bwMode="auto">
            <a:xfrm>
              <a:off x="7782" y="4492"/>
              <a:ext cx="287" cy="278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00" name="Oval 54"/>
            <p:cNvSpPr>
              <a:spLocks noChangeArrowheads="1"/>
            </p:cNvSpPr>
            <p:nvPr/>
          </p:nvSpPr>
          <p:spPr bwMode="auto">
            <a:xfrm>
              <a:off x="8347" y="4492"/>
              <a:ext cx="287" cy="278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01" name="Oval 53"/>
            <p:cNvSpPr>
              <a:spLocks noChangeArrowheads="1"/>
            </p:cNvSpPr>
            <p:nvPr/>
          </p:nvSpPr>
          <p:spPr bwMode="auto">
            <a:xfrm>
              <a:off x="4958" y="590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02" name="Oval 52"/>
            <p:cNvSpPr>
              <a:spLocks noChangeArrowheads="1"/>
            </p:cNvSpPr>
            <p:nvPr/>
          </p:nvSpPr>
          <p:spPr bwMode="auto">
            <a:xfrm>
              <a:off x="4958" y="1008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03" name="Oval 51"/>
            <p:cNvSpPr>
              <a:spLocks noChangeArrowheads="1"/>
            </p:cNvSpPr>
            <p:nvPr/>
          </p:nvSpPr>
          <p:spPr bwMode="auto">
            <a:xfrm>
              <a:off x="4958" y="1426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04" name="Oval 50"/>
            <p:cNvSpPr>
              <a:spLocks noChangeArrowheads="1"/>
            </p:cNvSpPr>
            <p:nvPr/>
          </p:nvSpPr>
          <p:spPr bwMode="auto">
            <a:xfrm>
              <a:off x="4958" y="1844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05" name="Oval 49"/>
            <p:cNvSpPr>
              <a:spLocks noChangeArrowheads="1"/>
            </p:cNvSpPr>
            <p:nvPr/>
          </p:nvSpPr>
          <p:spPr bwMode="auto">
            <a:xfrm>
              <a:off x="4394" y="1844"/>
              <a:ext cx="286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06" name="Oval 48"/>
            <p:cNvSpPr>
              <a:spLocks noChangeArrowheads="1"/>
            </p:cNvSpPr>
            <p:nvPr/>
          </p:nvSpPr>
          <p:spPr bwMode="auto">
            <a:xfrm>
              <a:off x="4394" y="1426"/>
              <a:ext cx="286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07" name="Oval 47"/>
            <p:cNvSpPr>
              <a:spLocks noChangeArrowheads="1"/>
            </p:cNvSpPr>
            <p:nvPr/>
          </p:nvSpPr>
          <p:spPr bwMode="auto">
            <a:xfrm>
              <a:off x="4394" y="1008"/>
              <a:ext cx="286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08" name="Oval 46"/>
            <p:cNvSpPr>
              <a:spLocks noChangeArrowheads="1"/>
            </p:cNvSpPr>
            <p:nvPr/>
          </p:nvSpPr>
          <p:spPr bwMode="auto">
            <a:xfrm>
              <a:off x="4394" y="590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09" name="Oval 45"/>
            <p:cNvSpPr>
              <a:spLocks noChangeArrowheads="1"/>
            </p:cNvSpPr>
            <p:nvPr/>
          </p:nvSpPr>
          <p:spPr bwMode="auto">
            <a:xfrm>
              <a:off x="3829" y="590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10" name="Oval 44"/>
            <p:cNvSpPr>
              <a:spLocks noChangeArrowheads="1"/>
            </p:cNvSpPr>
            <p:nvPr/>
          </p:nvSpPr>
          <p:spPr bwMode="auto">
            <a:xfrm>
              <a:off x="3829" y="1008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11" name="Oval 43"/>
            <p:cNvSpPr>
              <a:spLocks noChangeArrowheads="1"/>
            </p:cNvSpPr>
            <p:nvPr/>
          </p:nvSpPr>
          <p:spPr bwMode="auto">
            <a:xfrm>
              <a:off x="3829" y="1426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12" name="Oval 42"/>
            <p:cNvSpPr>
              <a:spLocks noChangeArrowheads="1"/>
            </p:cNvSpPr>
            <p:nvPr/>
          </p:nvSpPr>
          <p:spPr bwMode="auto">
            <a:xfrm>
              <a:off x="3829" y="1844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13" name="Oval 41"/>
            <p:cNvSpPr>
              <a:spLocks noChangeArrowheads="1"/>
            </p:cNvSpPr>
            <p:nvPr/>
          </p:nvSpPr>
          <p:spPr bwMode="auto">
            <a:xfrm>
              <a:off x="3264" y="1844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14" name="Oval 40"/>
            <p:cNvSpPr>
              <a:spLocks noChangeArrowheads="1"/>
            </p:cNvSpPr>
            <p:nvPr/>
          </p:nvSpPr>
          <p:spPr bwMode="auto">
            <a:xfrm>
              <a:off x="3264" y="1426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15" name="Oval 39"/>
            <p:cNvSpPr>
              <a:spLocks noChangeArrowheads="1"/>
            </p:cNvSpPr>
            <p:nvPr/>
          </p:nvSpPr>
          <p:spPr bwMode="auto">
            <a:xfrm>
              <a:off x="3264" y="1008"/>
              <a:ext cx="287" cy="278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16" name="Oval 38"/>
            <p:cNvSpPr>
              <a:spLocks noChangeArrowheads="1"/>
            </p:cNvSpPr>
            <p:nvPr/>
          </p:nvSpPr>
          <p:spPr bwMode="auto">
            <a:xfrm>
              <a:off x="3264" y="590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17" name="Oval 37"/>
            <p:cNvSpPr>
              <a:spLocks noChangeArrowheads="1"/>
            </p:cNvSpPr>
            <p:nvPr/>
          </p:nvSpPr>
          <p:spPr bwMode="auto">
            <a:xfrm>
              <a:off x="4394" y="3238"/>
              <a:ext cx="286" cy="27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18" name="Oval 36"/>
            <p:cNvSpPr>
              <a:spLocks noChangeArrowheads="1"/>
            </p:cNvSpPr>
            <p:nvPr/>
          </p:nvSpPr>
          <p:spPr bwMode="auto">
            <a:xfrm>
              <a:off x="4958" y="3238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19" name="Oval 35"/>
            <p:cNvSpPr>
              <a:spLocks noChangeArrowheads="1"/>
            </p:cNvSpPr>
            <p:nvPr/>
          </p:nvSpPr>
          <p:spPr bwMode="auto">
            <a:xfrm>
              <a:off x="3829" y="3238"/>
              <a:ext cx="287" cy="277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20" name="Oval 34"/>
            <p:cNvSpPr>
              <a:spLocks noChangeArrowheads="1"/>
            </p:cNvSpPr>
            <p:nvPr/>
          </p:nvSpPr>
          <p:spPr bwMode="auto">
            <a:xfrm>
              <a:off x="3264" y="3238"/>
              <a:ext cx="287" cy="277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21" name="Oval 33"/>
            <p:cNvSpPr>
              <a:spLocks noChangeArrowheads="1"/>
            </p:cNvSpPr>
            <p:nvPr/>
          </p:nvSpPr>
          <p:spPr bwMode="auto">
            <a:xfrm>
              <a:off x="4958" y="3656"/>
              <a:ext cx="287" cy="279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22" name="Oval 32"/>
            <p:cNvSpPr>
              <a:spLocks noChangeArrowheads="1"/>
            </p:cNvSpPr>
            <p:nvPr/>
          </p:nvSpPr>
          <p:spPr bwMode="auto">
            <a:xfrm>
              <a:off x="4394" y="3656"/>
              <a:ext cx="286" cy="278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23" name="Oval 31"/>
            <p:cNvSpPr>
              <a:spLocks noChangeArrowheads="1"/>
            </p:cNvSpPr>
            <p:nvPr/>
          </p:nvSpPr>
          <p:spPr bwMode="auto">
            <a:xfrm>
              <a:off x="3829" y="3656"/>
              <a:ext cx="287" cy="278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24" name="Oval 30"/>
            <p:cNvSpPr>
              <a:spLocks noChangeArrowheads="1"/>
            </p:cNvSpPr>
            <p:nvPr/>
          </p:nvSpPr>
          <p:spPr bwMode="auto">
            <a:xfrm>
              <a:off x="3264" y="3656"/>
              <a:ext cx="287" cy="278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25" name="Oval 29"/>
            <p:cNvSpPr>
              <a:spLocks noChangeArrowheads="1"/>
            </p:cNvSpPr>
            <p:nvPr/>
          </p:nvSpPr>
          <p:spPr bwMode="auto">
            <a:xfrm>
              <a:off x="4958" y="4074"/>
              <a:ext cx="287" cy="27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26" name="Oval 28"/>
            <p:cNvSpPr>
              <a:spLocks noChangeArrowheads="1"/>
            </p:cNvSpPr>
            <p:nvPr/>
          </p:nvSpPr>
          <p:spPr bwMode="auto">
            <a:xfrm>
              <a:off x="4394" y="4074"/>
              <a:ext cx="286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27" name="Oval 27"/>
            <p:cNvSpPr>
              <a:spLocks noChangeArrowheads="1"/>
            </p:cNvSpPr>
            <p:nvPr/>
          </p:nvSpPr>
          <p:spPr bwMode="auto">
            <a:xfrm>
              <a:off x="3829" y="4074"/>
              <a:ext cx="287" cy="277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28" name="Oval 26"/>
            <p:cNvSpPr>
              <a:spLocks noChangeArrowheads="1"/>
            </p:cNvSpPr>
            <p:nvPr/>
          </p:nvSpPr>
          <p:spPr bwMode="auto">
            <a:xfrm>
              <a:off x="3264" y="4074"/>
              <a:ext cx="287" cy="27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29" name="Oval 25"/>
            <p:cNvSpPr>
              <a:spLocks noChangeArrowheads="1"/>
            </p:cNvSpPr>
            <p:nvPr/>
          </p:nvSpPr>
          <p:spPr bwMode="auto">
            <a:xfrm>
              <a:off x="4958" y="4492"/>
              <a:ext cx="287" cy="279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30" name="Oval 24"/>
            <p:cNvSpPr>
              <a:spLocks noChangeArrowheads="1"/>
            </p:cNvSpPr>
            <p:nvPr/>
          </p:nvSpPr>
          <p:spPr bwMode="auto">
            <a:xfrm>
              <a:off x="4394" y="4492"/>
              <a:ext cx="287" cy="278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31" name="Oval 23"/>
            <p:cNvSpPr>
              <a:spLocks noChangeArrowheads="1"/>
            </p:cNvSpPr>
            <p:nvPr/>
          </p:nvSpPr>
          <p:spPr bwMode="auto">
            <a:xfrm>
              <a:off x="3829" y="4492"/>
              <a:ext cx="287" cy="278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32" name="Oval 22"/>
            <p:cNvSpPr>
              <a:spLocks noChangeArrowheads="1"/>
            </p:cNvSpPr>
            <p:nvPr/>
          </p:nvSpPr>
          <p:spPr bwMode="auto">
            <a:xfrm>
              <a:off x="3264" y="4492"/>
              <a:ext cx="287" cy="278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33" name="Rectangle 21"/>
            <p:cNvSpPr>
              <a:spLocks noChangeArrowheads="1"/>
            </p:cNvSpPr>
            <p:nvPr/>
          </p:nvSpPr>
          <p:spPr bwMode="auto">
            <a:xfrm>
              <a:off x="4535" y="-385"/>
              <a:ext cx="2823" cy="4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cs typeface="Times New Roman" pitchFamily="18" charset="0"/>
                </a:rPr>
                <a:t>А К Т И В Н О С Т Ь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234" name="Rectangle 20"/>
            <p:cNvSpPr>
              <a:spLocks noChangeArrowheads="1"/>
            </p:cNvSpPr>
            <p:nvPr/>
          </p:nvSpPr>
          <p:spPr bwMode="auto">
            <a:xfrm>
              <a:off x="4676" y="5328"/>
              <a:ext cx="2824" cy="4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cs typeface="Times New Roman" pitchFamily="18" charset="0"/>
                </a:rPr>
                <a:t>П А С С И В Н О С Т Ь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235" name="Rectangle 19"/>
            <p:cNvSpPr>
              <a:spLocks noChangeArrowheads="1"/>
            </p:cNvSpPr>
            <p:nvPr/>
          </p:nvSpPr>
          <p:spPr bwMode="auto">
            <a:xfrm rot="-5400000">
              <a:off x="7588" y="2515"/>
              <a:ext cx="2787" cy="4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</a:rPr>
                <a:t>Н Е П Р И Н Я Т И Е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91236" name="Rectangle 18"/>
            <p:cNvSpPr>
              <a:spLocks noChangeArrowheads="1"/>
            </p:cNvSpPr>
            <p:nvPr/>
          </p:nvSpPr>
          <p:spPr bwMode="auto">
            <a:xfrm rot="-5400000">
              <a:off x="1588" y="2399"/>
              <a:ext cx="2648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>
                  <a:solidFill>
                    <a:srgbClr val="000000"/>
                  </a:solidFill>
                  <a:cs typeface="Times New Roman" pitchFamily="18" charset="0"/>
                </a:rPr>
                <a:t>П Р И Н Я Т И Е</a:t>
              </a: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237" name="Rectangle 17"/>
            <p:cNvSpPr>
              <a:spLocks noChangeArrowheads="1"/>
            </p:cNvSpPr>
            <p:nvPr/>
          </p:nvSpPr>
          <p:spPr bwMode="auto">
            <a:xfrm>
              <a:off x="3547" y="4910"/>
              <a:ext cx="1693" cy="418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>
                  <a:solidFill>
                    <a:srgbClr val="000000"/>
                  </a:solidFill>
                  <a:cs typeface="Times New Roman" pitchFamily="18" charset="0"/>
                </a:rPr>
                <a:t>СИМПАТИЯ</a:t>
              </a: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91238" name="Rectangle 16"/>
            <p:cNvSpPr>
              <a:spLocks noChangeArrowheads="1"/>
            </p:cNvSpPr>
            <p:nvPr/>
          </p:nvSpPr>
          <p:spPr bwMode="auto">
            <a:xfrm>
              <a:off x="6652" y="4910"/>
              <a:ext cx="1694" cy="41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>
                  <a:solidFill>
                    <a:srgbClr val="000000"/>
                  </a:solidFill>
                  <a:cs typeface="Times New Roman" pitchFamily="18" charset="0"/>
                </a:rPr>
                <a:t>ТЕРПИМОСТЬ</a:t>
              </a: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91239" name="Rectangle 15"/>
            <p:cNvSpPr>
              <a:spLocks noChangeArrowheads="1"/>
            </p:cNvSpPr>
            <p:nvPr/>
          </p:nvSpPr>
          <p:spPr bwMode="auto">
            <a:xfrm>
              <a:off x="3405" y="33"/>
              <a:ext cx="2118" cy="418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>
                  <a:solidFill>
                    <a:srgbClr val="000000"/>
                  </a:solidFill>
                  <a:cs typeface="Times New Roman" pitchFamily="18" charset="0"/>
                </a:rPr>
                <a:t>СОТРУДНИЧЕСТВО</a:t>
              </a: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91240" name="Rectangle 14"/>
            <p:cNvSpPr>
              <a:spLocks noChangeArrowheads="1"/>
            </p:cNvSpPr>
            <p:nvPr/>
          </p:nvSpPr>
          <p:spPr bwMode="auto">
            <a:xfrm>
              <a:off x="6511" y="33"/>
              <a:ext cx="1836" cy="41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b="1">
                  <a:solidFill>
                    <a:srgbClr val="000000"/>
                  </a:solidFill>
                  <a:cs typeface="Times New Roman" pitchFamily="18" charset="0"/>
                </a:rPr>
                <a:t>АГРЕССИВНСТЬ</a:t>
              </a:r>
              <a:endParaRPr lang="ru-RU" sz="1200">
                <a:solidFill>
                  <a:srgbClr val="000000"/>
                </a:solidFill>
              </a:endParaRPr>
            </a:p>
          </p:txBody>
        </p:sp>
        <p:sp>
          <p:nvSpPr>
            <p:cNvPr id="91241" name="Line 13"/>
            <p:cNvSpPr>
              <a:spLocks noChangeShapeType="1"/>
            </p:cNvSpPr>
            <p:nvPr/>
          </p:nvSpPr>
          <p:spPr bwMode="auto">
            <a:xfrm>
              <a:off x="3123" y="32"/>
              <a:ext cx="564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242" name="Line 12"/>
            <p:cNvSpPr>
              <a:spLocks noChangeShapeType="1"/>
            </p:cNvSpPr>
            <p:nvPr/>
          </p:nvSpPr>
          <p:spPr bwMode="auto">
            <a:xfrm>
              <a:off x="3123" y="32"/>
              <a:ext cx="0" cy="52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243" name="Line 11"/>
            <p:cNvSpPr>
              <a:spLocks noChangeShapeType="1"/>
            </p:cNvSpPr>
            <p:nvPr/>
          </p:nvSpPr>
          <p:spPr bwMode="auto">
            <a:xfrm>
              <a:off x="3123" y="5328"/>
              <a:ext cx="5647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244" name="Line 10"/>
            <p:cNvSpPr>
              <a:spLocks noChangeShapeType="1"/>
            </p:cNvSpPr>
            <p:nvPr/>
          </p:nvSpPr>
          <p:spPr bwMode="auto">
            <a:xfrm flipV="1">
              <a:off x="8770" y="32"/>
              <a:ext cx="0" cy="52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245" name="Oval 9"/>
            <p:cNvSpPr>
              <a:spLocks noChangeArrowheads="1"/>
            </p:cNvSpPr>
            <p:nvPr/>
          </p:nvSpPr>
          <p:spPr bwMode="auto">
            <a:xfrm>
              <a:off x="7217" y="1008"/>
              <a:ext cx="287" cy="279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46" name="Oval 8"/>
            <p:cNvSpPr>
              <a:spLocks noChangeArrowheads="1"/>
            </p:cNvSpPr>
            <p:nvPr/>
          </p:nvSpPr>
          <p:spPr bwMode="auto">
            <a:xfrm>
              <a:off x="6794" y="3237"/>
              <a:ext cx="284" cy="278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47" name="Oval 7"/>
            <p:cNvSpPr>
              <a:spLocks noChangeArrowheads="1"/>
            </p:cNvSpPr>
            <p:nvPr/>
          </p:nvSpPr>
          <p:spPr bwMode="auto">
            <a:xfrm>
              <a:off x="7358" y="3237"/>
              <a:ext cx="285" cy="279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1248" name="Oval 6"/>
            <p:cNvSpPr>
              <a:spLocks noChangeArrowheads="1"/>
            </p:cNvSpPr>
            <p:nvPr/>
          </p:nvSpPr>
          <p:spPr bwMode="auto">
            <a:xfrm>
              <a:off x="7076" y="1008"/>
              <a:ext cx="285" cy="278"/>
            </a:xfrm>
            <a:prstGeom prst="ellipse">
              <a:avLst/>
            </a:prstGeom>
            <a:solidFill>
              <a:srgbClr val="00008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91142" name="Rectangle 116"/>
          <p:cNvSpPr>
            <a:spLocks noChangeArrowheads="1"/>
          </p:cNvSpPr>
          <p:nvPr/>
        </p:nvSpPr>
        <p:spPr bwMode="auto">
          <a:xfrm>
            <a:off x="0" y="5910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1143" name="Rectangle 117"/>
          <p:cNvSpPr>
            <a:spLocks noChangeArrowheads="1"/>
          </p:cNvSpPr>
          <p:nvPr/>
        </p:nvSpPr>
        <p:spPr bwMode="auto">
          <a:xfrm rot="-5400000">
            <a:off x="4679951" y="3825875"/>
            <a:ext cx="792162" cy="287337"/>
          </a:xfrm>
          <a:prstGeom prst="rect">
            <a:avLst/>
          </a:prstGeom>
          <a:solidFill>
            <a:srgbClr val="F9FB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0000"/>
                </a:solidFill>
                <a:latin typeface="Tahoma" pitchFamily="34" charset="0"/>
              </a:rPr>
              <a:t>Облик</a:t>
            </a:r>
          </a:p>
        </p:txBody>
      </p:sp>
      <p:sp>
        <p:nvSpPr>
          <p:cNvPr id="91144" name="Rectangle 118"/>
          <p:cNvSpPr>
            <a:spLocks noChangeArrowheads="1"/>
          </p:cNvSpPr>
          <p:nvPr/>
        </p:nvSpPr>
        <p:spPr bwMode="auto">
          <a:xfrm rot="-5400000">
            <a:off x="4164013" y="3836988"/>
            <a:ext cx="815975" cy="288925"/>
          </a:xfrm>
          <a:prstGeom prst="rect">
            <a:avLst/>
          </a:prstGeom>
          <a:solidFill>
            <a:srgbClr val="F9FB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Поведение</a:t>
            </a:r>
          </a:p>
        </p:txBody>
      </p:sp>
      <p:sp>
        <p:nvSpPr>
          <p:cNvPr id="91145" name="Rectangle 119"/>
          <p:cNvSpPr>
            <a:spLocks noChangeArrowheads="1"/>
          </p:cNvSpPr>
          <p:nvPr/>
        </p:nvSpPr>
        <p:spPr bwMode="auto">
          <a:xfrm rot="-5400000">
            <a:off x="3744120" y="3825081"/>
            <a:ext cx="792162" cy="288925"/>
          </a:xfrm>
          <a:prstGeom prst="rect">
            <a:avLst/>
          </a:prstGeom>
          <a:solidFill>
            <a:srgbClr val="F9FB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0000"/>
                </a:solidFill>
                <a:latin typeface="Tahoma" pitchFamily="34" charset="0"/>
              </a:rPr>
              <a:t>Культура</a:t>
            </a:r>
          </a:p>
        </p:txBody>
      </p:sp>
      <p:sp>
        <p:nvSpPr>
          <p:cNvPr id="91146" name="Rectangle 120"/>
          <p:cNvSpPr>
            <a:spLocks noChangeArrowheads="1"/>
          </p:cNvSpPr>
          <p:nvPr/>
        </p:nvSpPr>
        <p:spPr bwMode="auto">
          <a:xfrm rot="-5400000">
            <a:off x="3311526" y="3825875"/>
            <a:ext cx="792162" cy="287337"/>
          </a:xfrm>
          <a:prstGeom prst="rect">
            <a:avLst/>
          </a:prstGeom>
          <a:solidFill>
            <a:srgbClr val="F9FB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0000"/>
                </a:solidFill>
                <a:latin typeface="Tahoma" pitchFamily="34" charset="0"/>
              </a:rPr>
              <a:t>Идеи</a:t>
            </a:r>
          </a:p>
        </p:txBody>
      </p:sp>
      <p:sp>
        <p:nvSpPr>
          <p:cNvPr id="91147" name="Rectangle 121"/>
          <p:cNvSpPr>
            <a:spLocks noChangeArrowheads="1"/>
          </p:cNvSpPr>
          <p:nvPr/>
        </p:nvSpPr>
        <p:spPr bwMode="auto">
          <a:xfrm rot="5400000">
            <a:off x="5964237" y="3852863"/>
            <a:ext cx="720725" cy="304800"/>
          </a:xfrm>
          <a:prstGeom prst="rect">
            <a:avLst/>
          </a:prstGeom>
          <a:solidFill>
            <a:srgbClr val="F9FB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0000"/>
                </a:solidFill>
                <a:latin typeface="Tahoma" pitchFamily="34" charset="0"/>
              </a:rPr>
              <a:t>Облик</a:t>
            </a:r>
          </a:p>
        </p:txBody>
      </p:sp>
      <p:sp>
        <p:nvSpPr>
          <p:cNvPr id="91148" name="Rectangle 122"/>
          <p:cNvSpPr>
            <a:spLocks noChangeArrowheads="1"/>
          </p:cNvSpPr>
          <p:nvPr/>
        </p:nvSpPr>
        <p:spPr bwMode="auto">
          <a:xfrm rot="5400000">
            <a:off x="6421437" y="3852863"/>
            <a:ext cx="720725" cy="304800"/>
          </a:xfrm>
          <a:prstGeom prst="rect">
            <a:avLst/>
          </a:prstGeom>
          <a:solidFill>
            <a:srgbClr val="F9FBE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0000"/>
                </a:solidFill>
                <a:latin typeface="Tahoma" pitchFamily="34" charset="0"/>
              </a:rPr>
              <a:t>Поведение</a:t>
            </a:r>
          </a:p>
        </p:txBody>
      </p:sp>
      <p:sp>
        <p:nvSpPr>
          <p:cNvPr id="91149" name="Rectangle 123"/>
          <p:cNvSpPr>
            <a:spLocks noChangeArrowheads="1"/>
          </p:cNvSpPr>
          <p:nvPr/>
        </p:nvSpPr>
        <p:spPr bwMode="auto">
          <a:xfrm rot="5400000">
            <a:off x="6878637" y="3852863"/>
            <a:ext cx="720725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0000"/>
                </a:solidFill>
                <a:latin typeface="Tahoma" pitchFamily="34" charset="0"/>
              </a:rPr>
              <a:t>Культура</a:t>
            </a:r>
          </a:p>
        </p:txBody>
      </p:sp>
      <p:sp>
        <p:nvSpPr>
          <p:cNvPr id="91150" name="Rectangle 124"/>
          <p:cNvSpPr>
            <a:spLocks noChangeArrowheads="1"/>
          </p:cNvSpPr>
          <p:nvPr/>
        </p:nvSpPr>
        <p:spPr bwMode="auto">
          <a:xfrm rot="5400000">
            <a:off x="7335837" y="3852863"/>
            <a:ext cx="720725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0000"/>
                </a:solidFill>
                <a:latin typeface="Tahoma" pitchFamily="34" charset="0"/>
              </a:rPr>
              <a:t>Идеи</a:t>
            </a:r>
          </a:p>
        </p:txBody>
      </p:sp>
      <p:sp>
        <p:nvSpPr>
          <p:cNvPr id="91151" name="Rectangle 126"/>
          <p:cNvSpPr>
            <a:spLocks noChangeArrowheads="1"/>
          </p:cNvSpPr>
          <p:nvPr/>
        </p:nvSpPr>
        <p:spPr bwMode="auto">
          <a:xfrm>
            <a:off x="0" y="3716338"/>
            <a:ext cx="2627313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000">
                <a:solidFill>
                  <a:srgbClr val="000000"/>
                </a:solidFill>
                <a:latin typeface="Tahoma" pitchFamily="34" charset="0"/>
              </a:rPr>
              <a:t>               </a:t>
            </a:r>
          </a:p>
          <a:p>
            <a:r>
              <a:rPr lang="ru-RU" sz="1000">
                <a:solidFill>
                  <a:srgbClr val="000000"/>
                </a:solidFill>
                <a:latin typeface="Tahoma" pitchFamily="34" charset="0"/>
              </a:rPr>
              <a:t>                   </a:t>
            </a:r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Отношение </a:t>
            </a:r>
          </a:p>
          <a:p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                старшеклассников</a:t>
            </a:r>
          </a:p>
          <a:p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                к педагогам</a:t>
            </a:r>
          </a:p>
          <a:p>
            <a:endParaRPr lang="ru-RU" sz="1200">
              <a:solidFill>
                <a:srgbClr val="000000"/>
              </a:solidFill>
              <a:latin typeface="Tahoma" pitchFamily="34" charset="0"/>
            </a:endParaRPr>
          </a:p>
          <a:p>
            <a:endParaRPr lang="ru-RU" sz="1200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ru-RU" sz="1000">
                <a:solidFill>
                  <a:srgbClr val="000000"/>
                </a:solidFill>
                <a:latin typeface="Tahoma" pitchFamily="34" charset="0"/>
              </a:rPr>
              <a:t>     Индекс толерантности – 0,94</a:t>
            </a:r>
          </a:p>
        </p:txBody>
      </p:sp>
      <p:sp>
        <p:nvSpPr>
          <p:cNvPr id="91152" name="Oval 127"/>
          <p:cNvSpPr>
            <a:spLocks noChangeArrowheads="1"/>
          </p:cNvSpPr>
          <p:nvPr/>
        </p:nvSpPr>
        <p:spPr bwMode="auto">
          <a:xfrm>
            <a:off x="179388" y="4076700"/>
            <a:ext cx="503237" cy="50482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0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1153" name="Rectangle 128"/>
          <p:cNvSpPr>
            <a:spLocks noChangeArrowheads="1"/>
          </p:cNvSpPr>
          <p:nvPr/>
        </p:nvSpPr>
        <p:spPr bwMode="auto">
          <a:xfrm>
            <a:off x="0" y="5084763"/>
            <a:ext cx="2590800" cy="177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>
                <a:solidFill>
                  <a:srgbClr val="000000"/>
                </a:solidFill>
                <a:latin typeface="Tahoma" pitchFamily="34" charset="0"/>
              </a:rPr>
              <a:t>  </a:t>
            </a:r>
          </a:p>
          <a:p>
            <a:pPr algn="ctr"/>
            <a:endParaRPr lang="ru-RU" sz="100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   Отношение </a:t>
            </a:r>
          </a:p>
          <a:p>
            <a:pPr algn="ctr"/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педагогов </a:t>
            </a:r>
          </a:p>
          <a:p>
            <a:pPr algn="ctr"/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              к старшеклассникам</a:t>
            </a:r>
          </a:p>
          <a:p>
            <a:pPr algn="ctr"/>
            <a:endParaRPr lang="ru-RU" sz="100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endParaRPr lang="ru-RU" sz="1000">
              <a:solidFill>
                <a:srgbClr val="000000"/>
              </a:solidFill>
              <a:latin typeface="Tahoma" pitchFamily="34" charset="0"/>
            </a:endParaRPr>
          </a:p>
          <a:p>
            <a:pPr algn="ctr"/>
            <a:r>
              <a:rPr lang="ru-RU" sz="1000">
                <a:solidFill>
                  <a:srgbClr val="000000"/>
                </a:solidFill>
                <a:latin typeface="Tahoma" pitchFamily="34" charset="0"/>
              </a:rPr>
              <a:t>Индекс толерантности – 0,75</a:t>
            </a:r>
          </a:p>
        </p:txBody>
      </p:sp>
      <p:sp>
        <p:nvSpPr>
          <p:cNvPr id="91154" name="Oval 129"/>
          <p:cNvSpPr>
            <a:spLocks noChangeArrowheads="1"/>
          </p:cNvSpPr>
          <p:nvPr/>
        </p:nvSpPr>
        <p:spPr bwMode="auto">
          <a:xfrm>
            <a:off x="179388" y="5516563"/>
            <a:ext cx="503237" cy="5048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0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91155" name="Picture 131" descr="4201875_676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0038"/>
            <a:ext cx="2627313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prostopreza.ru/blog/files/fear-4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2656"/>
            <a:ext cx="4572000" cy="3419475"/>
          </a:xfrm>
          <a:prstGeom prst="rect">
            <a:avLst/>
          </a:prstGeom>
          <a:noFill/>
        </p:spPr>
      </p:pic>
      <p:pic>
        <p:nvPicPr>
          <p:cNvPr id="51204" name="Picture 4" descr="http://www.orator.biz/userfiles/images/Online-Education/webinars/01_strah_publichnih_vystuplen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3491880" cy="2883313"/>
          </a:xfrm>
          <a:prstGeom prst="rect">
            <a:avLst/>
          </a:prstGeom>
          <a:noFill/>
        </p:spPr>
      </p:pic>
      <p:pic>
        <p:nvPicPr>
          <p:cNvPr id="51206" name="Picture 6" descr="http://treningclub.by/wp-content/uploads/2012/10/image.axd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5654874" cy="2758686"/>
          </a:xfrm>
          <a:prstGeom prst="rect">
            <a:avLst/>
          </a:prstGeom>
          <a:noFill/>
        </p:spPr>
      </p:pic>
      <p:pic>
        <p:nvPicPr>
          <p:cNvPr id="51208" name="Picture 8" descr="http://prostopreza.ru/blog/files/fear-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428999"/>
            <a:ext cx="3491880" cy="2611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b="1" dirty="0" smtClean="0"/>
              <a:t>Карл </a:t>
            </a:r>
            <a:r>
              <a:rPr lang="ru-RU" sz="2800" b="1" dirty="0" err="1" smtClean="0"/>
              <a:t>Роджерс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(1902 – 1987), </a:t>
            </a:r>
            <a:br>
              <a:rPr lang="ru-RU" sz="2800" dirty="0" smtClean="0"/>
            </a:br>
            <a:r>
              <a:rPr lang="ru-RU" sz="2800" dirty="0" smtClean="0"/>
              <a:t>американский психолог.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5122912" cy="4680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Я очень люблю мороженое с клубникой.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Но когда я иду на рыбалку,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то насаживаю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на крючок вовсе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не моё любимое мороженое,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а неприятно пахнущих, извивающихся червей…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И, что самое удивительное,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рыба клюёт именно на них.</a:t>
            </a:r>
            <a:endParaRPr lang="ru-RU" dirty="0"/>
          </a:p>
        </p:txBody>
      </p:sp>
      <p:pic>
        <p:nvPicPr>
          <p:cNvPr id="4" name="Рисунок 3" descr="http://oaks.nvg.org/w/croge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132856"/>
            <a:ext cx="30963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3175"/>
            <a:ext cx="9144000" cy="6721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 smtClean="0"/>
              <a:t>Иоганн Генрих Песталоцци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(1746 – 1827),</a:t>
            </a:r>
            <a:br>
              <a:rPr lang="ru-RU" sz="2400" dirty="0" smtClean="0"/>
            </a:br>
            <a:r>
              <a:rPr lang="ru-RU" sz="2400" dirty="0" smtClean="0"/>
              <a:t>швейцарский педагог.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420888"/>
            <a:ext cx="5050904" cy="3705275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Доводить свою внимательность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до осторожности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тщательности.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в этом есть основа моей добродетели.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morochina.files.wordpress.com/2007/08/pestalozzi01.jpg?w=5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27363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xxlbook.ru/imgh5499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184576" cy="6904520"/>
          </a:xfrm>
          <a:prstGeom prst="rect">
            <a:avLst/>
          </a:prstGeom>
          <a:noFill/>
        </p:spPr>
      </p:pic>
      <p:pic>
        <p:nvPicPr>
          <p:cNvPr id="5" name="Содержимое 5" descr="http://img1.advertology.ru/books/2012/03/23/4/29/119551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25922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400" b="1" dirty="0" err="1" smtClean="0"/>
              <a:t>Януш</a:t>
            </a:r>
            <a:r>
              <a:rPr lang="ru-RU" sz="2400" dirty="0" smtClean="0"/>
              <a:t> </a:t>
            </a:r>
            <a:r>
              <a:rPr lang="ru-RU" sz="2400" b="1" dirty="0" smtClean="0"/>
              <a:t>Корчак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(1878 - 1942), </a:t>
            </a:r>
            <a:br>
              <a:rPr lang="ru-RU" sz="2400" dirty="0" smtClean="0"/>
            </a:br>
            <a:r>
              <a:rPr lang="ru-RU" sz="2400" dirty="0" smtClean="0"/>
              <a:t>польский писатель, педагог, врач.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4762872" cy="3345235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Нет повеления – есть добрая воля.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Нет догм –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есть проблемы.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spgostomia.pl/photos/nasz-patron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36724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xxlbook.ru/imgh5499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"/>
            <a:ext cx="5143499" cy="6858000"/>
          </a:xfrm>
          <a:prstGeom prst="rect">
            <a:avLst/>
          </a:prstGeom>
          <a:noFill/>
        </p:spPr>
      </p:pic>
      <p:pic>
        <p:nvPicPr>
          <p:cNvPr id="5" name="Рисунок 4" descr="http://im5-tub-ru.yandex.net/i?id=301071024-62-72&amp;n=21"/>
          <p:cNvPicPr/>
          <p:nvPr/>
        </p:nvPicPr>
        <p:blipFill>
          <a:blip r:embed="rId3" cstate="print">
            <a:lum contrast="-2000"/>
          </a:blip>
          <a:srcRect/>
          <a:stretch>
            <a:fillRect/>
          </a:stretch>
        </p:blipFill>
        <p:spPr bwMode="auto">
          <a:xfrm>
            <a:off x="683568" y="3789040"/>
            <a:ext cx="1800200" cy="2181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03663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Франсуа де ЛАРОШФУКО				</a:t>
            </a:r>
            <a:r>
              <a:rPr lang="ru-RU" sz="3400" dirty="0" smtClean="0">
                <a:latin typeface="Times New Roman" pitchFamily="18" charset="0"/>
              </a:rPr>
              <a:t> </a:t>
            </a:r>
            <a:br>
              <a:rPr lang="ru-RU" sz="3400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Из книги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</a:rPr>
              <a:t>Réflexions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</a:rPr>
              <a:t>ou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</a:rPr>
              <a:t>Sentences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</a:rPr>
              <a:t>et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</a:rPr>
              <a:t>Maximes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</a:rPr>
              <a:t>morales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», 1665 год</a:t>
            </a:r>
            <a:r>
              <a:rPr lang="ru-RU" sz="2400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204864"/>
            <a:ext cx="3924300" cy="3814936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ru-RU" sz="2800" i="1" dirty="0" smtClean="0">
                <a:latin typeface="Segoe UI Semibold" pitchFamily="34" charset="0"/>
                <a:cs typeface="Segoe UI Semibold" pitchFamily="34" charset="0"/>
              </a:rPr>
              <a:t>Только тот достоин уважения за доброту, кто имеет достаточно силы быть злым. </a:t>
            </a:r>
          </a:p>
          <a:p>
            <a:pPr eaLnBrk="1" hangingPunct="1">
              <a:buNone/>
            </a:pPr>
            <a:r>
              <a:rPr lang="ru-RU" sz="2800" i="1" dirty="0" smtClean="0">
                <a:latin typeface="Segoe UI Semibold" pitchFamily="34" charset="0"/>
                <a:cs typeface="Segoe UI Semibold" pitchFamily="34" charset="0"/>
              </a:rPr>
              <a:t>Всякая иная доброта лишь леность души.</a:t>
            </a:r>
          </a:p>
        </p:txBody>
      </p:sp>
      <p:pic>
        <p:nvPicPr>
          <p:cNvPr id="18436" name="Picture 4" descr="i?id=71327117-0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8063" y="1752600"/>
            <a:ext cx="304165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 smtClean="0"/>
              <a:t>Джон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Ле́ннон</a:t>
            </a:r>
            <a:r>
              <a:rPr lang="ru-RU" sz="2400" b="1" dirty="0" smtClean="0"/>
              <a:t>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выдающийся  британский рок-музыкант, певец, поэт,</a:t>
            </a:r>
            <a:br>
              <a:rPr lang="ru-RU" sz="2400" dirty="0" smtClean="0"/>
            </a:br>
            <a:r>
              <a:rPr lang="ru-RU" sz="2400" dirty="0" smtClean="0"/>
              <a:t>убит  в 1980 году, в возрасте 40 лет.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Представь: все люди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свободно живут в едином мире.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Ты можешь сказать, что я мечтатель,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но я не один такой.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Надеюсь, что однажды и ты присоединишься к нам,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И мир заживёт, наконец, как единое целое.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ostrovok.ru/blog/wp-content/uploads/2012/11/10_The-Beatl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916832"/>
            <a:ext cx="30963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oilichnosti.ucoz.ru/_ph/5/1863492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Подготовьте свою </a:t>
            </a:r>
            <a:r>
              <a:rPr lang="ru-RU" b="1" dirty="0" smtClean="0"/>
              <a:t>психологическую визитную карточку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Используйте лист бумаги формата А 4, цветные карандаши или фломастеры. </a:t>
            </a:r>
          </a:p>
          <a:p>
            <a:r>
              <a:rPr lang="ru-RU" dirty="0" smtClean="0"/>
              <a:t>Вначале подберите к своему имени какое-либо прилагательное или причастие, которое, на ваш взгляд, наиболее точно и ёмко характеризует Вас как личность. </a:t>
            </a:r>
            <a:r>
              <a:rPr lang="ru-RU" i="1" dirty="0" smtClean="0"/>
              <a:t>Например</a:t>
            </a:r>
            <a:r>
              <a:rPr lang="ru-RU" dirty="0" smtClean="0"/>
              <a:t>, </a:t>
            </a:r>
            <a:r>
              <a:rPr lang="ru-RU" i="1" dirty="0" smtClean="0"/>
              <a:t>Кощей Бессмертный или Иван Грозный</a:t>
            </a:r>
            <a:r>
              <a:rPr lang="ru-RU" dirty="0" smtClean="0"/>
              <a:t> и т.п. </a:t>
            </a:r>
          </a:p>
          <a:p>
            <a:r>
              <a:rPr lang="ru-RU" dirty="0" smtClean="0"/>
              <a:t>Напишите на листе бумаги ваше имя и выбранное вами, характеризующее Вас, слово, используя любые дизайнерские средства, чтобы графически подчеркнуть и усилить соответствующее впечатление о Вас. </a:t>
            </a:r>
            <a:r>
              <a:rPr lang="ru-RU" i="1" dirty="0" smtClean="0"/>
              <a:t>Например</a:t>
            </a:r>
            <a:r>
              <a:rPr lang="ru-RU" dirty="0" smtClean="0"/>
              <a:t>, когда в рекламе дизайнер хочет подчеркнуть надёжность банка, он использует толстые, буквы, насыщенных цветов: «</a:t>
            </a:r>
            <a:r>
              <a:rPr lang="ru-RU" sz="4600" b="1" u="sng" dirty="0" smtClean="0"/>
              <a:t>БАНК НАДЁЖНЫЙ</a:t>
            </a:r>
            <a:r>
              <a:rPr lang="ru-RU" dirty="0" smtClean="0"/>
              <a:t>». Если же нужно подчеркнуть скорость экспресса, то используют лёгкие наклонные буквы </a:t>
            </a:r>
            <a:r>
              <a:rPr lang="ru-RU" dirty="0" err="1" smtClean="0"/>
              <a:t>голубого</a:t>
            </a:r>
            <a:r>
              <a:rPr lang="ru-RU" dirty="0" smtClean="0"/>
              <a:t> цвета, расположив их по диагонали листа: </a:t>
            </a:r>
            <a:r>
              <a:rPr lang="ru-RU" b="1" i="1" dirty="0" smtClean="0"/>
              <a:t>«</a:t>
            </a:r>
            <a:r>
              <a:rPr lang="ru-RU" b="1" i="1" dirty="0" smtClean="0">
                <a:solidFill>
                  <a:srgbClr val="0070C0"/>
                </a:solidFill>
              </a:rPr>
              <a:t>ЭКСПРЕСС БЫСТРЫЙ</a:t>
            </a:r>
            <a:r>
              <a:rPr lang="ru-RU" b="1" i="1" dirty="0" smtClean="0"/>
              <a:t>»</a:t>
            </a:r>
            <a:r>
              <a:rPr lang="ru-RU" dirty="0" smtClean="0"/>
              <a:t>, можно также дорисовать искры, разлетающиеся во все стороны и т.п. </a:t>
            </a:r>
          </a:p>
          <a:p>
            <a:r>
              <a:rPr lang="ru-RU" dirty="0" smtClean="0"/>
              <a:t>Покажите свою «визитную карточку» одноклассникам и расскажите им о себе как о личности на основе своей «визитной карточки».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90465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Разделите пополам лист бумаги формата А 4, расположив его горизонтально (альбомный формат). </a:t>
            </a:r>
          </a:p>
          <a:p>
            <a:pPr lvl="0"/>
            <a:r>
              <a:rPr lang="ru-RU" dirty="0" smtClean="0"/>
              <a:t>Используя цветные карандаши или фломастеры, изобразите на первой половине листа символический рисунок на тему «</a:t>
            </a:r>
            <a:r>
              <a:rPr lang="ru-RU" b="1" i="1" dirty="0" smtClean="0"/>
              <a:t>Каким (какой) я себя вижу</a:t>
            </a:r>
            <a:r>
              <a:rPr lang="ru-RU" dirty="0" smtClean="0"/>
              <a:t>». </a:t>
            </a:r>
          </a:p>
          <a:p>
            <a:pPr lvl="0"/>
            <a:r>
              <a:rPr lang="ru-RU" dirty="0" smtClean="0"/>
              <a:t>Затем на второй половине листа изобразите символический рисунок на тему «</a:t>
            </a:r>
            <a:r>
              <a:rPr lang="ru-RU" b="1" i="1" dirty="0" smtClean="0"/>
              <a:t>А каким (какой), мне кажется, меня видят другие люди</a:t>
            </a:r>
            <a:r>
              <a:rPr lang="ru-RU" dirty="0" smtClean="0"/>
              <a:t>». </a:t>
            </a:r>
          </a:p>
          <a:p>
            <a:pPr lvl="0"/>
            <a:r>
              <a:rPr lang="ru-RU" dirty="0" smtClean="0"/>
              <a:t>Проанализируйте различия между этими двумя рисунками. </a:t>
            </a:r>
          </a:p>
          <a:p>
            <a:pPr lvl="0"/>
            <a:r>
              <a:rPr lang="ru-RU" dirty="0" smtClean="0"/>
              <a:t>Покажите свои рисунки  одноклассникам и расскажите им на основе анализа своих рисунков о себе как о личности в социальной среде.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714202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Используя предложенную схему, </a:t>
            </a:r>
            <a:br>
              <a:rPr lang="ru-RU" sz="2400" dirty="0" smtClean="0"/>
            </a:br>
            <a:r>
              <a:rPr lang="ru-RU" sz="2400" dirty="0" smtClean="0"/>
              <a:t>определите своё положение в различных социальных средах: </a:t>
            </a:r>
            <a:br>
              <a:rPr lang="ru-RU" sz="2400" dirty="0" smtClean="0"/>
            </a:br>
            <a:r>
              <a:rPr lang="ru-RU" sz="2400" dirty="0" smtClean="0"/>
              <a:t>в семье, в классе, в кругу друзей.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43608" y="2492896"/>
            <a:ext cx="1728192" cy="172819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92080" y="2420888"/>
            <a:ext cx="1728192" cy="172819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15616" y="4797152"/>
            <a:ext cx="1728192" cy="172819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20072" y="4797152"/>
            <a:ext cx="1728192" cy="172819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31840" y="2996952"/>
            <a:ext cx="792088" cy="792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20272" y="2996952"/>
            <a:ext cx="792088" cy="792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411760" y="5301208"/>
            <a:ext cx="792088" cy="792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40152" y="5373216"/>
            <a:ext cx="792088" cy="7920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Я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5" name="Picture 2" descr="http://img1.liveinternet.ru/images/attach/c/6/93/620/93620109_17441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Заполните таблицу </a:t>
            </a:r>
            <a:br>
              <a:rPr lang="ru-RU" sz="2800" dirty="0" smtClean="0"/>
            </a:br>
            <a:r>
              <a:rPr lang="ru-RU" sz="2800" dirty="0" smtClean="0"/>
              <a:t>«Эффективность моего общения»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628800"/>
            <a:ext cx="273630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Для эффективности общения мне надо избавиться 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1628800"/>
            <a:ext cx="273630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Для эффективности общения мне надо научиться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628800"/>
            <a:ext cx="273630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Эффективности моего общения способствует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068960"/>
            <a:ext cx="2736304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068960"/>
            <a:ext cx="2736304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3068960"/>
            <a:ext cx="2736304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rofcom-usfeu.ru/wp-content/uploads/2012/05/IMG_9064.jpg"/>
          <p:cNvPicPr>
            <a:picLocks noChangeAspect="1" noChangeArrowheads="1"/>
          </p:cNvPicPr>
          <p:nvPr/>
        </p:nvPicPr>
        <p:blipFill>
          <a:blip r:embed="rId2" cstate="print"/>
          <a:srcRect l="8914" t="13361" r="2971" b="4453"/>
          <a:stretch>
            <a:fillRect/>
          </a:stretch>
        </p:blipFill>
        <p:spPr bwMode="auto">
          <a:xfrm>
            <a:off x="49213" y="838200"/>
            <a:ext cx="9094787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900igr.net/datai/pedagogika/Obrazovanie-v-shkole/0012-011-Obrazovanie-v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ю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8263"/>
            <a:ext cx="9144000" cy="6721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.obozrevatel.ua/9/1190764/911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477000" y="0"/>
            <a:ext cx="2514600" cy="68580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7" name="Picture 8" descr="http://www.newparlament.ru/files/media/media-151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6000750" cy="434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388" name="Picture 6" descr="http://finday.ru/photo/1280-50-1/1319_0008.jpg"/>
          <p:cNvPicPr>
            <a:picLocks noChangeAspect="1" noChangeArrowheads="1"/>
          </p:cNvPicPr>
          <p:nvPr/>
        </p:nvPicPr>
        <p:blipFill>
          <a:blip r:embed="rId3" cstate="print"/>
          <a:srcRect l="17126" t="7559" r="14468"/>
          <a:stretch>
            <a:fillRect/>
          </a:stretch>
        </p:blipFill>
        <p:spPr bwMode="auto">
          <a:xfrm>
            <a:off x="6477000" y="4030663"/>
            <a:ext cx="2532063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http://www.atet.su/DO/Spez/img13.jpg"/>
          <p:cNvPicPr>
            <a:picLocks noChangeAspect="1" noChangeArrowheads="1"/>
          </p:cNvPicPr>
          <p:nvPr/>
        </p:nvPicPr>
        <p:blipFill>
          <a:blip r:embed="rId4" cstate="print"/>
          <a:srcRect t="14732"/>
          <a:stretch>
            <a:fillRect/>
          </a:stretch>
        </p:blipFill>
        <p:spPr bwMode="auto">
          <a:xfrm>
            <a:off x="457200" y="838200"/>
            <a:ext cx="1981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2" descr="http://img0.liveinternet.ru/images/attach/c/4/83/674/83674140_large_x_56d23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143000"/>
            <a:ext cx="9906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6" descr="http://www.darkcompany.ru/forum/download/file.php?id=127&amp;sid=7e9538bf013c0623ba6125f06f4b956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28600"/>
            <a:ext cx="48736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0" descr="http://excelle.monster.com/nfs/excelle/attachment_images/0000/6096/progre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667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81000" y="2667000"/>
            <a:ext cx="1981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400" b="1" dirty="0">
                <a:solidFill>
                  <a:srgbClr val="C00000"/>
                </a:solidFill>
              </a:rPr>
              <a:t>Разносторонние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86400" y="38100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0033CC"/>
                </a:solidFill>
              </a:rPr>
              <a:t>дело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38800" y="22098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kokosinka.ru/wp-content/uploads/2010/07/shkola2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567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1147</Words>
  <Application>Microsoft Office PowerPoint</Application>
  <PresentationFormat>Экран (4:3)</PresentationFormat>
  <Paragraphs>283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 Office</vt:lpstr>
      <vt:lpstr>Слайд Microsoft Office PowerPoint</vt:lpstr>
      <vt:lpstr>Витольд Альбертович ЯСВИН       доктор психологических наук, профессор,      лауреат Премии Правительства РФ в области образования </vt:lpstr>
      <vt:lpstr>Слайд 2</vt:lpstr>
      <vt:lpstr>Слайд 3</vt:lpstr>
      <vt:lpstr>Слайд 4</vt:lpstr>
      <vt:lpstr>Слайд 5</vt:lpstr>
      <vt:lpstr>ю</vt:lpstr>
      <vt:lpstr>Слайд 7</vt:lpstr>
      <vt:lpstr>Слайд 8</vt:lpstr>
      <vt:lpstr>Слайд 9</vt:lpstr>
      <vt:lpstr>Януш Корчак      Из книги «Как любить ребёнка», 1919 год</vt:lpstr>
      <vt:lpstr>Слайд 11</vt:lpstr>
      <vt:lpstr>Слайд 12</vt:lpstr>
      <vt:lpstr>Слайд 13</vt:lpstr>
      <vt:lpstr>Слайд 14</vt:lpstr>
      <vt:lpstr>Факторы  социальной  депривации учащихся   в  условиях  мегаполиса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Мартин Лютер Кинг,  выдающийся американский правозащитник,  убит в 1968 году, в возрасте 39 лет. </vt:lpstr>
      <vt:lpstr>Пётр I Великий (Пётр Алексеевич Романов) (1672-1725) последний царь всея Руси из династии Романовых  и первый Император Всероссийский.</vt:lpstr>
      <vt:lpstr>Пример результатов диагностики взаимной толерантности учащихся и педагогов в одной из школ</vt:lpstr>
      <vt:lpstr>Слайд 28</vt:lpstr>
      <vt:lpstr>Карл Роджерс (1902 – 1987),  американский психолог.</vt:lpstr>
      <vt:lpstr>Иоганн Генрих Песталоцци (1746 – 1827), швейцарский педагог.</vt:lpstr>
      <vt:lpstr>Слайд 31</vt:lpstr>
      <vt:lpstr>Януш Корчак  (1878 - 1942),  польский писатель, педагог, врач.</vt:lpstr>
      <vt:lpstr>Слайд 33</vt:lpstr>
      <vt:lpstr>Франсуа де ЛАРОШФУКО      Из книги «Réflexions ou Sentences et Maximes morales», 1665 год </vt:lpstr>
      <vt:lpstr>Джон Ле́ннон, выдающийся  британский рок-музыкант, певец, поэт, убит  в 1980 году, в возрасте 40 лет.</vt:lpstr>
      <vt:lpstr>Слайд 36</vt:lpstr>
      <vt:lpstr>Слайд 37</vt:lpstr>
      <vt:lpstr>Слайд 38</vt:lpstr>
      <vt:lpstr>Используя предложенную схему,  определите своё положение в различных социальных средах:  в семье, в классе, в кругу друзей.</vt:lpstr>
      <vt:lpstr>Заполните таблицу  «Эффективность моего общения»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Витольд Ясвин</dc:creator>
  <cp:lastModifiedBy>Витольд Ясвин</cp:lastModifiedBy>
  <cp:revision>12</cp:revision>
  <dcterms:created xsi:type="dcterms:W3CDTF">2013-11-09T05:35:41Z</dcterms:created>
  <dcterms:modified xsi:type="dcterms:W3CDTF">2014-06-24T15:25:37Z</dcterms:modified>
</cp:coreProperties>
</file>