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89" r:id="rId2"/>
    <p:sldId id="290" r:id="rId3"/>
    <p:sldId id="287" r:id="rId4"/>
    <p:sldId id="288" r:id="rId5"/>
    <p:sldId id="286" r:id="rId6"/>
    <p:sldId id="261" r:id="rId7"/>
    <p:sldId id="256" r:id="rId8"/>
    <p:sldId id="257" r:id="rId9"/>
    <p:sldId id="258" r:id="rId10"/>
    <p:sldId id="259" r:id="rId11"/>
    <p:sldId id="260" r:id="rId12"/>
    <p:sldId id="291"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4FFC2A-E7C0-4F19-8CB7-8AB3E79DE3E1}" type="datetimeFigureOut">
              <a:rPr lang="ru-RU" smtClean="0"/>
              <a:t>27.06.2014</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637CD4B-642C-49B7-B4BA-D5E7523E0692}"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74FFC2A-E7C0-4F19-8CB7-8AB3E79DE3E1}" type="datetimeFigureOut">
              <a:rPr lang="ru-RU" smtClean="0"/>
              <a:t>27.06.2014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37CD4B-642C-49B7-B4BA-D5E7523E069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74FFC2A-E7C0-4F19-8CB7-8AB3E79DE3E1}" type="datetimeFigureOut">
              <a:rPr lang="ru-RU" smtClean="0"/>
              <a:t>27.06.2014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37CD4B-642C-49B7-B4BA-D5E7523E069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74FFC2A-E7C0-4F19-8CB7-8AB3E79DE3E1}" type="datetimeFigureOut">
              <a:rPr lang="ru-RU" smtClean="0"/>
              <a:t>27.06.2014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37CD4B-642C-49B7-B4BA-D5E7523E069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4FFC2A-E7C0-4F19-8CB7-8AB3E79DE3E1}" type="datetimeFigureOut">
              <a:rPr lang="ru-RU" smtClean="0"/>
              <a:t>27.06.2014</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37CD4B-642C-49B7-B4BA-D5E7523E0692}"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74FFC2A-E7C0-4F19-8CB7-8AB3E79DE3E1}" type="datetimeFigureOut">
              <a:rPr lang="ru-RU" smtClean="0"/>
              <a:t>27.06.2014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37CD4B-642C-49B7-B4BA-D5E7523E069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74FFC2A-E7C0-4F19-8CB7-8AB3E79DE3E1}" type="datetimeFigureOut">
              <a:rPr lang="ru-RU" smtClean="0"/>
              <a:t>27.06.2014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37CD4B-642C-49B7-B4BA-D5E7523E069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74FFC2A-E7C0-4F19-8CB7-8AB3E79DE3E1}" type="datetimeFigureOut">
              <a:rPr lang="ru-RU" smtClean="0"/>
              <a:t>27.06.2014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37CD4B-642C-49B7-B4BA-D5E7523E069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74FFC2A-E7C0-4F19-8CB7-8AB3E79DE3E1}" type="datetimeFigureOut">
              <a:rPr lang="ru-RU" smtClean="0"/>
              <a:t>27.06.2014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37CD4B-642C-49B7-B4BA-D5E7523E069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74FFC2A-E7C0-4F19-8CB7-8AB3E79DE3E1}" type="datetimeFigureOut">
              <a:rPr lang="ru-RU" smtClean="0"/>
              <a:t>27.06.2014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37CD4B-642C-49B7-B4BA-D5E7523E0692}"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774FFC2A-E7C0-4F19-8CB7-8AB3E79DE3E1}" type="datetimeFigureOut">
              <a:rPr lang="ru-RU" smtClean="0"/>
              <a:t>27.06.2014</a:t>
            </a:fld>
            <a:endParaRPr lang="ru-RU"/>
          </a:p>
        </p:txBody>
      </p:sp>
      <p:sp>
        <p:nvSpPr>
          <p:cNvPr id="7" name="Slide Number Placeholder 6"/>
          <p:cNvSpPr>
            <a:spLocks noGrp="1"/>
          </p:cNvSpPr>
          <p:nvPr>
            <p:ph type="sldNum" sz="quarter" idx="12"/>
          </p:nvPr>
        </p:nvSpPr>
        <p:spPr/>
        <p:txBody>
          <a:bodyPr/>
          <a:lstStyle/>
          <a:p>
            <a:fld id="{F637CD4B-642C-49B7-B4BA-D5E7523E0692}"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774FFC2A-E7C0-4F19-8CB7-8AB3E79DE3E1}" type="datetimeFigureOut">
              <a:rPr lang="ru-RU" smtClean="0"/>
              <a:t>27.06.2014</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637CD4B-642C-49B7-B4BA-D5E7523E0692}"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ЭССЕ?</a:t>
            </a:r>
            <a:endParaRPr lang="ru-RU" b="1" dirty="0"/>
          </a:p>
        </p:txBody>
      </p:sp>
      <p:sp>
        <p:nvSpPr>
          <p:cNvPr id="3" name="Объект 2"/>
          <p:cNvSpPr>
            <a:spLocks noGrp="1"/>
          </p:cNvSpPr>
          <p:nvPr>
            <p:ph idx="1"/>
          </p:nvPr>
        </p:nvSpPr>
        <p:spPr/>
        <p:txBody>
          <a:bodyPr>
            <a:normAutofit fontScale="85000" lnSpcReduction="10000"/>
          </a:bodyPr>
          <a:lstStyle/>
          <a:p>
            <a:r>
              <a:rPr lang="ru-RU" b="1" dirty="0"/>
              <a:t>Я - Учитель, и этим горжусь. Сколько себя помню, всегда хотела быть учителем. От общения с детьми получаю огромное удовольствие и их глазами учусь смотреть на мир. Наше взаимное сотрудничество - великая сила, она помогает мне в моих учениках воспитывать Культуру, Интеллигентность, Человечность, а мои ученики учат меня Креативности. Вместе мы создаем творческие проекты и пишем стихотворения, иллюстрируем литературные произведения и создаем авторские тексты, ставим спектакли и   обсуждаем просмотренные в театрах премьеры, вместе с литературными героями смеемся, плачем и переживаем, мечтаем и думаем о жизни. Наше общение выходит за рамки школьной программы: нам всегда есть о чем поговорить друг с другом.</a:t>
            </a:r>
          </a:p>
        </p:txBody>
      </p:sp>
    </p:spTree>
    <p:extLst>
      <p:ext uri="{BB962C8B-B14F-4D97-AF65-F5344CB8AC3E}">
        <p14:creationId xmlns:p14="http://schemas.microsoft.com/office/powerpoint/2010/main" val="2352451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КОМПОЗИЦИОННЫЙ ЗАМЫСЕЛ</a:t>
            </a:r>
            <a:endParaRPr lang="ru-RU" b="1"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667786663"/>
              </p:ext>
            </p:extLst>
          </p:nvPr>
        </p:nvGraphicFramePr>
        <p:xfrm>
          <a:off x="1403648" y="2132856"/>
          <a:ext cx="6438900" cy="2243328"/>
        </p:xfrm>
        <a:graphic>
          <a:graphicData uri="http://schemas.openxmlformats.org/drawingml/2006/table">
            <a:tbl>
              <a:tblPr>
                <a:tableStyleId>{5C22544A-7EE6-4342-B048-85BDC9FD1C3A}</a:tableStyleId>
              </a:tblPr>
              <a:tblGrid>
                <a:gridCol w="6438900"/>
              </a:tblGrid>
              <a:tr h="0">
                <a:tc>
                  <a:txBody>
                    <a:bodyPr/>
                    <a:lstStyle/>
                    <a:p>
                      <a:pPr>
                        <a:lnSpc>
                          <a:spcPct val="115000"/>
                        </a:lnSpc>
                        <a:spcAft>
                          <a:spcPts val="1000"/>
                        </a:spcAft>
                      </a:pPr>
                      <a:r>
                        <a:rPr lang="ru-RU" sz="3200" dirty="0" smtClean="0">
                          <a:effectLst/>
                          <a:latin typeface="+mn-lt"/>
                          <a:ea typeface="Calibri"/>
                          <a:cs typeface="Times New Roman"/>
                        </a:rPr>
                        <a:t>- Отсутствует</a:t>
                      </a:r>
                      <a:endParaRPr lang="ru-RU" sz="3200" dirty="0">
                        <a:effectLst/>
                        <a:latin typeface="+mn-lt"/>
                        <a:ea typeface="Calibri"/>
                        <a:cs typeface="Times New Roman"/>
                      </a:endParaRPr>
                    </a:p>
                  </a:txBody>
                  <a:tcPr marL="68580" marR="68580" marT="0" marB="0"/>
                </a:tc>
              </a:tr>
              <a:tr h="0">
                <a:tc>
                  <a:txBody>
                    <a:bodyPr/>
                    <a:lstStyle/>
                    <a:p>
                      <a:pPr>
                        <a:lnSpc>
                          <a:spcPct val="115000"/>
                        </a:lnSpc>
                        <a:spcAft>
                          <a:spcPts val="1000"/>
                        </a:spcAft>
                      </a:pPr>
                      <a:r>
                        <a:rPr lang="ru-RU" sz="3200" dirty="0" smtClean="0">
                          <a:effectLst/>
                          <a:latin typeface="+mn-lt"/>
                          <a:ea typeface="Calibri"/>
                          <a:cs typeface="Times New Roman"/>
                        </a:rPr>
                        <a:t>- Присутствует</a:t>
                      </a:r>
                      <a:endParaRPr lang="ru-RU" sz="3200" dirty="0">
                        <a:effectLst/>
                        <a:latin typeface="+mn-lt"/>
                        <a:ea typeface="Calibri"/>
                        <a:cs typeface="Times New Roman"/>
                      </a:endParaRPr>
                    </a:p>
                  </a:txBody>
                  <a:tcPr marL="68580" marR="68580" marT="0" marB="0"/>
                </a:tc>
              </a:tr>
              <a:tr h="0">
                <a:tc>
                  <a:txBody>
                    <a:bodyPr/>
                    <a:lstStyle/>
                    <a:p>
                      <a:pPr>
                        <a:lnSpc>
                          <a:spcPct val="115000"/>
                        </a:lnSpc>
                        <a:spcAft>
                          <a:spcPts val="1000"/>
                        </a:spcAft>
                      </a:pPr>
                      <a:r>
                        <a:rPr lang="ru-RU" sz="3200" dirty="0" smtClean="0">
                          <a:effectLst/>
                          <a:latin typeface="+mn-lt"/>
                          <a:ea typeface="Calibri"/>
                          <a:cs typeface="Times New Roman"/>
                        </a:rPr>
                        <a:t>- Присутствует </a:t>
                      </a:r>
                      <a:r>
                        <a:rPr lang="ru-RU" sz="3200" dirty="0">
                          <a:effectLst/>
                          <a:latin typeface="+mn-lt"/>
                          <a:ea typeface="Calibri"/>
                          <a:cs typeface="Times New Roman"/>
                        </a:rPr>
                        <a:t>и является авторским</a:t>
                      </a:r>
                    </a:p>
                  </a:txBody>
                  <a:tcPr marL="68580" marR="68580" marT="0" marB="0"/>
                </a:tc>
              </a:tr>
            </a:tbl>
          </a:graphicData>
        </a:graphic>
      </p:graphicFrame>
    </p:spTree>
    <p:extLst>
      <p:ext uri="{BB962C8B-B14F-4D97-AF65-F5344CB8AC3E}">
        <p14:creationId xmlns:p14="http://schemas.microsoft.com/office/powerpoint/2010/main" val="1319215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ОБРАЩЕНИЕ К ИСТОЧНИКАМ</a:t>
            </a:r>
            <a:endParaRPr lang="ru-RU" b="1"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772759267"/>
              </p:ext>
            </p:extLst>
          </p:nvPr>
        </p:nvGraphicFramePr>
        <p:xfrm>
          <a:off x="1403648" y="2132856"/>
          <a:ext cx="6438900" cy="4486656"/>
        </p:xfrm>
        <a:graphic>
          <a:graphicData uri="http://schemas.openxmlformats.org/drawingml/2006/table">
            <a:tbl>
              <a:tblPr>
                <a:tableStyleId>{5C22544A-7EE6-4342-B048-85BDC9FD1C3A}</a:tableStyleId>
              </a:tblPr>
              <a:tblGrid>
                <a:gridCol w="6438900"/>
              </a:tblGrid>
              <a:tr h="0">
                <a:tc>
                  <a:txBody>
                    <a:bodyPr/>
                    <a:lstStyle/>
                    <a:p>
                      <a:pPr>
                        <a:lnSpc>
                          <a:spcPct val="115000"/>
                        </a:lnSpc>
                        <a:spcAft>
                          <a:spcPts val="1000"/>
                        </a:spcAft>
                      </a:pPr>
                      <a:r>
                        <a:rPr lang="ru-RU" sz="3200" dirty="0" smtClean="0">
                          <a:effectLst/>
                          <a:latin typeface="+mn-lt"/>
                          <a:ea typeface="Calibri"/>
                          <a:cs typeface="Times New Roman"/>
                        </a:rPr>
                        <a:t>- Автор </a:t>
                      </a:r>
                      <a:r>
                        <a:rPr lang="ru-RU" sz="3200" dirty="0">
                          <a:effectLst/>
                          <a:latin typeface="+mn-lt"/>
                          <a:ea typeface="Calibri"/>
                          <a:cs typeface="Times New Roman"/>
                        </a:rPr>
                        <a:t>не обращается к источникам и другим культурным носителям</a:t>
                      </a:r>
                    </a:p>
                  </a:txBody>
                  <a:tcPr marL="68580" marR="68580" marT="0" marB="0"/>
                </a:tc>
              </a:tr>
              <a:tr h="0">
                <a:tc>
                  <a:txBody>
                    <a:bodyPr/>
                    <a:lstStyle/>
                    <a:p>
                      <a:pPr>
                        <a:lnSpc>
                          <a:spcPct val="115000"/>
                        </a:lnSpc>
                        <a:spcAft>
                          <a:spcPts val="1000"/>
                        </a:spcAft>
                      </a:pPr>
                      <a:r>
                        <a:rPr lang="ru-RU" sz="3200" dirty="0" smtClean="0">
                          <a:effectLst/>
                          <a:latin typeface="+mn-lt"/>
                          <a:ea typeface="Calibri"/>
                          <a:cs typeface="Times New Roman"/>
                        </a:rPr>
                        <a:t>- Автор </a:t>
                      </a:r>
                      <a:r>
                        <a:rPr lang="ru-RU" sz="3200" dirty="0">
                          <a:effectLst/>
                          <a:latin typeface="+mn-lt"/>
                          <a:ea typeface="Calibri"/>
                          <a:cs typeface="Times New Roman"/>
                        </a:rPr>
                        <a:t>делает иллюстративные обращения к </a:t>
                      </a:r>
                      <a:r>
                        <a:rPr lang="ru-RU" sz="3200" dirty="0" smtClean="0">
                          <a:effectLst/>
                          <a:latin typeface="+mn-lt"/>
                          <a:ea typeface="Calibri"/>
                          <a:cs typeface="Times New Roman"/>
                        </a:rPr>
                        <a:t>источникам</a:t>
                      </a:r>
                      <a:endParaRPr lang="ru-RU" sz="3200" dirty="0">
                        <a:effectLst/>
                        <a:latin typeface="+mn-lt"/>
                        <a:ea typeface="Calibri"/>
                        <a:cs typeface="Times New Roman"/>
                      </a:endParaRPr>
                    </a:p>
                  </a:txBody>
                  <a:tcPr marL="68580" marR="68580" marT="0" marB="0"/>
                </a:tc>
              </a:tr>
              <a:tr h="0">
                <a:tc>
                  <a:txBody>
                    <a:bodyPr/>
                    <a:lstStyle/>
                    <a:p>
                      <a:pPr>
                        <a:lnSpc>
                          <a:spcPct val="115000"/>
                        </a:lnSpc>
                        <a:spcAft>
                          <a:spcPts val="1000"/>
                        </a:spcAft>
                      </a:pPr>
                      <a:r>
                        <a:rPr lang="ru-RU" sz="3200" dirty="0" smtClean="0">
                          <a:effectLst/>
                          <a:latin typeface="+mn-lt"/>
                          <a:ea typeface="Calibri"/>
                          <a:cs typeface="Times New Roman"/>
                        </a:rPr>
                        <a:t>- Автор </a:t>
                      </a:r>
                      <a:r>
                        <a:rPr lang="ru-RU" sz="3200" dirty="0">
                          <a:effectLst/>
                          <a:latin typeface="+mn-lt"/>
                          <a:ea typeface="Calibri"/>
                          <a:cs typeface="Times New Roman"/>
                        </a:rPr>
                        <a:t>реализует диалогическую позицию</a:t>
                      </a:r>
                    </a:p>
                  </a:txBody>
                  <a:tcPr marL="68580" marR="68580" marT="0" marB="0"/>
                </a:tc>
              </a:tr>
            </a:tbl>
          </a:graphicData>
        </a:graphic>
      </p:graphicFrame>
    </p:spTree>
    <p:extLst>
      <p:ext uri="{BB962C8B-B14F-4D97-AF65-F5344CB8AC3E}">
        <p14:creationId xmlns:p14="http://schemas.microsoft.com/office/powerpoint/2010/main" val="1319215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ЭССЕ?</a:t>
            </a:r>
            <a:endParaRPr lang="ru-RU" b="1" dirty="0"/>
          </a:p>
        </p:txBody>
      </p:sp>
      <p:sp>
        <p:nvSpPr>
          <p:cNvPr id="3" name="Объект 2"/>
          <p:cNvSpPr>
            <a:spLocks noGrp="1"/>
          </p:cNvSpPr>
          <p:nvPr>
            <p:ph idx="1"/>
          </p:nvPr>
        </p:nvSpPr>
        <p:spPr/>
        <p:txBody>
          <a:bodyPr>
            <a:normAutofit fontScale="92500" lnSpcReduction="20000"/>
          </a:bodyPr>
          <a:lstStyle/>
          <a:p>
            <a:r>
              <a:rPr lang="ru-RU" b="1" dirty="0"/>
              <a:t>Учителя пытаюсь копировать. И что-то от него пристаёт к моей кожице. Кажется, каждое следующее поколение Учителей числит себе культом Учителей своих, из поколения предыдущего, понимая, что – до них не добраться, да и добираться не стоит, что они были такие, каких уже нет. Были титаны и олимпийцы. Были Учителя. И каждый раз – ступенька вниз. </a:t>
            </a:r>
            <a:r>
              <a:rPr lang="ru-RU" b="1" dirty="0" smtClean="0"/>
              <a:t>И </a:t>
            </a:r>
            <a:r>
              <a:rPr lang="ru-RU" b="1" dirty="0"/>
              <a:t>понимая, что владеет лишь малой частью – всё остальное растранжирено, потеряно, мимо пальцев пропущено – передаёт эти кусочки былого олимпийства следующим рукам. Руки, сыплющие песок, – одни над другими, а за теми – ещё руки, а над теми – ещё руки. Всё ещё остаётся немного песку в руках. Для меня немного, а кому-то покажется целая чаша…</a:t>
            </a:r>
          </a:p>
        </p:txBody>
      </p:sp>
    </p:spTree>
    <p:extLst>
      <p:ext uri="{BB962C8B-B14F-4D97-AF65-F5344CB8AC3E}">
        <p14:creationId xmlns:p14="http://schemas.microsoft.com/office/powerpoint/2010/main" val="316005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pPr eaLnBrk="1" hangingPunct="1"/>
            <a:r>
              <a:rPr lang="ru-RU" altLang="ru-RU" b="1" smtClean="0"/>
              <a:t>Как научиться писать?</a:t>
            </a:r>
            <a:r>
              <a:rPr lang="ru-RU" altLang="ru-RU" sz="4000" smtClean="0"/>
              <a:t/>
            </a:r>
            <a:br>
              <a:rPr lang="ru-RU" altLang="ru-RU" sz="4000" smtClean="0"/>
            </a:br>
            <a:r>
              <a:rPr lang="ru-RU" altLang="ru-RU" sz="3200" smtClean="0"/>
              <a:t>Несколько советов от Михаила Веллера</a:t>
            </a:r>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1451643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457200" y="569913"/>
            <a:ext cx="8153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eaLnBrk="1" hangingPunct="1"/>
            <a:endParaRPr lang="ru-RU" altLang="ru-RU" sz="2600" b="1" i="1" dirty="0"/>
          </a:p>
          <a:p>
            <a:pPr eaLnBrk="1" hangingPunct="1"/>
            <a:r>
              <a:rPr lang="ru-RU" altLang="ru-RU" sz="2000" i="1" dirty="0">
                <a:solidFill>
                  <a:schemeClr val="bg2">
                    <a:lumMod val="25000"/>
                  </a:schemeClr>
                </a:solidFill>
              </a:rPr>
              <a:t>Эпиграф:</a:t>
            </a:r>
          </a:p>
          <a:p>
            <a:pPr eaLnBrk="1" hangingPunct="1"/>
            <a:endParaRPr lang="ru-RU" altLang="ru-RU" sz="2000" i="1" dirty="0">
              <a:solidFill>
                <a:schemeClr val="bg2">
                  <a:lumMod val="25000"/>
                </a:schemeClr>
              </a:solidFill>
            </a:endParaRPr>
          </a:p>
          <a:p>
            <a:pPr eaLnBrk="1" hangingPunct="1"/>
            <a:r>
              <a:rPr lang="ru-RU" altLang="ru-RU" sz="2600" b="1" i="1" dirty="0">
                <a:solidFill>
                  <a:schemeClr val="bg2">
                    <a:lumMod val="25000"/>
                  </a:schemeClr>
                </a:solidFill>
              </a:rPr>
              <a:t>Все беды  от  невежества…</a:t>
            </a:r>
          </a:p>
          <a:p>
            <a:pPr eaLnBrk="1" hangingPunct="1"/>
            <a:r>
              <a:rPr lang="ru-RU" altLang="ru-RU" sz="2600" b="1" i="1" dirty="0">
                <a:solidFill>
                  <a:schemeClr val="bg2">
                    <a:lumMod val="25000"/>
                  </a:schemeClr>
                </a:solidFill>
              </a:rPr>
              <a:t>А  невежество  -  из неуважения к своему уму. </a:t>
            </a:r>
          </a:p>
          <a:p>
            <a:pPr eaLnBrk="1" hangingPunct="1"/>
            <a:r>
              <a:rPr lang="ru-RU" altLang="ru-RU" sz="2600" b="1" i="1" dirty="0">
                <a:solidFill>
                  <a:schemeClr val="bg2">
                    <a:lumMod val="25000"/>
                  </a:schemeClr>
                </a:solidFill>
              </a:rPr>
              <a:t>Из счастья быть бараном в стаде</a:t>
            </a:r>
            <a:r>
              <a:rPr lang="ru-RU" altLang="ru-RU" sz="2600" b="1" i="1" dirty="0" smtClean="0">
                <a:solidFill>
                  <a:schemeClr val="bg2">
                    <a:lumMod val="25000"/>
                  </a:schemeClr>
                </a:solidFill>
              </a:rPr>
              <a:t>.</a:t>
            </a:r>
            <a:endParaRPr lang="ru-RU" altLang="ru-RU" sz="2600" b="1" i="1" dirty="0">
              <a:solidFill>
                <a:schemeClr val="bg2">
                  <a:lumMod val="25000"/>
                </a:schemeClr>
              </a:solidFill>
            </a:endParaRPr>
          </a:p>
        </p:txBody>
      </p:sp>
    </p:spTree>
    <p:extLst>
      <p:ext uri="{BB962C8B-B14F-4D97-AF65-F5344CB8AC3E}">
        <p14:creationId xmlns:p14="http://schemas.microsoft.com/office/powerpoint/2010/main" val="1719072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a:xfrm>
            <a:off x="0" y="1628775"/>
            <a:ext cx="7924800" cy="4725988"/>
          </a:xfrm>
        </p:spPr>
        <p:txBody>
          <a:bodyPr/>
          <a:lstStyle/>
          <a:p>
            <a:pPr marL="0" indent="0" eaLnBrk="1" hangingPunct="1">
              <a:buFontTx/>
              <a:buNone/>
            </a:pPr>
            <a:r>
              <a:rPr lang="ru-RU" altLang="ru-RU" b="1" i="1" dirty="0" smtClean="0"/>
              <a:t>Невежество. Нечестность. Глупость. </a:t>
            </a:r>
          </a:p>
          <a:p>
            <a:pPr marL="0" indent="0" eaLnBrk="1" hangingPunct="1">
              <a:buFontTx/>
              <a:buNone/>
            </a:pPr>
            <a:r>
              <a:rPr lang="ru-RU" altLang="ru-RU" b="1" i="1" dirty="0" smtClean="0"/>
              <a:t>Подчиненность. Трусость. </a:t>
            </a:r>
          </a:p>
          <a:p>
            <a:pPr marL="0" indent="0" eaLnBrk="1" hangingPunct="1">
              <a:buFontTx/>
              <a:buNone/>
            </a:pPr>
            <a:r>
              <a:rPr lang="ru-RU" altLang="ru-RU" b="1" i="1" dirty="0" smtClean="0"/>
              <a:t>Вот  пять вещей, каждая из которых </a:t>
            </a:r>
          </a:p>
          <a:p>
            <a:pPr marL="0" indent="0" eaLnBrk="1" hangingPunct="1">
              <a:buFontTx/>
              <a:buNone/>
            </a:pPr>
            <a:r>
              <a:rPr lang="ru-RU" altLang="ru-RU" b="1" i="1" dirty="0" smtClean="0"/>
              <a:t>способна уничтожить  </a:t>
            </a:r>
          </a:p>
          <a:p>
            <a:pPr marL="0" indent="0" eaLnBrk="1" hangingPunct="1">
              <a:buFontTx/>
              <a:buNone/>
            </a:pPr>
            <a:r>
              <a:rPr lang="ru-RU" altLang="ru-RU" b="1" i="1" dirty="0" smtClean="0"/>
              <a:t>творчество.</a:t>
            </a:r>
            <a:r>
              <a:rPr lang="ru-RU" altLang="ru-RU" b="1" dirty="0" smtClean="0"/>
              <a:t>  </a:t>
            </a:r>
          </a:p>
          <a:p>
            <a:pPr marL="0" indent="0" eaLnBrk="1" hangingPunct="1">
              <a:buFontTx/>
              <a:buNone/>
            </a:pPr>
            <a:endParaRPr lang="ru-RU" altLang="ru-RU" dirty="0" smtClean="0"/>
          </a:p>
          <a:p>
            <a:pPr marL="0" indent="0" eaLnBrk="1" hangingPunct="1">
              <a:buFontTx/>
              <a:buNone/>
            </a:pPr>
            <a:endParaRPr lang="ru-RU" altLang="ru-RU" dirty="0" smtClean="0"/>
          </a:p>
          <a:p>
            <a:pPr marL="0" indent="0" eaLnBrk="1" hangingPunct="1">
              <a:buFontTx/>
              <a:buNone/>
            </a:pPr>
            <a:endParaRPr lang="ru-RU" altLang="ru-RU" dirty="0" smtClean="0"/>
          </a:p>
        </p:txBody>
      </p:sp>
    </p:spTree>
    <p:extLst>
      <p:ext uri="{BB962C8B-B14F-4D97-AF65-F5344CB8AC3E}">
        <p14:creationId xmlns:p14="http://schemas.microsoft.com/office/powerpoint/2010/main" val="1015452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0" y="381000"/>
            <a:ext cx="8229600" cy="5745163"/>
          </a:xfrm>
        </p:spPr>
        <p:txBody>
          <a:bodyPr/>
          <a:lstStyle/>
          <a:p>
            <a:pPr marL="0" indent="0" algn="r" eaLnBrk="1" hangingPunct="1">
              <a:buFontTx/>
              <a:buNone/>
            </a:pPr>
            <a:endParaRPr lang="ru-RU" altLang="ru-RU" dirty="0" smtClean="0"/>
          </a:p>
          <a:p>
            <a:pPr marL="0" indent="0" algn="r" eaLnBrk="1" hangingPunct="1">
              <a:buFontTx/>
              <a:buNone/>
            </a:pPr>
            <a:endParaRPr lang="ru-RU" altLang="ru-RU" dirty="0" smtClean="0"/>
          </a:p>
          <a:p>
            <a:pPr marL="0" indent="0" algn="r" eaLnBrk="1" hangingPunct="1">
              <a:buFontTx/>
              <a:buNone/>
            </a:pPr>
            <a:endParaRPr lang="ru-RU" altLang="ru-RU" dirty="0" smtClean="0"/>
          </a:p>
          <a:p>
            <a:pPr marL="0" indent="0" algn="r" eaLnBrk="1" hangingPunct="1">
              <a:buFontTx/>
              <a:buNone/>
            </a:pPr>
            <a:endParaRPr lang="ru-RU" altLang="ru-RU" dirty="0" smtClean="0"/>
          </a:p>
          <a:p>
            <a:pPr marL="0" indent="0" algn="r" eaLnBrk="1" hangingPunct="1">
              <a:buFontTx/>
              <a:buNone/>
            </a:pPr>
            <a:endParaRPr lang="ru-RU" altLang="ru-RU" dirty="0" smtClean="0"/>
          </a:p>
          <a:p>
            <a:pPr marL="0" indent="0" algn="r" eaLnBrk="1" hangingPunct="1">
              <a:buFontTx/>
              <a:buNone/>
            </a:pPr>
            <a:r>
              <a:rPr lang="ru-RU" altLang="ru-RU" b="1" i="1" dirty="0" smtClean="0"/>
              <a:t>Честность, ум, знание, </a:t>
            </a:r>
          </a:p>
          <a:p>
            <a:pPr marL="0" indent="0" algn="r" eaLnBrk="1" hangingPunct="1">
              <a:buFontTx/>
              <a:buNone/>
            </a:pPr>
            <a:r>
              <a:rPr lang="ru-RU" altLang="ru-RU" b="1" i="1" dirty="0" smtClean="0"/>
              <a:t>независимость и храбрость  – вот что </a:t>
            </a:r>
          </a:p>
          <a:p>
            <a:pPr marL="0" indent="0" algn="r" eaLnBrk="1" hangingPunct="1">
              <a:buFontTx/>
              <a:buNone/>
            </a:pPr>
            <a:r>
              <a:rPr lang="ru-RU" altLang="ru-RU" b="1" i="1" dirty="0" smtClean="0"/>
              <a:t>тебе необходимо развить в себе до </a:t>
            </a:r>
            <a:r>
              <a:rPr lang="ru-RU" altLang="ru-RU" b="1" i="1" dirty="0" err="1" smtClean="0"/>
              <a:t>иде</a:t>
            </a:r>
            <a:r>
              <a:rPr lang="ru-RU" altLang="ru-RU" b="1" i="1" dirty="0" smtClean="0"/>
              <a:t>- </a:t>
            </a:r>
          </a:p>
          <a:p>
            <a:pPr marL="0" indent="0" algn="r" eaLnBrk="1" hangingPunct="1">
              <a:buFontTx/>
              <a:buNone/>
            </a:pPr>
            <a:r>
              <a:rPr lang="ru-RU" altLang="ru-RU" b="1" i="1" dirty="0" err="1" smtClean="0"/>
              <a:t>альной</a:t>
            </a:r>
            <a:r>
              <a:rPr lang="ru-RU" altLang="ru-RU" b="1" i="1" dirty="0" smtClean="0"/>
              <a:t> степени если ты хочешь писать…</a:t>
            </a:r>
          </a:p>
          <a:p>
            <a:pPr marL="0" indent="0" eaLnBrk="1" hangingPunct="1">
              <a:buFontTx/>
              <a:buNone/>
            </a:pPr>
            <a:endParaRPr lang="ru-RU" altLang="ru-RU" i="1" dirty="0" smtClean="0"/>
          </a:p>
        </p:txBody>
      </p:sp>
      <p:sp>
        <p:nvSpPr>
          <p:cNvPr id="5123" name="Rectangle 4"/>
          <p:cNvSpPr>
            <a:spLocks noChangeArrowheads="1"/>
          </p:cNvSpPr>
          <p:nvPr/>
        </p:nvSpPr>
        <p:spPr bwMode="auto">
          <a:xfrm>
            <a:off x="8159750" y="32448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eaLnBrk="1" hangingPunct="1"/>
            <a:r>
              <a:rPr lang="ru-RU" altLang="ru-RU"/>
              <a:t>     </a:t>
            </a:r>
            <a:endParaRPr lang="ru-RU" altLang="ru-RU" sz="3200"/>
          </a:p>
        </p:txBody>
      </p:sp>
    </p:spTree>
    <p:extLst>
      <p:ext uri="{BB962C8B-B14F-4D97-AF65-F5344CB8AC3E}">
        <p14:creationId xmlns:p14="http://schemas.microsoft.com/office/powerpoint/2010/main" val="2992631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457200" y="2103438"/>
            <a:ext cx="8229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algn="ctr" eaLnBrk="1" hangingPunct="1"/>
            <a:r>
              <a:rPr lang="ru-RU" altLang="ru-RU" sz="3200" i="1" dirty="0">
                <a:solidFill>
                  <a:schemeClr val="bg2">
                    <a:lumMod val="25000"/>
                  </a:schemeClr>
                </a:solidFill>
              </a:rPr>
              <a:t>- Без честности - нет знаний. </a:t>
            </a:r>
          </a:p>
          <a:p>
            <a:pPr algn="ctr" eaLnBrk="1" hangingPunct="1"/>
            <a:r>
              <a:rPr lang="ru-RU" altLang="ru-RU" sz="3200" i="1" dirty="0">
                <a:solidFill>
                  <a:schemeClr val="bg2">
                    <a:lumMod val="25000"/>
                  </a:schemeClr>
                </a:solidFill>
              </a:rPr>
              <a:t>Нечестный - закрывает глаза </a:t>
            </a:r>
          </a:p>
          <a:p>
            <a:pPr algn="ctr" eaLnBrk="1" hangingPunct="1"/>
            <a:r>
              <a:rPr lang="ru-RU" altLang="ru-RU" sz="3200" i="1" dirty="0">
                <a:solidFill>
                  <a:schemeClr val="bg2">
                    <a:lumMod val="25000"/>
                  </a:schemeClr>
                </a:solidFill>
              </a:rPr>
              <a:t>на половину в жизни.</a:t>
            </a:r>
          </a:p>
        </p:txBody>
      </p:sp>
    </p:spTree>
    <p:extLst>
      <p:ext uri="{BB962C8B-B14F-4D97-AF65-F5344CB8AC3E}">
        <p14:creationId xmlns:p14="http://schemas.microsoft.com/office/powerpoint/2010/main" val="33442321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126413" y="1857375"/>
            <a:ext cx="9064213"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algn="ctr" eaLnBrk="1" hangingPunct="1"/>
            <a:r>
              <a:rPr lang="ru-RU" altLang="ru-RU" sz="3100" i="1" dirty="0">
                <a:solidFill>
                  <a:schemeClr val="bg2">
                    <a:lumMod val="25000"/>
                  </a:schemeClr>
                </a:solidFill>
              </a:rPr>
              <a:t>Познание – удел человечества. </a:t>
            </a:r>
          </a:p>
          <a:p>
            <a:pPr algn="ctr" eaLnBrk="1" hangingPunct="1"/>
            <a:r>
              <a:rPr lang="ru-RU" altLang="ru-RU" sz="3100" i="1" dirty="0">
                <a:solidFill>
                  <a:schemeClr val="bg2">
                    <a:lumMod val="25000"/>
                  </a:schemeClr>
                </a:solidFill>
              </a:rPr>
              <a:t>Счастье? Счастье  и  познание  -  синонимы…</a:t>
            </a:r>
          </a:p>
        </p:txBody>
      </p:sp>
    </p:spTree>
    <p:extLst>
      <p:ext uri="{BB962C8B-B14F-4D97-AF65-F5344CB8AC3E}">
        <p14:creationId xmlns:p14="http://schemas.microsoft.com/office/powerpoint/2010/main" val="24122315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307179" y="2132856"/>
            <a:ext cx="85344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algn="ctr" eaLnBrk="1" hangingPunct="1"/>
            <a:r>
              <a:rPr lang="ru-RU" altLang="ru-RU" sz="3200" i="1" dirty="0">
                <a:solidFill>
                  <a:schemeClr val="bg2">
                    <a:lumMod val="25000"/>
                  </a:schemeClr>
                </a:solidFill>
              </a:rPr>
              <a:t>Концентрация - мысли, чувства, толкования! Вещь тем совершеннее,  чем</a:t>
            </a:r>
          </a:p>
          <a:p>
            <a:pPr algn="ctr" eaLnBrk="1" hangingPunct="1"/>
            <a:r>
              <a:rPr lang="ru-RU" altLang="ru-RU" sz="3200" i="1" dirty="0">
                <a:solidFill>
                  <a:schemeClr val="bg2">
                    <a:lumMod val="25000"/>
                  </a:schemeClr>
                </a:solidFill>
              </a:rPr>
              <a:t>больше в ней информации  на  единицу  объема!  Чем  больше  трактовок  она</a:t>
            </a:r>
          </a:p>
          <a:p>
            <a:pPr algn="ctr" eaLnBrk="1" hangingPunct="1"/>
            <a:r>
              <a:rPr lang="ru-RU" altLang="ru-RU" sz="3200" i="1" dirty="0">
                <a:solidFill>
                  <a:schemeClr val="bg2">
                    <a:lumMod val="25000"/>
                  </a:schemeClr>
                </a:solidFill>
              </a:rPr>
              <a:t>допускает! Настоящий трехмерный  сюжет  -  это  всегда  символ!  Настоящий</a:t>
            </a:r>
          </a:p>
          <a:p>
            <a:pPr algn="ctr" eaLnBrk="1" hangingPunct="1"/>
            <a:r>
              <a:rPr lang="ru-RU" altLang="ru-RU" sz="3200" i="1" dirty="0">
                <a:solidFill>
                  <a:schemeClr val="bg2">
                    <a:lumMod val="25000"/>
                  </a:schemeClr>
                </a:solidFill>
              </a:rPr>
              <a:t>сюжетный рассказ - всегда притча!</a:t>
            </a:r>
          </a:p>
        </p:txBody>
      </p:sp>
    </p:spTree>
    <p:extLst>
      <p:ext uri="{BB962C8B-B14F-4D97-AF65-F5344CB8AC3E}">
        <p14:creationId xmlns:p14="http://schemas.microsoft.com/office/powerpoint/2010/main" val="3551703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ЭССЕ?</a:t>
            </a:r>
            <a:endParaRPr lang="ru-RU" b="1" dirty="0"/>
          </a:p>
        </p:txBody>
      </p:sp>
      <p:sp>
        <p:nvSpPr>
          <p:cNvPr id="3" name="Объект 2"/>
          <p:cNvSpPr>
            <a:spLocks noGrp="1"/>
          </p:cNvSpPr>
          <p:nvPr>
            <p:ph idx="1"/>
          </p:nvPr>
        </p:nvSpPr>
        <p:spPr/>
        <p:txBody>
          <a:bodyPr>
            <a:normAutofit fontScale="85000" lnSpcReduction="10000"/>
          </a:bodyPr>
          <a:lstStyle/>
          <a:p>
            <a:r>
              <a:rPr lang="ru-RU" b="1" dirty="0"/>
              <a:t>В своей педагогической практике я использую </a:t>
            </a:r>
            <a:r>
              <a:rPr lang="ru-RU" b="1" dirty="0" err="1"/>
              <a:t>деятельностную</a:t>
            </a:r>
            <a:r>
              <a:rPr lang="ru-RU" b="1" dirty="0"/>
              <a:t> идеологию, разработанную </a:t>
            </a:r>
            <a:r>
              <a:rPr lang="ru-RU" b="1" dirty="0" smtClean="0"/>
              <a:t>                  А.Н</a:t>
            </a:r>
            <a:r>
              <a:rPr lang="ru-RU" b="1" dirty="0"/>
              <a:t>. Леонтьевым, которая, по моему мнению, позволяет достигнуть образовательных целей </a:t>
            </a:r>
            <a:r>
              <a:rPr lang="ru-RU" b="1" dirty="0" smtClean="0"/>
              <a:t>независимо </a:t>
            </a:r>
            <a:r>
              <a:rPr lang="ru-RU" b="1" dirty="0"/>
              <a:t>от парадигмы в кокой работает школа так как она, нацелена на образовательный продукт учебной деятельности в виде психических новообразований (не только знания, умения и навыки, но и ещё опыт деятельности, способности, характер, воля, установки, ментальный опыт, направленность личности, опыт эмоциональных переживаний, потребности, мотивы). При этом необходимо учитывать, что деятельность личности одновременно протекает в трех сферах ментальной активности: предметной, коммуникативной (диалоговой) и рефлексивной.</a:t>
            </a:r>
          </a:p>
        </p:txBody>
      </p:sp>
    </p:spTree>
    <p:extLst>
      <p:ext uri="{BB962C8B-B14F-4D97-AF65-F5344CB8AC3E}">
        <p14:creationId xmlns:p14="http://schemas.microsoft.com/office/powerpoint/2010/main" val="1047341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533400" y="349250"/>
            <a:ext cx="8305800" cy="614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algn="l" eaLnBrk="1" hangingPunct="1"/>
            <a:r>
              <a:rPr lang="ru-RU" altLang="ru-RU" sz="3100" i="1" dirty="0">
                <a:solidFill>
                  <a:schemeClr val="bg2">
                    <a:lumMod val="25000"/>
                  </a:schemeClr>
                </a:solidFill>
              </a:rPr>
              <a:t>Процесс  создания  вещи  состоит   из   следующих   слоев:</a:t>
            </a:r>
            <a:r>
              <a:rPr lang="ru-RU" altLang="ru-RU" sz="3100" dirty="0">
                <a:solidFill>
                  <a:schemeClr val="bg2">
                    <a:lumMod val="25000"/>
                  </a:schemeClr>
                </a:solidFill>
              </a:rPr>
              <a:t>   </a:t>
            </a:r>
          </a:p>
          <a:p>
            <a:pPr algn="l" eaLnBrk="1" hangingPunct="1"/>
            <a:r>
              <a:rPr lang="ru-RU" altLang="ru-RU" sz="3100" dirty="0">
                <a:solidFill>
                  <a:schemeClr val="bg2">
                    <a:lumMod val="25000"/>
                  </a:schemeClr>
                </a:solidFill>
              </a:rPr>
              <a:t>         </a:t>
            </a:r>
          </a:p>
          <a:p>
            <a:pPr algn="ctr" eaLnBrk="1" hangingPunct="1">
              <a:buFontTx/>
              <a:buChar char="•"/>
            </a:pPr>
            <a:r>
              <a:rPr lang="ru-RU" altLang="ru-RU" sz="3100" dirty="0">
                <a:solidFill>
                  <a:schemeClr val="bg2">
                    <a:lumMod val="25000"/>
                  </a:schemeClr>
                </a:solidFill>
              </a:rPr>
              <a:t>   </a:t>
            </a:r>
            <a:r>
              <a:rPr lang="ru-RU" altLang="ru-RU" sz="2800" i="1" dirty="0">
                <a:solidFill>
                  <a:schemeClr val="bg2">
                    <a:lumMod val="25000"/>
                  </a:schemeClr>
                </a:solidFill>
              </a:rPr>
              <a:t>отбор </a:t>
            </a:r>
            <a:r>
              <a:rPr lang="ru-RU" altLang="ru-RU" sz="2800" i="1" dirty="0" err="1">
                <a:solidFill>
                  <a:schemeClr val="bg2">
                    <a:lumMod val="25000"/>
                  </a:schemeClr>
                </a:solidFill>
              </a:rPr>
              <a:t>наиподходящего</a:t>
            </a:r>
            <a:r>
              <a:rPr lang="ru-RU" altLang="ru-RU" sz="2800" i="1" dirty="0">
                <a:solidFill>
                  <a:schemeClr val="bg2">
                    <a:lumMod val="25000"/>
                  </a:schemeClr>
                </a:solidFill>
              </a:rPr>
              <a:t>,  выигрышного,</a:t>
            </a:r>
          </a:p>
          <a:p>
            <a:pPr algn="l" eaLnBrk="1" hangingPunct="1"/>
            <a:r>
              <a:rPr lang="ru-RU" altLang="ru-RU" sz="2800" i="1" dirty="0">
                <a:solidFill>
                  <a:schemeClr val="bg2">
                    <a:lumMod val="25000"/>
                  </a:schemeClr>
                </a:solidFill>
              </a:rPr>
              <a:t>        сильнейшего  материала,</a:t>
            </a:r>
            <a:r>
              <a:rPr lang="ru-RU" altLang="ru-RU" sz="3100" dirty="0">
                <a:solidFill>
                  <a:schemeClr val="bg2">
                    <a:lumMod val="25000"/>
                  </a:schemeClr>
                </a:solidFill>
              </a:rPr>
              <a:t>  </a:t>
            </a:r>
          </a:p>
          <a:p>
            <a:pPr algn="l" eaLnBrk="1" hangingPunct="1"/>
            <a:endParaRPr lang="ru-RU" altLang="ru-RU" sz="1400" dirty="0">
              <a:solidFill>
                <a:schemeClr val="bg2">
                  <a:lumMod val="25000"/>
                </a:schemeClr>
              </a:solidFill>
            </a:endParaRPr>
          </a:p>
          <a:p>
            <a:pPr algn="l" eaLnBrk="1" hangingPunct="1">
              <a:buFontTx/>
              <a:buChar char="•"/>
            </a:pPr>
            <a:r>
              <a:rPr lang="ru-RU" altLang="ru-RU" sz="2800" i="1" dirty="0">
                <a:solidFill>
                  <a:schemeClr val="bg2">
                    <a:lumMod val="25000"/>
                  </a:schemeClr>
                </a:solidFill>
              </a:rPr>
              <a:t>       построение   вещи, композиция; </a:t>
            </a:r>
          </a:p>
          <a:p>
            <a:pPr algn="l" eaLnBrk="1" hangingPunct="1"/>
            <a:endParaRPr lang="ru-RU" altLang="ru-RU" sz="1400" i="1" dirty="0">
              <a:solidFill>
                <a:schemeClr val="bg2">
                  <a:lumMod val="25000"/>
                </a:schemeClr>
              </a:solidFill>
            </a:endParaRPr>
          </a:p>
          <a:p>
            <a:pPr algn="ctr" eaLnBrk="1" hangingPunct="1">
              <a:buFontTx/>
              <a:buChar char="•"/>
            </a:pPr>
            <a:r>
              <a:rPr lang="ru-RU" altLang="ru-RU" sz="3100" i="1" dirty="0">
                <a:solidFill>
                  <a:schemeClr val="bg2">
                    <a:lumMod val="25000"/>
                  </a:schemeClr>
                </a:solidFill>
              </a:rPr>
              <a:t> </a:t>
            </a:r>
            <a:r>
              <a:rPr lang="ru-RU" altLang="ru-RU" sz="2800" i="1" dirty="0">
                <a:solidFill>
                  <a:schemeClr val="bg2">
                    <a:lumMod val="25000"/>
                  </a:schemeClr>
                </a:solidFill>
              </a:rPr>
              <a:t>изложение получившегося языковыми</a:t>
            </a:r>
          </a:p>
          <a:p>
            <a:pPr algn="l" eaLnBrk="1" hangingPunct="1"/>
            <a:r>
              <a:rPr lang="ru-RU" altLang="ru-RU" sz="2800" i="1" dirty="0">
                <a:solidFill>
                  <a:schemeClr val="bg2">
                    <a:lumMod val="25000"/>
                  </a:schemeClr>
                </a:solidFill>
              </a:rPr>
              <a:t>         средствами.</a:t>
            </a:r>
            <a:r>
              <a:rPr lang="ru-RU" altLang="ru-RU" sz="3100" dirty="0">
                <a:solidFill>
                  <a:schemeClr val="bg2">
                    <a:lumMod val="25000"/>
                  </a:schemeClr>
                </a:solidFill>
              </a:rPr>
              <a:t>  </a:t>
            </a:r>
          </a:p>
          <a:p>
            <a:pPr algn="l" eaLnBrk="1" hangingPunct="1"/>
            <a:endParaRPr lang="ru-RU" altLang="ru-RU" sz="3100" dirty="0">
              <a:solidFill>
                <a:schemeClr val="bg2">
                  <a:lumMod val="25000"/>
                </a:schemeClr>
              </a:solidFill>
            </a:endParaRPr>
          </a:p>
          <a:p>
            <a:pPr algn="l" eaLnBrk="1" hangingPunct="1"/>
            <a:r>
              <a:rPr lang="ru-RU" altLang="ru-RU" sz="3100" i="1" dirty="0">
                <a:solidFill>
                  <a:schemeClr val="bg2">
                    <a:lumMod val="25000"/>
                  </a:schemeClr>
                </a:solidFill>
              </a:rPr>
              <a:t>Этот  триединый процесс оплодотворяется мыслью, над-идеей, которая и есть  суть  рассказа.</a:t>
            </a:r>
            <a:r>
              <a:rPr lang="ru-RU" altLang="ru-RU" sz="3100" dirty="0">
                <a:solidFill>
                  <a:schemeClr val="bg2">
                    <a:lumMod val="25000"/>
                  </a:schemeClr>
                </a:solidFill>
              </a:rPr>
              <a:t> </a:t>
            </a:r>
          </a:p>
        </p:txBody>
      </p:sp>
    </p:spTree>
    <p:extLst>
      <p:ext uri="{BB962C8B-B14F-4D97-AF65-F5344CB8AC3E}">
        <p14:creationId xmlns:p14="http://schemas.microsoft.com/office/powerpoint/2010/main" val="37494960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381000" y="2132856"/>
            <a:ext cx="84582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algn="ctr" eaLnBrk="1" hangingPunct="1"/>
            <a:r>
              <a:rPr lang="ru-RU" altLang="ru-RU" sz="3200" i="1" dirty="0">
                <a:solidFill>
                  <a:schemeClr val="bg2">
                    <a:lumMod val="25000"/>
                  </a:schemeClr>
                </a:solidFill>
              </a:rPr>
              <a:t>Каждая  буква   должна   быть   единственно   возможной   в   тексте.</a:t>
            </a:r>
          </a:p>
          <a:p>
            <a:pPr algn="ctr" eaLnBrk="1" hangingPunct="1"/>
            <a:r>
              <a:rPr lang="ru-RU" altLang="ru-RU" sz="3200" i="1" dirty="0">
                <a:solidFill>
                  <a:schemeClr val="bg2">
                    <a:lumMod val="25000"/>
                  </a:schemeClr>
                </a:solidFill>
              </a:rPr>
              <a:t>Не суетись и не умствуй: прослушивай внимательно свое нутро, пока камертон не  откликнется на истинную, единственную ноту.</a:t>
            </a:r>
          </a:p>
        </p:txBody>
      </p:sp>
    </p:spTree>
    <p:extLst>
      <p:ext uri="{BB962C8B-B14F-4D97-AF65-F5344CB8AC3E}">
        <p14:creationId xmlns:p14="http://schemas.microsoft.com/office/powerpoint/2010/main" val="11673553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381000" y="764704"/>
            <a:ext cx="83058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algn="ctr" eaLnBrk="1" hangingPunct="1"/>
            <a:r>
              <a:rPr lang="ru-RU" altLang="ru-RU" sz="3200" i="1" dirty="0">
                <a:solidFill>
                  <a:schemeClr val="bg2">
                    <a:lumMod val="25000"/>
                  </a:schemeClr>
                </a:solidFill>
              </a:rPr>
              <a:t>Не нагромождай детали – </a:t>
            </a:r>
          </a:p>
          <a:p>
            <a:pPr algn="ctr" eaLnBrk="1" hangingPunct="1"/>
            <a:r>
              <a:rPr lang="ru-RU" altLang="ru-RU" sz="3200" i="1" dirty="0">
                <a:solidFill>
                  <a:schemeClr val="bg2">
                    <a:lumMod val="25000"/>
                  </a:schemeClr>
                </a:solidFill>
              </a:rPr>
              <a:t>тебе кажется, что они уточняют,  </a:t>
            </a:r>
          </a:p>
          <a:p>
            <a:pPr algn="ctr" eaLnBrk="1" hangingPunct="1"/>
            <a:r>
              <a:rPr lang="ru-RU" altLang="ru-RU" sz="3200" i="1" dirty="0">
                <a:solidFill>
                  <a:schemeClr val="bg2">
                    <a:lumMod val="25000"/>
                  </a:schemeClr>
                </a:solidFill>
              </a:rPr>
              <a:t>а  на  самом деле они отвлекают </a:t>
            </a:r>
          </a:p>
          <a:p>
            <a:pPr algn="ctr" eaLnBrk="1" hangingPunct="1"/>
            <a:r>
              <a:rPr lang="ru-RU" altLang="ru-RU" sz="3200" i="1" dirty="0">
                <a:solidFill>
                  <a:schemeClr val="bg2">
                    <a:lumMod val="25000"/>
                  </a:schemeClr>
                </a:solidFill>
              </a:rPr>
              <a:t>от точного изображения. </a:t>
            </a:r>
          </a:p>
          <a:p>
            <a:pPr algn="ctr" eaLnBrk="1" hangingPunct="1"/>
            <a:r>
              <a:rPr lang="ru-RU" altLang="ru-RU" sz="3200" i="1" dirty="0">
                <a:solidFill>
                  <a:schemeClr val="bg2">
                    <a:lumMod val="25000"/>
                  </a:schemeClr>
                </a:solidFill>
              </a:rPr>
              <a:t>Каждый как-то представляет себе</a:t>
            </a:r>
          </a:p>
          <a:p>
            <a:pPr algn="ctr" eaLnBrk="1" hangingPunct="1"/>
            <a:r>
              <a:rPr lang="ru-RU" altLang="ru-RU" sz="3200" i="1" dirty="0">
                <a:solidFill>
                  <a:schemeClr val="bg2">
                    <a:lumMod val="25000"/>
                  </a:schemeClr>
                </a:solidFill>
              </a:rPr>
              <a:t>то, о чем читает, твое  дело  -  задействовать  его  ассоциативное  зрение одной-двумя деталями. </a:t>
            </a:r>
          </a:p>
          <a:p>
            <a:pPr algn="ctr" eaLnBrk="1" hangingPunct="1"/>
            <a:r>
              <a:rPr lang="ru-RU" altLang="ru-RU" sz="3200" i="1" dirty="0">
                <a:solidFill>
                  <a:schemeClr val="bg2">
                    <a:lumMod val="25000"/>
                  </a:schemeClr>
                </a:solidFill>
              </a:rPr>
              <a:t>Скупость текста – </a:t>
            </a:r>
          </a:p>
          <a:p>
            <a:pPr algn="ctr" eaLnBrk="1" hangingPunct="1"/>
            <a:r>
              <a:rPr lang="ru-RU" altLang="ru-RU" sz="3200" i="1" dirty="0">
                <a:solidFill>
                  <a:schemeClr val="bg2">
                    <a:lumMod val="25000"/>
                  </a:schemeClr>
                </a:solidFill>
              </a:rPr>
              <a:t>это богатство восприятия…</a:t>
            </a:r>
          </a:p>
        </p:txBody>
      </p:sp>
    </p:spTree>
    <p:extLst>
      <p:ext uri="{BB962C8B-B14F-4D97-AF65-F5344CB8AC3E}">
        <p14:creationId xmlns:p14="http://schemas.microsoft.com/office/powerpoint/2010/main" val="1515847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a:xfrm>
            <a:off x="1143000" y="381000"/>
            <a:ext cx="8001000" cy="5181600"/>
          </a:xfrm>
        </p:spPr>
        <p:txBody>
          <a:bodyPr/>
          <a:lstStyle/>
          <a:p>
            <a:pPr algn="l" eaLnBrk="1" hangingPunct="1"/>
            <a:r>
              <a:rPr lang="ru-RU" altLang="ru-RU" sz="3200" b="1" i="1" u="sng" dirty="0" smtClean="0"/>
              <a:t>Первое. </a:t>
            </a:r>
            <a:br>
              <a:rPr lang="ru-RU" altLang="ru-RU" sz="3200" b="1" i="1" u="sng" dirty="0" smtClean="0"/>
            </a:br>
            <a:r>
              <a:rPr lang="ru-RU" altLang="ru-RU" sz="3200" b="1" i="1" dirty="0" smtClean="0"/>
              <a:t>Научись писать легко, свободно - и небрежно - так  же,  как говоришь. Не тужься и не старайся. Как бог на душу положит. Обычный устный пересказ - но в записи, без сокращений.</a:t>
            </a:r>
          </a:p>
        </p:txBody>
      </p:sp>
    </p:spTree>
    <p:extLst>
      <p:ext uri="{BB962C8B-B14F-4D97-AF65-F5344CB8AC3E}">
        <p14:creationId xmlns:p14="http://schemas.microsoft.com/office/powerpoint/2010/main" val="14718699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0" y="304800"/>
            <a:ext cx="8229600" cy="6278563"/>
          </a:xfrm>
        </p:spPr>
        <p:txBody>
          <a:bodyPr/>
          <a:lstStyle/>
          <a:p>
            <a:pPr algn="r" eaLnBrk="1" hangingPunct="1"/>
            <a:r>
              <a:rPr lang="ru-RU" altLang="ru-RU" sz="3200" b="1" i="1" u="sng" dirty="0" smtClean="0"/>
              <a:t>Второе.</a:t>
            </a:r>
            <a:r>
              <a:rPr lang="ru-RU" altLang="ru-RU" sz="3200" b="1" i="1" dirty="0" smtClean="0"/>
              <a:t> </a:t>
            </a:r>
            <a:br>
              <a:rPr lang="ru-RU" altLang="ru-RU" sz="3200" b="1" i="1" dirty="0" smtClean="0"/>
            </a:br>
            <a:r>
              <a:rPr lang="ru-RU" altLang="ru-RU" sz="3200" b="1" i="1" dirty="0" smtClean="0"/>
              <a:t>Пиши о том, что знаешь, видел и</a:t>
            </a:r>
            <a:br>
              <a:rPr lang="ru-RU" altLang="ru-RU" sz="3200" b="1" i="1" dirty="0" smtClean="0"/>
            </a:br>
            <a:r>
              <a:rPr lang="ru-RU" altLang="ru-RU" sz="3200" b="1" i="1" dirty="0" smtClean="0"/>
              <a:t>пережил.  Точнее,  подробнее,</a:t>
            </a:r>
            <a:br>
              <a:rPr lang="ru-RU" altLang="ru-RU" sz="3200" b="1" i="1" dirty="0" smtClean="0"/>
            </a:br>
            <a:r>
              <a:rPr lang="ru-RU" altLang="ru-RU" sz="3200" b="1" i="1" dirty="0" smtClean="0"/>
              <a:t>размашистее.</a:t>
            </a:r>
            <a:r>
              <a:rPr lang="ru-RU" altLang="ru-RU" sz="3200" b="1" dirty="0" smtClean="0"/>
              <a:t/>
            </a:r>
            <a:br>
              <a:rPr lang="ru-RU" altLang="ru-RU" sz="3200" b="1" dirty="0" smtClean="0"/>
            </a:br>
            <a:endParaRPr lang="ru-RU" altLang="ru-RU" sz="3200" b="1" dirty="0" smtClean="0"/>
          </a:p>
        </p:txBody>
      </p:sp>
    </p:spTree>
    <p:extLst>
      <p:ext uri="{BB962C8B-B14F-4D97-AF65-F5344CB8AC3E}">
        <p14:creationId xmlns:p14="http://schemas.microsoft.com/office/powerpoint/2010/main" val="11837005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0" y="685800"/>
            <a:ext cx="8229600" cy="5105400"/>
          </a:xfrm>
        </p:spPr>
        <p:txBody>
          <a:bodyPr/>
          <a:lstStyle/>
          <a:p>
            <a:pPr algn="l" eaLnBrk="1" hangingPunct="1"/>
            <a:r>
              <a:rPr lang="ru-RU" altLang="ru-RU" sz="3200" b="1" i="1" u="sng" dirty="0" smtClean="0"/>
              <a:t>Третье.</a:t>
            </a:r>
            <a:r>
              <a:rPr lang="ru-RU" altLang="ru-RU" sz="3200" b="1" i="1" dirty="0" smtClean="0"/>
              <a:t> </a:t>
            </a:r>
            <a:br>
              <a:rPr lang="ru-RU" altLang="ru-RU" sz="3200" b="1" i="1" dirty="0" smtClean="0"/>
            </a:br>
            <a:r>
              <a:rPr lang="ru-RU" altLang="ru-RU" sz="3200" b="1" i="1" dirty="0" smtClean="0"/>
              <a:t>Научись писать длинно. Прикинь нужный  объем,  и  пиши  втрое длиннее. Придумывай несуществующие, но возможные подробности. Чем больше, тем лучше. Фантазируй.</a:t>
            </a:r>
            <a:r>
              <a:rPr lang="ru-RU" altLang="ru-RU" sz="3200" b="1" dirty="0" smtClean="0"/>
              <a:t> </a:t>
            </a:r>
          </a:p>
        </p:txBody>
      </p:sp>
    </p:spTree>
    <p:extLst>
      <p:ext uri="{BB962C8B-B14F-4D97-AF65-F5344CB8AC3E}">
        <p14:creationId xmlns:p14="http://schemas.microsoft.com/office/powerpoint/2010/main" val="18473301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457200" y="836613"/>
            <a:ext cx="8686800" cy="6126162"/>
          </a:xfrm>
        </p:spPr>
        <p:txBody>
          <a:bodyPr/>
          <a:lstStyle/>
          <a:p>
            <a:pPr algn="r" eaLnBrk="1" hangingPunct="1"/>
            <a:r>
              <a:rPr lang="ru-RU" altLang="ru-RU" sz="3200" b="1" i="1" u="sng" dirty="0" smtClean="0"/>
              <a:t>Четвертое. </a:t>
            </a:r>
            <a:br>
              <a:rPr lang="ru-RU" altLang="ru-RU" sz="3200" b="1" i="1" u="sng" dirty="0" smtClean="0"/>
            </a:br>
            <a:r>
              <a:rPr lang="ru-RU" altLang="ru-RU" sz="3200" b="1" i="1" dirty="0" smtClean="0"/>
              <a:t>А теперь ври напропалую. Придумывай от начала и до  конца; начнет вылезать и правда, вставляй и правду. Верь, что это так же  правдоподобно, как то, что ты пережил. То,  что  ты  нафантазировал,  ты знаешь не хуже, чем всамделишное.</a:t>
            </a:r>
          </a:p>
        </p:txBody>
      </p:sp>
    </p:spTree>
    <p:extLst>
      <p:ext uri="{BB962C8B-B14F-4D97-AF65-F5344CB8AC3E}">
        <p14:creationId xmlns:p14="http://schemas.microsoft.com/office/powerpoint/2010/main" val="4082231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476250"/>
            <a:ext cx="8686800" cy="6202363"/>
          </a:xfrm>
        </p:spPr>
        <p:txBody>
          <a:bodyPr/>
          <a:lstStyle/>
          <a:p>
            <a:pPr algn="l" eaLnBrk="1" hangingPunct="1"/>
            <a:r>
              <a:rPr lang="ru-RU" altLang="ru-RU" sz="3200" b="1" i="1" u="sng" dirty="0" smtClean="0"/>
              <a:t>Пятое. </a:t>
            </a:r>
            <a:br>
              <a:rPr lang="ru-RU" altLang="ru-RU" sz="3200" b="1" i="1" u="sng" dirty="0" smtClean="0"/>
            </a:br>
            <a:r>
              <a:rPr lang="ru-RU" altLang="ru-RU" sz="3200" b="1" i="1" dirty="0" smtClean="0"/>
              <a:t>Выкидывай все, что можно выкинуть! Своди страницу в  абзац,  а абзац – в предложение! </a:t>
            </a:r>
            <a:br>
              <a:rPr lang="ru-RU" altLang="ru-RU" sz="3200" b="1" i="1" dirty="0" smtClean="0"/>
            </a:br>
            <a:r>
              <a:rPr lang="ru-RU" altLang="ru-RU" sz="3200" b="1" i="1" dirty="0" smtClean="0"/>
              <a:t>Не печалься, что из  пятнадцати  страниц  останутся полторы. Зато останется жилистое мясо на костях, а не одежды на жирке.</a:t>
            </a:r>
          </a:p>
        </p:txBody>
      </p:sp>
    </p:spTree>
    <p:extLst>
      <p:ext uri="{BB962C8B-B14F-4D97-AF65-F5344CB8AC3E}">
        <p14:creationId xmlns:p14="http://schemas.microsoft.com/office/powerpoint/2010/main" val="8769449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381000" y="836613"/>
            <a:ext cx="8763000" cy="6202362"/>
          </a:xfrm>
        </p:spPr>
        <p:txBody>
          <a:bodyPr>
            <a:normAutofit fontScale="90000"/>
          </a:bodyPr>
          <a:lstStyle/>
          <a:p>
            <a:pPr algn="r" eaLnBrk="1" hangingPunct="1"/>
            <a:r>
              <a:rPr lang="ru-RU" altLang="ru-RU" sz="3200" b="1" i="1" u="sng" dirty="0" smtClean="0"/>
              <a:t>Шестое. </a:t>
            </a:r>
            <a:br>
              <a:rPr lang="ru-RU" altLang="ru-RU" sz="3200" b="1" i="1" u="sng" dirty="0" smtClean="0"/>
            </a:br>
            <a:r>
              <a:rPr lang="ru-RU" altLang="ru-RU" sz="3200" b="1" i="1" dirty="0" smtClean="0"/>
              <a:t>Никаких украшений! Никаких повторов!  Ищи  синонимы,  заменяй </a:t>
            </a:r>
            <a:br>
              <a:rPr lang="ru-RU" altLang="ru-RU" sz="3200" b="1" i="1" dirty="0" smtClean="0"/>
            </a:br>
            <a:r>
              <a:rPr lang="ru-RU" altLang="ru-RU" sz="3200" b="1" i="1" dirty="0" smtClean="0"/>
              <a:t>повторяющееся на странице слово  </a:t>
            </a:r>
            <a:br>
              <a:rPr lang="ru-RU" altLang="ru-RU" sz="3200" b="1" i="1" dirty="0" smtClean="0"/>
            </a:br>
            <a:r>
              <a:rPr lang="ru-RU" altLang="ru-RU" sz="3200" b="1" i="1" dirty="0" smtClean="0"/>
              <a:t>чем  хочешь!  Никаких  "что"  и  "чтобы", никаких  "если"  и "следовательно",  "так"  и  "который". Читай "Мадам </a:t>
            </a:r>
            <a:r>
              <a:rPr lang="ru-RU" altLang="ru-RU" sz="3200" b="1" i="1" dirty="0" err="1" smtClean="0"/>
              <a:t>Бовари</a:t>
            </a:r>
            <a:r>
              <a:rPr lang="ru-RU" altLang="ru-RU" sz="3200" b="1" i="1" dirty="0" smtClean="0"/>
              <a:t>" в </a:t>
            </a:r>
            <a:r>
              <a:rPr lang="ru-RU" altLang="ru-RU" sz="3200" b="1" i="1" dirty="0" err="1" smtClean="0"/>
              <a:t>Роммовском</a:t>
            </a:r>
            <a:r>
              <a:rPr lang="ru-RU" altLang="ru-RU" sz="3200" b="1" i="1" dirty="0" smtClean="0"/>
              <a:t> переводе. Сто раз!  С  любого  места!  Когда  сумеешь подражать - двинешься дальше.</a:t>
            </a:r>
          </a:p>
        </p:txBody>
      </p:sp>
    </p:spTree>
    <p:extLst>
      <p:ext uri="{BB962C8B-B14F-4D97-AF65-F5344CB8AC3E}">
        <p14:creationId xmlns:p14="http://schemas.microsoft.com/office/powerpoint/2010/main" val="41988566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914400" y="652463"/>
            <a:ext cx="8229600" cy="6202362"/>
          </a:xfrm>
        </p:spPr>
        <p:txBody>
          <a:bodyPr/>
          <a:lstStyle/>
          <a:p>
            <a:pPr algn="l" eaLnBrk="1" hangingPunct="1"/>
            <a:r>
              <a:rPr lang="ru-RU" altLang="ru-RU" sz="3200" b="1" i="1" u="sng" dirty="0" smtClean="0"/>
              <a:t>Седьмое! </a:t>
            </a:r>
            <a:br>
              <a:rPr lang="ru-RU" altLang="ru-RU" sz="3200" b="1" i="1" u="sng" dirty="0" smtClean="0"/>
            </a:br>
            <a:r>
              <a:rPr lang="ru-RU" altLang="ru-RU" sz="3200" b="1" i="1" dirty="0" smtClean="0"/>
              <a:t>Необходимо  соотношение,</a:t>
            </a:r>
            <a:br>
              <a:rPr lang="ru-RU" altLang="ru-RU" sz="3200" b="1" i="1" dirty="0" smtClean="0"/>
            </a:br>
            <a:r>
              <a:rPr lang="ru-RU" altLang="ru-RU" sz="3200" b="1" i="1" dirty="0" smtClean="0"/>
              <a:t>пропорция между прочитанным и пережитым на своей шкуре, между передуманным и услышанным от людей, </a:t>
            </a:r>
            <a:br>
              <a:rPr lang="ru-RU" altLang="ru-RU" sz="3200" b="1" i="1" dirty="0" smtClean="0"/>
            </a:br>
            <a:r>
              <a:rPr lang="ru-RU" altLang="ru-RU" sz="3200" b="1" i="1" dirty="0" smtClean="0"/>
              <a:t>между рафинированной информацией из </a:t>
            </a:r>
            <a:br>
              <a:rPr lang="ru-RU" altLang="ru-RU" sz="3200" b="1" i="1" dirty="0" smtClean="0"/>
            </a:br>
            <a:r>
              <a:rPr lang="ru-RU" altLang="ru-RU" sz="3200" b="1" i="1" dirty="0" smtClean="0"/>
              <a:t>книг и  знанием через ободранные бока.</a:t>
            </a:r>
            <a:r>
              <a:rPr lang="ru-RU" altLang="ru-RU" sz="4800" b="1" dirty="0" smtClean="0"/>
              <a:t> </a:t>
            </a:r>
          </a:p>
        </p:txBody>
      </p:sp>
    </p:spTree>
    <p:extLst>
      <p:ext uri="{BB962C8B-B14F-4D97-AF65-F5344CB8AC3E}">
        <p14:creationId xmlns:p14="http://schemas.microsoft.com/office/powerpoint/2010/main" val="2403557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ЭССЕ?</a:t>
            </a:r>
            <a:endParaRPr lang="ru-RU" b="1" dirty="0"/>
          </a:p>
        </p:txBody>
      </p:sp>
      <p:sp>
        <p:nvSpPr>
          <p:cNvPr id="5" name="Объект 4"/>
          <p:cNvSpPr>
            <a:spLocks noGrp="1"/>
          </p:cNvSpPr>
          <p:nvPr>
            <p:ph idx="1"/>
          </p:nvPr>
        </p:nvSpPr>
        <p:spPr/>
        <p:txBody>
          <a:bodyPr/>
          <a:lstStyle/>
          <a:p>
            <a:r>
              <a:rPr lang="ru-RU" b="1" dirty="0"/>
              <a:t>Я хотел бы, чтобы с самого начала ребенку предоставили возможность изведать вкус различных вещей, выбирать между ними и различать их самостоятельно, иногда указывая ему путь, иногда, напротив, позволяя отыскивать дорогу ему самому. Главное – чтобы он знал то, что знает. Пусть он не страшится забыть, откуда он почерпнул знания, лишь бы он сумел сделать их собственностью. Его воспитание, его труд, его ученье служат лишь одному: образовать его личность.</a:t>
            </a:r>
          </a:p>
        </p:txBody>
      </p:sp>
    </p:spTree>
    <p:extLst>
      <p:ext uri="{BB962C8B-B14F-4D97-AF65-F5344CB8AC3E}">
        <p14:creationId xmlns:p14="http://schemas.microsoft.com/office/powerpoint/2010/main" val="7605815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274638"/>
            <a:ext cx="8229600" cy="6126162"/>
          </a:xfrm>
        </p:spPr>
        <p:txBody>
          <a:bodyPr/>
          <a:lstStyle/>
          <a:p>
            <a:pPr algn="r" eaLnBrk="1" hangingPunct="1"/>
            <a:r>
              <a:rPr lang="ru-RU" altLang="ru-RU" dirty="0" smtClean="0"/>
              <a:t> </a:t>
            </a:r>
            <a:r>
              <a:rPr lang="ru-RU" altLang="ru-RU" sz="3200" b="1" i="1" u="sng" dirty="0" smtClean="0"/>
              <a:t>Восьмое…</a:t>
            </a:r>
            <a:br>
              <a:rPr lang="ru-RU" altLang="ru-RU" sz="3200" b="1" i="1" u="sng" dirty="0" smtClean="0"/>
            </a:br>
            <a:r>
              <a:rPr lang="ru-RU" altLang="ru-RU" sz="3200" b="1" i="1" dirty="0" smtClean="0"/>
              <a:t>Наляжем  на  синтаксис.</a:t>
            </a:r>
            <a:br>
              <a:rPr lang="ru-RU" altLang="ru-RU" sz="3200" b="1" i="1" dirty="0" smtClean="0"/>
            </a:br>
            <a:r>
              <a:rPr lang="ru-RU" altLang="ru-RU" sz="3200" b="1" i="1" dirty="0" smtClean="0"/>
              <a:t>Восемь знаков препинания способны сделать с текстом  что  угодно.  Пробуй, перегибай палку, ищи. Изменяй смысл текста на обратный только синтаксисом. Почитай-ка, голубчик, Стерна. Лермонтова…</a:t>
            </a:r>
          </a:p>
        </p:txBody>
      </p:sp>
    </p:spTree>
    <p:extLst>
      <p:ext uri="{BB962C8B-B14F-4D97-AF65-F5344CB8AC3E}">
        <p14:creationId xmlns:p14="http://schemas.microsoft.com/office/powerpoint/2010/main" val="3535178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274638"/>
            <a:ext cx="8229600" cy="6126162"/>
          </a:xfrm>
        </p:spPr>
        <p:txBody>
          <a:bodyPr/>
          <a:lstStyle/>
          <a:p>
            <a:pPr eaLnBrk="1" hangingPunct="1"/>
            <a:r>
              <a:rPr lang="ru-RU" altLang="ru-RU" dirty="0" smtClean="0"/>
              <a:t> </a:t>
            </a:r>
            <a:r>
              <a:rPr lang="ru-RU" altLang="ru-RU" b="1" i="1" dirty="0" smtClean="0"/>
              <a:t>Не выпендривайся – просто ищи верное.</a:t>
            </a:r>
            <a:r>
              <a:rPr lang="ru-RU" altLang="ru-RU" b="1" dirty="0" smtClean="0"/>
              <a:t> </a:t>
            </a:r>
          </a:p>
        </p:txBody>
      </p:sp>
    </p:spTree>
    <p:extLst>
      <p:ext uri="{BB962C8B-B14F-4D97-AF65-F5344CB8AC3E}">
        <p14:creationId xmlns:p14="http://schemas.microsoft.com/office/powerpoint/2010/main" val="37442362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274638"/>
            <a:ext cx="8229600" cy="6126162"/>
          </a:xfrm>
        </p:spPr>
        <p:txBody>
          <a:bodyPr/>
          <a:lstStyle/>
          <a:p>
            <a:pPr algn="l" eaLnBrk="1" hangingPunct="1"/>
            <a:r>
              <a:rPr lang="ru-RU" altLang="ru-RU" sz="3200" b="1" i="1" u="sng" dirty="0" smtClean="0"/>
              <a:t>Девятое</a:t>
            </a:r>
            <a:br>
              <a:rPr lang="ru-RU" altLang="ru-RU" sz="3200" b="1" i="1" u="sng" dirty="0" smtClean="0"/>
            </a:br>
            <a:r>
              <a:rPr lang="ru-RU" altLang="ru-RU" sz="3200" b="1" i="1" dirty="0" smtClean="0"/>
              <a:t>Что  каждая  деталь должна работать, что ружье должно выстрелить - это ты уже  знаешь.  Слушай прием  асов:  ружье,  которое  не  стреляет.  Это   похитрее.   </a:t>
            </a:r>
            <a:endParaRPr lang="ru-RU" altLang="ru-RU" sz="4000" b="1" dirty="0" smtClean="0"/>
          </a:p>
        </p:txBody>
      </p:sp>
    </p:spTree>
    <p:extLst>
      <p:ext uri="{BB962C8B-B14F-4D97-AF65-F5344CB8AC3E}">
        <p14:creationId xmlns:p14="http://schemas.microsoft.com/office/powerpoint/2010/main" val="7461305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0" y="274638"/>
            <a:ext cx="8229600" cy="5287962"/>
          </a:xfrm>
        </p:spPr>
        <p:txBody>
          <a:bodyPr/>
          <a:lstStyle/>
          <a:p>
            <a:pPr algn="r" eaLnBrk="1" hangingPunct="1"/>
            <a:r>
              <a:rPr lang="ru-RU" altLang="ru-RU" dirty="0" smtClean="0"/>
              <a:t> </a:t>
            </a:r>
            <a:r>
              <a:rPr lang="ru-RU" altLang="ru-RU" sz="3200" b="1" i="1" u="sng" dirty="0" smtClean="0"/>
              <a:t>Десятое.</a:t>
            </a:r>
            <a:r>
              <a:rPr lang="ru-RU" altLang="ru-RU" sz="3200" b="1" i="1" dirty="0" smtClean="0"/>
              <a:t> </a:t>
            </a:r>
            <a:br>
              <a:rPr lang="ru-RU" altLang="ru-RU" sz="3200" b="1" i="1" dirty="0" smtClean="0"/>
            </a:br>
            <a:r>
              <a:rPr lang="ru-RU" altLang="ru-RU" sz="3200" b="1" i="1" dirty="0" smtClean="0"/>
              <a:t>Вставляй лишние, ненужные по смыслу  слова.  Но  чтоб  без</a:t>
            </a:r>
            <a:br>
              <a:rPr lang="ru-RU" altLang="ru-RU" sz="3200" b="1" i="1" dirty="0" smtClean="0"/>
            </a:br>
            <a:r>
              <a:rPr lang="ru-RU" altLang="ru-RU" sz="3200" b="1" i="1" dirty="0" smtClean="0"/>
              <a:t>этих  слов  -  пропадал  смак  фразы.  </a:t>
            </a:r>
          </a:p>
        </p:txBody>
      </p:sp>
    </p:spTree>
    <p:extLst>
      <p:ext uri="{BB962C8B-B14F-4D97-AF65-F5344CB8AC3E}">
        <p14:creationId xmlns:p14="http://schemas.microsoft.com/office/powerpoint/2010/main" val="934445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0" y="152400"/>
            <a:ext cx="8229600" cy="6126163"/>
          </a:xfrm>
        </p:spPr>
        <p:txBody>
          <a:bodyPr/>
          <a:lstStyle/>
          <a:p>
            <a:pPr algn="l" eaLnBrk="1" hangingPunct="1"/>
            <a:r>
              <a:rPr lang="ru-RU" altLang="ru-RU" sz="3200" b="1" i="1" u="sng" dirty="0" smtClean="0"/>
              <a:t>Одиннадцатое </a:t>
            </a:r>
            <a:r>
              <a:rPr lang="ru-RU" altLang="ru-RU" sz="3200" b="1" i="1" dirty="0" smtClean="0"/>
              <a:t/>
            </a:r>
            <a:br>
              <a:rPr lang="ru-RU" altLang="ru-RU" sz="3200" b="1" i="1" dirty="0" smtClean="0"/>
            </a:br>
            <a:r>
              <a:rPr lang="ru-RU" altLang="ru-RU" sz="3200" b="1" i="1" dirty="0" smtClean="0"/>
              <a:t>Когда  решишь,  что</a:t>
            </a:r>
            <a:br>
              <a:rPr lang="ru-RU" altLang="ru-RU" sz="3200" b="1" i="1" dirty="0" smtClean="0"/>
            </a:br>
            <a:r>
              <a:rPr lang="ru-RU" altLang="ru-RU" sz="3200" b="1" i="1" dirty="0" smtClean="0"/>
              <a:t>лучше уже не можешь, напиши еще три вещи. Потом можешь… идти в</a:t>
            </a:r>
            <a:br>
              <a:rPr lang="ru-RU" altLang="ru-RU" sz="3200" b="1" i="1" dirty="0" smtClean="0"/>
            </a:br>
            <a:r>
              <a:rPr lang="ru-RU" altLang="ru-RU" sz="3200" b="1" i="1" dirty="0" smtClean="0"/>
              <a:t>школьные учителя.</a:t>
            </a:r>
          </a:p>
        </p:txBody>
      </p:sp>
    </p:spTree>
    <p:extLst>
      <p:ext uri="{BB962C8B-B14F-4D97-AF65-F5344CB8AC3E}">
        <p14:creationId xmlns:p14="http://schemas.microsoft.com/office/powerpoint/2010/main" val="28788731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4"/>
          <p:cNvSpPr txBox="1">
            <a:spLocks noChangeArrowheads="1"/>
          </p:cNvSpPr>
          <p:nvPr/>
        </p:nvSpPr>
        <p:spPr bwMode="auto">
          <a:xfrm>
            <a:off x="304800" y="1844824"/>
            <a:ext cx="83820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algn="ctr" eaLnBrk="1" hangingPunct="1"/>
            <a:r>
              <a:rPr lang="ru-RU" altLang="ru-RU" dirty="0"/>
              <a:t> </a:t>
            </a:r>
            <a:r>
              <a:rPr lang="ru-RU" altLang="ru-RU" sz="3200" i="1" dirty="0">
                <a:solidFill>
                  <a:schemeClr val="bg2">
                    <a:lumMod val="25000"/>
                  </a:schemeClr>
                </a:solidFill>
              </a:rPr>
              <a:t>Не  обольщайтесь…  </a:t>
            </a:r>
          </a:p>
          <a:p>
            <a:pPr algn="ctr" eaLnBrk="1" hangingPunct="1"/>
            <a:endParaRPr lang="ru-RU" altLang="ru-RU" sz="3200" i="1" dirty="0">
              <a:solidFill>
                <a:schemeClr val="bg2">
                  <a:lumMod val="25000"/>
                </a:schemeClr>
              </a:solidFill>
            </a:endParaRPr>
          </a:p>
          <a:p>
            <a:pPr algn="ctr" eaLnBrk="1" hangingPunct="1"/>
            <a:r>
              <a:rPr lang="ru-RU" altLang="ru-RU" sz="3200" i="1" dirty="0">
                <a:solidFill>
                  <a:schemeClr val="bg2">
                    <a:lumMod val="25000"/>
                  </a:schemeClr>
                </a:solidFill>
              </a:rPr>
              <a:t>Я не более чем дал вам сумму  технических приемов и показал, как ими пользуются.  Кое  на  что  раскрыл  вам  глаза... Сэкономил вам время...  </a:t>
            </a:r>
          </a:p>
          <a:p>
            <a:pPr algn="ctr" eaLnBrk="1" hangingPunct="1"/>
            <a:endParaRPr lang="ru-RU" altLang="ru-RU" sz="3200" i="1" dirty="0">
              <a:solidFill>
                <a:schemeClr val="bg2">
                  <a:lumMod val="25000"/>
                </a:schemeClr>
              </a:solidFill>
            </a:endParaRPr>
          </a:p>
          <a:p>
            <a:pPr algn="ctr" eaLnBrk="1" hangingPunct="1"/>
            <a:r>
              <a:rPr lang="ru-RU" altLang="ru-RU" sz="3200" i="1" dirty="0">
                <a:solidFill>
                  <a:schemeClr val="bg2">
                    <a:lumMod val="25000"/>
                  </a:schemeClr>
                </a:solidFill>
              </a:rPr>
              <a:t>С толком ли - время покажет...</a:t>
            </a:r>
          </a:p>
        </p:txBody>
      </p:sp>
    </p:spTree>
    <p:extLst>
      <p:ext uri="{BB962C8B-B14F-4D97-AF65-F5344CB8AC3E}">
        <p14:creationId xmlns:p14="http://schemas.microsoft.com/office/powerpoint/2010/main" val="61663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ЭССЕ?</a:t>
            </a:r>
            <a:endParaRPr lang="ru-RU" b="1" dirty="0"/>
          </a:p>
        </p:txBody>
      </p:sp>
      <p:sp>
        <p:nvSpPr>
          <p:cNvPr id="3" name="Объект 2"/>
          <p:cNvSpPr>
            <a:spLocks noGrp="1"/>
          </p:cNvSpPr>
          <p:nvPr>
            <p:ph idx="1"/>
          </p:nvPr>
        </p:nvSpPr>
        <p:spPr/>
        <p:txBody>
          <a:bodyPr>
            <a:normAutofit/>
          </a:bodyPr>
          <a:lstStyle/>
          <a:p>
            <a:r>
              <a:rPr lang="ru-RU" b="1" dirty="0"/>
              <a:t>Мне кажется очень существенной </a:t>
            </a:r>
            <a:r>
              <a:rPr lang="ru-RU" b="1" dirty="0" smtClean="0"/>
              <a:t>чувственная </a:t>
            </a:r>
            <a:r>
              <a:rPr lang="ru-RU" b="1" dirty="0"/>
              <a:t>сторона </a:t>
            </a:r>
            <a:r>
              <a:rPr lang="ru-RU" b="1" dirty="0" smtClean="0"/>
              <a:t>жизни. Это </a:t>
            </a:r>
            <a:r>
              <a:rPr lang="ru-RU" b="1" dirty="0"/>
              <a:t>какая-то совокупность первичных </a:t>
            </a:r>
            <a:r>
              <a:rPr lang="ru-RU" b="1" dirty="0" smtClean="0"/>
              <a:t>ощущений, </a:t>
            </a:r>
            <a:r>
              <a:rPr lang="ru-RU" b="1" dirty="0"/>
              <a:t>которые случаются с нами только в юности. А юность — всегда в родных местах. Настолько, что даже имеет смысл утверждение Пруста, что если мы что-нибудь узнаем, то узнаем только в юности, а потом это узнанное понимаем, познаем. Если случается, то только в юности, а если не случилось, то никогда не случится, человек лишен этого. Этого не будет. Вообще.</a:t>
            </a:r>
          </a:p>
        </p:txBody>
      </p:sp>
    </p:spTree>
    <p:extLst>
      <p:ext uri="{BB962C8B-B14F-4D97-AF65-F5344CB8AC3E}">
        <p14:creationId xmlns:p14="http://schemas.microsoft.com/office/powerpoint/2010/main" val="2441119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81000" y="304800"/>
            <a:ext cx="83820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nchor="ctr"/>
          <a:lstStyle>
            <a:lvl1pPr>
              <a:defRPr sz="2400">
                <a:solidFill>
                  <a:schemeClr val="tx1"/>
                </a:solidFill>
                <a:latin typeface="Fiesta" pitchFamily="2" charset="0"/>
              </a:defRPr>
            </a:lvl1pPr>
            <a:lvl2pPr marL="742950" indent="-285750">
              <a:defRPr sz="2400">
                <a:solidFill>
                  <a:schemeClr val="tx1"/>
                </a:solidFill>
                <a:latin typeface="Fiesta" pitchFamily="2" charset="0"/>
              </a:defRPr>
            </a:lvl2pPr>
            <a:lvl3pPr marL="1143000" indent="-228600">
              <a:defRPr sz="2400">
                <a:solidFill>
                  <a:schemeClr val="tx1"/>
                </a:solidFill>
                <a:latin typeface="Fiesta" pitchFamily="2" charset="0"/>
              </a:defRPr>
            </a:lvl3pPr>
            <a:lvl4pPr marL="1600200" indent="-228600">
              <a:defRPr sz="2400">
                <a:solidFill>
                  <a:schemeClr val="tx1"/>
                </a:solidFill>
                <a:latin typeface="Fiesta" pitchFamily="2" charset="0"/>
              </a:defRPr>
            </a:lvl4pPr>
            <a:lvl5pPr marL="2057400" indent="-228600">
              <a:defRPr sz="2400">
                <a:solidFill>
                  <a:schemeClr val="tx1"/>
                </a:solidFill>
                <a:latin typeface="Fiesta" pitchFamily="2" charset="0"/>
              </a:defRPr>
            </a:lvl5pPr>
            <a:lvl6pPr marL="2514600" indent="-228600" eaLnBrk="0" fontAlgn="base" hangingPunct="0">
              <a:spcBef>
                <a:spcPct val="0"/>
              </a:spcBef>
              <a:spcAft>
                <a:spcPct val="0"/>
              </a:spcAft>
              <a:defRPr sz="2400">
                <a:solidFill>
                  <a:schemeClr val="tx1"/>
                </a:solidFill>
                <a:latin typeface="Fiesta" pitchFamily="2" charset="0"/>
              </a:defRPr>
            </a:lvl6pPr>
            <a:lvl7pPr marL="2971800" indent="-228600" eaLnBrk="0" fontAlgn="base" hangingPunct="0">
              <a:spcBef>
                <a:spcPct val="0"/>
              </a:spcBef>
              <a:spcAft>
                <a:spcPct val="0"/>
              </a:spcAft>
              <a:defRPr sz="2400">
                <a:solidFill>
                  <a:schemeClr val="tx1"/>
                </a:solidFill>
                <a:latin typeface="Fiesta" pitchFamily="2" charset="0"/>
              </a:defRPr>
            </a:lvl7pPr>
            <a:lvl8pPr marL="3429000" indent="-228600" eaLnBrk="0" fontAlgn="base" hangingPunct="0">
              <a:spcBef>
                <a:spcPct val="0"/>
              </a:spcBef>
              <a:spcAft>
                <a:spcPct val="0"/>
              </a:spcAft>
              <a:defRPr sz="2400">
                <a:solidFill>
                  <a:schemeClr val="tx1"/>
                </a:solidFill>
                <a:latin typeface="Fiesta" pitchFamily="2" charset="0"/>
              </a:defRPr>
            </a:lvl8pPr>
            <a:lvl9pPr marL="3886200" indent="-228600" eaLnBrk="0" fontAlgn="base" hangingPunct="0">
              <a:spcBef>
                <a:spcPct val="0"/>
              </a:spcBef>
              <a:spcAft>
                <a:spcPct val="0"/>
              </a:spcAft>
              <a:defRPr sz="2400">
                <a:solidFill>
                  <a:schemeClr val="tx1"/>
                </a:solidFill>
                <a:latin typeface="Fiesta" pitchFamily="2" charset="0"/>
              </a:defRPr>
            </a:lvl9pPr>
          </a:lstStyle>
          <a:p>
            <a:endParaRPr lang="ru-RU" altLang="ru-RU"/>
          </a:p>
        </p:txBody>
      </p:sp>
      <p:sp>
        <p:nvSpPr>
          <p:cNvPr id="18435" name="Text Box 3"/>
          <p:cNvSpPr txBox="1">
            <a:spLocks noChangeArrowheads="1"/>
          </p:cNvSpPr>
          <p:nvPr/>
        </p:nvSpPr>
        <p:spPr bwMode="auto">
          <a:xfrm>
            <a:off x="1262063" y="533400"/>
            <a:ext cx="66627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Fiesta" pitchFamily="2" charset="0"/>
              </a:defRPr>
            </a:lvl1pPr>
            <a:lvl2pPr marL="742950" indent="-285750">
              <a:defRPr sz="2400">
                <a:solidFill>
                  <a:schemeClr val="tx1"/>
                </a:solidFill>
                <a:latin typeface="Fiesta" pitchFamily="2" charset="0"/>
              </a:defRPr>
            </a:lvl2pPr>
            <a:lvl3pPr marL="1143000" indent="-228600">
              <a:defRPr sz="2400">
                <a:solidFill>
                  <a:schemeClr val="tx1"/>
                </a:solidFill>
                <a:latin typeface="Fiesta" pitchFamily="2" charset="0"/>
              </a:defRPr>
            </a:lvl3pPr>
            <a:lvl4pPr marL="1600200" indent="-228600">
              <a:defRPr sz="2400">
                <a:solidFill>
                  <a:schemeClr val="tx1"/>
                </a:solidFill>
                <a:latin typeface="Fiesta" pitchFamily="2" charset="0"/>
              </a:defRPr>
            </a:lvl4pPr>
            <a:lvl5pPr marL="2057400" indent="-228600">
              <a:defRPr sz="2400">
                <a:solidFill>
                  <a:schemeClr val="tx1"/>
                </a:solidFill>
                <a:latin typeface="Fiesta" pitchFamily="2" charset="0"/>
              </a:defRPr>
            </a:lvl5pPr>
            <a:lvl6pPr marL="2514600" indent="-228600" eaLnBrk="0" fontAlgn="base" hangingPunct="0">
              <a:spcBef>
                <a:spcPct val="0"/>
              </a:spcBef>
              <a:spcAft>
                <a:spcPct val="0"/>
              </a:spcAft>
              <a:defRPr sz="2400">
                <a:solidFill>
                  <a:schemeClr val="tx1"/>
                </a:solidFill>
                <a:latin typeface="Fiesta" pitchFamily="2" charset="0"/>
              </a:defRPr>
            </a:lvl6pPr>
            <a:lvl7pPr marL="2971800" indent="-228600" eaLnBrk="0" fontAlgn="base" hangingPunct="0">
              <a:spcBef>
                <a:spcPct val="0"/>
              </a:spcBef>
              <a:spcAft>
                <a:spcPct val="0"/>
              </a:spcAft>
              <a:defRPr sz="2400">
                <a:solidFill>
                  <a:schemeClr val="tx1"/>
                </a:solidFill>
                <a:latin typeface="Fiesta" pitchFamily="2" charset="0"/>
              </a:defRPr>
            </a:lvl7pPr>
            <a:lvl8pPr marL="3429000" indent="-228600" eaLnBrk="0" fontAlgn="base" hangingPunct="0">
              <a:spcBef>
                <a:spcPct val="0"/>
              </a:spcBef>
              <a:spcAft>
                <a:spcPct val="0"/>
              </a:spcAft>
              <a:defRPr sz="2400">
                <a:solidFill>
                  <a:schemeClr val="tx1"/>
                </a:solidFill>
                <a:latin typeface="Fiesta" pitchFamily="2" charset="0"/>
              </a:defRPr>
            </a:lvl8pPr>
            <a:lvl9pPr marL="3886200" indent="-228600" eaLnBrk="0" fontAlgn="base" hangingPunct="0">
              <a:spcBef>
                <a:spcPct val="0"/>
              </a:spcBef>
              <a:spcAft>
                <a:spcPct val="0"/>
              </a:spcAft>
              <a:defRPr sz="2400">
                <a:solidFill>
                  <a:schemeClr val="tx1"/>
                </a:solidFill>
                <a:latin typeface="Fiesta" pitchFamily="2" charset="0"/>
              </a:defRPr>
            </a:lvl9pPr>
          </a:lstStyle>
          <a:p>
            <a:r>
              <a:rPr lang="ru-RU" altLang="ru-RU" sz="3600" b="1" dirty="0">
                <a:solidFill>
                  <a:srgbClr val="078B5F"/>
                </a:solidFill>
                <a:effectLst>
                  <a:outerShdw blurRad="38100" dist="38100" dir="2700000" algn="tl">
                    <a:srgbClr val="000000">
                      <a:alpha val="43137"/>
                    </a:srgbClr>
                  </a:outerShdw>
                </a:effectLst>
                <a:latin typeface="Garamond" pitchFamily="18" charset="0"/>
              </a:rPr>
              <a:t>С ЧЕГО ВСЕ НАЧИНАЕТСЯ?</a:t>
            </a:r>
            <a:endParaRPr lang="ru-RU" altLang="ru-RU" dirty="0">
              <a:solidFill>
                <a:srgbClr val="078B5F"/>
              </a:solidFill>
              <a:effectLst>
                <a:outerShdw blurRad="38100" dist="38100" dir="2700000" algn="tl">
                  <a:srgbClr val="000000">
                    <a:alpha val="43137"/>
                  </a:srgbClr>
                </a:outerShdw>
              </a:effectLst>
              <a:latin typeface="Garamond" pitchFamily="18" charset="0"/>
            </a:endParaRPr>
          </a:p>
        </p:txBody>
      </p:sp>
      <p:sp>
        <p:nvSpPr>
          <p:cNvPr id="27653" name="Text Box 5"/>
          <p:cNvSpPr txBox="1">
            <a:spLocks noChangeArrowheads="1"/>
          </p:cNvSpPr>
          <p:nvPr/>
        </p:nvSpPr>
        <p:spPr bwMode="auto">
          <a:xfrm>
            <a:off x="2209800" y="1752600"/>
            <a:ext cx="472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Fiesta" pitchFamily="2" charset="0"/>
              </a:defRPr>
            </a:lvl1pPr>
            <a:lvl2pPr marL="742950" indent="-285750">
              <a:defRPr sz="2400">
                <a:solidFill>
                  <a:schemeClr val="tx1"/>
                </a:solidFill>
                <a:latin typeface="Fiesta" pitchFamily="2" charset="0"/>
              </a:defRPr>
            </a:lvl2pPr>
            <a:lvl3pPr marL="1143000" indent="-228600">
              <a:defRPr sz="2400">
                <a:solidFill>
                  <a:schemeClr val="tx1"/>
                </a:solidFill>
                <a:latin typeface="Fiesta" pitchFamily="2" charset="0"/>
              </a:defRPr>
            </a:lvl3pPr>
            <a:lvl4pPr marL="1600200" indent="-228600">
              <a:defRPr sz="2400">
                <a:solidFill>
                  <a:schemeClr val="tx1"/>
                </a:solidFill>
                <a:latin typeface="Fiesta" pitchFamily="2" charset="0"/>
              </a:defRPr>
            </a:lvl4pPr>
            <a:lvl5pPr marL="2057400" indent="-228600">
              <a:defRPr sz="2400">
                <a:solidFill>
                  <a:schemeClr val="tx1"/>
                </a:solidFill>
                <a:latin typeface="Fiesta" pitchFamily="2" charset="0"/>
              </a:defRPr>
            </a:lvl5pPr>
            <a:lvl6pPr marL="2514600" indent="-228600" eaLnBrk="0" fontAlgn="base" hangingPunct="0">
              <a:spcBef>
                <a:spcPct val="0"/>
              </a:spcBef>
              <a:spcAft>
                <a:spcPct val="0"/>
              </a:spcAft>
              <a:defRPr sz="2400">
                <a:solidFill>
                  <a:schemeClr val="tx1"/>
                </a:solidFill>
                <a:latin typeface="Fiesta" pitchFamily="2" charset="0"/>
              </a:defRPr>
            </a:lvl6pPr>
            <a:lvl7pPr marL="2971800" indent="-228600" eaLnBrk="0" fontAlgn="base" hangingPunct="0">
              <a:spcBef>
                <a:spcPct val="0"/>
              </a:spcBef>
              <a:spcAft>
                <a:spcPct val="0"/>
              </a:spcAft>
              <a:defRPr sz="2400">
                <a:solidFill>
                  <a:schemeClr val="tx1"/>
                </a:solidFill>
                <a:latin typeface="Fiesta" pitchFamily="2" charset="0"/>
              </a:defRPr>
            </a:lvl7pPr>
            <a:lvl8pPr marL="3429000" indent="-228600" eaLnBrk="0" fontAlgn="base" hangingPunct="0">
              <a:spcBef>
                <a:spcPct val="0"/>
              </a:spcBef>
              <a:spcAft>
                <a:spcPct val="0"/>
              </a:spcAft>
              <a:defRPr sz="2400">
                <a:solidFill>
                  <a:schemeClr val="tx1"/>
                </a:solidFill>
                <a:latin typeface="Fiesta" pitchFamily="2" charset="0"/>
              </a:defRPr>
            </a:lvl8pPr>
            <a:lvl9pPr marL="3886200" indent="-228600" eaLnBrk="0" fontAlgn="base" hangingPunct="0">
              <a:spcBef>
                <a:spcPct val="0"/>
              </a:spcBef>
              <a:spcAft>
                <a:spcPct val="0"/>
              </a:spcAft>
              <a:defRPr sz="2400">
                <a:solidFill>
                  <a:schemeClr val="tx1"/>
                </a:solidFill>
                <a:latin typeface="Fiesta" pitchFamily="2" charset="0"/>
              </a:defRPr>
            </a:lvl9pPr>
          </a:lstStyle>
          <a:p>
            <a:pPr algn="ctr">
              <a:spcBef>
                <a:spcPct val="50000"/>
              </a:spcBef>
            </a:pPr>
            <a:r>
              <a:rPr lang="ru-RU" altLang="ru-RU" b="1"/>
              <a:t>Впечатления, размышления</a:t>
            </a:r>
          </a:p>
        </p:txBody>
      </p:sp>
      <p:sp>
        <p:nvSpPr>
          <p:cNvPr id="27656" name="Text Box 8"/>
          <p:cNvSpPr txBox="1">
            <a:spLocks noChangeArrowheads="1"/>
          </p:cNvSpPr>
          <p:nvPr/>
        </p:nvSpPr>
        <p:spPr bwMode="auto">
          <a:xfrm>
            <a:off x="1828800" y="25908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Fiesta" pitchFamily="2" charset="0"/>
              </a:defRPr>
            </a:lvl1pPr>
            <a:lvl2pPr marL="742950" indent="-285750">
              <a:defRPr sz="2400">
                <a:solidFill>
                  <a:schemeClr val="tx1"/>
                </a:solidFill>
                <a:latin typeface="Fiesta" pitchFamily="2" charset="0"/>
              </a:defRPr>
            </a:lvl2pPr>
            <a:lvl3pPr marL="1143000" indent="-228600">
              <a:defRPr sz="2400">
                <a:solidFill>
                  <a:schemeClr val="tx1"/>
                </a:solidFill>
                <a:latin typeface="Fiesta" pitchFamily="2" charset="0"/>
              </a:defRPr>
            </a:lvl3pPr>
            <a:lvl4pPr marL="1600200" indent="-228600">
              <a:defRPr sz="2400">
                <a:solidFill>
                  <a:schemeClr val="tx1"/>
                </a:solidFill>
                <a:latin typeface="Fiesta" pitchFamily="2" charset="0"/>
              </a:defRPr>
            </a:lvl4pPr>
            <a:lvl5pPr marL="2057400" indent="-228600">
              <a:defRPr sz="2400">
                <a:solidFill>
                  <a:schemeClr val="tx1"/>
                </a:solidFill>
                <a:latin typeface="Fiesta" pitchFamily="2" charset="0"/>
              </a:defRPr>
            </a:lvl5pPr>
            <a:lvl6pPr marL="2514600" indent="-228600" eaLnBrk="0" fontAlgn="base" hangingPunct="0">
              <a:spcBef>
                <a:spcPct val="0"/>
              </a:spcBef>
              <a:spcAft>
                <a:spcPct val="0"/>
              </a:spcAft>
              <a:defRPr sz="2400">
                <a:solidFill>
                  <a:schemeClr val="tx1"/>
                </a:solidFill>
                <a:latin typeface="Fiesta" pitchFamily="2" charset="0"/>
              </a:defRPr>
            </a:lvl6pPr>
            <a:lvl7pPr marL="2971800" indent="-228600" eaLnBrk="0" fontAlgn="base" hangingPunct="0">
              <a:spcBef>
                <a:spcPct val="0"/>
              </a:spcBef>
              <a:spcAft>
                <a:spcPct val="0"/>
              </a:spcAft>
              <a:defRPr sz="2400">
                <a:solidFill>
                  <a:schemeClr val="tx1"/>
                </a:solidFill>
                <a:latin typeface="Fiesta" pitchFamily="2" charset="0"/>
              </a:defRPr>
            </a:lvl7pPr>
            <a:lvl8pPr marL="3429000" indent="-228600" eaLnBrk="0" fontAlgn="base" hangingPunct="0">
              <a:spcBef>
                <a:spcPct val="0"/>
              </a:spcBef>
              <a:spcAft>
                <a:spcPct val="0"/>
              </a:spcAft>
              <a:defRPr sz="2400">
                <a:solidFill>
                  <a:schemeClr val="tx1"/>
                </a:solidFill>
                <a:latin typeface="Fiesta" pitchFamily="2" charset="0"/>
              </a:defRPr>
            </a:lvl8pPr>
            <a:lvl9pPr marL="3886200" indent="-228600" eaLnBrk="0" fontAlgn="base" hangingPunct="0">
              <a:spcBef>
                <a:spcPct val="0"/>
              </a:spcBef>
              <a:spcAft>
                <a:spcPct val="0"/>
              </a:spcAft>
              <a:defRPr sz="2400">
                <a:solidFill>
                  <a:schemeClr val="tx1"/>
                </a:solidFill>
                <a:latin typeface="Fiesta" pitchFamily="2" charset="0"/>
              </a:defRPr>
            </a:lvl9pPr>
          </a:lstStyle>
          <a:p>
            <a:pPr algn="ctr">
              <a:spcBef>
                <a:spcPct val="50000"/>
              </a:spcBef>
            </a:pPr>
            <a:r>
              <a:rPr lang="ru-RU" altLang="ru-RU" b="1"/>
              <a:t>Эмоциональный подъем</a:t>
            </a:r>
          </a:p>
        </p:txBody>
      </p:sp>
      <p:sp>
        <p:nvSpPr>
          <p:cNvPr id="27658" name="Text Box 10"/>
          <p:cNvSpPr txBox="1">
            <a:spLocks noChangeArrowheads="1"/>
          </p:cNvSpPr>
          <p:nvPr/>
        </p:nvSpPr>
        <p:spPr bwMode="auto">
          <a:xfrm>
            <a:off x="1752600" y="3429000"/>
            <a:ext cx="5638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Fiesta" pitchFamily="2" charset="0"/>
              </a:defRPr>
            </a:lvl1pPr>
            <a:lvl2pPr marL="742950" indent="-285750">
              <a:defRPr sz="2400">
                <a:solidFill>
                  <a:schemeClr val="tx1"/>
                </a:solidFill>
                <a:latin typeface="Fiesta" pitchFamily="2" charset="0"/>
              </a:defRPr>
            </a:lvl2pPr>
            <a:lvl3pPr marL="1143000" indent="-228600">
              <a:defRPr sz="2400">
                <a:solidFill>
                  <a:schemeClr val="tx1"/>
                </a:solidFill>
                <a:latin typeface="Fiesta" pitchFamily="2" charset="0"/>
              </a:defRPr>
            </a:lvl3pPr>
            <a:lvl4pPr marL="1600200" indent="-228600">
              <a:defRPr sz="2400">
                <a:solidFill>
                  <a:schemeClr val="tx1"/>
                </a:solidFill>
                <a:latin typeface="Fiesta" pitchFamily="2" charset="0"/>
              </a:defRPr>
            </a:lvl4pPr>
            <a:lvl5pPr marL="2057400" indent="-228600">
              <a:defRPr sz="2400">
                <a:solidFill>
                  <a:schemeClr val="tx1"/>
                </a:solidFill>
                <a:latin typeface="Fiesta" pitchFamily="2" charset="0"/>
              </a:defRPr>
            </a:lvl5pPr>
            <a:lvl6pPr marL="2514600" indent="-228600" eaLnBrk="0" fontAlgn="base" hangingPunct="0">
              <a:spcBef>
                <a:spcPct val="0"/>
              </a:spcBef>
              <a:spcAft>
                <a:spcPct val="0"/>
              </a:spcAft>
              <a:defRPr sz="2400">
                <a:solidFill>
                  <a:schemeClr val="tx1"/>
                </a:solidFill>
                <a:latin typeface="Fiesta" pitchFamily="2" charset="0"/>
              </a:defRPr>
            </a:lvl6pPr>
            <a:lvl7pPr marL="2971800" indent="-228600" eaLnBrk="0" fontAlgn="base" hangingPunct="0">
              <a:spcBef>
                <a:spcPct val="0"/>
              </a:spcBef>
              <a:spcAft>
                <a:spcPct val="0"/>
              </a:spcAft>
              <a:defRPr sz="2400">
                <a:solidFill>
                  <a:schemeClr val="tx1"/>
                </a:solidFill>
                <a:latin typeface="Fiesta" pitchFamily="2" charset="0"/>
              </a:defRPr>
            </a:lvl7pPr>
            <a:lvl8pPr marL="3429000" indent="-228600" eaLnBrk="0" fontAlgn="base" hangingPunct="0">
              <a:spcBef>
                <a:spcPct val="0"/>
              </a:spcBef>
              <a:spcAft>
                <a:spcPct val="0"/>
              </a:spcAft>
              <a:defRPr sz="2400">
                <a:solidFill>
                  <a:schemeClr val="tx1"/>
                </a:solidFill>
                <a:latin typeface="Fiesta" pitchFamily="2" charset="0"/>
              </a:defRPr>
            </a:lvl8pPr>
            <a:lvl9pPr marL="3886200" indent="-228600" eaLnBrk="0" fontAlgn="base" hangingPunct="0">
              <a:spcBef>
                <a:spcPct val="0"/>
              </a:spcBef>
              <a:spcAft>
                <a:spcPct val="0"/>
              </a:spcAft>
              <a:defRPr sz="2400">
                <a:solidFill>
                  <a:schemeClr val="tx1"/>
                </a:solidFill>
                <a:latin typeface="Fiesta" pitchFamily="2" charset="0"/>
              </a:defRPr>
            </a:lvl9pPr>
          </a:lstStyle>
          <a:p>
            <a:pPr algn="ctr">
              <a:spcBef>
                <a:spcPct val="50000"/>
              </a:spcBef>
            </a:pPr>
            <a:r>
              <a:rPr lang="ru-RU" altLang="ru-RU" b="1"/>
              <a:t>Формирование личностной позиции, собственного отношения</a:t>
            </a:r>
          </a:p>
        </p:txBody>
      </p:sp>
      <p:sp>
        <p:nvSpPr>
          <p:cNvPr id="27659" name="Text Box 11"/>
          <p:cNvSpPr txBox="1">
            <a:spLocks noChangeArrowheads="1"/>
          </p:cNvSpPr>
          <p:nvPr/>
        </p:nvSpPr>
        <p:spPr bwMode="auto">
          <a:xfrm>
            <a:off x="2209800" y="4724400"/>
            <a:ext cx="472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Fiesta" pitchFamily="2" charset="0"/>
              </a:defRPr>
            </a:lvl1pPr>
            <a:lvl2pPr marL="742950" indent="-285750">
              <a:defRPr sz="2400">
                <a:solidFill>
                  <a:schemeClr val="tx1"/>
                </a:solidFill>
                <a:latin typeface="Fiesta" pitchFamily="2" charset="0"/>
              </a:defRPr>
            </a:lvl2pPr>
            <a:lvl3pPr marL="1143000" indent="-228600">
              <a:defRPr sz="2400">
                <a:solidFill>
                  <a:schemeClr val="tx1"/>
                </a:solidFill>
                <a:latin typeface="Fiesta" pitchFamily="2" charset="0"/>
              </a:defRPr>
            </a:lvl3pPr>
            <a:lvl4pPr marL="1600200" indent="-228600">
              <a:defRPr sz="2400">
                <a:solidFill>
                  <a:schemeClr val="tx1"/>
                </a:solidFill>
                <a:latin typeface="Fiesta" pitchFamily="2" charset="0"/>
              </a:defRPr>
            </a:lvl4pPr>
            <a:lvl5pPr marL="2057400" indent="-228600">
              <a:defRPr sz="2400">
                <a:solidFill>
                  <a:schemeClr val="tx1"/>
                </a:solidFill>
                <a:latin typeface="Fiesta" pitchFamily="2" charset="0"/>
              </a:defRPr>
            </a:lvl5pPr>
            <a:lvl6pPr marL="2514600" indent="-228600" eaLnBrk="0" fontAlgn="base" hangingPunct="0">
              <a:spcBef>
                <a:spcPct val="0"/>
              </a:spcBef>
              <a:spcAft>
                <a:spcPct val="0"/>
              </a:spcAft>
              <a:defRPr sz="2400">
                <a:solidFill>
                  <a:schemeClr val="tx1"/>
                </a:solidFill>
                <a:latin typeface="Fiesta" pitchFamily="2" charset="0"/>
              </a:defRPr>
            </a:lvl6pPr>
            <a:lvl7pPr marL="2971800" indent="-228600" eaLnBrk="0" fontAlgn="base" hangingPunct="0">
              <a:spcBef>
                <a:spcPct val="0"/>
              </a:spcBef>
              <a:spcAft>
                <a:spcPct val="0"/>
              </a:spcAft>
              <a:defRPr sz="2400">
                <a:solidFill>
                  <a:schemeClr val="tx1"/>
                </a:solidFill>
                <a:latin typeface="Fiesta" pitchFamily="2" charset="0"/>
              </a:defRPr>
            </a:lvl7pPr>
            <a:lvl8pPr marL="3429000" indent="-228600" eaLnBrk="0" fontAlgn="base" hangingPunct="0">
              <a:spcBef>
                <a:spcPct val="0"/>
              </a:spcBef>
              <a:spcAft>
                <a:spcPct val="0"/>
              </a:spcAft>
              <a:defRPr sz="2400">
                <a:solidFill>
                  <a:schemeClr val="tx1"/>
                </a:solidFill>
                <a:latin typeface="Fiesta" pitchFamily="2" charset="0"/>
              </a:defRPr>
            </a:lvl8pPr>
            <a:lvl9pPr marL="3886200" indent="-228600" eaLnBrk="0" fontAlgn="base" hangingPunct="0">
              <a:spcBef>
                <a:spcPct val="0"/>
              </a:spcBef>
              <a:spcAft>
                <a:spcPct val="0"/>
              </a:spcAft>
              <a:defRPr sz="2400">
                <a:solidFill>
                  <a:schemeClr val="tx1"/>
                </a:solidFill>
                <a:latin typeface="Fiesta" pitchFamily="2" charset="0"/>
              </a:defRPr>
            </a:lvl9pPr>
          </a:lstStyle>
          <a:p>
            <a:pPr algn="ctr">
              <a:spcBef>
                <a:spcPct val="50000"/>
              </a:spcBef>
            </a:pPr>
            <a:r>
              <a:rPr lang="ru-RU" altLang="ru-RU" b="1" dirty="0"/>
              <a:t>Стремление к самовыражению</a:t>
            </a:r>
          </a:p>
        </p:txBody>
      </p:sp>
    </p:spTree>
    <p:extLst>
      <p:ext uri="{BB962C8B-B14F-4D97-AF65-F5344CB8AC3E}">
        <p14:creationId xmlns:p14="http://schemas.microsoft.com/office/powerpoint/2010/main" val="16803275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 calcmode="lin" valueType="num">
                                      <p:cBhvr>
                                        <p:cTn id="7" dur="500" fill="hold"/>
                                        <p:tgtEl>
                                          <p:spTgt spid="27653"/>
                                        </p:tgtEl>
                                        <p:attrNameLst>
                                          <p:attrName>ppt_w</p:attrName>
                                        </p:attrNameLst>
                                      </p:cBhvr>
                                      <p:tavLst>
                                        <p:tav tm="0">
                                          <p:val>
                                            <p:fltVal val="0"/>
                                          </p:val>
                                        </p:tav>
                                        <p:tav tm="100000">
                                          <p:val>
                                            <p:strVal val="#ppt_w"/>
                                          </p:val>
                                        </p:tav>
                                      </p:tavLst>
                                    </p:anim>
                                    <p:anim calcmode="lin" valueType="num">
                                      <p:cBhvr>
                                        <p:cTn id="8" dur="500" fill="hold"/>
                                        <p:tgtEl>
                                          <p:spTgt spid="27653"/>
                                        </p:tgtEl>
                                        <p:attrNameLst>
                                          <p:attrName>ppt_h</p:attrName>
                                        </p:attrNameLst>
                                      </p:cBhvr>
                                      <p:tavLst>
                                        <p:tav tm="0">
                                          <p:val>
                                            <p:fltVal val="0"/>
                                          </p:val>
                                        </p:tav>
                                        <p:tav tm="100000">
                                          <p:val>
                                            <p:strVal val="#ppt_h"/>
                                          </p:val>
                                        </p:tav>
                                      </p:tavLst>
                                    </p:anim>
                                    <p:anim calcmode="lin" valueType="num">
                                      <p:cBhvr>
                                        <p:cTn id="9" dur="500" fill="hold"/>
                                        <p:tgtEl>
                                          <p:spTgt spid="27653"/>
                                        </p:tgtEl>
                                        <p:attrNameLst>
                                          <p:attrName>ppt_x</p:attrName>
                                        </p:attrNameLst>
                                      </p:cBhvr>
                                      <p:tavLst>
                                        <p:tav tm="0">
                                          <p:val>
                                            <p:fltVal val="0.5"/>
                                          </p:val>
                                        </p:tav>
                                        <p:tav tm="100000">
                                          <p:val>
                                            <p:strVal val="#ppt_x"/>
                                          </p:val>
                                        </p:tav>
                                      </p:tavLst>
                                    </p:anim>
                                    <p:anim calcmode="lin" valueType="num">
                                      <p:cBhvr>
                                        <p:cTn id="10" dur="500" fill="hold"/>
                                        <p:tgtEl>
                                          <p:spTgt spid="27653"/>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27656"/>
                                        </p:tgtEl>
                                        <p:attrNameLst>
                                          <p:attrName>style.visibility</p:attrName>
                                        </p:attrNameLst>
                                      </p:cBhvr>
                                      <p:to>
                                        <p:strVal val="visible"/>
                                      </p:to>
                                    </p:set>
                                    <p:anim calcmode="lin" valueType="num">
                                      <p:cBhvr>
                                        <p:cTn id="15" dur="500" fill="hold"/>
                                        <p:tgtEl>
                                          <p:spTgt spid="27656"/>
                                        </p:tgtEl>
                                        <p:attrNameLst>
                                          <p:attrName>ppt_w</p:attrName>
                                        </p:attrNameLst>
                                      </p:cBhvr>
                                      <p:tavLst>
                                        <p:tav tm="0">
                                          <p:val>
                                            <p:fltVal val="0"/>
                                          </p:val>
                                        </p:tav>
                                        <p:tav tm="100000">
                                          <p:val>
                                            <p:strVal val="#ppt_w"/>
                                          </p:val>
                                        </p:tav>
                                      </p:tavLst>
                                    </p:anim>
                                    <p:anim calcmode="lin" valueType="num">
                                      <p:cBhvr>
                                        <p:cTn id="16" dur="500" fill="hold"/>
                                        <p:tgtEl>
                                          <p:spTgt spid="27656"/>
                                        </p:tgtEl>
                                        <p:attrNameLst>
                                          <p:attrName>ppt_h</p:attrName>
                                        </p:attrNameLst>
                                      </p:cBhvr>
                                      <p:tavLst>
                                        <p:tav tm="0">
                                          <p:val>
                                            <p:fltVal val="0"/>
                                          </p:val>
                                        </p:tav>
                                        <p:tav tm="100000">
                                          <p:val>
                                            <p:strVal val="#ppt_h"/>
                                          </p:val>
                                        </p:tav>
                                      </p:tavLst>
                                    </p:anim>
                                    <p:anim calcmode="lin" valueType="num">
                                      <p:cBhvr>
                                        <p:cTn id="17" dur="500" fill="hold"/>
                                        <p:tgtEl>
                                          <p:spTgt spid="27656"/>
                                        </p:tgtEl>
                                        <p:attrNameLst>
                                          <p:attrName>ppt_x</p:attrName>
                                        </p:attrNameLst>
                                      </p:cBhvr>
                                      <p:tavLst>
                                        <p:tav tm="0">
                                          <p:val>
                                            <p:fltVal val="0.5"/>
                                          </p:val>
                                        </p:tav>
                                        <p:tav tm="100000">
                                          <p:val>
                                            <p:strVal val="#ppt_x"/>
                                          </p:val>
                                        </p:tav>
                                      </p:tavLst>
                                    </p:anim>
                                    <p:anim calcmode="lin" valueType="num">
                                      <p:cBhvr>
                                        <p:cTn id="18" dur="500" fill="hold"/>
                                        <p:tgtEl>
                                          <p:spTgt spid="27656"/>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27658"/>
                                        </p:tgtEl>
                                        <p:attrNameLst>
                                          <p:attrName>style.visibility</p:attrName>
                                        </p:attrNameLst>
                                      </p:cBhvr>
                                      <p:to>
                                        <p:strVal val="visible"/>
                                      </p:to>
                                    </p:set>
                                    <p:anim calcmode="lin" valueType="num">
                                      <p:cBhvr>
                                        <p:cTn id="23" dur="500" fill="hold"/>
                                        <p:tgtEl>
                                          <p:spTgt spid="27658"/>
                                        </p:tgtEl>
                                        <p:attrNameLst>
                                          <p:attrName>ppt_w</p:attrName>
                                        </p:attrNameLst>
                                      </p:cBhvr>
                                      <p:tavLst>
                                        <p:tav tm="0">
                                          <p:val>
                                            <p:fltVal val="0"/>
                                          </p:val>
                                        </p:tav>
                                        <p:tav tm="100000">
                                          <p:val>
                                            <p:strVal val="#ppt_w"/>
                                          </p:val>
                                        </p:tav>
                                      </p:tavLst>
                                    </p:anim>
                                    <p:anim calcmode="lin" valueType="num">
                                      <p:cBhvr>
                                        <p:cTn id="24" dur="500" fill="hold"/>
                                        <p:tgtEl>
                                          <p:spTgt spid="27658"/>
                                        </p:tgtEl>
                                        <p:attrNameLst>
                                          <p:attrName>ppt_h</p:attrName>
                                        </p:attrNameLst>
                                      </p:cBhvr>
                                      <p:tavLst>
                                        <p:tav tm="0">
                                          <p:val>
                                            <p:fltVal val="0"/>
                                          </p:val>
                                        </p:tav>
                                        <p:tav tm="100000">
                                          <p:val>
                                            <p:strVal val="#ppt_h"/>
                                          </p:val>
                                        </p:tav>
                                      </p:tavLst>
                                    </p:anim>
                                    <p:anim calcmode="lin" valueType="num">
                                      <p:cBhvr>
                                        <p:cTn id="25" dur="500" fill="hold"/>
                                        <p:tgtEl>
                                          <p:spTgt spid="27658"/>
                                        </p:tgtEl>
                                        <p:attrNameLst>
                                          <p:attrName>ppt_x</p:attrName>
                                        </p:attrNameLst>
                                      </p:cBhvr>
                                      <p:tavLst>
                                        <p:tav tm="0">
                                          <p:val>
                                            <p:fltVal val="0.5"/>
                                          </p:val>
                                        </p:tav>
                                        <p:tav tm="100000">
                                          <p:val>
                                            <p:strVal val="#ppt_x"/>
                                          </p:val>
                                        </p:tav>
                                      </p:tavLst>
                                    </p:anim>
                                    <p:anim calcmode="lin" valueType="num">
                                      <p:cBhvr>
                                        <p:cTn id="26" dur="500" fill="hold"/>
                                        <p:tgtEl>
                                          <p:spTgt spid="27658"/>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27659"/>
                                        </p:tgtEl>
                                        <p:attrNameLst>
                                          <p:attrName>style.visibility</p:attrName>
                                        </p:attrNameLst>
                                      </p:cBhvr>
                                      <p:to>
                                        <p:strVal val="visible"/>
                                      </p:to>
                                    </p:set>
                                    <p:anim calcmode="lin" valueType="num">
                                      <p:cBhvr>
                                        <p:cTn id="31" dur="500" fill="hold"/>
                                        <p:tgtEl>
                                          <p:spTgt spid="27659"/>
                                        </p:tgtEl>
                                        <p:attrNameLst>
                                          <p:attrName>ppt_w</p:attrName>
                                        </p:attrNameLst>
                                      </p:cBhvr>
                                      <p:tavLst>
                                        <p:tav tm="0">
                                          <p:val>
                                            <p:fltVal val="0"/>
                                          </p:val>
                                        </p:tav>
                                        <p:tav tm="100000">
                                          <p:val>
                                            <p:strVal val="#ppt_w"/>
                                          </p:val>
                                        </p:tav>
                                      </p:tavLst>
                                    </p:anim>
                                    <p:anim calcmode="lin" valueType="num">
                                      <p:cBhvr>
                                        <p:cTn id="32" dur="500" fill="hold"/>
                                        <p:tgtEl>
                                          <p:spTgt spid="27659"/>
                                        </p:tgtEl>
                                        <p:attrNameLst>
                                          <p:attrName>ppt_h</p:attrName>
                                        </p:attrNameLst>
                                      </p:cBhvr>
                                      <p:tavLst>
                                        <p:tav tm="0">
                                          <p:val>
                                            <p:fltVal val="0"/>
                                          </p:val>
                                        </p:tav>
                                        <p:tav tm="100000">
                                          <p:val>
                                            <p:strVal val="#ppt_h"/>
                                          </p:val>
                                        </p:tav>
                                      </p:tavLst>
                                    </p:anim>
                                    <p:anim calcmode="lin" valueType="num">
                                      <p:cBhvr>
                                        <p:cTn id="33" dur="500" fill="hold"/>
                                        <p:tgtEl>
                                          <p:spTgt spid="27659"/>
                                        </p:tgtEl>
                                        <p:attrNameLst>
                                          <p:attrName>ppt_x</p:attrName>
                                        </p:attrNameLst>
                                      </p:cBhvr>
                                      <p:tavLst>
                                        <p:tav tm="0">
                                          <p:val>
                                            <p:fltVal val="0.5"/>
                                          </p:val>
                                        </p:tav>
                                        <p:tav tm="100000">
                                          <p:val>
                                            <p:strVal val="#ppt_x"/>
                                          </p:val>
                                        </p:tav>
                                      </p:tavLst>
                                    </p:anim>
                                    <p:anim calcmode="lin" valueType="num">
                                      <p:cBhvr>
                                        <p:cTn id="34" dur="500" fill="hold"/>
                                        <p:tgtEl>
                                          <p:spTgt spid="2765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utoUpdateAnimBg="0"/>
      <p:bldP spid="27656" grpId="0" autoUpdateAnimBg="0"/>
      <p:bldP spid="27658" grpId="0" autoUpdateAnimBg="0"/>
      <p:bldP spid="2765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ВИДЫ ЭССЕ</a:t>
            </a:r>
            <a:endParaRPr lang="ru-RU" b="1" dirty="0"/>
          </a:p>
        </p:txBody>
      </p:sp>
      <p:sp>
        <p:nvSpPr>
          <p:cNvPr id="5" name="Объект 4"/>
          <p:cNvSpPr>
            <a:spLocks noGrp="1"/>
          </p:cNvSpPr>
          <p:nvPr>
            <p:ph idx="1"/>
          </p:nvPr>
        </p:nvSpPr>
        <p:spPr/>
        <p:txBody>
          <a:bodyPr>
            <a:normAutofit/>
          </a:bodyPr>
          <a:lstStyle/>
          <a:p>
            <a:pPr algn="ctr"/>
            <a:r>
              <a:rPr lang="ru-RU" sz="3200" dirty="0" smtClean="0"/>
              <a:t>описательные</a:t>
            </a:r>
            <a:endParaRPr lang="ru-RU" sz="3200" dirty="0"/>
          </a:p>
          <a:p>
            <a:pPr algn="ctr"/>
            <a:r>
              <a:rPr lang="ru-RU" sz="3200" dirty="0" smtClean="0"/>
              <a:t>повествовательные</a:t>
            </a:r>
            <a:endParaRPr lang="ru-RU" sz="3200" dirty="0"/>
          </a:p>
          <a:p>
            <a:pPr algn="ctr"/>
            <a:r>
              <a:rPr lang="ru-RU" sz="3200" dirty="0" smtClean="0"/>
              <a:t>рефлексивные</a:t>
            </a:r>
            <a:endParaRPr lang="ru-RU" sz="3200" dirty="0"/>
          </a:p>
          <a:p>
            <a:pPr algn="ctr"/>
            <a:r>
              <a:rPr lang="ru-RU" sz="3200" dirty="0" smtClean="0"/>
              <a:t>критические</a:t>
            </a:r>
            <a:endParaRPr lang="ru-RU" sz="3200" dirty="0"/>
          </a:p>
          <a:p>
            <a:pPr algn="ctr"/>
            <a:r>
              <a:rPr lang="ru-RU" sz="3200" dirty="0" smtClean="0"/>
              <a:t>аналитические</a:t>
            </a:r>
            <a:endParaRPr lang="ru-RU" sz="3200" dirty="0"/>
          </a:p>
        </p:txBody>
      </p:sp>
    </p:spTree>
    <p:extLst>
      <p:ext uri="{BB962C8B-B14F-4D97-AF65-F5344CB8AC3E}">
        <p14:creationId xmlns:p14="http://schemas.microsoft.com/office/powerpoint/2010/main" val="2505890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НАЛИЧИЕ ПРОБЛЕМЫ</a:t>
            </a:r>
            <a:endParaRPr lang="ru-RU" b="1"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1345039230"/>
              </p:ext>
            </p:extLst>
          </p:nvPr>
        </p:nvGraphicFramePr>
        <p:xfrm>
          <a:off x="1403648" y="2132856"/>
          <a:ext cx="6438900" cy="3925824"/>
        </p:xfrm>
        <a:graphic>
          <a:graphicData uri="http://schemas.openxmlformats.org/drawingml/2006/table">
            <a:tbl>
              <a:tblPr>
                <a:tableStyleId>{5C22544A-7EE6-4342-B048-85BDC9FD1C3A}</a:tableStyleId>
              </a:tblPr>
              <a:tblGrid>
                <a:gridCol w="6438900"/>
              </a:tblGrid>
              <a:tr h="0">
                <a:tc>
                  <a:txBody>
                    <a:bodyPr/>
                    <a:lstStyle/>
                    <a:p>
                      <a:pPr>
                        <a:lnSpc>
                          <a:spcPct val="115000"/>
                        </a:lnSpc>
                        <a:spcAft>
                          <a:spcPts val="1000"/>
                        </a:spcAft>
                      </a:pPr>
                      <a:r>
                        <a:rPr lang="ru-RU" sz="3200" dirty="0" smtClean="0">
                          <a:effectLst/>
                        </a:rPr>
                        <a:t>- Проблема </a:t>
                      </a:r>
                      <a:r>
                        <a:rPr lang="ru-RU" sz="3200" dirty="0">
                          <a:effectLst/>
                        </a:rPr>
                        <a:t>не выделена</a:t>
                      </a:r>
                      <a:endParaRPr lang="ru-RU" sz="3200" dirty="0">
                        <a:effectLst/>
                        <a:latin typeface="Calibri"/>
                        <a:ea typeface="Calibri"/>
                        <a:cs typeface="Times New Roman"/>
                      </a:endParaRPr>
                    </a:p>
                  </a:txBody>
                  <a:tcPr marL="68580" marR="68580" marT="0" marB="0"/>
                </a:tc>
              </a:tr>
              <a:tr h="0">
                <a:tc>
                  <a:txBody>
                    <a:bodyPr/>
                    <a:lstStyle/>
                    <a:p>
                      <a:pPr>
                        <a:lnSpc>
                          <a:spcPct val="115000"/>
                        </a:lnSpc>
                        <a:spcAft>
                          <a:spcPts val="1000"/>
                        </a:spcAft>
                      </a:pPr>
                      <a:r>
                        <a:rPr lang="ru-RU" sz="3200" dirty="0" smtClean="0">
                          <a:effectLst/>
                        </a:rPr>
                        <a:t>- Проблема </a:t>
                      </a:r>
                      <a:r>
                        <a:rPr lang="ru-RU" sz="3200" dirty="0">
                          <a:effectLst/>
                        </a:rPr>
                        <a:t>выделена, но ее личностный смысл не проявлен</a:t>
                      </a:r>
                      <a:endParaRPr lang="ru-RU" sz="3200" dirty="0">
                        <a:effectLst/>
                        <a:latin typeface="Calibri"/>
                        <a:ea typeface="Calibri"/>
                        <a:cs typeface="Times New Roman"/>
                      </a:endParaRPr>
                    </a:p>
                  </a:txBody>
                  <a:tcPr marL="68580" marR="68580" marT="0" marB="0"/>
                </a:tc>
              </a:tr>
              <a:tr h="0">
                <a:tc>
                  <a:txBody>
                    <a:bodyPr/>
                    <a:lstStyle/>
                    <a:p>
                      <a:pPr>
                        <a:lnSpc>
                          <a:spcPct val="115000"/>
                        </a:lnSpc>
                        <a:spcAft>
                          <a:spcPts val="1000"/>
                        </a:spcAft>
                      </a:pPr>
                      <a:r>
                        <a:rPr lang="ru-RU" sz="3200" dirty="0" smtClean="0">
                          <a:effectLst/>
                        </a:rPr>
                        <a:t>- Автор </a:t>
                      </a:r>
                      <a:r>
                        <a:rPr lang="ru-RU" sz="3200" dirty="0">
                          <a:effectLst/>
                        </a:rPr>
                        <a:t>выделяет проблему и обосновывает ее личностную значимость</a:t>
                      </a:r>
                      <a:endParaRPr lang="ru-RU" sz="3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490425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РЕФЛЕКСИЯ</a:t>
            </a:r>
            <a:endParaRPr lang="ru-RU" b="1"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487840842"/>
              </p:ext>
            </p:extLst>
          </p:nvPr>
        </p:nvGraphicFramePr>
        <p:xfrm>
          <a:off x="1403648" y="1772816"/>
          <a:ext cx="6438900" cy="5047488"/>
        </p:xfrm>
        <a:graphic>
          <a:graphicData uri="http://schemas.openxmlformats.org/drawingml/2006/table">
            <a:tbl>
              <a:tblPr>
                <a:tableStyleId>{5C22544A-7EE6-4342-B048-85BDC9FD1C3A}</a:tableStyleId>
              </a:tblPr>
              <a:tblGrid>
                <a:gridCol w="6438900"/>
              </a:tblGrid>
              <a:tr h="0">
                <a:tc>
                  <a:txBody>
                    <a:bodyPr/>
                    <a:lstStyle/>
                    <a:p>
                      <a:pPr>
                        <a:lnSpc>
                          <a:spcPct val="115000"/>
                        </a:lnSpc>
                        <a:spcAft>
                          <a:spcPts val="1000"/>
                        </a:spcAft>
                      </a:pPr>
                      <a:r>
                        <a:rPr lang="ru-RU" sz="3200" dirty="0" smtClean="0">
                          <a:effectLst/>
                          <a:latin typeface="+mn-lt"/>
                          <a:ea typeface="Calibri"/>
                          <a:cs typeface="Times New Roman"/>
                        </a:rPr>
                        <a:t>- Собственный </a:t>
                      </a:r>
                      <a:r>
                        <a:rPr lang="ru-RU" sz="3200" dirty="0">
                          <a:effectLst/>
                          <a:latin typeface="+mn-lt"/>
                          <a:ea typeface="Calibri"/>
                          <a:cs typeface="Times New Roman"/>
                        </a:rPr>
                        <a:t>опыт не представлен</a:t>
                      </a:r>
                    </a:p>
                  </a:txBody>
                  <a:tcPr marL="68580" marR="68580" marT="0" marB="0"/>
                </a:tc>
              </a:tr>
              <a:tr h="0">
                <a:tc>
                  <a:txBody>
                    <a:bodyPr/>
                    <a:lstStyle/>
                    <a:p>
                      <a:pPr>
                        <a:lnSpc>
                          <a:spcPct val="115000"/>
                        </a:lnSpc>
                        <a:spcAft>
                          <a:spcPts val="1000"/>
                        </a:spcAft>
                      </a:pPr>
                      <a:r>
                        <a:rPr lang="ru-RU" sz="3200" dirty="0" smtClean="0">
                          <a:effectLst/>
                          <a:latin typeface="+mn-lt"/>
                          <a:ea typeface="Calibri"/>
                          <a:cs typeface="Times New Roman"/>
                        </a:rPr>
                        <a:t>- Собственный </a:t>
                      </a:r>
                      <a:r>
                        <a:rPr lang="ru-RU" sz="3200" dirty="0">
                          <a:effectLst/>
                          <a:latin typeface="+mn-lt"/>
                          <a:ea typeface="Calibri"/>
                          <a:cs typeface="Times New Roman"/>
                        </a:rPr>
                        <a:t>опыт представлен в виде поверхностных </a:t>
                      </a:r>
                      <a:r>
                        <a:rPr lang="ru-RU" sz="3200" dirty="0" smtClean="0">
                          <a:effectLst/>
                          <a:latin typeface="+mn-lt"/>
                          <a:ea typeface="Calibri"/>
                          <a:cs typeface="Times New Roman"/>
                        </a:rPr>
                        <a:t>воспоминаний</a:t>
                      </a:r>
                      <a:endParaRPr lang="ru-RU" sz="3200" dirty="0">
                        <a:effectLst/>
                        <a:latin typeface="+mn-lt"/>
                        <a:ea typeface="Calibri"/>
                        <a:cs typeface="Times New Roman"/>
                      </a:endParaRPr>
                    </a:p>
                  </a:txBody>
                  <a:tcPr marL="68580" marR="68580" marT="0" marB="0"/>
                </a:tc>
              </a:tr>
              <a:tr h="0">
                <a:tc>
                  <a:txBody>
                    <a:bodyPr/>
                    <a:lstStyle/>
                    <a:p>
                      <a:pPr>
                        <a:lnSpc>
                          <a:spcPct val="115000"/>
                        </a:lnSpc>
                        <a:spcAft>
                          <a:spcPts val="1000"/>
                        </a:spcAft>
                      </a:pPr>
                      <a:r>
                        <a:rPr lang="ru-RU" sz="3200" dirty="0" smtClean="0">
                          <a:effectLst/>
                          <a:latin typeface="+mn-lt"/>
                          <a:ea typeface="Calibri"/>
                          <a:cs typeface="Times New Roman"/>
                        </a:rPr>
                        <a:t>- Собственный </a:t>
                      </a:r>
                      <a:r>
                        <a:rPr lang="ru-RU" sz="3200" dirty="0">
                          <a:effectLst/>
                          <a:latin typeface="+mn-lt"/>
                          <a:ea typeface="Calibri"/>
                          <a:cs typeface="Times New Roman"/>
                        </a:rPr>
                        <a:t>опыт представлен через отраженные в слове глубинные </a:t>
                      </a:r>
                      <a:r>
                        <a:rPr lang="ru-RU" sz="3200" dirty="0" smtClean="0">
                          <a:effectLst/>
                          <a:latin typeface="+mn-lt"/>
                          <a:ea typeface="Calibri"/>
                          <a:cs typeface="Times New Roman"/>
                        </a:rPr>
                        <a:t>переживания</a:t>
                      </a:r>
                      <a:endParaRPr lang="ru-RU" sz="3200" dirty="0">
                        <a:effectLst/>
                        <a:latin typeface="+mn-lt"/>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19215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ХУДОЖЕСТВЕННЫЕ СРЕДСТВА</a:t>
            </a:r>
            <a:endParaRPr lang="ru-RU" b="1"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314318785"/>
              </p:ext>
            </p:extLst>
          </p:nvPr>
        </p:nvGraphicFramePr>
        <p:xfrm>
          <a:off x="1403648" y="2132856"/>
          <a:ext cx="6438900" cy="4486656"/>
        </p:xfrm>
        <a:graphic>
          <a:graphicData uri="http://schemas.openxmlformats.org/drawingml/2006/table">
            <a:tbl>
              <a:tblPr>
                <a:tableStyleId>{5C22544A-7EE6-4342-B048-85BDC9FD1C3A}</a:tableStyleId>
              </a:tblPr>
              <a:tblGrid>
                <a:gridCol w="6438900"/>
              </a:tblGrid>
              <a:tr h="0">
                <a:tc>
                  <a:txBody>
                    <a:bodyPr/>
                    <a:lstStyle/>
                    <a:p>
                      <a:pPr>
                        <a:lnSpc>
                          <a:spcPct val="115000"/>
                        </a:lnSpc>
                        <a:spcAft>
                          <a:spcPts val="1000"/>
                        </a:spcAft>
                      </a:pPr>
                      <a:r>
                        <a:rPr lang="ru-RU" sz="3200" dirty="0" smtClean="0">
                          <a:effectLst/>
                          <a:latin typeface="+mn-lt"/>
                          <a:ea typeface="Calibri"/>
                          <a:cs typeface="Times New Roman"/>
                        </a:rPr>
                        <a:t>- Не </a:t>
                      </a:r>
                      <a:r>
                        <a:rPr lang="ru-RU" sz="3200" dirty="0">
                          <a:effectLst/>
                          <a:latin typeface="+mn-lt"/>
                          <a:ea typeface="Calibri"/>
                          <a:cs typeface="Times New Roman"/>
                        </a:rPr>
                        <a:t>использованы выразительные средства</a:t>
                      </a:r>
                    </a:p>
                  </a:txBody>
                  <a:tcPr marL="68580" marR="68580" marT="0" marB="0"/>
                </a:tc>
              </a:tr>
              <a:tr h="0">
                <a:tc>
                  <a:txBody>
                    <a:bodyPr/>
                    <a:lstStyle/>
                    <a:p>
                      <a:pPr>
                        <a:lnSpc>
                          <a:spcPct val="115000"/>
                        </a:lnSpc>
                        <a:spcAft>
                          <a:spcPts val="1000"/>
                        </a:spcAft>
                      </a:pPr>
                      <a:r>
                        <a:rPr lang="ru-RU" sz="3200" dirty="0" smtClean="0">
                          <a:effectLst/>
                          <a:latin typeface="+mn-lt"/>
                          <a:ea typeface="Calibri"/>
                          <a:cs typeface="Times New Roman"/>
                        </a:rPr>
                        <a:t>- Использованы </a:t>
                      </a:r>
                      <a:r>
                        <a:rPr lang="ru-RU" sz="3200" dirty="0">
                          <a:effectLst/>
                          <a:latin typeface="+mn-lt"/>
                          <a:ea typeface="Calibri"/>
                          <a:cs typeface="Times New Roman"/>
                        </a:rPr>
                        <a:t>художественные средства выражения</a:t>
                      </a:r>
                    </a:p>
                  </a:txBody>
                  <a:tcPr marL="68580" marR="68580" marT="0" marB="0"/>
                </a:tc>
              </a:tr>
              <a:tr h="0">
                <a:tc>
                  <a:txBody>
                    <a:bodyPr/>
                    <a:lstStyle/>
                    <a:p>
                      <a:pPr>
                        <a:lnSpc>
                          <a:spcPct val="115000"/>
                        </a:lnSpc>
                        <a:spcAft>
                          <a:spcPts val="1000"/>
                        </a:spcAft>
                      </a:pPr>
                      <a:r>
                        <a:rPr lang="ru-RU" sz="3200" dirty="0" smtClean="0">
                          <a:effectLst/>
                          <a:latin typeface="+mn-lt"/>
                          <a:ea typeface="Calibri"/>
                          <a:cs typeface="Times New Roman"/>
                        </a:rPr>
                        <a:t>- Эссе </a:t>
                      </a:r>
                      <a:r>
                        <a:rPr lang="ru-RU" sz="3200" dirty="0">
                          <a:effectLst/>
                          <a:latin typeface="+mn-lt"/>
                          <a:ea typeface="Calibri"/>
                          <a:cs typeface="Times New Roman"/>
                        </a:rPr>
                        <a:t>представляет собой </a:t>
                      </a:r>
                      <a:r>
                        <a:rPr lang="ru-RU" sz="3200" dirty="0" smtClean="0">
                          <a:effectLst/>
                          <a:latin typeface="+mn-lt"/>
                          <a:ea typeface="Calibri"/>
                          <a:cs typeface="Times New Roman"/>
                        </a:rPr>
                        <a:t>эмоционально-образное </a:t>
                      </a:r>
                      <a:r>
                        <a:rPr lang="ru-RU" sz="3200" dirty="0">
                          <a:effectLst/>
                          <a:latin typeface="+mn-lt"/>
                          <a:ea typeface="Calibri"/>
                          <a:cs typeface="Times New Roman"/>
                        </a:rPr>
                        <a:t>произведение</a:t>
                      </a:r>
                    </a:p>
                  </a:txBody>
                  <a:tcPr marL="68580" marR="68580" marT="0" marB="0"/>
                </a:tc>
              </a:tr>
            </a:tbl>
          </a:graphicData>
        </a:graphic>
      </p:graphicFrame>
    </p:spTree>
    <p:extLst>
      <p:ext uri="{BB962C8B-B14F-4D97-AF65-F5344CB8AC3E}">
        <p14:creationId xmlns:p14="http://schemas.microsoft.com/office/powerpoint/2010/main" val="13192151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96</TotalTime>
  <Words>971</Words>
  <Application>Microsoft Office PowerPoint</Application>
  <PresentationFormat>Экран (4:3)</PresentationFormat>
  <Paragraphs>111</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Аптека</vt:lpstr>
      <vt:lpstr>ЭССЕ?</vt:lpstr>
      <vt:lpstr>ЭССЕ?</vt:lpstr>
      <vt:lpstr>ЭССЕ?</vt:lpstr>
      <vt:lpstr>ЭССЕ?</vt:lpstr>
      <vt:lpstr>Презентация PowerPoint</vt:lpstr>
      <vt:lpstr>ВИДЫ ЭССЕ</vt:lpstr>
      <vt:lpstr>НАЛИЧИЕ ПРОБЛЕМЫ</vt:lpstr>
      <vt:lpstr>РЕФЛЕКСИЯ</vt:lpstr>
      <vt:lpstr>ХУДОЖЕСТВЕННЫЕ СРЕДСТВА</vt:lpstr>
      <vt:lpstr>КОМПОЗИЦИОННЫЙ ЗАМЫСЕЛ</vt:lpstr>
      <vt:lpstr>ОБРАЩЕНИЕ К ИСТОЧНИКАМ</vt:lpstr>
      <vt:lpstr>ЭССЕ?</vt:lpstr>
      <vt:lpstr>Как научиться писать? Несколько советов от Михаила Веллера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Первое.  Научись писать легко, свободно - и небрежно - так  же,  как говоришь. Не тужься и не старайся. Как бог на душу положит. Обычный устный пересказ - но в записи, без сокращений.</vt:lpstr>
      <vt:lpstr>Второе.  Пиши о том, что знаешь, видел и пережил.  Точнее,  подробнее, размашистее. </vt:lpstr>
      <vt:lpstr>Третье.  Научись писать длинно. Прикинь нужный  объем,  и  пиши  втрое длиннее. Придумывай несуществующие, но возможные подробности. Чем больше, тем лучше. Фантазируй. </vt:lpstr>
      <vt:lpstr>Четвертое.  А теперь ври напропалую. Придумывай от начала и до  конца; начнет вылезать и правда, вставляй и правду. Верь, что это так же  правдоподобно, как то, что ты пережил. То,  что  ты  нафантазировал,  ты знаешь не хуже, чем всамделишное.</vt:lpstr>
      <vt:lpstr>Пятое.  Выкидывай все, что можно выкинуть! Своди страницу в  абзац,  а абзац – в предложение!  Не печалься, что из  пятнадцати  страниц  останутся полторы. Зато останется жилистое мясо на костях, а не одежды на жирке.</vt:lpstr>
      <vt:lpstr>Шестое.  Никаких украшений! Никаких повторов!  Ищи  синонимы,  заменяй  повторяющееся на странице слово   чем  хочешь!  Никаких  "что"  и  "чтобы", никаких  "если"  и "следовательно",  "так"  и  "который". Читай "Мадам Бовари" в Роммовском переводе. Сто раз!  С  любого  места!  Когда  сумеешь подражать - двинешься дальше.</vt:lpstr>
      <vt:lpstr>Седьмое!  Необходимо  соотношение, пропорция между прочитанным и пережитым на своей шкуре, между передуманным и услышанным от людей,  между рафинированной информацией из  книг и  знанием через ободранные бока. </vt:lpstr>
      <vt:lpstr> Восьмое… Наляжем  на  синтаксис. Восемь знаков препинания способны сделать с текстом  что  угодно.  Пробуй, перегибай палку, ищи. Изменяй смысл текста на обратный только синтаксисом. Почитай-ка, голубчик, Стерна. Лермонтова…</vt:lpstr>
      <vt:lpstr> Не выпендривайся – просто ищи верное. </vt:lpstr>
      <vt:lpstr>Девятое Что  каждая  деталь должна работать, что ружье должно выстрелить - это ты уже  знаешь.  Слушай прием  асов:  ружье,  которое  не  стреляет.  Это   похитрее.   </vt:lpstr>
      <vt:lpstr> Десятое.  Вставляй лишние, ненужные по смыслу  слова.  Но  чтоб  без этих  слов  -  пропадал  смак  фразы.  </vt:lpstr>
      <vt:lpstr>Одиннадцатое  Когда  решишь,  что лучше уже не можешь, напиши еще три вещи. Потом можешь… идти в школьные учителя.</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НАЛИЧИЕ ПРОБЛЕМЫ</dc:title>
  <dc:creator>1</dc:creator>
  <cp:lastModifiedBy>1</cp:lastModifiedBy>
  <cp:revision>13</cp:revision>
  <dcterms:created xsi:type="dcterms:W3CDTF">2014-06-25T15:32:05Z</dcterms:created>
  <dcterms:modified xsi:type="dcterms:W3CDTF">2014-06-27T06:48:40Z</dcterms:modified>
</cp:coreProperties>
</file>